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8"/>
  </p:handoutMasterIdLst>
  <p:sldIdLst>
    <p:sldId id="256" r:id="rId6"/>
    <p:sldId id="272" r:id="rId7"/>
    <p:sldId id="257" r:id="rId8"/>
    <p:sldId id="259" r:id="rId9"/>
    <p:sldId id="261" r:id="rId10"/>
    <p:sldId id="265" r:id="rId11"/>
    <p:sldId id="271" r:id="rId12"/>
    <p:sldId id="266" r:id="rId13"/>
    <p:sldId id="269" r:id="rId14"/>
    <p:sldId id="267" r:id="rId15"/>
    <p:sldId id="268" r:id="rId16"/>
    <p:sldId id="27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annet.gov\DFS\SDPR-Shared\PRMet\SHARED\Golf\Admin%20Golf\ANALYST\Business%20Plan\2017%20Business%20Plan%20Update\Annual%20Rounds%20Fy13-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/>
              <a:t>Golf</a:t>
            </a:r>
            <a:r>
              <a:rPr lang="en-US" sz="3600" b="1" baseline="0"/>
              <a:t> Division Annual Rounds FY13 - FY17</a:t>
            </a:r>
            <a:endParaRPr lang="en-US" sz="3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Round'!$A$3</c:f>
              <c:strCache>
                <c:ptCount val="1"/>
                <c:pt idx="0">
                  <c:v>FY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Round'!$B$2:$F$2</c:f>
              <c:strCache>
                <c:ptCount val="5"/>
                <c:pt idx="0">
                  <c:v>Balboa 
9-Hole</c:v>
                </c:pt>
                <c:pt idx="1">
                  <c:v>Balboa 
18-Hole</c:v>
                </c:pt>
                <c:pt idx="2">
                  <c:v>Mission Bay </c:v>
                </c:pt>
                <c:pt idx="3">
                  <c:v>Torrey Pines North</c:v>
                </c:pt>
                <c:pt idx="4">
                  <c:v>Torrey Pines South</c:v>
                </c:pt>
              </c:strCache>
            </c:strRef>
          </c:cat>
          <c:val>
            <c:numRef>
              <c:f>'Annual Round'!$B$3:$F$3</c:f>
              <c:numCache>
                <c:formatCode>#,##0_);[Red]\(#,##0\)</c:formatCode>
                <c:ptCount val="5"/>
                <c:pt idx="0">
                  <c:v>47866</c:v>
                </c:pt>
                <c:pt idx="1">
                  <c:v>55251</c:v>
                </c:pt>
                <c:pt idx="2">
                  <c:v>50879</c:v>
                </c:pt>
                <c:pt idx="3">
                  <c:v>78634</c:v>
                </c:pt>
                <c:pt idx="4">
                  <c:v>63600</c:v>
                </c:pt>
              </c:numCache>
            </c:numRef>
          </c:val>
        </c:ser>
        <c:ser>
          <c:idx val="1"/>
          <c:order val="1"/>
          <c:tx>
            <c:strRef>
              <c:f>'Annual Round'!$A$4</c:f>
              <c:strCache>
                <c:ptCount val="1"/>
                <c:pt idx="0">
                  <c:v>FY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'Annual Round'!$B$2:$F$2</c:f>
              <c:strCache>
                <c:ptCount val="5"/>
                <c:pt idx="0">
                  <c:v>Balboa 
9-Hole</c:v>
                </c:pt>
                <c:pt idx="1">
                  <c:v>Balboa 
18-Hole</c:v>
                </c:pt>
                <c:pt idx="2">
                  <c:v>Mission Bay </c:v>
                </c:pt>
                <c:pt idx="3">
                  <c:v>Torrey Pines North</c:v>
                </c:pt>
                <c:pt idx="4">
                  <c:v>Torrey Pines South</c:v>
                </c:pt>
              </c:strCache>
            </c:strRef>
          </c:cat>
          <c:val>
            <c:numRef>
              <c:f>'Annual Round'!$B$4:$F$4</c:f>
              <c:numCache>
                <c:formatCode>#,##0_);[Red]\(#,##0\)</c:formatCode>
                <c:ptCount val="5"/>
                <c:pt idx="0">
                  <c:v>49963</c:v>
                </c:pt>
                <c:pt idx="1">
                  <c:v>59604</c:v>
                </c:pt>
                <c:pt idx="2">
                  <c:v>53118</c:v>
                </c:pt>
                <c:pt idx="3">
                  <c:v>82561</c:v>
                </c:pt>
                <c:pt idx="4">
                  <c:v>65888</c:v>
                </c:pt>
              </c:numCache>
            </c:numRef>
          </c:val>
        </c:ser>
        <c:ser>
          <c:idx val="2"/>
          <c:order val="2"/>
          <c:tx>
            <c:strRef>
              <c:f>'Annual Round'!$A$5</c:f>
              <c:strCache>
                <c:ptCount val="1"/>
                <c:pt idx="0">
                  <c:v>FY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'Annual Round'!$B$2:$F$2</c:f>
              <c:strCache>
                <c:ptCount val="5"/>
                <c:pt idx="0">
                  <c:v>Balboa 
9-Hole</c:v>
                </c:pt>
                <c:pt idx="1">
                  <c:v>Balboa 
18-Hole</c:v>
                </c:pt>
                <c:pt idx="2">
                  <c:v>Mission Bay </c:v>
                </c:pt>
                <c:pt idx="3">
                  <c:v>Torrey Pines North</c:v>
                </c:pt>
                <c:pt idx="4">
                  <c:v>Torrey Pines South</c:v>
                </c:pt>
              </c:strCache>
            </c:strRef>
          </c:cat>
          <c:val>
            <c:numRef>
              <c:f>'Annual Round'!$B$5:$F$5</c:f>
              <c:numCache>
                <c:formatCode>#,##0_);[Red]\(#,##0\)</c:formatCode>
                <c:ptCount val="5"/>
                <c:pt idx="0">
                  <c:v>46374</c:v>
                </c:pt>
                <c:pt idx="1">
                  <c:v>54085</c:v>
                </c:pt>
                <c:pt idx="2">
                  <c:v>56039</c:v>
                </c:pt>
                <c:pt idx="3">
                  <c:v>83026</c:v>
                </c:pt>
                <c:pt idx="4">
                  <c:v>66055</c:v>
                </c:pt>
              </c:numCache>
            </c:numRef>
          </c:val>
        </c:ser>
        <c:ser>
          <c:idx val="5"/>
          <c:order val="3"/>
          <c:tx>
            <c:strRef>
              <c:f>'Annual Round'!$A$6</c:f>
              <c:strCache>
                <c:ptCount val="1"/>
                <c:pt idx="0">
                  <c:v>FY 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'Annual Round'!$B$2:$F$2</c:f>
              <c:strCache>
                <c:ptCount val="5"/>
                <c:pt idx="0">
                  <c:v>Balboa 
9-Hole</c:v>
                </c:pt>
                <c:pt idx="1">
                  <c:v>Balboa 
18-Hole</c:v>
                </c:pt>
                <c:pt idx="2">
                  <c:v>Mission Bay </c:v>
                </c:pt>
                <c:pt idx="3">
                  <c:v>Torrey Pines North</c:v>
                </c:pt>
                <c:pt idx="4">
                  <c:v>Torrey Pines South</c:v>
                </c:pt>
              </c:strCache>
            </c:strRef>
          </c:cat>
          <c:val>
            <c:numRef>
              <c:f>'Annual Round'!$B$6:$F$6</c:f>
              <c:numCache>
                <c:formatCode>#,##0_);[Red]\(#,##0\)</c:formatCode>
                <c:ptCount val="5"/>
                <c:pt idx="0">
                  <c:v>46043</c:v>
                </c:pt>
                <c:pt idx="1">
                  <c:v>54863</c:v>
                </c:pt>
                <c:pt idx="2">
                  <c:v>61576</c:v>
                </c:pt>
                <c:pt idx="3">
                  <c:v>51594</c:v>
                </c:pt>
                <c:pt idx="4">
                  <c:v>68135</c:v>
                </c:pt>
              </c:numCache>
            </c:numRef>
          </c:val>
        </c:ser>
        <c:ser>
          <c:idx val="3"/>
          <c:order val="4"/>
          <c:tx>
            <c:strRef>
              <c:f>'Annual Round'!$A$7</c:f>
              <c:strCache>
                <c:ptCount val="1"/>
                <c:pt idx="0">
                  <c:v>FY 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Round'!$B$2:$F$2</c:f>
              <c:strCache>
                <c:ptCount val="5"/>
                <c:pt idx="0">
                  <c:v>Balboa 
9-Hole</c:v>
                </c:pt>
                <c:pt idx="1">
                  <c:v>Balboa 
18-Hole</c:v>
                </c:pt>
                <c:pt idx="2">
                  <c:v>Mission Bay </c:v>
                </c:pt>
                <c:pt idx="3">
                  <c:v>Torrey Pines North</c:v>
                </c:pt>
                <c:pt idx="4">
                  <c:v>Torrey Pines South</c:v>
                </c:pt>
              </c:strCache>
            </c:strRef>
          </c:cat>
          <c:val>
            <c:numRef>
              <c:f>'Annual Round'!$B$7:$F$7</c:f>
              <c:numCache>
                <c:formatCode>#,##0_);[Red]\(#,##0\)</c:formatCode>
                <c:ptCount val="5"/>
                <c:pt idx="0">
                  <c:v>44706</c:v>
                </c:pt>
                <c:pt idx="1">
                  <c:v>54788</c:v>
                </c:pt>
                <c:pt idx="2">
                  <c:v>60151</c:v>
                </c:pt>
                <c:pt idx="3">
                  <c:v>31169</c:v>
                </c:pt>
                <c:pt idx="4">
                  <c:v>71126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139976"/>
        <c:axId val="228282712"/>
      </c:barChart>
      <c:catAx>
        <c:axId val="34513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82712"/>
        <c:crosses val="autoZero"/>
        <c:auto val="1"/>
        <c:lblAlgn val="ctr"/>
        <c:lblOffset val="100"/>
        <c:noMultiLvlLbl val="0"/>
      </c:catAx>
      <c:valAx>
        <c:axId val="22828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13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74119D-4B9C-4589-86AA-DF579E3362C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7CEF-86BB-494B-A5C3-F3BD1B701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5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9359"/>
            <a:ext cx="9144000" cy="15088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Business Plan Update</a:t>
            </a:r>
            <a:endParaRPr lang="en-US" sz="4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403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Golf Operations Division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531477"/>
            <a:ext cx="7341365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50" y="1175657"/>
            <a:ext cx="737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Accomplishments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9" y="1895475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33450" y="1883543"/>
            <a:ext cx="7572544" cy="42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66750" y="2152649"/>
            <a:ext cx="9963150" cy="39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-1809413" y="-789931"/>
            <a:ext cx="8304834" cy="49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spcBef>
                <a:spcPts val="472"/>
              </a:spcBef>
            </a:pPr>
            <a:endParaRPr lang="en-US" kern="0" dirty="0" smtClean="0"/>
          </a:p>
          <a:p>
            <a:pPr>
              <a:spcBef>
                <a:spcPts val="472"/>
              </a:spcBef>
            </a:pPr>
            <a:endParaRPr lang="en-US" kern="0" dirty="0" smtClean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666750" y="1947094"/>
            <a:ext cx="10306049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kern="0" dirty="0" smtClean="0">
                <a:solidFill>
                  <a:srgbClr val="333399"/>
                </a:solidFill>
                <a:latin typeface="Calibri"/>
              </a:rPr>
              <a:t>Balboa Park Golf Course Pro Shop - completed first year of operation generating $716,900 in revenue.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b="0" kern="0" dirty="0" smtClean="0">
              <a:solidFill>
                <a:srgbClr val="333399"/>
              </a:solidFill>
              <a:latin typeface="Calibri"/>
            </a:endParaRPr>
          </a:p>
          <a:p>
            <a:pPr lvl="0">
              <a:defRPr/>
            </a:pPr>
            <a:r>
              <a:rPr lang="en-US" b="0" kern="0" dirty="0" err="1" smtClean="0">
                <a:solidFill>
                  <a:srgbClr val="333399"/>
                </a:solidFill>
              </a:rPr>
              <a:t>FootGolf</a:t>
            </a:r>
            <a:r>
              <a:rPr lang="en-US" b="0" kern="0" dirty="0" smtClean="0">
                <a:solidFill>
                  <a:srgbClr val="333399"/>
                </a:solidFill>
              </a:rPr>
              <a:t> </a:t>
            </a:r>
            <a:r>
              <a:rPr lang="en-US" b="0" kern="0" dirty="0">
                <a:solidFill>
                  <a:srgbClr val="333399"/>
                </a:solidFill>
              </a:rPr>
              <a:t>rounds increased by 23% to 5,034 rounds of play and generated $74,500 in new revenue. </a:t>
            </a:r>
            <a:endParaRPr lang="en-US" b="0" kern="0" dirty="0" smtClean="0">
              <a:solidFill>
                <a:srgbClr val="333399"/>
              </a:solidFill>
            </a:endParaRPr>
          </a:p>
          <a:p>
            <a:pPr lvl="0">
              <a:defRPr/>
            </a:pPr>
            <a:endParaRPr lang="en-US" b="0" kern="0" dirty="0" smtClean="0">
              <a:solidFill>
                <a:srgbClr val="333399"/>
              </a:solidFill>
            </a:endParaRPr>
          </a:p>
          <a:p>
            <a:pPr lvl="0">
              <a:defRPr/>
            </a:pPr>
            <a:r>
              <a:rPr lang="en-US" b="0" kern="0" dirty="0">
                <a:solidFill>
                  <a:srgbClr val="333399"/>
                </a:solidFill>
              </a:rPr>
              <a:t>Mission Bay Golf </a:t>
            </a:r>
            <a:r>
              <a:rPr lang="en-US" b="0" kern="0" dirty="0" smtClean="0">
                <a:solidFill>
                  <a:srgbClr val="333399"/>
                </a:solidFill>
              </a:rPr>
              <a:t>Course - lighting maintenance and repairs </a:t>
            </a:r>
            <a:r>
              <a:rPr lang="en-US" b="0" kern="0" dirty="0">
                <a:solidFill>
                  <a:srgbClr val="333399"/>
                </a:solidFill>
              </a:rPr>
              <a:t>were </a:t>
            </a:r>
            <a:r>
              <a:rPr lang="en-US" b="0" kern="0" dirty="0" smtClean="0">
                <a:solidFill>
                  <a:srgbClr val="333399"/>
                </a:solidFill>
              </a:rPr>
              <a:t>completed in </a:t>
            </a:r>
            <a:r>
              <a:rPr lang="en-US" b="0" kern="0" dirty="0">
                <a:solidFill>
                  <a:srgbClr val="333399"/>
                </a:solidFill>
              </a:rPr>
              <a:t>time for fall activities.</a:t>
            </a:r>
            <a:endParaRPr lang="en-US" b="0" kern="0" dirty="0" smtClean="0">
              <a:solidFill>
                <a:srgbClr val="333399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72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72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3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531477"/>
            <a:ext cx="7341365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50" y="1175657"/>
            <a:ext cx="737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Outlook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9" y="1895475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33450" y="1883543"/>
            <a:ext cx="10210800" cy="42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933450" y="1749972"/>
            <a:ext cx="10210800" cy="43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sz="3200" b="0" kern="0" dirty="0" smtClean="0">
                <a:solidFill>
                  <a:srgbClr val="333399"/>
                </a:solidFill>
              </a:rPr>
              <a:t>Continue </a:t>
            </a:r>
            <a:r>
              <a:rPr lang="en-US" sz="3200" b="0" kern="0" dirty="0">
                <a:solidFill>
                  <a:srgbClr val="333399"/>
                </a:solidFill>
              </a:rPr>
              <a:t>the implementation of ongoing capital improvement projects at golf course facilities.</a:t>
            </a:r>
          </a:p>
          <a:p>
            <a:pPr lvl="0">
              <a:defRPr/>
            </a:pPr>
            <a:endParaRPr lang="en-US" sz="3200" b="0" kern="0" dirty="0">
              <a:solidFill>
                <a:srgbClr val="333399"/>
              </a:solidFill>
            </a:endParaRPr>
          </a:p>
          <a:p>
            <a:pPr lvl="0">
              <a:defRPr/>
            </a:pPr>
            <a:r>
              <a:rPr lang="en-US" sz="3200" b="0" kern="0" dirty="0" smtClean="0">
                <a:solidFill>
                  <a:srgbClr val="333399"/>
                </a:solidFill>
              </a:rPr>
              <a:t>Issue </a:t>
            </a:r>
            <a:r>
              <a:rPr lang="en-US" sz="3200" b="0" kern="0" dirty="0">
                <a:solidFill>
                  <a:srgbClr val="333399"/>
                </a:solidFill>
              </a:rPr>
              <a:t>a new long term contract for </a:t>
            </a:r>
            <a:r>
              <a:rPr lang="en-US" sz="3200" b="0" kern="0" dirty="0" smtClean="0">
                <a:solidFill>
                  <a:srgbClr val="333399"/>
                </a:solidFill>
              </a:rPr>
              <a:t>food </a:t>
            </a:r>
            <a:r>
              <a:rPr lang="en-US" sz="3200" b="0" kern="0" dirty="0">
                <a:solidFill>
                  <a:srgbClr val="333399"/>
                </a:solidFill>
              </a:rPr>
              <a:t>and beverage operation at the Balboa Park Golf </a:t>
            </a:r>
            <a:r>
              <a:rPr lang="en-US" sz="3200" b="0" kern="0" dirty="0" smtClean="0">
                <a:solidFill>
                  <a:srgbClr val="333399"/>
                </a:solidFill>
              </a:rPr>
              <a:t>Course.</a:t>
            </a:r>
          </a:p>
          <a:p>
            <a:pPr lvl="0">
              <a:defRPr/>
            </a:pPr>
            <a:endParaRPr lang="en-US" sz="3200" b="0" kern="0" dirty="0">
              <a:solidFill>
                <a:srgbClr val="333399"/>
              </a:solidFill>
            </a:endParaRPr>
          </a:p>
          <a:p>
            <a:pPr lvl="0">
              <a:defRPr/>
            </a:pPr>
            <a:r>
              <a:rPr lang="en-US" sz="3200" b="0" kern="0" dirty="0" smtClean="0">
                <a:solidFill>
                  <a:srgbClr val="333399"/>
                </a:solidFill>
              </a:rPr>
              <a:t>Continue </a:t>
            </a:r>
            <a:r>
              <a:rPr lang="en-US" sz="3200" b="0" kern="0" dirty="0">
                <a:solidFill>
                  <a:srgbClr val="333399"/>
                </a:solidFill>
              </a:rPr>
              <a:t>preparations for the 2021 US Open Golf </a:t>
            </a:r>
            <a:r>
              <a:rPr lang="en-US" sz="3200" b="0" kern="0" dirty="0" smtClean="0">
                <a:solidFill>
                  <a:srgbClr val="333399"/>
                </a:solidFill>
              </a:rPr>
              <a:t>Championship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7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531477"/>
            <a:ext cx="7341365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458" y="821714"/>
            <a:ext cx="737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9" y="1895475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33450" y="1883543"/>
            <a:ext cx="10210800" cy="42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933450" y="2152650"/>
            <a:ext cx="102108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72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8" y="1603488"/>
            <a:ext cx="10413142" cy="47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94" y="1175657"/>
            <a:ext cx="11537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Golf Operations Business Plan Review Process</a:t>
            </a:r>
            <a:endParaRPr lang="en-US" sz="4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50" y="1883543"/>
            <a:ext cx="6961134" cy="4460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</a:rPr>
              <a:t> Annual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Municipal </a:t>
            </a:r>
            <a:r>
              <a:rPr lang="en-US" sz="3200" b="1" dirty="0">
                <a:solidFill>
                  <a:srgbClr val="0070C0"/>
                </a:solidFill>
              </a:rPr>
              <a:t>Golf </a:t>
            </a:r>
            <a:r>
              <a:rPr lang="en-US" sz="3200" b="1" dirty="0" smtClean="0">
                <a:solidFill>
                  <a:srgbClr val="0070C0"/>
                </a:solidFill>
              </a:rPr>
              <a:t>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Park </a:t>
            </a:r>
            <a:r>
              <a:rPr lang="en-US" sz="3200" b="1" dirty="0">
                <a:solidFill>
                  <a:srgbClr val="0070C0"/>
                </a:solidFill>
              </a:rPr>
              <a:t>and Recreation </a:t>
            </a:r>
            <a:r>
              <a:rPr lang="en-US" sz="3200" b="1" dirty="0" smtClean="0">
                <a:solidFill>
                  <a:srgbClr val="0070C0"/>
                </a:solidFill>
              </a:rPr>
              <a:t>Board </a:t>
            </a:r>
          </a:p>
          <a:p>
            <a:pPr marL="457200" lvl="1" indent="0">
              <a:buNone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</a:rPr>
              <a:t> Every 3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Environment Committee</a:t>
            </a:r>
            <a:endParaRPr lang="en-US" sz="3200" b="1" kern="0" dirty="0" smtClean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30" y="2493409"/>
            <a:ext cx="5701389" cy="3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94" y="1175657"/>
            <a:ext cx="1097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Customer Satisfaction Survey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494" y="1823591"/>
            <a:ext cx="286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10216" y="5664794"/>
            <a:ext cx="4927905" cy="58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155259"/>
              </p:ext>
            </p:extLst>
          </p:nvPr>
        </p:nvGraphicFramePr>
        <p:xfrm>
          <a:off x="1127447" y="1966821"/>
          <a:ext cx="9570145" cy="3886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529"/>
                <a:gridCol w="1739181"/>
                <a:gridCol w="1525271"/>
                <a:gridCol w="1696487"/>
                <a:gridCol w="1837677"/>
              </a:tblGrid>
              <a:tr h="12291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Course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2010 Calendar 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FY 2015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FY 2017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FY 2017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vs CY 2010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664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Balboa Park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4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Mission Bay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4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Torrey Pines North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4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Torrey Pines South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384353"/>
              </p:ext>
            </p:extLst>
          </p:nvPr>
        </p:nvGraphicFramePr>
        <p:xfrm>
          <a:off x="976544" y="1136342"/>
          <a:ext cx="10147176" cy="504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28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44009"/>
              </p:ext>
            </p:extLst>
          </p:nvPr>
        </p:nvGraphicFramePr>
        <p:xfrm>
          <a:off x="896646" y="1261241"/>
          <a:ext cx="10380756" cy="4276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043"/>
                <a:gridCol w="1713391"/>
                <a:gridCol w="1766656"/>
                <a:gridCol w="1740023"/>
                <a:gridCol w="1649499"/>
                <a:gridCol w="1700144"/>
              </a:tblGrid>
              <a:tr h="127777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4000" b="1" u="none" strike="noStrike" dirty="0"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Golf Operations Division</a:t>
                      </a:r>
                      <a:br>
                        <a:rPr lang="en-US" sz="4000" b="1" u="none" strike="noStrike" dirty="0"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</a:br>
                      <a:r>
                        <a:rPr lang="en-US" sz="4000" b="1" u="none" strike="noStrike" dirty="0">
                          <a:solidFill>
                            <a:schemeClr val="bg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Revenue and Expenses FY 14 - FY18</a:t>
                      </a:r>
                      <a:endParaRPr lang="en-US" sz="4000" b="1" i="0" u="none" strike="noStrike" dirty="0"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FY14</a:t>
                      </a:r>
                      <a:br>
                        <a:rPr lang="en-US" sz="2200" b="1" u="none" strike="noStrike" dirty="0">
                          <a:effectLst/>
                        </a:rPr>
                      </a:br>
                      <a:r>
                        <a:rPr lang="en-US" sz="2200" b="1" u="none" strike="noStrike" dirty="0">
                          <a:effectLst/>
                        </a:rPr>
                        <a:t>Actual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FY15</a:t>
                      </a:r>
                      <a:br>
                        <a:rPr lang="en-US" sz="2200" b="1" u="none" strike="noStrike" dirty="0">
                          <a:effectLst/>
                        </a:rPr>
                      </a:br>
                      <a:r>
                        <a:rPr lang="en-US" sz="2200" b="1" u="none" strike="noStrike" dirty="0">
                          <a:effectLst/>
                        </a:rPr>
                        <a:t>Actual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FY16</a:t>
                      </a:r>
                      <a:br>
                        <a:rPr lang="en-US" sz="2200" b="1" u="none" strike="noStrike" dirty="0">
                          <a:effectLst/>
                        </a:rPr>
                      </a:br>
                      <a:r>
                        <a:rPr lang="en-US" sz="2200" b="1" u="none" strike="noStrike" dirty="0">
                          <a:effectLst/>
                        </a:rPr>
                        <a:t>Actual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FY17</a:t>
                      </a:r>
                      <a:br>
                        <a:rPr lang="en-US" sz="2200" b="1" u="none" strike="noStrike" dirty="0">
                          <a:effectLst/>
                        </a:rPr>
                      </a:br>
                      <a:r>
                        <a:rPr lang="en-US" sz="2200" b="1" u="none" strike="noStrike" dirty="0">
                          <a:effectLst/>
                        </a:rPr>
                        <a:t>Actual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FY18</a:t>
                      </a:r>
                      <a:br>
                        <a:rPr lang="en-US" sz="2200" b="1" i="1" u="none" strike="noStrike" dirty="0">
                          <a:effectLst/>
                        </a:rPr>
                      </a:br>
                      <a:r>
                        <a:rPr lang="en-US" sz="2200" b="1" i="1" u="none" strike="noStrike" dirty="0">
                          <a:effectLst/>
                        </a:rPr>
                        <a:t>Budget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Revenue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$19,949,901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$20,347,684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$18,267,631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$18,402,418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$20,470,347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738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Expense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$15,455,418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$16,020,960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$15,643,184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$17,007,701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$18,229,823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738727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Net </a:t>
                      </a:r>
                      <a:r>
                        <a:rPr lang="en-US" sz="2200" b="1" u="none" strike="noStrike" dirty="0" smtClean="0">
                          <a:effectLst/>
                        </a:rPr>
                        <a:t>Revenue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$4,494,483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$4,326,724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$2,624,447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$1,394,717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effectLst/>
                        </a:rPr>
                        <a:t>$2,240,524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9" y="742468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94" y="1175657"/>
            <a:ext cx="84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Capital Improvements Program (CIP)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8" y="2009341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Torrey Pines Golf Course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North Course Renovation </a:t>
            </a:r>
          </a:p>
          <a:p>
            <a:pPr marL="800100" lvl="2" indent="0">
              <a:spcBef>
                <a:spcPts val="0"/>
              </a:spcBef>
              <a:buNone/>
              <a:defRPr/>
            </a:pPr>
            <a:r>
              <a:rPr lang="en-US" sz="3200" b="1" kern="0" dirty="0">
                <a:solidFill>
                  <a:srgbClr val="333399"/>
                </a:solidFill>
                <a:latin typeface="Calibri"/>
              </a:rPr>
              <a:t>	 </a:t>
            </a:r>
            <a:r>
              <a:rPr lang="en-US" sz="3200" b="1" kern="0" dirty="0" smtClean="0">
                <a:solidFill>
                  <a:srgbClr val="333399"/>
                </a:solidFill>
                <a:latin typeface="Calibri"/>
              </a:rPr>
              <a:t>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completed November 2016</a:t>
            </a:r>
          </a:p>
          <a:p>
            <a:pPr marL="800100" lvl="2" indent="0">
              <a:spcBef>
                <a:spcPts val="0"/>
              </a:spcBef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kern="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lang="en-US" sz="3200" b="1" kern="0" dirty="0" smtClean="0">
                <a:solidFill>
                  <a:srgbClr val="333399"/>
                </a:solidFill>
                <a:latin typeface="Calibri"/>
              </a:rPr>
              <a:t>South Course Improvements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lang="en-US" sz="3200" b="0" kern="0" dirty="0" smtClean="0">
                <a:solidFill>
                  <a:srgbClr val="333399"/>
                </a:solidFill>
              </a:rPr>
              <a:t>improvements to irrigation </a:t>
            </a:r>
            <a:r>
              <a:rPr lang="en-US" sz="3200" b="0" kern="0" dirty="0">
                <a:solidFill>
                  <a:srgbClr val="333399"/>
                </a:solidFill>
              </a:rPr>
              <a:t>system, </a:t>
            </a:r>
            <a:endParaRPr lang="en-US" sz="3200" b="0" kern="0" dirty="0" smtClean="0">
              <a:solidFill>
                <a:srgbClr val="333399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200" b="0" kern="0" dirty="0">
                <a:solidFill>
                  <a:srgbClr val="333399"/>
                </a:solidFill>
              </a:rPr>
              <a:t>	</a:t>
            </a:r>
            <a:r>
              <a:rPr lang="en-US" sz="3200" b="0" kern="0" dirty="0" smtClean="0">
                <a:solidFill>
                  <a:srgbClr val="333399"/>
                </a:solidFill>
              </a:rPr>
              <a:t>	    turf, tee-boxes</a:t>
            </a:r>
            <a:r>
              <a:rPr lang="en-US" sz="3200" b="0" kern="0" dirty="0">
                <a:solidFill>
                  <a:srgbClr val="333399"/>
                </a:solidFill>
              </a:rPr>
              <a:t>, bunkers, and cart paths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58" y="1874303"/>
            <a:ext cx="4456061" cy="3342046"/>
          </a:xfrm>
        </p:spPr>
      </p:pic>
    </p:spTree>
    <p:extLst>
      <p:ext uri="{BB962C8B-B14F-4D97-AF65-F5344CB8AC3E}">
        <p14:creationId xmlns:p14="http://schemas.microsoft.com/office/powerpoint/2010/main" val="42507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02" y="1842106"/>
            <a:ext cx="4345516" cy="3259137"/>
          </a:xfrm>
        </p:spPr>
      </p:pic>
      <p:sp>
        <p:nvSpPr>
          <p:cNvPr id="5" name="TextBox 4"/>
          <p:cNvSpPr txBox="1"/>
          <p:nvPr/>
        </p:nvSpPr>
        <p:spPr>
          <a:xfrm>
            <a:off x="363954" y="552836"/>
            <a:ext cx="832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Capital Improvements Program (CIP)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2" y="5682627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50" y="1260722"/>
            <a:ext cx="7464652" cy="55972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Mission Bay Golf Course 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Renovation &amp; Reconstruction Improvements -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new state of the art irrigation system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b="1" kern="0" dirty="0" smtClean="0">
                <a:solidFill>
                  <a:srgbClr val="333399"/>
                </a:solidFill>
                <a:latin typeface="Calibri"/>
              </a:rPr>
              <a:t>Club House Demolition &amp; Portable Building </a:t>
            </a:r>
            <a:r>
              <a:rPr lang="en-US" sz="3200" kern="0" dirty="0" smtClean="0">
                <a:solidFill>
                  <a:srgbClr val="333399"/>
                </a:solidFill>
                <a:latin typeface="Calibri"/>
              </a:rPr>
              <a:t>– replace the 60 year old club house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0050" lvl="1" indent="0">
              <a:buNone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Construction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 bids expected to be issued in 2018 for both projects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531477"/>
            <a:ext cx="7341365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50" y="1175657"/>
            <a:ext cx="737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Fees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9" y="1895475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33450" y="1883543"/>
            <a:ext cx="10306050" cy="41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Increase greens fees for Torrey Pines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North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 Course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lvl="2" indent="-285750"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5% increase for 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non-residential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 fees only</a:t>
            </a:r>
          </a:p>
          <a:p>
            <a:pPr lvl="2" indent="-285750">
              <a:buFontTx/>
              <a:buChar char="–"/>
              <a:defRPr/>
            </a:pPr>
            <a:r>
              <a:rPr lang="en-US" sz="3200" kern="0" dirty="0" smtClean="0">
                <a:solidFill>
                  <a:srgbClr val="333399"/>
                </a:solidFill>
                <a:latin typeface="Calibri"/>
              </a:rPr>
              <a:t>$5 - $7 increase per round</a:t>
            </a:r>
          </a:p>
          <a:p>
            <a:pPr lvl="2" indent="-285750">
              <a:buFontTx/>
              <a:buChar char="–"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</a:rPr>
              <a:t>Proposed increases, effective January 1, 2018, are in accordance with the Golf Division Business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2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90485"/>
            <a:ext cx="11064551" cy="433189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</a:t>
            </a:r>
            <a:endParaRPr lang="en-US" sz="25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531477"/>
            <a:ext cx="7341365" cy="325955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93" y="983902"/>
            <a:ext cx="773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Accomplishments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07" y="2152649"/>
            <a:ext cx="3196484" cy="363838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952703" y="5664794"/>
            <a:ext cx="3990816" cy="35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349" y="1895475"/>
            <a:ext cx="8191501" cy="444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314493" y="1615736"/>
            <a:ext cx="8396518" cy="524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kern="0" dirty="0" smtClean="0">
                <a:solidFill>
                  <a:srgbClr val="333399"/>
                </a:solidFill>
              </a:rPr>
              <a:t>North </a:t>
            </a:r>
            <a:r>
              <a:rPr lang="en-US" b="0" kern="0" dirty="0">
                <a:solidFill>
                  <a:srgbClr val="333399"/>
                </a:solidFill>
              </a:rPr>
              <a:t>Course Improvements </a:t>
            </a:r>
            <a:r>
              <a:rPr lang="en-US" b="0" kern="0" dirty="0" smtClean="0">
                <a:solidFill>
                  <a:srgbClr val="333399"/>
                </a:solidFill>
              </a:rPr>
              <a:t>have </a:t>
            </a:r>
            <a:r>
              <a:rPr lang="en-US" b="0" kern="0" dirty="0">
                <a:solidFill>
                  <a:srgbClr val="333399"/>
                </a:solidFill>
              </a:rPr>
              <a:t>produced a world class course that is rapidly receiving positive public recognition. </a:t>
            </a:r>
            <a:endParaRPr lang="en-US" b="0" kern="0" dirty="0" smtClean="0">
              <a:solidFill>
                <a:srgbClr val="333399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endParaRPr lang="en-US" b="0" kern="0" dirty="0" smtClean="0">
              <a:solidFill>
                <a:srgbClr val="333399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kern="0" dirty="0" smtClean="0">
                <a:solidFill>
                  <a:srgbClr val="333399"/>
                </a:solidFill>
              </a:rPr>
              <a:t>Implemented a 12 year lease contract for golf maintenance equipment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endParaRPr lang="en-US" b="0" kern="0" dirty="0">
              <a:solidFill>
                <a:srgbClr val="333399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kern="0" dirty="0" smtClean="0">
                <a:solidFill>
                  <a:srgbClr val="333399"/>
                </a:solidFill>
              </a:rPr>
              <a:t>PLAY </a:t>
            </a:r>
            <a:r>
              <a:rPr lang="en-US" b="0" kern="0" dirty="0">
                <a:solidFill>
                  <a:srgbClr val="333399"/>
                </a:solidFill>
              </a:rPr>
              <a:t>Golf Program </a:t>
            </a:r>
            <a:r>
              <a:rPr lang="en-US" b="0" kern="0" dirty="0" smtClean="0">
                <a:solidFill>
                  <a:srgbClr val="333399"/>
                </a:solidFill>
              </a:rPr>
              <a:t>re-invented </a:t>
            </a:r>
            <a:r>
              <a:rPr lang="en-US" b="0" kern="0" dirty="0">
                <a:solidFill>
                  <a:srgbClr val="333399"/>
                </a:solidFill>
              </a:rPr>
              <a:t>with a three (3) tiered approach </a:t>
            </a:r>
            <a:r>
              <a:rPr lang="en-US" b="0" kern="0" dirty="0" smtClean="0">
                <a:solidFill>
                  <a:srgbClr val="333399"/>
                </a:solidFill>
              </a:rPr>
              <a:t>to teach youth to </a:t>
            </a:r>
            <a:r>
              <a:rPr lang="en-US" b="0" kern="0" dirty="0">
                <a:solidFill>
                  <a:srgbClr val="333399"/>
                </a:solidFill>
              </a:rPr>
              <a:t>play golf with competency.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b="0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FEWKK76CWERH-11-8</_dlc_DocId>
    <_dlc_DocIdUrl xmlns="a1435c4e-884a-411d-b670-ef9087f23026">
      <Url>http://cityhub/dept/comm/c/design/_layouts/15/DocIdRedir.aspx?ID=FEWKK76CWERH-11-8</Url>
      <Description>FEWKK76CWERH-11-8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C95BC-BCF2-4771-9C67-7BF8E32C21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B8FA43-5EEB-4668-A933-B1E8C36C8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3F0BAB-080F-436F-B1D7-550DD2F594BC}">
  <ds:schemaRefs>
    <ds:schemaRef ds:uri="http://schemas.microsoft.com/office/2006/documentManagement/types"/>
    <ds:schemaRef ds:uri="a1435c4e-884a-411d-b670-ef9087f23026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BCFEEE1-ED42-4201-B545-C71A89CE7B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424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Merriweather</vt:lpstr>
      <vt:lpstr>Open Sans</vt:lpstr>
      <vt:lpstr>Open Sans Semibold</vt:lpstr>
      <vt:lpstr>Times New Roman</vt:lpstr>
      <vt:lpstr>Wingdings</vt:lpstr>
      <vt:lpstr>Office Theme</vt:lpstr>
      <vt:lpstr>Business Plan Update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  <vt:lpstr>Park and Recreation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Figuracion, Amor</dc:creator>
  <cp:lastModifiedBy>Stowell, Shelly</cp:lastModifiedBy>
  <cp:revision>40</cp:revision>
  <cp:lastPrinted>2017-09-28T22:24:10Z</cp:lastPrinted>
  <dcterms:created xsi:type="dcterms:W3CDTF">2016-01-12T16:55:21Z</dcterms:created>
  <dcterms:modified xsi:type="dcterms:W3CDTF">2017-10-02T20:21:32Z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5080bb7b-a6db-4a6d-a2e2-2f274b537244</vt:lpwstr>
  </property>
</Properties>
</file>