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3"/>
  </p:notesMasterIdLst>
  <p:handoutMasterIdLst>
    <p:handoutMasterId r:id="rId34"/>
  </p:handoutMasterIdLst>
  <p:sldIdLst>
    <p:sldId id="256" r:id="rId6"/>
    <p:sldId id="290" r:id="rId7"/>
    <p:sldId id="265" r:id="rId8"/>
    <p:sldId id="266" r:id="rId9"/>
    <p:sldId id="267" r:id="rId10"/>
    <p:sldId id="268" r:id="rId11"/>
    <p:sldId id="270" r:id="rId12"/>
    <p:sldId id="282" r:id="rId13"/>
    <p:sldId id="272" r:id="rId14"/>
    <p:sldId id="273" r:id="rId15"/>
    <p:sldId id="274" r:id="rId16"/>
    <p:sldId id="275" r:id="rId17"/>
    <p:sldId id="269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63" r:id="rId32"/>
  </p:sldIdLst>
  <p:sldSz cx="10058400" cy="7772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ter, Jim" initials="WJ" lastIdx="12" clrIdx="0">
    <p:extLst>
      <p:ext uri="{19B8F6BF-5375-455C-9EA6-DF929625EA0E}">
        <p15:presenceInfo xmlns:p15="http://schemas.microsoft.com/office/powerpoint/2012/main" userId="S-1-5-21-219123761-1972038647-3338400271-248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ADAFAF"/>
    <a:srgbClr val="005BBB"/>
    <a:srgbClr val="FFFFFF"/>
    <a:srgbClr val="005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2" autoAdjust="0"/>
    <p:restoredTop sz="78564" autoAdjust="0"/>
  </p:normalViewPr>
  <p:slideViewPr>
    <p:cSldViewPr snapToGrid="0">
      <p:cViewPr varScale="1">
        <p:scale>
          <a:sx n="92" d="100"/>
          <a:sy n="92" d="100"/>
        </p:scale>
        <p:origin x="21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2917A-80C6-43AC-BA47-0249B2767144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1E477-9786-4DE1-A390-EB7A8ADD1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2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CF758-E63C-489D-B516-F9169B534C7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1F394-3010-40A3-A645-026BC4283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3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272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Added FEMA</a:t>
            </a:r>
            <a:r>
              <a:rPr lang="en-US" baseline="0" dirty="0" smtClean="0"/>
              <a:t> Grant Application</a:t>
            </a:r>
          </a:p>
          <a:p>
            <a:r>
              <a:rPr lang="en-US" baseline="0" dirty="0" smtClean="0"/>
              <a:t>Construction delay due to request by Museum of Man Lessee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Michelle Garcia-Quilico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San Diego Regional Park Improvement Fund Oversight Committee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7B5F-EBB0-43CB-B372-090D610DCD8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03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Barry Kelleher/ Samir </a:t>
            </a:r>
            <a:r>
              <a:rPr lang="en-US" dirty="0" err="1" smtClean="0"/>
              <a:t>Mahmalgi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69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status changed to design</a:t>
            </a:r>
          </a:p>
          <a:p>
            <a:r>
              <a:rPr lang="en-US" dirty="0" smtClean="0"/>
              <a:t>Update by Michael Ramirez / Shannon</a:t>
            </a:r>
            <a:r>
              <a:rPr lang="en-US" baseline="0" dirty="0" smtClean="0"/>
              <a:t> Getz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San Diego Regional Park Improvement Fund Oversight Committee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7B5F-EBB0-43CB-B372-090D610DCD8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54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Elizabeth Schroth-Nichols / Freiha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31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Elizabeth Schroth-Nichols / Freiha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32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Elizabeth Schroth-Nichols / Freiha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53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Rawsan Salha / Freiha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San Diego Regional Park Improvement Fund Oversight Committee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7B5F-EBB0-43CB-B372-090D610DCD8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30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Rawsan Salha / Freiha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28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Michele Garcia-Quilico / Freiha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04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Elizabeth Schroth-Nichols / Freiha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1F800-60A1-41E6-846A-8C923989184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 smtClean="0"/>
              <a:t>San Diego Regional Park Improvement Fund Oversight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56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Michele Garcia-Quilico / Freiha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25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Michel Maria/ Jason Grani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58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Julian Espinoza - PI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57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Julian Espinoza - PI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86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Julian Espinoza – PI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Project was cancelled per Andy Fields email on February 26</a:t>
            </a:r>
            <a:r>
              <a:rPr lang="en-US" baseline="30000" dirty="0" smtClean="0"/>
              <a:t>th</a:t>
            </a:r>
            <a:r>
              <a:rPr lang="en-US" dirty="0" smtClean="0"/>
              <a:t> 2017 to Julian Espinoza w/PI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28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Julian Espinoza - PI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03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1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1F394-3010-40A3-A645-026BC4283D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6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Delay of completion due to default by Maintenance Contractor and need to hiring a new contractor</a:t>
            </a:r>
          </a:p>
          <a:p>
            <a:endParaRPr lang="en-US" dirty="0" smtClean="0"/>
          </a:p>
          <a:p>
            <a:r>
              <a:rPr lang="en-US" dirty="0" smtClean="0"/>
              <a:t>Steve Haupt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San Diego Regional Park Improvement Fund Oversight Committee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7B5F-EBB0-43CB-B372-090D610DCD8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9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Cost change from 250k to 215k based on the report description</a:t>
            </a:r>
          </a:p>
          <a:p>
            <a:r>
              <a:rPr lang="en-US" dirty="0" smtClean="0"/>
              <a:t>Steve Haupt update 1-25-16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San Diego Regional Park Improvement Fund Oversight Committee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7B5F-EBB0-43CB-B372-090D610DCD8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9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Slight</a:t>
            </a:r>
            <a:r>
              <a:rPr lang="en-US" baseline="0" dirty="0" smtClean="0"/>
              <a:t> </a:t>
            </a:r>
            <a:r>
              <a:rPr lang="en-US" dirty="0" smtClean="0"/>
              <a:t>delay from late 2016 to early 2017 due to higher priority issue</a:t>
            </a:r>
          </a:p>
          <a:p>
            <a:r>
              <a:rPr lang="en-US" dirty="0" smtClean="0"/>
              <a:t>Steve Haupt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San Diego Regional Park Improvement Fund Oversight Committee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7B5F-EBB0-43CB-B372-090D610DCD8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2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temporarily suspended. Funding reallocated to an emergency beach access project Coast Boulevard.</a:t>
            </a:r>
            <a:r>
              <a:rPr lang="en-US" baseline="0" dirty="0" smtClean="0"/>
              <a:t> Report submitted </a:t>
            </a:r>
            <a:r>
              <a:rPr lang="en-US" dirty="0" smtClean="0"/>
              <a:t>Andy Field in the July 21</a:t>
            </a:r>
            <a:r>
              <a:rPr lang="en-US" baseline="30000" dirty="0" smtClean="0"/>
              <a:t>st</a:t>
            </a:r>
            <a:r>
              <a:rPr lang="en-US" dirty="0" smtClean="0"/>
              <a:t> RPIF report.</a:t>
            </a:r>
          </a:p>
          <a:p>
            <a:r>
              <a:rPr lang="en-US" dirty="0" smtClean="0"/>
              <a:t>Work is expected</a:t>
            </a:r>
            <a:r>
              <a:rPr lang="en-US" baseline="0" dirty="0" smtClean="0"/>
              <a:t> to resume upon funding of the project which is anticipated to take place in FY 18 budget.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Elizabeth </a:t>
            </a:r>
            <a:r>
              <a:rPr lang="en-US" baseline="0" dirty="0" err="1" smtClean="0"/>
              <a:t>Schroth</a:t>
            </a:r>
            <a:r>
              <a:rPr lang="en-US" baseline="0" dirty="0" smtClean="0"/>
              <a:t> -Nichols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San Diego Regional Park Improvement Fund Oversight Committee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7B5F-EBB0-43CB-B372-090D610DCD8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16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temporarily suspended. Funding reallocated to an emergency beach access project Coast Boulevard.</a:t>
            </a:r>
            <a:r>
              <a:rPr lang="en-US" baseline="0" dirty="0" smtClean="0"/>
              <a:t> Report submitted </a:t>
            </a:r>
            <a:r>
              <a:rPr lang="en-US" dirty="0" smtClean="0"/>
              <a:t>Andy Field in the July 21</a:t>
            </a:r>
            <a:r>
              <a:rPr lang="en-US" baseline="30000" dirty="0" smtClean="0"/>
              <a:t>st</a:t>
            </a:r>
            <a:r>
              <a:rPr lang="en-US" dirty="0" smtClean="0"/>
              <a:t> RPIF report.</a:t>
            </a:r>
          </a:p>
          <a:p>
            <a:r>
              <a:rPr lang="en-US" dirty="0" smtClean="0"/>
              <a:t>Work is expected</a:t>
            </a:r>
            <a:r>
              <a:rPr lang="en-US" baseline="0" dirty="0" smtClean="0"/>
              <a:t> to resume upon funding of the project which is anticipated to take place in FY 18 budget.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Jong</a:t>
            </a:r>
          </a:p>
          <a:p>
            <a:r>
              <a:rPr lang="en-US" baseline="0" dirty="0" err="1" smtClean="0"/>
              <a:t>Shakelford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San Diego Regional Park Improvement Fund Oversight Committee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7B5F-EBB0-43CB-B372-090D610DCD8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2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</a:p>
          <a:p>
            <a:r>
              <a:rPr lang="en-US" dirty="0" smtClean="0"/>
              <a:t>Barry Kelleher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San Diego Regional Park Improvement Fund Oversight Committee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7B5F-EBB0-43CB-B372-090D610DCD8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7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9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2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3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4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6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4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4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7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53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68D38-7081-47D1-9A76-D93F2A79BEB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6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8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39.jpeg"/><Relationship Id="rId10" Type="http://schemas.openxmlformats.org/officeDocument/2006/relationships/image" Target="../media/image40.png"/><Relationship Id="rId4" Type="http://schemas.openxmlformats.org/officeDocument/2006/relationships/image" Target="../media/image3.jpeg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857500"/>
            <a:ext cx="7379493" cy="3219450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chemeClr val="bg1"/>
                </a:solidFill>
              </a:rPr>
              <a:t>Presented to the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Regional Park Improvement Fund Oversight </a:t>
            </a:r>
            <a:r>
              <a:rPr lang="en-US" sz="3100" b="1" dirty="0" smtClean="0">
                <a:solidFill>
                  <a:schemeClr val="bg1"/>
                </a:solidFill>
              </a:rPr>
              <a:t>Committee</a:t>
            </a:r>
            <a:br>
              <a:rPr lang="en-US" sz="3100" b="1" dirty="0" smtClean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/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2700" b="1" dirty="0" smtClean="0">
                <a:solidFill>
                  <a:schemeClr val="bg1"/>
                </a:solidFill>
              </a:rPr>
              <a:t>October 19, 2017</a:t>
            </a:r>
            <a:r>
              <a:rPr lang="en-US" sz="4000" b="1" dirty="0">
                <a:solidFill>
                  <a:srgbClr val="376092"/>
                </a:solidFill>
              </a:rPr>
              <a:t/>
            </a:r>
            <a:br>
              <a:rPr lang="en-US" sz="4000" b="1" dirty="0">
                <a:solidFill>
                  <a:srgbClr val="376092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/>
            </a:r>
            <a:br>
              <a:rPr lang="en-US" sz="4000" b="1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4912" y="1053046"/>
            <a:ext cx="6719888" cy="180445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Regional Park Improvement Funds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Projects Allocation &amp; Expenditure 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Semi-Annual Update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7799" y="1285281"/>
            <a:ext cx="3855720" cy="52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CALIFORNIA TOWER SEISMIC </a:t>
            </a:r>
            <a:r>
              <a:rPr lang="en-US" sz="2200" b="1" dirty="0" smtClean="0">
                <a:solidFill>
                  <a:schemeClr val="bg1"/>
                </a:solidFill>
              </a:rPr>
              <a:t>RETROFIT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L-12003.2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502920" y="1874521"/>
            <a:ext cx="4642046" cy="4978559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The seismic retrofit of the California Tower </a:t>
            </a:r>
            <a:r>
              <a:rPr lang="en-US" sz="2200" dirty="0"/>
              <a:t>to upgrade the structural protection </a:t>
            </a:r>
            <a:r>
              <a:rPr lang="en-US" sz="2200" dirty="0" smtClean="0"/>
              <a:t>&amp; improve the public </a:t>
            </a:r>
            <a:r>
              <a:rPr lang="en-US" sz="2200" dirty="0"/>
              <a:t>safety </a:t>
            </a:r>
            <a:r>
              <a:rPr lang="en-US" sz="2200" dirty="0" smtClean="0"/>
              <a:t>of the iconic </a:t>
            </a:r>
            <a:r>
              <a:rPr lang="en-US" sz="2200" dirty="0"/>
              <a:t>SD landmark </a:t>
            </a:r>
            <a:endParaRPr lang="en-US" sz="2200" dirty="0" smtClean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Financial 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$4.061M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$</a:t>
            </a:r>
            <a:r>
              <a:rPr lang="en-US" sz="2200" dirty="0" smtClean="0"/>
              <a:t>1.50M </a:t>
            </a:r>
            <a:r>
              <a:rPr lang="en-US" sz="2200" dirty="0"/>
              <a:t>(FY13</a:t>
            </a:r>
            <a:r>
              <a:rPr lang="en-US" sz="2200" dirty="0" smtClean="0"/>
              <a:t>)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RPFI Allocation: $0.65M (FY18)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Design phase completed in FY17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Construction </a:t>
            </a:r>
            <a:r>
              <a:rPr lang="en-US" sz="2200" dirty="0"/>
              <a:t>to start in </a:t>
            </a:r>
            <a:r>
              <a:rPr lang="en-US" sz="2200" dirty="0" smtClean="0"/>
              <a:t>FY19  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Construction to complete in FY19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4910417" y="3701534"/>
            <a:ext cx="6268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6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5" descr="Chicano 1.JPG"/>
          <p:cNvPicPr>
            <a:picLocks noChangeAspect="1"/>
          </p:cNvPicPr>
          <p:nvPr/>
        </p:nvPicPr>
        <p:blipFill>
          <a:blip r:embed="rId3" cstate="print"/>
          <a:srcRect l="12502" t="6250" r="10938" b="31250"/>
          <a:stretch>
            <a:fillRect/>
          </a:stretch>
        </p:blipFill>
        <p:spPr bwMode="auto">
          <a:xfrm>
            <a:off x="5280662" y="2022576"/>
            <a:ext cx="3581941" cy="219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Chicano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2774" y="4216549"/>
            <a:ext cx="3581941" cy="268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CHICANO PARK COMFORT </a:t>
            </a:r>
            <a:r>
              <a:rPr lang="en-US" sz="2200" b="1" dirty="0" smtClean="0">
                <a:solidFill>
                  <a:schemeClr val="bg1"/>
                </a:solidFill>
              </a:rPr>
              <a:t>STATION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S-13003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502920" y="1874521"/>
            <a:ext cx="4642046" cy="49785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001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Improve/Expand </a:t>
            </a:r>
            <a:r>
              <a:rPr lang="en-US" sz="2200" dirty="0"/>
              <a:t>existing aged, undersized and ADA non-compliant comfort station  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$1.16M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$0.2M(FY13)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Status: </a:t>
            </a:r>
            <a:endParaRPr lang="en-US" sz="2200" dirty="0" smtClean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Construction is completed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Park will be opened to public in October FY18. 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023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1" descr="C:\Users\JWinter\Documents\Jim's projects\Regional Park Fund\FY 13 recommendations\Mohnike 8.JPG"/>
          <p:cNvPicPr>
            <a:picLocks noChangeAspect="1" noChangeArrowheads="1"/>
          </p:cNvPicPr>
          <p:nvPr/>
        </p:nvPicPr>
        <p:blipFill>
          <a:blip r:embed="rId3" cstate="print"/>
          <a:srcRect l="15625" t="4167" r="3125" b="16667"/>
          <a:stretch>
            <a:fillRect/>
          </a:stretch>
        </p:blipFill>
        <p:spPr bwMode="auto">
          <a:xfrm>
            <a:off x="5738145" y="1790597"/>
            <a:ext cx="3482056" cy="254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JWinter\Documents\Jim's projects\Regional Park Fund\FY 13 recommendations\Mohnike 1.JPG"/>
          <p:cNvPicPr>
            <a:picLocks noChangeAspect="1" noChangeArrowheads="1"/>
          </p:cNvPicPr>
          <p:nvPr/>
        </p:nvPicPr>
        <p:blipFill>
          <a:blip r:embed="rId4" cstate="print"/>
          <a:srcRect l="17188" t="20833" r="12500" b="14583"/>
          <a:stretch>
            <a:fillRect/>
          </a:stretch>
        </p:blipFill>
        <p:spPr bwMode="auto">
          <a:xfrm>
            <a:off x="5815857" y="4507866"/>
            <a:ext cx="3404343" cy="234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MOHNIKE ADOBE &amp; HAY BARN </a:t>
            </a:r>
            <a:r>
              <a:rPr lang="en-US" sz="2200" b="1" dirty="0" smtClean="0">
                <a:solidFill>
                  <a:schemeClr val="bg1"/>
                </a:solidFill>
              </a:rPr>
              <a:t>RESTORATION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S-13008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502919" y="1874521"/>
            <a:ext cx="4843631" cy="517051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Per Municipal Code, protect historic </a:t>
            </a:r>
            <a:r>
              <a:rPr lang="en-US" sz="2200" dirty="0" err="1"/>
              <a:t>Mohnike</a:t>
            </a:r>
            <a:r>
              <a:rPr lang="en-US" sz="2200" dirty="0"/>
              <a:t> Adobe Cultural Landscape on national register of historic places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Phase 1 of the adobe home rehabilitation was completed in 2005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$2.45M 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$1M (</a:t>
            </a:r>
            <a:r>
              <a:rPr lang="en-US" sz="2200" dirty="0" smtClean="0"/>
              <a:t>FY13 &amp; FY15)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RPIF Funds of $852,402 were reallocated to fund other projects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RPFI Funds of $1M was added back on the project (FY 2017)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Status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Feasibility Study Completed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Design &amp; Environmental permitting phase  to start in FY 18.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Construction is scheduled to start in FY 19. 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985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SUNSET CLIFFS NATURAL PARK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HILLSIDE IMPROVEMENTS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PHASE </a:t>
            </a:r>
            <a:r>
              <a:rPr lang="en-US" sz="2200" b="1" dirty="0" smtClean="0">
                <a:solidFill>
                  <a:schemeClr val="bg1"/>
                </a:solidFill>
              </a:rPr>
              <a:t>I (S-10091 / L-16001)</a:t>
            </a:r>
            <a:endParaRPr lang="en-US" sz="2200" b="1" dirty="0">
              <a:solidFill>
                <a:schemeClr val="bg1"/>
              </a:solidFill>
            </a:endParaRPr>
          </a:p>
          <a:p>
            <a:pPr algn="ctr"/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502920" y="1874521"/>
            <a:ext cx="4796444" cy="532934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Construction of </a:t>
            </a:r>
            <a:r>
              <a:rPr lang="en-US" sz="2200" dirty="0" smtClean="0"/>
              <a:t>new trails </a:t>
            </a:r>
            <a:r>
              <a:rPr lang="en-US" sz="2200" dirty="0"/>
              <a:t>within the entire park including revegetation </a:t>
            </a:r>
            <a:r>
              <a:rPr lang="en-US" sz="2200" dirty="0" smtClean="0"/>
              <a:t>plan and </a:t>
            </a:r>
            <a:r>
              <a:rPr lang="en-US" sz="2200" dirty="0"/>
              <a:t>removal of demolished housing.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</a:t>
            </a:r>
            <a:r>
              <a:rPr lang="en-US" sz="2200" dirty="0">
                <a:solidFill>
                  <a:srgbClr val="C00000"/>
                </a:solidFill>
              </a:rPr>
              <a:t>: </a:t>
            </a:r>
            <a:r>
              <a:rPr lang="en-US" sz="2200" dirty="0" smtClean="0"/>
              <a:t>$1.0M (Phase </a:t>
            </a:r>
            <a:r>
              <a:rPr lang="en-US" sz="2200" dirty="0"/>
              <a:t>IA)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$3.2M </a:t>
            </a:r>
            <a:r>
              <a:rPr lang="en-US" sz="2200" dirty="0"/>
              <a:t>(Phase 1B)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</a:t>
            </a:r>
            <a:r>
              <a:rPr lang="en-US" sz="2200" dirty="0" smtClean="0"/>
              <a:t>1.1M </a:t>
            </a:r>
            <a:r>
              <a:rPr lang="en-US" sz="2200" dirty="0"/>
              <a:t>(FY14)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$1.0M (</a:t>
            </a:r>
            <a:r>
              <a:rPr lang="en-US" sz="2200" dirty="0" smtClean="0"/>
              <a:t>FY18)</a:t>
            </a:r>
          </a:p>
          <a:p>
            <a:pPr marL="1005840" lvl="2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Status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Phase 1A </a:t>
            </a:r>
            <a:r>
              <a:rPr lang="en-US" sz="2200" dirty="0" smtClean="0"/>
              <a:t>(L-16001.1) Construction complete FY 16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MMRP PH1A (L-16001.1) completes 2021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Phase 1B </a:t>
            </a:r>
            <a:r>
              <a:rPr lang="en-US" sz="2200" dirty="0" smtClean="0"/>
              <a:t>(L-16001.2) Design completed in FY18;  Project in Bid/Award Phase. Construction to start in FY 18 and complete in FY19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MMRP PH1B </a:t>
            </a:r>
            <a:r>
              <a:rPr lang="en-US" sz="2200" dirty="0"/>
              <a:t>(</a:t>
            </a:r>
            <a:r>
              <a:rPr lang="en-US" sz="2200" dirty="0" smtClean="0"/>
              <a:t>L-16001.2) </a:t>
            </a:r>
            <a:r>
              <a:rPr lang="en-US" sz="2200" dirty="0"/>
              <a:t>completes </a:t>
            </a:r>
            <a:r>
              <a:rPr lang="en-US" sz="2200" dirty="0" smtClean="0"/>
              <a:t>2023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86" y="1874520"/>
            <a:ext cx="4218333" cy="48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02199" y="177524"/>
            <a:ext cx="9304020" cy="148320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SUNSET CLIFFS NATURAL PARK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REMOVAL OF LOMALAND DR. AND LADERA ST. STRUCTURES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PHASE </a:t>
            </a:r>
            <a:r>
              <a:rPr lang="en-US" sz="2200" b="1" dirty="0" smtClean="0">
                <a:solidFill>
                  <a:schemeClr val="bg1"/>
                </a:solidFill>
              </a:rPr>
              <a:t>2 (L-14005.1)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502920" y="1874521"/>
            <a:ext cx="4642046" cy="497855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The removal of </a:t>
            </a:r>
            <a:r>
              <a:rPr lang="en-US" sz="2200" dirty="0" err="1"/>
              <a:t>Lomaland</a:t>
            </a:r>
            <a:r>
              <a:rPr lang="en-US" sz="2200" dirty="0"/>
              <a:t> Dr. and </a:t>
            </a:r>
            <a:r>
              <a:rPr lang="en-US" sz="2200" dirty="0" err="1"/>
              <a:t>Ladera</a:t>
            </a:r>
            <a:r>
              <a:rPr lang="en-US" sz="2200" dirty="0"/>
              <a:t> St. </a:t>
            </a:r>
            <a:r>
              <a:rPr lang="en-US" sz="2200" dirty="0" smtClean="0"/>
              <a:t>structures; regrading and re-vegetating the sites; construction of overlooks and trails.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$835K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 </a:t>
            </a:r>
            <a:r>
              <a:rPr lang="en-US" sz="2200" dirty="0" smtClean="0"/>
              <a:t>$456K 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Status: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In </a:t>
            </a:r>
            <a:r>
              <a:rPr lang="en-US" sz="2200" dirty="0" smtClean="0"/>
              <a:t>Design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Environmental permits to complete FY 19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Construction to start FY 19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Construction to Complete </a:t>
            </a:r>
            <a:r>
              <a:rPr lang="en-US" sz="2200" dirty="0" smtClean="0"/>
              <a:t>FY 20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71" y="2220871"/>
            <a:ext cx="4185729" cy="42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672" y="1874520"/>
            <a:ext cx="3206946" cy="4687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389499" y="253723"/>
            <a:ext cx="9304020" cy="141678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prstClr val="white"/>
              </a:solidFill>
            </a:endParaRPr>
          </a:p>
          <a:p>
            <a:pPr algn="ctr"/>
            <a:r>
              <a:rPr lang="en-US" sz="2200" b="1" dirty="0">
                <a:solidFill>
                  <a:prstClr val="white"/>
                </a:solidFill>
              </a:rPr>
              <a:t>SUNSET CLIFFS NATURAL PARK </a:t>
            </a:r>
          </a:p>
          <a:p>
            <a:pPr algn="ctr"/>
            <a:r>
              <a:rPr lang="en-US" sz="2200" b="1" dirty="0">
                <a:solidFill>
                  <a:prstClr val="white"/>
                </a:solidFill>
              </a:rPr>
              <a:t>HILLSIDE DRAINAGE IMPROVEMENTS </a:t>
            </a:r>
          </a:p>
          <a:p>
            <a:pPr algn="ctr"/>
            <a:r>
              <a:rPr lang="en-US" sz="2200" b="1" dirty="0">
                <a:solidFill>
                  <a:prstClr val="white"/>
                </a:solidFill>
              </a:rPr>
              <a:t>PHASE </a:t>
            </a:r>
            <a:r>
              <a:rPr lang="en-US" sz="2200" b="1" dirty="0" smtClean="0">
                <a:solidFill>
                  <a:prstClr val="white"/>
                </a:solidFill>
              </a:rPr>
              <a:t>3 (L-14005.2)</a:t>
            </a:r>
            <a:endParaRPr lang="en-US" sz="2200" b="1" dirty="0">
              <a:solidFill>
                <a:prstClr val="white"/>
              </a:solidFill>
            </a:endParaRP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502920" y="1874521"/>
            <a:ext cx="4642046" cy="497855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Design drainage solutions to arrest severe soil &amp; coastal bluff </a:t>
            </a:r>
            <a:r>
              <a:rPr lang="en-US" sz="2200" dirty="0" smtClean="0">
                <a:solidFill>
                  <a:prstClr val="black"/>
                </a:solidFill>
              </a:rPr>
              <a:t>erosion</a:t>
            </a:r>
          </a:p>
          <a:p>
            <a:pPr marL="502920" lvl="1">
              <a:spcBef>
                <a:spcPct val="20000"/>
              </a:spcBef>
            </a:pPr>
            <a:endParaRPr lang="en-US" sz="2200" dirty="0">
              <a:solidFill>
                <a:prstClr val="black"/>
              </a:solidFill>
            </a:endParaRP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Financial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Total Cost: $4M (Phase I)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RPIF Allocation ($4M total):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$1M (FY13)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$1M (FY15) 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Status: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In </a:t>
            </a:r>
            <a:r>
              <a:rPr lang="en-US" sz="2200" dirty="0" smtClean="0">
                <a:solidFill>
                  <a:prstClr val="black"/>
                </a:solidFill>
              </a:rPr>
              <a:t>Design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Construction to start FY 20</a:t>
            </a:r>
            <a:endParaRPr lang="en-US" sz="2200" dirty="0">
              <a:solidFill>
                <a:prstClr val="black"/>
              </a:solidFill>
            </a:endParaRP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Construction to Complete FY </a:t>
            </a:r>
            <a:r>
              <a:rPr lang="en-US" sz="2200" dirty="0" smtClean="0">
                <a:solidFill>
                  <a:prstClr val="black"/>
                </a:solidFill>
              </a:rPr>
              <a:t>21</a:t>
            </a:r>
            <a:endParaRPr lang="en-US" sz="2200" dirty="0">
              <a:solidFill>
                <a:prstClr val="black"/>
              </a:solidFill>
            </a:endParaRP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9939" name="Picture 3" descr="H:\Pictures\La Jolla Pkwy Erosion\2014-07-15\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3234" y="1544924"/>
            <a:ext cx="3528405" cy="2646304"/>
          </a:xfrm>
          <a:prstGeom prst="rect">
            <a:avLst/>
          </a:prstGeom>
          <a:noFill/>
        </p:spPr>
      </p:pic>
      <p:pic>
        <p:nvPicPr>
          <p:cNvPr id="39940" name="Picture 4" descr="H:\Pictures\La Jolla Pkwy Erosion\photo 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3234" y="4459982"/>
            <a:ext cx="3528405" cy="2646304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LJ PARKWAY/ MT SOLEDAD EROSION </a:t>
            </a:r>
            <a:r>
              <a:rPr lang="en-US" sz="2200" b="1" dirty="0" smtClean="0">
                <a:solidFill>
                  <a:schemeClr val="bg1"/>
                </a:solidFill>
              </a:rPr>
              <a:t>CONTROL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B-10089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553024" y="1885115"/>
            <a:ext cx="4642046" cy="497855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Reconstruct the failing brow ditches and stabilize the slope on the east side of La Jolla Parkway.  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Total Cost: $1.62M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Allocations: </a:t>
            </a:r>
            <a:r>
              <a:rPr lang="en-US" sz="2200" dirty="0" smtClean="0"/>
              <a:t>$500K </a:t>
            </a:r>
            <a:r>
              <a:rPr lang="en-US" sz="2200" dirty="0"/>
              <a:t>(FY15)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Feasibility Study Phase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Design to start &amp; complete in FY18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Construction to start in FY19</a:t>
            </a:r>
            <a:endParaRPr lang="en-US" sz="2200" dirty="0"/>
          </a:p>
          <a:p>
            <a:pPr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317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" name="Picture 2" descr="C:\Users\JWinter\Pictures\New photos\Serra museum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711" y="1720698"/>
            <a:ext cx="3352800" cy="2235200"/>
          </a:xfrm>
          <a:prstGeom prst="rect">
            <a:avLst/>
          </a:prstGeom>
          <a:noFill/>
        </p:spPr>
      </p:pic>
      <p:pic>
        <p:nvPicPr>
          <p:cNvPr id="12" name="Picture 3" descr="C:\Users\JWinter\Pictures\New photos\Serra museum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2711" y="4136650"/>
            <a:ext cx="3352800" cy="2515845"/>
          </a:xfrm>
          <a:prstGeom prst="rect">
            <a:avLst/>
          </a:prstGeom>
          <a:noFill/>
        </p:spPr>
      </p:pic>
      <p:sp>
        <p:nvSpPr>
          <p:cNvPr id="13" name="Rounded Rectangle 12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JUNIPERO SERRA MUSEUM ADA </a:t>
            </a:r>
            <a:r>
              <a:rPr lang="en-US" sz="2200" b="1" dirty="0" smtClean="0">
                <a:solidFill>
                  <a:schemeClr val="bg1"/>
                </a:solidFill>
              </a:rPr>
              <a:t>IMPROVEMENTS 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S-15034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621255" y="1906794"/>
            <a:ext cx="4642046" cy="497855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Assess &amp; improve </a:t>
            </a:r>
            <a:r>
              <a:rPr lang="en-US" sz="2200" dirty="0" err="1"/>
              <a:t>Junipero</a:t>
            </a:r>
            <a:r>
              <a:rPr lang="en-US" sz="2200" dirty="0"/>
              <a:t> Serra Museum ADA deficiencies 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$2.0M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Allocations: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$0.5M (FY15)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$0.5M (FY16</a:t>
            </a:r>
            <a:r>
              <a:rPr lang="en-US" sz="2200" dirty="0" smtClean="0"/>
              <a:t>)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$0.5M (FY18)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Status: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Feasibility </a:t>
            </a:r>
            <a:r>
              <a:rPr lang="en-US" sz="2200" dirty="0"/>
              <a:t>Study </a:t>
            </a:r>
            <a:r>
              <a:rPr lang="en-US" sz="2200" dirty="0" smtClean="0"/>
              <a:t>Phase- Completed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Design to start in FY 18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Construction to start in FY 19 &amp; complete in FY 20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195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Picture 2" descr="C:\Users\JWinter\Pictures\New photos\DSCN0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1" y="1874520"/>
            <a:ext cx="3231205" cy="2423403"/>
          </a:xfrm>
          <a:prstGeom prst="rect">
            <a:avLst/>
          </a:prstGeom>
          <a:noFill/>
        </p:spPr>
      </p:pic>
      <p:pic>
        <p:nvPicPr>
          <p:cNvPr id="12" name="Picture 3" descr="C:\Users\JWinter\Pictures\New photos\DSCN06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1" y="4682882"/>
            <a:ext cx="3231205" cy="2423403"/>
          </a:xfrm>
          <a:prstGeom prst="rect">
            <a:avLst/>
          </a:prstGeom>
          <a:noFill/>
        </p:spPr>
      </p:pic>
      <p:sp>
        <p:nvSpPr>
          <p:cNvPr id="14" name="Rounded Rectangle 13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BALBOA PARK WEST MESA COMFORT STATION </a:t>
            </a:r>
            <a:r>
              <a:rPr lang="en-US" sz="2200" b="1" dirty="0" smtClean="0">
                <a:solidFill>
                  <a:schemeClr val="bg1"/>
                </a:solidFill>
              </a:rPr>
              <a:t>REPLACEMENT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S-15036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15"/>
          <p:cNvSpPr txBox="1">
            <a:spLocks/>
          </p:cNvSpPr>
          <p:nvPr/>
        </p:nvSpPr>
        <p:spPr>
          <a:xfrm>
            <a:off x="502920" y="1874521"/>
            <a:ext cx="4642046" cy="497855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Replace two existing comfort stations with new facilities on the West Mesa of Balboa Park.  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$</a:t>
            </a:r>
            <a:r>
              <a:rPr lang="en-US" sz="2200" dirty="0" smtClean="0"/>
              <a:t>1.692M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$1.0M (</a:t>
            </a:r>
            <a:r>
              <a:rPr lang="en-US" sz="2200" dirty="0" smtClean="0"/>
              <a:t>FY15)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  <a:r>
              <a:rPr lang="en-US" sz="2200" dirty="0" smtClean="0"/>
              <a:t>$300K (FY16)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RPIF Allocation: $200K (FY17)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Status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Design completed in FY18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Construction to start FY18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Construction to complete FY19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91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8195" y="2673397"/>
            <a:ext cx="3744513" cy="242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ounded Rectangle 9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EB SCRIPPS PARK COMFORT STATION </a:t>
            </a:r>
            <a:r>
              <a:rPr lang="en-US" sz="2200" b="1" dirty="0" smtClean="0">
                <a:solidFill>
                  <a:schemeClr val="bg1"/>
                </a:solidFill>
              </a:rPr>
              <a:t>REPLACEMENT 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S-15035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502920" y="1874521"/>
            <a:ext cx="4836492" cy="49785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The replacement of the existing comfort station 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$2.93M 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</a:t>
            </a:r>
            <a:r>
              <a:rPr lang="en-US" sz="2200" dirty="0" smtClean="0"/>
              <a:t>0.250M </a:t>
            </a:r>
            <a:r>
              <a:rPr lang="en-US" sz="2200" dirty="0"/>
              <a:t>(FY14</a:t>
            </a:r>
            <a:r>
              <a:rPr lang="en-US" sz="2200" dirty="0" smtClean="0"/>
              <a:t>)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$0.700M (FY17)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r>
              <a:rPr lang="en-US" sz="2200" dirty="0"/>
              <a:t>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In Design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Construction to start </a:t>
            </a:r>
            <a:r>
              <a:rPr lang="en-US" sz="2200" dirty="0" smtClean="0"/>
              <a:t>FY19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Construction to complete </a:t>
            </a:r>
            <a:r>
              <a:rPr lang="en-US" sz="2200" dirty="0" smtClean="0"/>
              <a:t>FY21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73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1460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502920" y="1877009"/>
            <a:ext cx="9052560" cy="4070508"/>
          </a:xfrm>
          <a:prstGeom prst="rect">
            <a:avLst/>
          </a:prstGeom>
        </p:spPr>
        <p:txBody>
          <a:bodyPr/>
          <a:lstStyle/>
          <a:p>
            <a:pPr marL="314325" indent="-314325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090" dirty="0"/>
          </a:p>
          <a:p>
            <a:pPr marL="314325" indent="-314325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90" dirty="0" smtClean="0"/>
              <a:t>RPIF is derived from Mission Bay Park lease revenue per City Charter Sec 55.2</a:t>
            </a:r>
          </a:p>
          <a:p>
            <a:pPr marL="314325" indent="-314325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090" dirty="0" smtClean="0"/>
              <a:t>Charter was revised under </a:t>
            </a:r>
            <a:r>
              <a:rPr lang="en-US" sz="2400" dirty="0" smtClean="0"/>
              <a:t>Measure </a:t>
            </a:r>
            <a:r>
              <a:rPr lang="en-US" sz="2400" dirty="0"/>
              <a:t>J passing </a:t>
            </a:r>
            <a:r>
              <a:rPr lang="en-US" sz="2400" dirty="0" smtClean="0"/>
              <a:t>on </a:t>
            </a:r>
            <a:r>
              <a:rPr lang="en-US" sz="2400" dirty="0"/>
              <a:t>November 2016 </a:t>
            </a:r>
            <a:r>
              <a:rPr lang="en-US" sz="2090" dirty="0" smtClean="0"/>
              <a:t>to </a:t>
            </a:r>
            <a:r>
              <a:rPr lang="en-US" sz="2090" dirty="0"/>
              <a:t>include:</a:t>
            </a:r>
          </a:p>
          <a:p>
            <a:pPr marL="754380" lvl="1" indent="-25146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80" dirty="0" smtClean="0"/>
              <a:t>First $3.5M or 35%, whichever is greater above the</a:t>
            </a:r>
            <a:r>
              <a:rPr lang="en-US" sz="2000" dirty="0"/>
              <a:t> threshold amount of $20 million from the Mission Bay Leasehold revenues goes into the RPIF </a:t>
            </a:r>
            <a:r>
              <a:rPr lang="en-US" sz="1980" dirty="0" smtClean="0"/>
              <a:t>beginning in Fiscal Year 2018.</a:t>
            </a:r>
            <a:endParaRPr lang="en-US" sz="1980" dirty="0"/>
          </a:p>
          <a:p>
            <a:pPr marL="754380" lvl="1" indent="-25146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80" dirty="0" smtClean="0"/>
              <a:t>RPIF can only be used for capital improvements/deferred capital</a:t>
            </a:r>
          </a:p>
          <a:p>
            <a:pPr marL="251460" indent="-25146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1980" i="1" smtClean="0"/>
          </a:p>
          <a:p>
            <a:pPr marL="251460" indent="-25146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980" i="1" smtClean="0"/>
              <a:t>This </a:t>
            </a:r>
            <a:r>
              <a:rPr lang="en-US" sz="1980" i="1" dirty="0"/>
              <a:t>presentation only covers on-going CIP’s funded by the RPIF</a:t>
            </a:r>
          </a:p>
          <a:p>
            <a:pPr marL="377190" indent="-377190" defTabSz="502920">
              <a:spcBef>
                <a:spcPct val="20000"/>
              </a:spcBef>
              <a:defRPr/>
            </a:pPr>
            <a:endParaRPr lang="en-US" sz="990" dirty="0"/>
          </a:p>
        </p:txBody>
      </p:sp>
    </p:spTree>
    <p:extLst>
      <p:ext uri="{BB962C8B-B14F-4D97-AF65-F5344CB8AC3E}">
        <p14:creationId xmlns:p14="http://schemas.microsoft.com/office/powerpoint/2010/main" val="245755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BALBOA PARK BUD KEARNS AQUATIC COMPLEX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S-17000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502920" y="1874521"/>
            <a:ext cx="4836492" cy="497855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The </a:t>
            </a:r>
            <a:r>
              <a:rPr lang="en-US" sz="2200" dirty="0" smtClean="0"/>
              <a:t>pool mechanical systems , ADA path of travel and interior tenant improvement.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$1.544M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endParaRPr lang="en-US" sz="2200" dirty="0">
              <a:solidFill>
                <a:srgbClr val="FF0000"/>
              </a:solidFill>
            </a:endParaRP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</a:t>
            </a:r>
            <a:r>
              <a:rPr lang="en-US" sz="2200" dirty="0" smtClean="0"/>
              <a:t>0.500M </a:t>
            </a:r>
            <a:r>
              <a:rPr lang="en-US" sz="2200" dirty="0"/>
              <a:t>(</a:t>
            </a:r>
            <a:r>
              <a:rPr lang="en-US" sz="2200" dirty="0" smtClean="0"/>
              <a:t>FY17)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r>
              <a:rPr lang="en-US" sz="2200" dirty="0"/>
              <a:t>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Design phase starts in FY 18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Construction to start </a:t>
            </a:r>
            <a:r>
              <a:rPr lang="en-US" sz="2200" dirty="0" smtClean="0"/>
              <a:t>FY20 and complete in FY20</a:t>
            </a:r>
            <a:endParaRPr lang="en-US" sz="2200" dirty="0"/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818" y="1874521"/>
            <a:ext cx="3702837" cy="2585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817" y="4677105"/>
            <a:ext cx="3702837" cy="23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MUSEUM OF ART ELEVATOR MODERNIZATION</a:t>
            </a:r>
          </a:p>
          <a:p>
            <a:pPr algn="ctr"/>
            <a:r>
              <a:rPr lang="en-US" sz="2200" b="1" dirty="0">
                <a:solidFill>
                  <a:schemeClr val="tx1"/>
                </a:solidFill>
              </a:rPr>
              <a:t>B</a:t>
            </a:r>
            <a:r>
              <a:rPr lang="en-US" sz="2200" b="1" dirty="0" smtClean="0">
                <a:solidFill>
                  <a:schemeClr val="tx1"/>
                </a:solidFill>
              </a:rPr>
              <a:t>-10042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502920" y="1874521"/>
            <a:ext cx="5097780" cy="513934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The project consists of modernization upgrades </a:t>
            </a:r>
            <a:r>
              <a:rPr lang="en-US" sz="2200" dirty="0"/>
              <a:t>to one passenger elevator and two freight elevators</a:t>
            </a:r>
            <a:r>
              <a:rPr lang="en-US" sz="2200" dirty="0" smtClean="0"/>
              <a:t>.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$1.167M 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</a:t>
            </a:r>
            <a:r>
              <a:rPr lang="en-US" sz="2200" dirty="0" smtClean="0"/>
              <a:t>0.120M </a:t>
            </a:r>
            <a:r>
              <a:rPr lang="en-US" sz="2200" dirty="0"/>
              <a:t>(</a:t>
            </a:r>
            <a:r>
              <a:rPr lang="en-US" sz="2200" dirty="0" smtClean="0"/>
              <a:t>FY17)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r>
              <a:rPr lang="en-US" sz="2200" dirty="0"/>
              <a:t>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Construction started in FY17 and scheduled to complete in October , FY 18. </a:t>
            </a:r>
            <a:endParaRPr lang="en-US" sz="2200" dirty="0"/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  <p:pic>
        <p:nvPicPr>
          <p:cNvPr id="1028" name="Picture 4" descr="Image result for Balboa park museum of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21" y="2244436"/>
            <a:ext cx="4122698" cy="26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7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CHOLLAS LAKE IMPROVEMENTS 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L-18001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502920" y="1874521"/>
            <a:ext cx="4848398" cy="49785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4582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TBD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TBD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</a:t>
            </a:r>
            <a:r>
              <a:rPr lang="en-US" sz="2200" dirty="0" smtClean="0"/>
              <a:t>0.200M </a:t>
            </a:r>
            <a:r>
              <a:rPr lang="en-US" sz="2200" dirty="0"/>
              <a:t>(</a:t>
            </a:r>
            <a:r>
              <a:rPr lang="en-US" sz="2200" dirty="0" smtClean="0"/>
              <a:t>FY18)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r>
              <a:rPr lang="en-US" sz="2200" dirty="0"/>
              <a:t>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</a:t>
            </a:r>
            <a:r>
              <a:rPr lang="en-US" sz="2200" dirty="0" smtClean="0"/>
              <a:t>he project remains in planning with asset owner Park &amp; Rec. </a:t>
            </a:r>
            <a:endParaRPr lang="en-US" sz="2200" dirty="0"/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  <p:pic>
        <p:nvPicPr>
          <p:cNvPr id="5" name="Picture 4" descr="DSCN729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2715" y="4508975"/>
            <a:ext cx="3507536" cy="263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hollas aerial both play.jpg"/>
          <p:cNvPicPr>
            <a:picLocks noChangeAspect="1"/>
          </p:cNvPicPr>
          <p:nvPr/>
        </p:nvPicPr>
        <p:blipFill>
          <a:blip r:embed="rId3" cstate="print"/>
          <a:srcRect t="18333"/>
          <a:stretch>
            <a:fillRect/>
          </a:stretch>
        </p:blipFill>
        <p:spPr>
          <a:xfrm>
            <a:off x="5602715" y="1874520"/>
            <a:ext cx="3507536" cy="2358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7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BERMUDA AVE COASTAL ACCESS &amp; SEAWALL REPAIRS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B-17110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502920" y="1874521"/>
            <a:ext cx="4962698" cy="49785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Replacement of stairs and seawalls.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$1.68M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</a:t>
            </a:r>
            <a:r>
              <a:rPr lang="en-US" sz="2200" dirty="0" smtClean="0"/>
              <a:t>0.384M </a:t>
            </a:r>
            <a:r>
              <a:rPr lang="en-US" sz="2200" dirty="0"/>
              <a:t>(</a:t>
            </a:r>
            <a:r>
              <a:rPr lang="en-US" sz="2200" dirty="0" smtClean="0"/>
              <a:t>FY17)</a:t>
            </a:r>
          </a:p>
          <a:p>
            <a:pPr marL="1005840" lvl="2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r>
              <a:rPr lang="en-US" sz="2200" dirty="0"/>
              <a:t>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Project is in Preliminary Design Phase. </a:t>
            </a:r>
            <a:endParaRPr lang="en-US" sz="2200" dirty="0"/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699" y="1801694"/>
            <a:ext cx="3565381" cy="232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4306970"/>
            <a:ext cx="3565381" cy="25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5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SANTA CRUZ AVE ACCESS STAIRS AND WALKWAY 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B-18027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389499" y="1707394"/>
            <a:ext cx="5097780" cy="49785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Repair or replacement of stairs, walkways, and stabilization of the fill slope. </a:t>
            </a:r>
          </a:p>
          <a:p>
            <a:pPr marL="502920" lvl="1">
              <a:spcBef>
                <a:spcPct val="20000"/>
              </a:spcBef>
            </a:pPr>
            <a:r>
              <a:rPr lang="en-US" sz="2400" dirty="0" smtClean="0"/>
              <a:t> </a:t>
            </a:r>
            <a:r>
              <a:rPr lang="en-US" sz="2400" dirty="0"/>
              <a:t> </a:t>
            </a:r>
            <a:endParaRPr lang="en-US" sz="2400" dirty="0" smtClean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Financial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Total </a:t>
            </a:r>
            <a:r>
              <a:rPr lang="en-US" sz="2200" dirty="0"/>
              <a:t>Cost: </a:t>
            </a:r>
            <a:r>
              <a:rPr lang="en-US" sz="2200" dirty="0" smtClean="0"/>
              <a:t>TBD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</a:t>
            </a:r>
            <a:r>
              <a:rPr lang="en-US" sz="2200" dirty="0" smtClean="0"/>
              <a:t>0.425M </a:t>
            </a:r>
            <a:r>
              <a:rPr lang="en-US" sz="2200" dirty="0"/>
              <a:t>(</a:t>
            </a:r>
            <a:r>
              <a:rPr lang="en-US" sz="2200" dirty="0" smtClean="0"/>
              <a:t>FY18)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r>
              <a:rPr lang="en-US" sz="2200" dirty="0"/>
              <a:t>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Project is in Preliminary Design Phase. </a:t>
            </a:r>
            <a:endParaRPr lang="en-US" sz="2200" dirty="0"/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79" y="1853894"/>
            <a:ext cx="4210816" cy="2731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279" y="4772804"/>
            <a:ext cx="4273162" cy="222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NARRAGANSETT AVE ACCESS 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B-18026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389499" y="1885115"/>
            <a:ext cx="5097780" cy="49785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4582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TBD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TBD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</a:t>
            </a:r>
            <a:r>
              <a:rPr lang="en-US" sz="2200" dirty="0" smtClean="0"/>
              <a:t>0.375M </a:t>
            </a:r>
            <a:r>
              <a:rPr lang="en-US" sz="2200" dirty="0"/>
              <a:t>(</a:t>
            </a:r>
            <a:r>
              <a:rPr lang="en-US" sz="2200" dirty="0" smtClean="0"/>
              <a:t>FY18)</a:t>
            </a:r>
          </a:p>
          <a:p>
            <a:pPr marL="1005840" lvl="2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r>
              <a:rPr lang="en-US" sz="2200" dirty="0"/>
              <a:t>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CIP project to be cancelled.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33" y="1885115"/>
            <a:ext cx="4099275" cy="2842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067" y="4826512"/>
            <a:ext cx="4149241" cy="23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CASA DE BALBOA FIRE ALARM 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B-17181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502920" y="1874521"/>
            <a:ext cx="4858789" cy="49785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4582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Replace the Fire Alarm System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</a:t>
            </a:r>
            <a:r>
              <a:rPr lang="en-US" sz="2200" dirty="0" smtClean="0"/>
              <a:t>$0.805M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$</a:t>
            </a:r>
            <a:r>
              <a:rPr lang="en-US" sz="2200" dirty="0" smtClean="0"/>
              <a:t>0.805M </a:t>
            </a:r>
            <a:r>
              <a:rPr lang="en-US" sz="2200" dirty="0"/>
              <a:t>(</a:t>
            </a:r>
            <a:r>
              <a:rPr lang="en-US" sz="2200" dirty="0" smtClean="0"/>
              <a:t>FY17)</a:t>
            </a:r>
          </a:p>
          <a:p>
            <a:pPr marL="1005840" lvl="2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r>
              <a:rPr lang="en-US" sz="2200" dirty="0"/>
              <a:t>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Project is in Preliminary Design Phase. 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9" y="2150917"/>
            <a:ext cx="4092819" cy="272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6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500" dirty="0" smtClean="0">
                <a:solidFill>
                  <a:schemeClr val="bg1"/>
                </a:solidFill>
                <a:latin typeface="Merriweather" panose="02060503050406030704" pitchFamily="18" charset="0"/>
              </a:rPr>
              <a:t>Public Works</a:t>
            </a:r>
            <a:endParaRPr lang="en-US" sz="2500" dirty="0">
              <a:solidFill>
                <a:schemeClr val="bg1"/>
              </a:solidFill>
              <a:latin typeface="Merriweather" panose="020605030504060307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9799" y="875583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Regional Park Improvement Fund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Allocation and Expenditure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Bi Annual </a:t>
            </a:r>
            <a:r>
              <a:rPr lang="en-US" sz="2400" b="1" dirty="0">
                <a:solidFill>
                  <a:schemeClr val="bg1"/>
                </a:solidFill>
              </a:rPr>
              <a:t>Projects Update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93778" y="4102990"/>
            <a:ext cx="7711050" cy="680730"/>
          </a:xfrm>
          <a:prstGeom prst="rect">
            <a:avLst/>
          </a:prstGeom>
          <a:solidFill>
            <a:srgbClr val="F5770F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 &amp; A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3" descr="H:\Pictures\Old Mission Dam\Old Mission Dam 05-05-2005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4112" y="2204518"/>
            <a:ext cx="2332990" cy="174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H:\Pictures\Misc. P&amp;R\California Tower.jpg"/>
          <p:cNvPicPr>
            <a:picLocks noChangeAspect="1" noChangeArrowheads="1"/>
          </p:cNvPicPr>
          <p:nvPr/>
        </p:nvPicPr>
        <p:blipFill>
          <a:blip r:embed="rId5" cstate="print"/>
          <a:srcRect b="37497"/>
          <a:stretch>
            <a:fillRect/>
          </a:stretch>
        </p:blipFill>
        <p:spPr bwMode="auto">
          <a:xfrm>
            <a:off x="6817006" y="2201595"/>
            <a:ext cx="2150773" cy="1792405"/>
          </a:xfrm>
          <a:prstGeom prst="rect">
            <a:avLst/>
          </a:prstGeom>
          <a:noFill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7529" y="4810231"/>
            <a:ext cx="1648460" cy="2409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JWinter\Documents\Jim's projects\Regional Park Fund\FY 13 recommendations\Mohnike 1.JPG"/>
          <p:cNvPicPr>
            <a:picLocks noChangeAspect="1" noChangeArrowheads="1"/>
          </p:cNvPicPr>
          <p:nvPr/>
        </p:nvPicPr>
        <p:blipFill>
          <a:blip r:embed="rId7" cstate="print"/>
          <a:srcRect l="17188" t="20833" r="12500" b="14583"/>
          <a:stretch>
            <a:fillRect/>
          </a:stretch>
        </p:blipFill>
        <p:spPr bwMode="auto">
          <a:xfrm>
            <a:off x="4033560" y="5560557"/>
            <a:ext cx="2408810" cy="165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C:\Users\JWinter\Pictures\New photos\Serra museum 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6515" y="5274605"/>
            <a:ext cx="2592522" cy="1945354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33561" y="2193471"/>
            <a:ext cx="2176740" cy="140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68482" y="5274605"/>
            <a:ext cx="1801176" cy="193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76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2878" y="1996515"/>
            <a:ext cx="9052560" cy="460097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77190" indent="-377190" defTabSz="502920">
              <a:spcBef>
                <a:spcPct val="20000"/>
              </a:spcBef>
              <a:buFont typeface="Arial"/>
              <a:buChar char="•"/>
              <a:defRPr/>
            </a:pPr>
            <a:endParaRPr lang="en-US" sz="990" dirty="0"/>
          </a:p>
          <a:p>
            <a:pPr marL="377190" indent="-377190" defTabSz="50292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/>
              <a:t>Ocean Beach Comfort Station Replacement</a:t>
            </a:r>
          </a:p>
          <a:p>
            <a:pPr marL="377190" indent="-377190" defTabSz="50292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/>
              <a:t>Museum of Man Roof Reconstruction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/>
              <a:t>Diamond Street Stairs Reconstruction</a:t>
            </a:r>
          </a:p>
          <a:p>
            <a:pPr marL="377190" indent="-377190" defTabSz="50292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 smtClean="0"/>
              <a:t>Palisades </a:t>
            </a:r>
            <a:r>
              <a:rPr lang="en-US" sz="2420" dirty="0"/>
              <a:t>Park Comfort </a:t>
            </a:r>
            <a:r>
              <a:rPr lang="en-US" sz="2420" dirty="0" smtClean="0"/>
              <a:t>Station</a:t>
            </a:r>
          </a:p>
          <a:p>
            <a:pPr marL="377190" indent="-377190" defTabSz="50292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 err="1"/>
              <a:t>Pescadero</a:t>
            </a:r>
            <a:r>
              <a:rPr lang="en-US" sz="2420" dirty="0"/>
              <a:t> Street Stairs Reconstruction</a:t>
            </a:r>
          </a:p>
          <a:p>
            <a:pPr marL="377190" indent="-377190" defTabSz="50292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 smtClean="0"/>
              <a:t>California </a:t>
            </a:r>
            <a:r>
              <a:rPr lang="en-US" sz="2420" dirty="0"/>
              <a:t>Tower Electric Room Relocation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/>
              <a:t>Los Peñasquitos Ranger Station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/>
              <a:t>Balboa Park Hall of Nations Foundation </a:t>
            </a:r>
            <a:r>
              <a:rPr lang="en-US" sz="2420" dirty="0" smtClean="0"/>
              <a:t>Reconstruction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 smtClean="0"/>
              <a:t>Jas Arnold Trail For All People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/>
              <a:t>Coastal Beach Access </a:t>
            </a:r>
            <a:r>
              <a:rPr lang="en-US" sz="2420" dirty="0" smtClean="0"/>
              <a:t>Project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20" dirty="0"/>
              <a:t>Chicano Park Comfort </a:t>
            </a:r>
            <a:r>
              <a:rPr lang="en-US" sz="2420" dirty="0" smtClean="0"/>
              <a:t>Station Replacement</a:t>
            </a:r>
            <a:endParaRPr lang="en-US" sz="2420" dirty="0"/>
          </a:p>
          <a:p>
            <a:pPr>
              <a:spcBef>
                <a:spcPct val="20000"/>
              </a:spcBef>
              <a:defRPr/>
            </a:pPr>
            <a:endParaRPr lang="en-US" sz="352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  <a:defRPr/>
            </a:pPr>
            <a:endParaRPr lang="en-US" sz="352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  <a:defRPr/>
            </a:pPr>
            <a:endParaRPr lang="en-US" sz="3520" dirty="0"/>
          </a:p>
          <a:p>
            <a:pPr marL="377190" indent="-377190" defTabSz="502920">
              <a:spcBef>
                <a:spcPct val="20000"/>
              </a:spcBef>
              <a:buFont typeface="Arial"/>
              <a:buChar char="•"/>
              <a:defRPr/>
            </a:pPr>
            <a:endParaRPr lang="en-US" sz="3520" dirty="0"/>
          </a:p>
          <a:p>
            <a:pPr marL="377190" indent="-377190" defTabSz="502920">
              <a:spcBef>
                <a:spcPct val="20000"/>
              </a:spcBef>
              <a:buFont typeface="Arial"/>
              <a:buChar char="•"/>
              <a:defRPr/>
            </a:pPr>
            <a:endParaRPr lang="en-US" sz="3520" dirty="0"/>
          </a:p>
          <a:p>
            <a:pPr marL="377190" indent="-377190" defTabSz="502920">
              <a:spcBef>
                <a:spcPct val="20000"/>
              </a:spcBef>
              <a:buFont typeface="Arial"/>
              <a:buChar char="•"/>
              <a:defRPr/>
            </a:pPr>
            <a:endParaRPr lang="en-US" sz="3520" dirty="0"/>
          </a:p>
        </p:txBody>
      </p:sp>
      <p:sp>
        <p:nvSpPr>
          <p:cNvPr id="5" name="Rounded Rectangle 4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PROJECTS COMPLETED TO DATE</a:t>
            </a:r>
          </a:p>
        </p:txBody>
      </p:sp>
    </p:spTree>
    <p:extLst>
      <p:ext uri="{BB962C8B-B14F-4D97-AF65-F5344CB8AC3E}">
        <p14:creationId xmlns:p14="http://schemas.microsoft.com/office/powerpoint/2010/main" val="13550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02920" y="1874521"/>
            <a:ext cx="4642046" cy="4978559"/>
          </a:xfrm>
        </p:spPr>
        <p:txBody>
          <a:bodyPr>
            <a:normAutofit/>
          </a:bodyPr>
          <a:lstStyle/>
          <a:p>
            <a:r>
              <a:rPr lang="en-US" sz="2200" dirty="0"/>
              <a:t>Managed by P&amp;R </a:t>
            </a:r>
            <a:r>
              <a:rPr lang="en-US" sz="2200" dirty="0" smtClean="0"/>
              <a:t>Department</a:t>
            </a:r>
          </a:p>
          <a:p>
            <a:r>
              <a:rPr lang="en-US" sz="2200" dirty="0" smtClean="0"/>
              <a:t>Scope</a:t>
            </a:r>
            <a:endParaRPr lang="en-US" sz="2200" dirty="0"/>
          </a:p>
          <a:p>
            <a:pPr lvl="1"/>
            <a:r>
              <a:rPr lang="en-US" sz="1760" dirty="0" smtClean="0"/>
              <a:t>Completion of the 5 year Mitigation</a:t>
            </a:r>
            <a:r>
              <a:rPr lang="en-US" sz="1760" dirty="0"/>
              <a:t>, Monitoring &amp; Reporting </a:t>
            </a:r>
            <a:r>
              <a:rPr lang="en-US" sz="1760" dirty="0" smtClean="0"/>
              <a:t>Program previously required by the 2008 </a:t>
            </a:r>
            <a:r>
              <a:rPr lang="en-US" sz="1760" dirty="0"/>
              <a:t>dredging of the historic dam</a:t>
            </a:r>
          </a:p>
          <a:p>
            <a:r>
              <a:rPr lang="en-US" sz="2200" dirty="0"/>
              <a:t>Financial</a:t>
            </a:r>
          </a:p>
          <a:p>
            <a:pPr lvl="1"/>
            <a:r>
              <a:rPr lang="en-US" sz="1760" dirty="0"/>
              <a:t>Total Cost $ 0.918M</a:t>
            </a:r>
          </a:p>
          <a:p>
            <a:pPr lvl="1"/>
            <a:r>
              <a:rPr lang="en-US" sz="1760" dirty="0"/>
              <a:t>RPIF Allocation = $</a:t>
            </a:r>
            <a:r>
              <a:rPr lang="en-US" sz="1760" dirty="0" smtClean="0"/>
              <a:t>0.315M</a:t>
            </a:r>
            <a:r>
              <a:rPr lang="en-US" sz="1760" dirty="0" smtClean="0">
                <a:solidFill>
                  <a:srgbClr val="FF0000"/>
                </a:solidFill>
              </a:rPr>
              <a:t> </a:t>
            </a:r>
            <a:r>
              <a:rPr lang="en-US" sz="1760" dirty="0"/>
              <a:t>(FY10) </a:t>
            </a:r>
            <a:endParaRPr lang="en-US" sz="2200" dirty="0"/>
          </a:p>
          <a:p>
            <a:r>
              <a:rPr lang="en-US" sz="2200" dirty="0"/>
              <a:t>Status</a:t>
            </a:r>
          </a:p>
          <a:p>
            <a:pPr lvl="1"/>
            <a:r>
              <a:rPr lang="en-US" sz="1760" dirty="0" smtClean="0"/>
              <a:t>Extended 5 </a:t>
            </a:r>
            <a:r>
              <a:rPr lang="en-US" sz="1760" dirty="0"/>
              <a:t>yr mitigation </a:t>
            </a:r>
            <a:r>
              <a:rPr lang="en-US" sz="1760" dirty="0" smtClean="0"/>
              <a:t>monitoring due to contractor default</a:t>
            </a:r>
            <a:endParaRPr lang="en-US" sz="1760" dirty="0"/>
          </a:p>
          <a:p>
            <a:pPr lvl="1"/>
            <a:r>
              <a:rPr lang="en-US" sz="1760" dirty="0" smtClean="0"/>
              <a:t>Acquiring approvals </a:t>
            </a:r>
            <a:r>
              <a:rPr lang="en-US" sz="1760" dirty="0"/>
              <a:t>for permitting </a:t>
            </a:r>
            <a:r>
              <a:rPr lang="en-US" sz="1760" dirty="0" smtClean="0"/>
              <a:t>long-term dredging</a:t>
            </a:r>
            <a:endParaRPr lang="en-US" sz="1760" dirty="0"/>
          </a:p>
          <a:p>
            <a:pPr lvl="1"/>
            <a:r>
              <a:rPr lang="en-US" sz="1760" dirty="0" smtClean="0"/>
              <a:t>Mitigation </a:t>
            </a:r>
            <a:r>
              <a:rPr lang="en-US" sz="1760" dirty="0"/>
              <a:t>to Complete in FY18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4" descr="H:\Pictures\Old Mission Dam\Old Mission Dam 05-05-2008 (5).jpg"/>
          <p:cNvPicPr>
            <a:picLocks noChangeAspect="1" noChangeArrowheads="1"/>
          </p:cNvPicPr>
          <p:nvPr/>
        </p:nvPicPr>
        <p:blipFill>
          <a:blip r:embed="rId3" cstate="print"/>
          <a:srcRect t="26250"/>
          <a:stretch>
            <a:fillRect/>
          </a:stretch>
        </p:blipFill>
        <p:spPr bwMode="auto">
          <a:xfrm>
            <a:off x="5791801" y="1874521"/>
            <a:ext cx="3901718" cy="215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H:\Pictures\Old Mission Dam\Old Mission Dam 05-05-2005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801" y="4332234"/>
            <a:ext cx="3901718" cy="277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413447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OLD MISSION DAM </a:t>
            </a:r>
            <a:r>
              <a:rPr lang="en-US" sz="2200" b="1" dirty="0" smtClean="0">
                <a:solidFill>
                  <a:schemeClr val="bg1"/>
                </a:solidFill>
              </a:rPr>
              <a:t>PRESERVATION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S-00611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2" descr="H:\Pictures\OVRP\Field Trips\OVRP Field Trip 03-17-06 048.jpg"/>
          <p:cNvPicPr>
            <a:picLocks noChangeAspect="1" noChangeArrowheads="1"/>
          </p:cNvPicPr>
          <p:nvPr/>
        </p:nvPicPr>
        <p:blipFill>
          <a:blip r:embed="rId3" cstate="print"/>
          <a:srcRect t="15730" b="8989"/>
          <a:stretch>
            <a:fillRect/>
          </a:stretch>
        </p:blipFill>
        <p:spPr bwMode="auto">
          <a:xfrm>
            <a:off x="5690458" y="3086028"/>
            <a:ext cx="4003062" cy="2459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MISSION TRAILS REGIONAL PARK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MULTI TRAIL SYSTEM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S-10066</a:t>
            </a:r>
          </a:p>
          <a:p>
            <a:pPr algn="ctr"/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502920" y="1874521"/>
            <a:ext cx="4642046" cy="497855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Managed by P&amp;R Department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Construction of </a:t>
            </a:r>
            <a:r>
              <a:rPr lang="en-US" sz="2200" dirty="0" smtClean="0"/>
              <a:t>approx. </a:t>
            </a:r>
            <a:r>
              <a:rPr lang="en-US" sz="2200" dirty="0"/>
              <a:t>5,000 LF of new </a:t>
            </a:r>
            <a:r>
              <a:rPr lang="en-US" sz="2200" dirty="0" smtClean="0"/>
              <a:t>trail </a:t>
            </a:r>
            <a:r>
              <a:rPr lang="en-US" sz="2200" dirty="0"/>
              <a:t>&amp; </a:t>
            </a:r>
            <a:r>
              <a:rPr lang="en-US" sz="2200" dirty="0" smtClean="0"/>
              <a:t>the rehab </a:t>
            </a:r>
            <a:r>
              <a:rPr lang="en-US" sz="2200" dirty="0"/>
              <a:t>of </a:t>
            </a:r>
            <a:r>
              <a:rPr lang="en-US" sz="2200" dirty="0" smtClean="0"/>
              <a:t>approx. 3,500 </a:t>
            </a:r>
            <a:r>
              <a:rPr lang="en-US" sz="2200" dirty="0"/>
              <a:t>LF of existing trail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 $</a:t>
            </a:r>
            <a:r>
              <a:rPr lang="en-US" sz="2200" dirty="0" smtClean="0"/>
              <a:t>0.20M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$</a:t>
            </a:r>
            <a:r>
              <a:rPr lang="en-US" sz="2200" dirty="0" smtClean="0"/>
              <a:t>0.20M </a:t>
            </a:r>
            <a:r>
              <a:rPr lang="en-US" sz="2200" dirty="0"/>
              <a:t>(FY11)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Status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Thru Park </a:t>
            </a:r>
            <a:r>
              <a:rPr lang="en-US" sz="2200" dirty="0"/>
              <a:t>Master </a:t>
            </a:r>
            <a:r>
              <a:rPr lang="en-US" sz="2200" dirty="0" smtClean="0"/>
              <a:t>Plan (MP) </a:t>
            </a:r>
            <a:r>
              <a:rPr lang="en-US" sz="2200" dirty="0"/>
              <a:t>&amp; Environmental Assessment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Work will be completed after completion of the Natural Resources MP &amp; MP Update (both ready for public review in FY18)</a:t>
            </a:r>
          </a:p>
        </p:txBody>
      </p:sp>
    </p:spTree>
    <p:extLst>
      <p:ext uri="{BB962C8B-B14F-4D97-AF65-F5344CB8AC3E}">
        <p14:creationId xmlns:p14="http://schemas.microsoft.com/office/powerpoint/2010/main" val="65143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2652" y="1676529"/>
            <a:ext cx="4110867" cy="236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Hikers can still access half of the trail on the west side from the top while trail work is ongoing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2652" y="4329264"/>
            <a:ext cx="4110867" cy="2777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COWLES MOUNTAIN TRAIL – MISSION </a:t>
            </a:r>
            <a:r>
              <a:rPr lang="en-US" sz="2200" b="1" dirty="0" smtClean="0">
                <a:solidFill>
                  <a:schemeClr val="bg1"/>
                </a:solidFill>
              </a:rPr>
              <a:t>TRAILS 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S-10065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502920" y="1874521"/>
            <a:ext cx="4642046" cy="49785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Managed by P&amp;R Department 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Restoration of approximate 2,000 </a:t>
            </a:r>
            <a:r>
              <a:rPr lang="en-US" sz="2200" dirty="0"/>
              <a:t>FT of existing trail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$0.40M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$0.40M (FY11)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In Construction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Construction to </a:t>
            </a:r>
            <a:r>
              <a:rPr lang="en-US" sz="2200" dirty="0"/>
              <a:t>complete in </a:t>
            </a:r>
            <a:r>
              <a:rPr lang="en-US" sz="2200" dirty="0" smtClean="0"/>
              <a:t>FY18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770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2" descr="H:\Pictures\Shorelines\IMG_02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5847" y="1874520"/>
            <a:ext cx="3330759" cy="249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OrchardWal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65846" y="4702361"/>
            <a:ext cx="3330759" cy="2498069"/>
          </a:xfrm>
          <a:prstGeom prst="rect">
            <a:avLst/>
          </a:prstGeom>
          <a:noFill/>
          <a:ln/>
        </p:spPr>
      </p:pic>
      <p:sp>
        <p:nvSpPr>
          <p:cNvPr id="12" name="Rounded Rectangle 11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COASTAL BEACH ACCESS </a:t>
            </a:r>
            <a:r>
              <a:rPr lang="en-US" sz="2200" b="1" dirty="0" smtClean="0">
                <a:solidFill>
                  <a:schemeClr val="bg1"/>
                </a:solidFill>
              </a:rPr>
              <a:t>PROJECTS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B-14073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502920" y="1874521"/>
            <a:ext cx="4902295" cy="497855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Repair and re-construction of 3 coastal access stairs: 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Old Salt Pool in OB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Capri by the Sea in PB</a:t>
            </a:r>
          </a:p>
          <a:p>
            <a:pPr marL="1383030" lvl="2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Orchard Ave in OB</a:t>
            </a:r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$</a:t>
            </a:r>
            <a:r>
              <a:rPr lang="en-US" sz="2200" dirty="0" smtClean="0"/>
              <a:t>0.450M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 $</a:t>
            </a:r>
            <a:r>
              <a:rPr lang="en-US" sz="2200" dirty="0" smtClean="0"/>
              <a:t>0.435M </a:t>
            </a:r>
            <a:r>
              <a:rPr lang="en-US" sz="2200" dirty="0"/>
              <a:t>(FY12</a:t>
            </a:r>
            <a:r>
              <a:rPr lang="en-US" sz="2200" dirty="0" smtClean="0"/>
              <a:t>)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Due to 100-202 Coast Blvd. Emergency project, $377,895 in funding was reallocated from project per Oversight Committee Action on July 21, 2016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</a:p>
          <a:p>
            <a:pPr marL="83439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Construction to start in FY18 and complete in FY 18. </a:t>
            </a:r>
          </a:p>
        </p:txBody>
      </p:sp>
    </p:spTree>
    <p:extLst>
      <p:ext uri="{BB962C8B-B14F-4D97-AF65-F5344CB8AC3E}">
        <p14:creationId xmlns:p14="http://schemas.microsoft.com/office/powerpoint/2010/main" val="107066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89499" y="242966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2200" b="1" dirty="0">
              <a:solidFill>
                <a:schemeClr val="bg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COASTAL BEACH ACCESS PROJECTS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B-17029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502920" y="1874521"/>
            <a:ext cx="4902295" cy="497855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Emergency repairs at the </a:t>
            </a:r>
            <a:r>
              <a:rPr lang="en-US" sz="2200" dirty="0"/>
              <a:t>coastal access </a:t>
            </a:r>
            <a:r>
              <a:rPr lang="en-US" sz="2200" dirty="0" smtClean="0"/>
              <a:t>stairs at 100-202 Coast Boulevard  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Financial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</a:t>
            </a:r>
            <a:r>
              <a:rPr lang="en-US" sz="2200" dirty="0" smtClean="0"/>
              <a:t>: $.72M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 $</a:t>
            </a:r>
            <a:r>
              <a:rPr lang="en-US" sz="2200" dirty="0" smtClean="0"/>
              <a:t>0.378M </a:t>
            </a:r>
            <a:r>
              <a:rPr lang="en-US" sz="2200" dirty="0"/>
              <a:t>(</a:t>
            </a:r>
            <a:r>
              <a:rPr lang="en-US" sz="2200" dirty="0" smtClean="0"/>
              <a:t>FY17)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Due to 100-202 Coast Blvd. Emergency project, $377,895 in funding was reallocated from project B-14073 Old Salt Pool, Orchard Ave &amp; Capri by the Sea per Oversight Committee Action on July 21, 2016</a:t>
            </a: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Status</a:t>
            </a:r>
          </a:p>
          <a:p>
            <a:pPr marL="83439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Construction started in FY17 and completed in FY 18.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85" y="1665439"/>
            <a:ext cx="4187134" cy="2507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85" y="4303795"/>
            <a:ext cx="4169207" cy="26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4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1F6C-6C45-FC4E-BED1-19D8858590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DSCN729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2715" y="4508975"/>
            <a:ext cx="3507536" cy="2630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ollas aerial both play.jpg"/>
          <p:cNvPicPr>
            <a:picLocks noChangeAspect="1"/>
          </p:cNvPicPr>
          <p:nvPr/>
        </p:nvPicPr>
        <p:blipFill>
          <a:blip r:embed="rId4" cstate="print"/>
          <a:srcRect t="18333"/>
          <a:stretch>
            <a:fillRect/>
          </a:stretch>
        </p:blipFill>
        <p:spPr>
          <a:xfrm>
            <a:off x="5602715" y="1874520"/>
            <a:ext cx="3507536" cy="2358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389499" y="253724"/>
            <a:ext cx="9304020" cy="12912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CHOLLAS LAKE PLAYGROUND RENOVATIONS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PHASE I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S-14002</a:t>
            </a:r>
          </a:p>
          <a:p>
            <a:pPr algn="ctr"/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502919" y="1874521"/>
            <a:ext cx="4723707" cy="497855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Scope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Replacement of existing playgrounds at </a:t>
            </a:r>
            <a:r>
              <a:rPr lang="en-US" sz="2200" dirty="0" err="1"/>
              <a:t>Chollas</a:t>
            </a:r>
            <a:r>
              <a:rPr lang="en-US" sz="2200" dirty="0"/>
              <a:t> Lake </a:t>
            </a:r>
            <a:r>
              <a:rPr lang="en-US" sz="2200" dirty="0" smtClean="0"/>
              <a:t>Park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Financial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Total Cost: $</a:t>
            </a:r>
            <a:r>
              <a:rPr lang="en-US" sz="2200" dirty="0" smtClean="0"/>
              <a:t>1.939M 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RPIF Allocation: </a:t>
            </a:r>
            <a:r>
              <a:rPr lang="en-US" sz="2200" dirty="0" smtClean="0"/>
              <a:t>$0.974M </a:t>
            </a:r>
            <a:r>
              <a:rPr lang="en-US" sz="2200" dirty="0"/>
              <a:t>(FY12</a:t>
            </a:r>
            <a:r>
              <a:rPr lang="en-US" sz="2200" dirty="0" smtClean="0"/>
              <a:t>)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 smtClean="0"/>
              <a:t>$0.300M (FY18)</a:t>
            </a:r>
          </a:p>
          <a:p>
            <a:pPr marL="502920" lvl="1">
              <a:spcBef>
                <a:spcPct val="20000"/>
              </a:spcBef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Status: </a:t>
            </a:r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r>
              <a:rPr lang="en-US" sz="2200" dirty="0"/>
              <a:t>Construction to </a:t>
            </a:r>
            <a:r>
              <a:rPr lang="en-US" sz="2200" dirty="0" smtClean="0"/>
              <a:t>start in FY 18 &amp; complete </a:t>
            </a:r>
            <a:r>
              <a:rPr lang="en-US" sz="2200" dirty="0"/>
              <a:t>in </a:t>
            </a:r>
            <a:r>
              <a:rPr lang="en-US" sz="2200" dirty="0" smtClean="0"/>
              <a:t>FY18</a:t>
            </a:r>
            <a:endParaRPr lang="en-US" sz="2200" dirty="0"/>
          </a:p>
          <a:p>
            <a:pPr marL="880110" lvl="1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  <a:p>
            <a:pPr marL="377190" indent="-377190">
              <a:spcBef>
                <a:spcPct val="20000"/>
              </a:spcBef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30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435c4e-884a-411d-b670-ef9087f23026">FEWKK76CWERH-11-7</_dlc_DocId>
    <_dlc_DocIdUrl xmlns="a1435c4e-884a-411d-b670-ef9087f23026">
      <Url>http://cityhub/dept/comm/c/design/_layouts/15/DocIdRedir.aspx?ID=FEWKK76CWERH-11-7</Url>
      <Description>FEWKK76CWERH-11-7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F9B910701EF4A9ECD120BFB647DBD" ma:contentTypeVersion="0" ma:contentTypeDescription="Create a new document." ma:contentTypeScope="" ma:versionID="f85ca659edc0ba62ecb7d69431e271ce">
  <xsd:schema xmlns:xsd="http://www.w3.org/2001/XMLSchema" xmlns:xs="http://www.w3.org/2001/XMLSchema" xmlns:p="http://schemas.microsoft.com/office/2006/metadata/properties" xmlns:ns2="a1435c4e-884a-411d-b670-ef9087f23026" targetNamespace="http://schemas.microsoft.com/office/2006/metadata/properties" ma:root="true" ma:fieldsID="cb53e686af4a1a54b1848617f72a7c0c" ns2:_="">
    <xsd:import namespace="a1435c4e-884a-411d-b670-ef9087f2302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35c4e-884a-411d-b670-ef9087f230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505E965-57DC-4A30-81BD-262D27806C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1F4040-408B-45FE-A9D5-C2DC410FDAC3}">
  <ds:schemaRefs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1435c4e-884a-411d-b670-ef9087f23026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1275CB2-8F93-406C-81DE-8AEB6D6DE7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435c4e-884a-411d-b670-ef9087f230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A8B5F41-F616-475C-9DEF-20632A954E7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4513</TotalTime>
  <Words>1901</Words>
  <Application>Microsoft Office PowerPoint</Application>
  <PresentationFormat>Custom</PresentationFormat>
  <Paragraphs>449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Merriweather</vt:lpstr>
      <vt:lpstr>Open Sans Semibold</vt:lpstr>
      <vt:lpstr>Wingdings</vt:lpstr>
      <vt:lpstr>Office Theme</vt:lpstr>
      <vt:lpstr>Presented to the Regional Park Improvement Fund Oversight Committee  October 19, 2017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Works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Figuracion, Amor</dc:creator>
  <cp:lastModifiedBy>Hossan, Farhad</cp:lastModifiedBy>
  <cp:revision>362</cp:revision>
  <cp:lastPrinted>2017-09-29T16:29:34Z</cp:lastPrinted>
  <dcterms:created xsi:type="dcterms:W3CDTF">2016-01-12T16:55:21Z</dcterms:created>
  <dcterms:modified xsi:type="dcterms:W3CDTF">2017-10-10T22:35:42Z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0x010100E1CF9B910701EF4A9ECD120BFB647DBD</vt:lpwstr>
  </property>
  <property fmtid="{D5CDD505-2E9C-101B-9397-08002B2CF9AE}" pid="3" name="_dlc_DocIdItemGuid">
    <vt:lpwstr>154bc741-a538-4b9f-b1a9-b2fdc83cf30a</vt:lpwstr>
  </property>
</Properties>
</file>