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handoutMasterIdLst>
    <p:handoutMasterId r:id="rId13"/>
  </p:handoutMasterIdLst>
  <p:sldIdLst>
    <p:sldId id="256" r:id="rId6"/>
    <p:sldId id="257" r:id="rId7"/>
    <p:sldId id="259" r:id="rId8"/>
    <p:sldId id="265" r:id="rId9"/>
    <p:sldId id="264" r:id="rId10"/>
    <p:sldId id="266" r:id="rId11"/>
    <p:sldId id="267" r:id="rId12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7FD3D1F-ED5A-4108-A391-D3824FD439D9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55E2EA0-C027-4801-9A27-6F902889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68D38-7081-47D1-9A76-D93F2A79BEB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BB43-4EE7-4AE0-A011-CC9052827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975" y="2428805"/>
            <a:ext cx="7879478" cy="12457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Longfellow K8 School Joint Use Facility General Development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975" y="1649946"/>
            <a:ext cx="6324600" cy="693204"/>
          </a:xfrm>
        </p:spPr>
        <p:txBody>
          <a:bodyPr>
            <a:normAutofit/>
          </a:bodyPr>
          <a:lstStyle/>
          <a:p>
            <a:pPr algn="l"/>
            <a:r>
              <a:rPr lang="en-US" sz="25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760236"/>
            <a:ext cx="10058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Park and Recreation Board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June 21, 2018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Action Item #102</a:t>
            </a:r>
          </a:p>
        </p:txBody>
      </p:sp>
    </p:spTree>
    <p:extLst>
      <p:ext uri="{BB962C8B-B14F-4D97-AF65-F5344CB8AC3E}">
        <p14:creationId xmlns:p14="http://schemas.microsoft.com/office/powerpoint/2010/main" val="20094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28" y="3123846"/>
            <a:ext cx="4908397" cy="41119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initiative put forth by Mayor Kevin Faulconer and Superintendent Cindy Marten in 2016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45 new joint use facilities in the next 5-10 years.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831728"/>
            <a:ext cx="4760350" cy="106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Play All Day Parks Program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547051"/>
              </p:ext>
            </p:extLst>
          </p:nvPr>
        </p:nvGraphicFramePr>
        <p:xfrm>
          <a:off x="5373191" y="1480881"/>
          <a:ext cx="3942383" cy="51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3191" y="1480881"/>
                        <a:ext cx="3942383" cy="51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0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99" y="2589334"/>
            <a:ext cx="3393772" cy="4633703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project provides for the design and construction of a new joint use facility at Longfellow K8 School.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Located at 5055 July Street within the Clairemont Community, Council District 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provide approx. 1.42 acres of population based park land.		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8005011" y="3004401"/>
            <a:ext cx="551799" cy="58581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6147" y="962526"/>
            <a:ext cx="4475748" cy="1716506"/>
          </a:xfrm>
          <a:custGeom>
            <a:avLst/>
            <a:gdLst>
              <a:gd name="connsiteX0" fmla="*/ 4475748 w 4475748"/>
              <a:gd name="connsiteY0" fmla="*/ 16042 h 1716506"/>
              <a:gd name="connsiteX1" fmla="*/ 3850106 w 4475748"/>
              <a:gd name="connsiteY1" fmla="*/ 368969 h 1716506"/>
              <a:gd name="connsiteX2" fmla="*/ 3256548 w 4475748"/>
              <a:gd name="connsiteY2" fmla="*/ 721895 h 1716506"/>
              <a:gd name="connsiteX3" fmla="*/ 3128211 w 4475748"/>
              <a:gd name="connsiteY3" fmla="*/ 770021 h 1716506"/>
              <a:gd name="connsiteX4" fmla="*/ 2903621 w 4475748"/>
              <a:gd name="connsiteY4" fmla="*/ 930442 h 1716506"/>
              <a:gd name="connsiteX5" fmla="*/ 2791327 w 4475748"/>
              <a:gd name="connsiteY5" fmla="*/ 1010653 h 1716506"/>
              <a:gd name="connsiteX6" fmla="*/ 2743200 w 4475748"/>
              <a:gd name="connsiteY6" fmla="*/ 1058779 h 1716506"/>
              <a:gd name="connsiteX7" fmla="*/ 2614864 w 4475748"/>
              <a:gd name="connsiteY7" fmla="*/ 1171074 h 1716506"/>
              <a:gd name="connsiteX8" fmla="*/ 2470485 w 4475748"/>
              <a:gd name="connsiteY8" fmla="*/ 1267327 h 1716506"/>
              <a:gd name="connsiteX9" fmla="*/ 2229853 w 4475748"/>
              <a:gd name="connsiteY9" fmla="*/ 1395663 h 1716506"/>
              <a:gd name="connsiteX10" fmla="*/ 2117558 w 4475748"/>
              <a:gd name="connsiteY10" fmla="*/ 1507958 h 1716506"/>
              <a:gd name="connsiteX11" fmla="*/ 2069432 w 4475748"/>
              <a:gd name="connsiteY11" fmla="*/ 1524000 h 1716506"/>
              <a:gd name="connsiteX12" fmla="*/ 1892969 w 4475748"/>
              <a:gd name="connsiteY12" fmla="*/ 1604211 h 1716506"/>
              <a:gd name="connsiteX13" fmla="*/ 1668379 w 4475748"/>
              <a:gd name="connsiteY13" fmla="*/ 1668379 h 1716506"/>
              <a:gd name="connsiteX14" fmla="*/ 1235242 w 4475748"/>
              <a:gd name="connsiteY14" fmla="*/ 1716506 h 1716506"/>
              <a:gd name="connsiteX15" fmla="*/ 1074821 w 4475748"/>
              <a:gd name="connsiteY15" fmla="*/ 1716506 h 1716506"/>
              <a:gd name="connsiteX16" fmla="*/ 753979 w 4475748"/>
              <a:gd name="connsiteY16" fmla="*/ 1652337 h 1716506"/>
              <a:gd name="connsiteX17" fmla="*/ 529390 w 4475748"/>
              <a:gd name="connsiteY17" fmla="*/ 1652337 h 1716506"/>
              <a:gd name="connsiteX18" fmla="*/ 336885 w 4475748"/>
              <a:gd name="connsiteY18" fmla="*/ 1652337 h 1716506"/>
              <a:gd name="connsiteX19" fmla="*/ 128337 w 4475748"/>
              <a:gd name="connsiteY19" fmla="*/ 1636295 h 1716506"/>
              <a:gd name="connsiteX20" fmla="*/ 0 w 4475748"/>
              <a:gd name="connsiteY20" fmla="*/ 160421 h 1716506"/>
              <a:gd name="connsiteX21" fmla="*/ 2005264 w 4475748"/>
              <a:gd name="connsiteY21" fmla="*/ 48127 h 1716506"/>
              <a:gd name="connsiteX22" fmla="*/ 4267200 w 4475748"/>
              <a:gd name="connsiteY22" fmla="*/ 0 h 1716506"/>
              <a:gd name="connsiteX23" fmla="*/ 4395537 w 4475748"/>
              <a:gd name="connsiteY23" fmla="*/ 0 h 17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475748" h="1716506">
                <a:moveTo>
                  <a:pt x="4475748" y="16042"/>
                </a:moveTo>
                <a:lnTo>
                  <a:pt x="3850106" y="368969"/>
                </a:lnTo>
                <a:lnTo>
                  <a:pt x="3256548" y="721895"/>
                </a:lnTo>
                <a:lnTo>
                  <a:pt x="3128211" y="770021"/>
                </a:lnTo>
                <a:lnTo>
                  <a:pt x="2903621" y="930442"/>
                </a:lnTo>
                <a:cubicBezTo>
                  <a:pt x="2866190" y="957179"/>
                  <a:pt x="2827637" y="982412"/>
                  <a:pt x="2791327" y="1010653"/>
                </a:cubicBezTo>
                <a:cubicBezTo>
                  <a:pt x="2791322" y="1010657"/>
                  <a:pt x="2751224" y="1050755"/>
                  <a:pt x="2743200" y="1058779"/>
                </a:cubicBezTo>
                <a:lnTo>
                  <a:pt x="2614864" y="1171074"/>
                </a:lnTo>
                <a:cubicBezTo>
                  <a:pt x="2492839" y="1258235"/>
                  <a:pt x="2543713" y="1230713"/>
                  <a:pt x="2470485" y="1267327"/>
                </a:cubicBezTo>
                <a:lnTo>
                  <a:pt x="2229853" y="1395663"/>
                </a:lnTo>
                <a:cubicBezTo>
                  <a:pt x="2192421" y="1433095"/>
                  <a:pt x="2158894" y="1474889"/>
                  <a:pt x="2117558" y="1507958"/>
                </a:cubicBezTo>
                <a:cubicBezTo>
                  <a:pt x="2104354" y="1518521"/>
                  <a:pt x="2069432" y="1524000"/>
                  <a:pt x="2069432" y="1524000"/>
                </a:cubicBezTo>
                <a:lnTo>
                  <a:pt x="1892969" y="1604211"/>
                </a:lnTo>
                <a:lnTo>
                  <a:pt x="1668379" y="1668379"/>
                </a:lnTo>
                <a:lnTo>
                  <a:pt x="1235242" y="1716506"/>
                </a:lnTo>
                <a:lnTo>
                  <a:pt x="1074821" y="1716506"/>
                </a:lnTo>
                <a:lnTo>
                  <a:pt x="753979" y="1652337"/>
                </a:lnTo>
                <a:lnTo>
                  <a:pt x="529390" y="1652337"/>
                </a:lnTo>
                <a:lnTo>
                  <a:pt x="336885" y="1652337"/>
                </a:lnTo>
                <a:lnTo>
                  <a:pt x="128337" y="1636295"/>
                </a:lnTo>
                <a:lnTo>
                  <a:pt x="0" y="160421"/>
                </a:lnTo>
                <a:lnTo>
                  <a:pt x="2005264" y="48127"/>
                </a:lnTo>
                <a:lnTo>
                  <a:pt x="4267200" y="0"/>
                </a:lnTo>
                <a:lnTo>
                  <a:pt x="4395537" y="0"/>
                </a:lnTo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4262" y="1799438"/>
            <a:ext cx="863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Longfellow K8 School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10167" r="2490" b="21320"/>
          <a:stretch>
            <a:fillRect/>
          </a:stretch>
        </p:blipFill>
        <p:spPr bwMode="auto">
          <a:xfrm>
            <a:off x="4476751" y="1116092"/>
            <a:ext cx="5353050" cy="60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 bwMode="auto">
          <a:xfrm>
            <a:off x="7296143" y="5815277"/>
            <a:ext cx="546100" cy="576262"/>
          </a:xfrm>
          <a:prstGeom prst="star5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52" y="1981654"/>
            <a:ext cx="3866046" cy="51526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construction of a multi-purpose natural turf field, walking track, drinking fountain, fencing and trees.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None/>
            </a:pPr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Funding for Design and Construction: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 Diego Unified School District Proposition S &amp; Z Capital Improvement Bond Program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842963">
              <a:lnSpc>
                <a:spcPct val="120000"/>
              </a:lnSpc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pPr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749540" y="5821680"/>
            <a:ext cx="68580" cy="274320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71271" y="5597325"/>
            <a:ext cx="2642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Location, Aerial Map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9260" y="4925538"/>
            <a:ext cx="1698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Marvin Elementary School</a:t>
            </a:r>
          </a:p>
        </p:txBody>
      </p:sp>
      <p:cxnSp>
        <p:nvCxnSpPr>
          <p:cNvPr id="14" name="Straight Arrow Connector 22"/>
          <p:cNvCxnSpPr>
            <a:cxnSpLocks noChangeShapeType="1"/>
          </p:cNvCxnSpPr>
          <p:nvPr/>
        </p:nvCxnSpPr>
        <p:spPr bwMode="auto">
          <a:xfrm>
            <a:off x="5901320" y="3406219"/>
            <a:ext cx="457200" cy="0"/>
          </a:xfrm>
          <a:prstGeom prst="straightConnector1">
            <a:avLst/>
          </a:prstGeom>
          <a:noFill/>
          <a:ln w="12700" algn="ctr">
            <a:solidFill>
              <a:schemeClr val="bg1"/>
            </a:solidFill>
            <a:round/>
            <a:headEnd/>
            <a:tailEnd type="triangle" w="med" len="med"/>
          </a:ln>
          <a:effectLst/>
        </p:spPr>
      </p:cxnSp>
      <p:pic>
        <p:nvPicPr>
          <p:cNvPr id="20" name="Picture 1">
            <a:extLst>
              <a:ext uri="{FF2B5EF4-FFF2-40B4-BE49-F238E27FC236}">
                <a16:creationId xmlns:a16="http://schemas.microsoft.com/office/drawing/2014/main" id="{DA1D15DA-78FB-4FC0-94DF-62A1E531E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240"/>
          <a:stretch/>
        </p:blipFill>
        <p:spPr bwMode="auto">
          <a:xfrm>
            <a:off x="4464995" y="1800325"/>
            <a:ext cx="546694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4B152317-A3DA-4F1B-9E3E-F39AF577550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056277" y="4448275"/>
            <a:ext cx="614363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8">
            <a:extLst>
              <a:ext uri="{FF2B5EF4-FFF2-40B4-BE49-F238E27FC236}">
                <a16:creationId xmlns:a16="http://schemas.microsoft.com/office/drawing/2014/main" id="{F016B3C3-7259-42FB-8078-721B4A70DF65}"/>
              </a:ext>
            </a:extLst>
          </p:cNvPr>
          <p:cNvSpPr txBox="1">
            <a:spLocks noChangeArrowheads="1"/>
          </p:cNvSpPr>
          <p:nvPr/>
        </p:nvSpPr>
        <p:spPr bwMode="auto">
          <a:xfrm rot="4131327">
            <a:off x="5055108" y="4120456"/>
            <a:ext cx="1793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Burgener Boulevard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039BDE22-D20F-41B1-B661-5DE2C9739276}"/>
              </a:ext>
            </a:extLst>
          </p:cNvPr>
          <p:cNvSpPr txBox="1">
            <a:spLocks noChangeArrowheads="1"/>
          </p:cNvSpPr>
          <p:nvPr/>
        </p:nvSpPr>
        <p:spPr bwMode="auto">
          <a:xfrm rot="20255186">
            <a:off x="7284752" y="4868962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August Street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1167142A-3AE7-49A6-9C12-9AB2C08D86F5}"/>
              </a:ext>
            </a:extLst>
          </p:cNvPr>
          <p:cNvSpPr txBox="1">
            <a:spLocks noChangeArrowheads="1"/>
          </p:cNvSpPr>
          <p:nvPr/>
        </p:nvSpPr>
        <p:spPr bwMode="auto">
          <a:xfrm rot="4072770">
            <a:off x="7659402" y="3610075"/>
            <a:ext cx="2130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Cowley Way</a:t>
            </a:r>
          </a:p>
        </p:txBody>
      </p:sp>
      <p:sp>
        <p:nvSpPr>
          <p:cNvPr id="25" name="Line 17">
            <a:extLst>
              <a:ext uri="{FF2B5EF4-FFF2-40B4-BE49-F238E27FC236}">
                <a16:creationId xmlns:a16="http://schemas.microsoft.com/office/drawing/2014/main" id="{918AC188-114E-4A07-AE96-117AF380C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9727" y="4916587"/>
            <a:ext cx="698500" cy="301625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E07884FA-5E80-4655-8FB1-14D3E5DEF1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9727" y="5218212"/>
            <a:ext cx="169863" cy="188913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8B77ACAB-F2BB-4CE7-A1C0-63447625F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641" y="4318099"/>
            <a:ext cx="942974" cy="424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/>
              <a:t>Joint Use Boundary</a:t>
            </a:r>
          </a:p>
        </p:txBody>
      </p:sp>
      <p:sp>
        <p:nvSpPr>
          <p:cNvPr id="28" name="Line 20">
            <a:extLst>
              <a:ext uri="{FF2B5EF4-FFF2-40B4-BE49-F238E27FC236}">
                <a16:creationId xmlns:a16="http://schemas.microsoft.com/office/drawing/2014/main" id="{BD9FC9D2-6D64-451C-AF36-ABBF2296C8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8352" y="3881537"/>
            <a:ext cx="957263" cy="392113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ABA34A82-0560-499B-88CA-D40AEA3A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8352" y="4273650"/>
            <a:ext cx="269875" cy="642937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CD85B761-E962-4F51-A6B4-BF68DD5D2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5615" y="3881537"/>
            <a:ext cx="287337" cy="752475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" name="Line 23">
            <a:extLst>
              <a:ext uri="{FF2B5EF4-FFF2-40B4-BE49-F238E27FC236}">
                <a16:creationId xmlns:a16="http://schemas.microsoft.com/office/drawing/2014/main" id="{B5EF05E1-45DC-483A-875D-E7A1C8BA3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9590" y="4634012"/>
            <a:ext cx="1503362" cy="773113"/>
          </a:xfrm>
          <a:prstGeom prst="line">
            <a:avLst/>
          </a:prstGeom>
          <a:noFill/>
          <a:ln w="28575">
            <a:solidFill>
              <a:srgbClr val="FF0909"/>
            </a:solidFill>
            <a:prstDash val="lgDashDot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D133BB10-2525-4256-9E8E-E7AA644ED09A}"/>
              </a:ext>
            </a:extLst>
          </p:cNvPr>
          <p:cNvSpPr txBox="1">
            <a:spLocks noChangeArrowheads="1"/>
          </p:cNvSpPr>
          <p:nvPr/>
        </p:nvSpPr>
        <p:spPr bwMode="auto">
          <a:xfrm rot="21444614">
            <a:off x="6081427" y="2211487"/>
            <a:ext cx="1030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July Street</a:t>
            </a:r>
          </a:p>
        </p:txBody>
      </p:sp>
    </p:spTree>
    <p:extLst>
      <p:ext uri="{BB962C8B-B14F-4D97-AF65-F5344CB8AC3E}">
        <p14:creationId xmlns:p14="http://schemas.microsoft.com/office/powerpoint/2010/main" val="213869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62" y="2417347"/>
            <a:ext cx="8789738" cy="4674504"/>
          </a:xfrm>
        </p:spPr>
        <p:txBody>
          <a:bodyPr>
            <a:noAutofit/>
          </a:bodyPr>
          <a:lstStyle/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 of Amenities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Shade trees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additional seating (bleachers)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Permitting the field for organized sports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will be designated as a passive park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2920" lvl="1" indent="0">
              <a:lnSpc>
                <a:spcPct val="120000"/>
              </a:lnSpc>
              <a:buNone/>
            </a:pPr>
            <a:endParaRPr lang="en-US" sz="136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5361370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262" y="1818362"/>
            <a:ext cx="604653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Community Concerns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FE0F-2626-4AFA-905B-2D75F1E9473C}"/>
              </a:ext>
            </a:extLst>
          </p:cNvPr>
          <p:cNvSpPr txBox="1"/>
          <p:nvPr/>
        </p:nvSpPr>
        <p:spPr>
          <a:xfrm>
            <a:off x="354262" y="4649111"/>
            <a:ext cx="9181624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Recreation Council Recommendation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3A6449-D808-4F59-9BD1-CE5E7CED3B62}"/>
              </a:ext>
            </a:extLst>
          </p:cNvPr>
          <p:cNvSpPr txBox="1">
            <a:spLocks/>
          </p:cNvSpPr>
          <p:nvPr/>
        </p:nvSpPr>
        <p:spPr>
          <a:xfrm>
            <a:off x="354262" y="5348576"/>
            <a:ext cx="8990705" cy="1188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2963">
              <a:lnSpc>
                <a:spcPct val="120000"/>
              </a:lnSpc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February 22, 2018 the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Tecolote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Recreation Council voted (4-0-0) to recommend approval of the General Development Plan for Longfellow K8 School Joint Use Facility.</a:t>
            </a:r>
          </a:p>
          <a:p>
            <a:pPr defTabSz="842963">
              <a:lnSpc>
                <a:spcPct val="120000"/>
              </a:lnSpc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0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7825096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Development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7D9C0-F48F-4072-8FF9-6F5054721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3358" r="1899" b="3190"/>
          <a:stretch/>
        </p:blipFill>
        <p:spPr>
          <a:xfrm>
            <a:off x="544749" y="1831728"/>
            <a:ext cx="8336604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4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78" y="152005"/>
            <a:ext cx="8774349" cy="6262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Merriweather" panose="02060503050406030704" pitchFamily="18" charset="0"/>
              </a:rPr>
              <a:t>Planning Department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62" y="1041832"/>
            <a:ext cx="878973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4024" y="2306812"/>
            <a:ext cx="7478429" cy="48074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approval of the proposed General Development Plan (GDP) for the Longfellow K8 School Joint Use Facility</a:t>
            </a:r>
          </a:p>
        </p:txBody>
      </p:sp>
    </p:spTree>
    <p:extLst>
      <p:ext uri="{BB962C8B-B14F-4D97-AF65-F5344CB8AC3E}">
        <p14:creationId xmlns:p14="http://schemas.microsoft.com/office/powerpoint/2010/main" val="328231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D43E5">
            <a:alpha val="67000"/>
          </a:srgbClr>
        </a:solidFill>
        <a:ln w="508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Presentation - 11x8.5.pptx" id="{95BF130B-18D2-47FB-9132-8C26515A6838}" vid="{53C51375-9A4B-45CD-82F4-B1D0F1DA9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35c4e-884a-411d-b670-ef9087f23026">FEWKK76CWERH-11-7</_dlc_DocId>
    <_dlc_DocIdUrl xmlns="a1435c4e-884a-411d-b670-ef9087f23026">
      <Url>http://cityhub/dept/comm/c/design/_layouts/15/DocIdRedir.aspx?ID=FEWKK76CWERH-11-7</Url>
      <Description>FEWKK76CWERH-11-7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F9B910701EF4A9ECD120BFB647DBD" ma:contentTypeVersion="0" ma:contentTypeDescription="Create a new document." ma:contentTypeScope="" ma:versionID="f85ca659edc0ba62ecb7d69431e271ce">
  <xsd:schema xmlns:xsd="http://www.w3.org/2001/XMLSchema" xmlns:xs="http://www.w3.org/2001/XMLSchema" xmlns:p="http://schemas.microsoft.com/office/2006/metadata/properties" xmlns:ns2="a1435c4e-884a-411d-b670-ef9087f23026" targetNamespace="http://schemas.microsoft.com/office/2006/metadata/properties" ma:root="true" ma:fieldsID="cb53e686af4a1a54b1848617f72a7c0c" ns2:_="">
    <xsd:import namespace="a1435c4e-884a-411d-b670-ef9087f230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35c4e-884a-411d-b670-ef9087f230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05E965-57DC-4A30-81BD-262D27806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1F4040-408B-45FE-A9D5-C2DC410FDAC3}">
  <ds:schemaRefs>
    <ds:schemaRef ds:uri="http://purl.org/dc/dcmitype/"/>
    <ds:schemaRef ds:uri="http://purl.org/dc/elements/1.1/"/>
    <ds:schemaRef ds:uri="a1435c4e-884a-411d-b670-ef9087f23026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1275CB2-8F93-406C-81DE-8AEB6D6D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35c4e-884a-411d-b670-ef9087f23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A8B5F41-F616-475C-9DEF-20632A954E7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- 11x8.5</Template>
  <TotalTime>6753</TotalTime>
  <Words>259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Merriweather</vt:lpstr>
      <vt:lpstr>Open Sans</vt:lpstr>
      <vt:lpstr>Open Sans Semibold</vt:lpstr>
      <vt:lpstr>Wingdings</vt:lpstr>
      <vt:lpstr>Office Theme</vt:lpstr>
      <vt:lpstr>Acrobat Document</vt:lpstr>
      <vt:lpstr>Longfellow K8 School Joint Use Facility General Development Plan</vt:lpstr>
      <vt:lpstr>Planning Department</vt:lpstr>
      <vt:lpstr>Planning Department</vt:lpstr>
      <vt:lpstr>Planning Department</vt:lpstr>
      <vt:lpstr>Planning Department</vt:lpstr>
      <vt:lpstr>Planning Department</vt:lpstr>
      <vt:lpstr>Planning Department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All Day Joint Use Parks Program</dc:title>
  <dc:creator>Scoggins, Shannon</dc:creator>
  <cp:lastModifiedBy>Scoggins, Shannon</cp:lastModifiedBy>
  <cp:revision>72</cp:revision>
  <cp:lastPrinted>2017-05-05T21:32:39Z</cp:lastPrinted>
  <dcterms:created xsi:type="dcterms:W3CDTF">2016-06-15T14:36:18Z</dcterms:created>
  <dcterms:modified xsi:type="dcterms:W3CDTF">2018-06-13T22:16:52Z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0x010100E1CF9B910701EF4A9ECD120BFB647DBD</vt:lpwstr>
  </property>
  <property fmtid="{D5CDD505-2E9C-101B-9397-08002B2CF9AE}" pid="3" name="_dlc_DocIdItemGuid">
    <vt:lpwstr>154bc741-a538-4b9f-b1a9-b2fdc83cf30a</vt:lpwstr>
  </property>
</Properties>
</file>