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jpg" ContentType="image/jpeg"/>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39"/>
  </p:notesMasterIdLst>
  <p:sldIdLst>
    <p:sldId id="256" r:id="rId2"/>
    <p:sldId id="310" r:id="rId3"/>
    <p:sldId id="277" r:id="rId4"/>
    <p:sldId id="258" r:id="rId5"/>
    <p:sldId id="314" r:id="rId6"/>
    <p:sldId id="315" r:id="rId7"/>
    <p:sldId id="322" r:id="rId8"/>
    <p:sldId id="321" r:id="rId9"/>
    <p:sldId id="316" r:id="rId10"/>
    <p:sldId id="267" r:id="rId11"/>
    <p:sldId id="268" r:id="rId12"/>
    <p:sldId id="269" r:id="rId13"/>
    <p:sldId id="285" r:id="rId14"/>
    <p:sldId id="328" r:id="rId15"/>
    <p:sldId id="309" r:id="rId16"/>
    <p:sldId id="311" r:id="rId17"/>
    <p:sldId id="273" r:id="rId18"/>
    <p:sldId id="323" r:id="rId19"/>
    <p:sldId id="275" r:id="rId20"/>
    <p:sldId id="276" r:id="rId21"/>
    <p:sldId id="302" r:id="rId22"/>
    <p:sldId id="303" r:id="rId23"/>
    <p:sldId id="305" r:id="rId24"/>
    <p:sldId id="312" r:id="rId25"/>
    <p:sldId id="313" r:id="rId26"/>
    <p:sldId id="280" r:id="rId27"/>
    <p:sldId id="317" r:id="rId28"/>
    <p:sldId id="324" r:id="rId29"/>
    <p:sldId id="325" r:id="rId30"/>
    <p:sldId id="318" r:id="rId31"/>
    <p:sldId id="300" r:id="rId32"/>
    <p:sldId id="301" r:id="rId33"/>
    <p:sldId id="327" r:id="rId34"/>
    <p:sldId id="326" r:id="rId35"/>
    <p:sldId id="319" r:id="rId36"/>
    <p:sldId id="320" r:id="rId37"/>
    <p:sldId id="329" r:id="rId38"/>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941" autoAdjust="0"/>
  </p:normalViewPr>
  <p:slideViewPr>
    <p:cSldViewPr snapToGrid="0" snapToObjects="1">
      <p:cViewPr varScale="1">
        <p:scale>
          <a:sx n="57" d="100"/>
          <a:sy n="57" d="100"/>
        </p:scale>
        <p:origin x="155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928E8-84A8-824F-9E55-80F01B2DC54E}" type="doc">
      <dgm:prSet loTypeId="urn:microsoft.com/office/officeart/2005/8/layout/pyramid1" loCatId="" qsTypeId="urn:microsoft.com/office/officeart/2005/8/quickstyle/3D1" qsCatId="3D" csTypeId="urn:microsoft.com/office/officeart/2005/8/colors/colorful3" csCatId="colorful" phldr="1"/>
      <dgm:spPr/>
    </dgm:pt>
    <dgm:pt modelId="{123A5604-85CB-A741-801A-2D96B209D9D0}">
      <dgm:prSet phldrT="[Text]" custT="1"/>
      <dgm:spPr>
        <a:solidFill>
          <a:schemeClr val="accent5">
            <a:lumMod val="60000"/>
            <a:lumOff val="40000"/>
          </a:schemeClr>
        </a:solidFill>
      </dgm:spPr>
      <dgm:t>
        <a:bodyPr/>
        <a:lstStyle/>
        <a:p>
          <a:r>
            <a:rPr lang="en-US" sz="1000" b="1" dirty="0" smtClean="0">
              <a:solidFill>
                <a:schemeClr val="tx1"/>
              </a:solidFill>
              <a:latin typeface="Corbel"/>
              <a:cs typeface="Corbel"/>
            </a:rPr>
            <a:t>Early</a:t>
          </a:r>
          <a:r>
            <a:rPr lang="en-US" sz="1000" b="1" dirty="0" smtClean="0">
              <a:solidFill>
                <a:schemeClr val="tx1"/>
              </a:solidFill>
            </a:rPr>
            <a:t> </a:t>
          </a:r>
          <a:r>
            <a:rPr lang="en-US" sz="1000" b="1" dirty="0" smtClean="0">
              <a:solidFill>
                <a:schemeClr val="tx1"/>
              </a:solidFill>
              <a:latin typeface="Corbel"/>
              <a:cs typeface="Corbel"/>
            </a:rPr>
            <a:t>Death</a:t>
          </a:r>
          <a:endParaRPr lang="en-US" sz="1100" b="1" dirty="0">
            <a:solidFill>
              <a:schemeClr val="tx1"/>
            </a:solidFill>
            <a:latin typeface="Corbel"/>
            <a:cs typeface="Corbel"/>
          </a:endParaRPr>
        </a:p>
      </dgm:t>
    </dgm:pt>
    <dgm:pt modelId="{30CE1B05-E0D0-1241-8A93-542160031008}" type="parTrans" cxnId="{94D41908-D127-D74D-A247-8C13E3D4CC52}">
      <dgm:prSet/>
      <dgm:spPr/>
      <dgm:t>
        <a:bodyPr/>
        <a:lstStyle/>
        <a:p>
          <a:endParaRPr lang="en-US">
            <a:solidFill>
              <a:srgbClr val="FFFFFF"/>
            </a:solidFill>
          </a:endParaRPr>
        </a:p>
      </dgm:t>
    </dgm:pt>
    <dgm:pt modelId="{898090FE-6499-074C-8B4D-50DDCB03C316}" type="sibTrans" cxnId="{94D41908-D127-D74D-A247-8C13E3D4CC52}">
      <dgm:prSet/>
      <dgm:spPr/>
      <dgm:t>
        <a:bodyPr/>
        <a:lstStyle/>
        <a:p>
          <a:endParaRPr lang="en-US">
            <a:solidFill>
              <a:srgbClr val="FFFFFF"/>
            </a:solidFill>
          </a:endParaRPr>
        </a:p>
      </dgm:t>
    </dgm:pt>
    <dgm:pt modelId="{515CB22A-18A7-8440-8D94-F32AB61CE041}">
      <dgm:prSet phldrT="[Text]" custT="1"/>
      <dgm:spPr>
        <a:solidFill>
          <a:srgbClr val="3366FF"/>
        </a:solidFill>
      </dgm:spPr>
      <dgm:t>
        <a:bodyPr/>
        <a:lstStyle/>
        <a:p>
          <a:r>
            <a:rPr lang="en-US" sz="1100" b="1" dirty="0" smtClean="0">
              <a:solidFill>
                <a:schemeClr val="tx1"/>
              </a:solidFill>
              <a:latin typeface="Corbel"/>
              <a:cs typeface="Corbel"/>
            </a:rPr>
            <a:t>Complex Trauma/ ACE</a:t>
          </a:r>
          <a:endParaRPr lang="en-US" sz="1100" b="1" dirty="0">
            <a:solidFill>
              <a:schemeClr val="tx1"/>
            </a:solidFill>
            <a:latin typeface="Corbel"/>
            <a:cs typeface="Corbel"/>
          </a:endParaRPr>
        </a:p>
      </dgm:t>
    </dgm:pt>
    <dgm:pt modelId="{A3F45631-999A-6243-8587-97A09FA6F870}" type="parTrans" cxnId="{481781B3-5233-9D46-AD64-267425575D3C}">
      <dgm:prSet/>
      <dgm:spPr/>
      <dgm:t>
        <a:bodyPr/>
        <a:lstStyle/>
        <a:p>
          <a:endParaRPr lang="en-US">
            <a:solidFill>
              <a:srgbClr val="FFFFFF"/>
            </a:solidFill>
          </a:endParaRPr>
        </a:p>
      </dgm:t>
    </dgm:pt>
    <dgm:pt modelId="{F02AEADC-307A-1841-8743-8EFE9C4B2637}" type="sibTrans" cxnId="{481781B3-5233-9D46-AD64-267425575D3C}">
      <dgm:prSet/>
      <dgm:spPr/>
      <dgm:t>
        <a:bodyPr/>
        <a:lstStyle/>
        <a:p>
          <a:endParaRPr lang="en-US">
            <a:solidFill>
              <a:srgbClr val="FFFFFF"/>
            </a:solidFill>
          </a:endParaRPr>
        </a:p>
      </dgm:t>
    </dgm:pt>
    <dgm:pt modelId="{E2EF6025-E8BD-B340-8726-731613F47687}">
      <dgm:prSet phldrT="[Text]" custT="1"/>
      <dgm:spPr>
        <a:solidFill>
          <a:srgbClr val="008000"/>
        </a:solidFill>
      </dgm:spPr>
      <dgm:t>
        <a:bodyPr/>
        <a:lstStyle/>
        <a:p>
          <a:r>
            <a:rPr lang="en-US" sz="1100" b="1" dirty="0" smtClean="0">
              <a:solidFill>
                <a:schemeClr val="tx1"/>
              </a:solidFill>
              <a:latin typeface="Corbel"/>
              <a:cs typeface="Corbel"/>
            </a:rPr>
            <a:t>Race/Social Conditions/ Local Context</a:t>
          </a:r>
          <a:endParaRPr lang="en-US" sz="1100" b="1" dirty="0">
            <a:solidFill>
              <a:schemeClr val="tx1"/>
            </a:solidFill>
            <a:latin typeface="Corbel"/>
            <a:cs typeface="Corbel"/>
          </a:endParaRPr>
        </a:p>
      </dgm:t>
    </dgm:pt>
    <dgm:pt modelId="{9704E629-6764-1A4B-B590-272329C047DF}" type="parTrans" cxnId="{A683B044-15F2-B447-A5FD-D21169F4624C}">
      <dgm:prSet/>
      <dgm:spPr/>
      <dgm:t>
        <a:bodyPr/>
        <a:lstStyle/>
        <a:p>
          <a:endParaRPr lang="en-US">
            <a:solidFill>
              <a:srgbClr val="FFFFFF"/>
            </a:solidFill>
          </a:endParaRPr>
        </a:p>
      </dgm:t>
    </dgm:pt>
    <dgm:pt modelId="{45F0D635-0CB2-6F4E-A71F-21F07DDC0417}" type="sibTrans" cxnId="{A683B044-15F2-B447-A5FD-D21169F4624C}">
      <dgm:prSet/>
      <dgm:spPr/>
      <dgm:t>
        <a:bodyPr/>
        <a:lstStyle/>
        <a:p>
          <a:endParaRPr lang="en-US">
            <a:solidFill>
              <a:srgbClr val="FFFFFF"/>
            </a:solidFill>
          </a:endParaRPr>
        </a:p>
      </dgm:t>
    </dgm:pt>
    <dgm:pt modelId="{71E9C5C7-7650-F04F-825D-8A8F01505248}">
      <dgm:prSet custT="1"/>
      <dgm:spPr>
        <a:solidFill>
          <a:srgbClr val="FF8D8A"/>
        </a:solidFill>
        <a:ln>
          <a:solidFill>
            <a:schemeClr val="tx2">
              <a:lumMod val="25000"/>
              <a:lumOff val="75000"/>
            </a:schemeClr>
          </a:solidFill>
        </a:ln>
      </dgm:spPr>
      <dgm:t>
        <a:bodyPr/>
        <a:lstStyle/>
        <a:p>
          <a:r>
            <a:rPr lang="en-US" sz="1050" b="1" dirty="0" smtClean="0">
              <a:solidFill>
                <a:schemeClr val="tx1"/>
              </a:solidFill>
              <a:latin typeface="Corbel"/>
              <a:cs typeface="Corbel"/>
            </a:rPr>
            <a:t>Burden of dis/ease, distress, criminalization, </a:t>
          </a:r>
          <a:r>
            <a:rPr lang="en-US" sz="1050" b="1" dirty="0" err="1" smtClean="0">
              <a:solidFill>
                <a:schemeClr val="tx1"/>
              </a:solidFill>
              <a:latin typeface="Corbel"/>
              <a:cs typeface="Corbel"/>
            </a:rPr>
            <a:t>stigmatizaton</a:t>
          </a:r>
          <a:endParaRPr lang="en-US" sz="1050" b="1" dirty="0">
            <a:solidFill>
              <a:schemeClr val="tx1"/>
            </a:solidFill>
            <a:latin typeface="Corbel"/>
            <a:cs typeface="Corbel"/>
          </a:endParaRPr>
        </a:p>
      </dgm:t>
    </dgm:pt>
    <dgm:pt modelId="{EE829969-D255-6042-8258-1D634BC0FCBD}" type="parTrans" cxnId="{764FE09C-4DCD-5C4F-91F9-110AA35E8061}">
      <dgm:prSet/>
      <dgm:spPr/>
      <dgm:t>
        <a:bodyPr/>
        <a:lstStyle/>
        <a:p>
          <a:endParaRPr lang="en-US">
            <a:solidFill>
              <a:srgbClr val="FFFFFF"/>
            </a:solidFill>
          </a:endParaRPr>
        </a:p>
      </dgm:t>
    </dgm:pt>
    <dgm:pt modelId="{CC6DFF3A-6E17-3B4C-90F1-DBA84694A7B4}" type="sibTrans" cxnId="{764FE09C-4DCD-5C4F-91F9-110AA35E8061}">
      <dgm:prSet/>
      <dgm:spPr/>
      <dgm:t>
        <a:bodyPr/>
        <a:lstStyle/>
        <a:p>
          <a:endParaRPr lang="en-US">
            <a:solidFill>
              <a:srgbClr val="FFFFFF"/>
            </a:solidFill>
          </a:endParaRPr>
        </a:p>
      </dgm:t>
    </dgm:pt>
    <dgm:pt modelId="{7E5120F4-E966-2D49-913B-257C913369DB}">
      <dgm:prSet custT="1"/>
      <dgm:spPr>
        <a:solidFill>
          <a:srgbClr val="EB87E6"/>
        </a:solidFill>
      </dgm:spPr>
      <dgm:t>
        <a:bodyPr/>
        <a:lstStyle/>
        <a:p>
          <a:r>
            <a:rPr lang="en-US" sz="1100" b="1" dirty="0" smtClean="0">
              <a:solidFill>
                <a:schemeClr val="tx1"/>
              </a:solidFill>
              <a:latin typeface="Corbel"/>
              <a:cs typeface="Corbel"/>
            </a:rPr>
            <a:t>Coping</a:t>
          </a:r>
          <a:endParaRPr lang="en-US" sz="1100" b="1" dirty="0">
            <a:solidFill>
              <a:schemeClr val="tx1"/>
            </a:solidFill>
            <a:latin typeface="Corbel"/>
            <a:cs typeface="Corbel"/>
          </a:endParaRPr>
        </a:p>
      </dgm:t>
    </dgm:pt>
    <dgm:pt modelId="{41DF88F2-59C8-DD45-A952-52E6B9DC6B07}" type="parTrans" cxnId="{668E4336-52E0-6948-ABE0-46C49296BA5A}">
      <dgm:prSet/>
      <dgm:spPr/>
      <dgm:t>
        <a:bodyPr/>
        <a:lstStyle/>
        <a:p>
          <a:endParaRPr lang="en-US">
            <a:solidFill>
              <a:srgbClr val="FFFFFF"/>
            </a:solidFill>
          </a:endParaRPr>
        </a:p>
      </dgm:t>
    </dgm:pt>
    <dgm:pt modelId="{BFEECF7B-9CE1-D34B-B570-2C37D7B12BEC}" type="sibTrans" cxnId="{668E4336-52E0-6948-ABE0-46C49296BA5A}">
      <dgm:prSet/>
      <dgm:spPr/>
      <dgm:t>
        <a:bodyPr/>
        <a:lstStyle/>
        <a:p>
          <a:endParaRPr lang="en-US">
            <a:solidFill>
              <a:srgbClr val="FFFFFF"/>
            </a:solidFill>
          </a:endParaRPr>
        </a:p>
      </dgm:t>
    </dgm:pt>
    <dgm:pt modelId="{667FD73B-4FCD-004D-BD71-55FB5429B312}">
      <dgm:prSet custT="1"/>
      <dgm:spPr>
        <a:solidFill>
          <a:schemeClr val="accent2">
            <a:lumMod val="50000"/>
            <a:lumOff val="50000"/>
          </a:schemeClr>
        </a:solidFill>
      </dgm:spPr>
      <dgm:t>
        <a:bodyPr/>
        <a:lstStyle/>
        <a:p>
          <a:r>
            <a:rPr lang="en-US" sz="1100" b="1" dirty="0" err="1" smtClean="0">
              <a:solidFill>
                <a:schemeClr val="tx1"/>
              </a:solidFill>
              <a:latin typeface="Corbel"/>
              <a:cs typeface="Corbel"/>
            </a:rPr>
            <a:t>Allostatic</a:t>
          </a:r>
          <a:r>
            <a:rPr lang="en-US" sz="1100" b="1" dirty="0" smtClean="0">
              <a:solidFill>
                <a:schemeClr val="tx1"/>
              </a:solidFill>
              <a:latin typeface="Corbel"/>
              <a:cs typeface="Corbel"/>
            </a:rPr>
            <a:t> Load, Disrupted Neurological Development </a:t>
          </a:r>
          <a:endParaRPr lang="en-US" sz="1100" b="1" dirty="0">
            <a:solidFill>
              <a:schemeClr val="tx1"/>
            </a:solidFill>
            <a:latin typeface="Corbel"/>
            <a:cs typeface="Corbel"/>
          </a:endParaRPr>
        </a:p>
      </dgm:t>
    </dgm:pt>
    <dgm:pt modelId="{1326777D-688B-6641-BE6D-37BAE106E143}" type="parTrans" cxnId="{FA5564E1-59AF-9740-8157-1499EE76D404}">
      <dgm:prSet/>
      <dgm:spPr/>
      <dgm:t>
        <a:bodyPr/>
        <a:lstStyle/>
        <a:p>
          <a:endParaRPr lang="en-US">
            <a:solidFill>
              <a:srgbClr val="FFFFFF"/>
            </a:solidFill>
          </a:endParaRPr>
        </a:p>
      </dgm:t>
    </dgm:pt>
    <dgm:pt modelId="{F95496FD-490D-5D44-AA6C-DAD081708984}" type="sibTrans" cxnId="{FA5564E1-59AF-9740-8157-1499EE76D404}">
      <dgm:prSet/>
      <dgm:spPr/>
      <dgm:t>
        <a:bodyPr/>
        <a:lstStyle/>
        <a:p>
          <a:endParaRPr lang="en-US">
            <a:solidFill>
              <a:srgbClr val="FFFFFF"/>
            </a:solidFill>
          </a:endParaRPr>
        </a:p>
      </dgm:t>
    </dgm:pt>
    <dgm:pt modelId="{AFCCC1EC-86EA-9347-8BD5-8848F38E887E}">
      <dgm:prSet custT="1"/>
      <dgm:spPr/>
      <dgm:t>
        <a:bodyPr/>
        <a:lstStyle/>
        <a:p>
          <a:r>
            <a:rPr lang="en-US" sz="1100" b="1" dirty="0" smtClean="0">
              <a:solidFill>
                <a:schemeClr val="tx1"/>
              </a:solidFill>
              <a:latin typeface="Corbel"/>
              <a:cs typeface="Corbel"/>
            </a:rPr>
            <a:t>Generational Embodiment/Historical Trauma</a:t>
          </a:r>
          <a:endParaRPr lang="en-US" sz="1100" b="1" dirty="0">
            <a:solidFill>
              <a:schemeClr val="tx1"/>
            </a:solidFill>
            <a:latin typeface="Corbel"/>
            <a:cs typeface="Corbel"/>
          </a:endParaRPr>
        </a:p>
      </dgm:t>
    </dgm:pt>
    <dgm:pt modelId="{3A00CD7B-7407-5246-8B1D-FD58D415F582}" type="parTrans" cxnId="{C5686B1C-386F-E74A-B0EB-621079510533}">
      <dgm:prSet/>
      <dgm:spPr/>
      <dgm:t>
        <a:bodyPr/>
        <a:lstStyle/>
        <a:p>
          <a:endParaRPr lang="en-US">
            <a:solidFill>
              <a:srgbClr val="FFFFFF"/>
            </a:solidFill>
          </a:endParaRPr>
        </a:p>
      </dgm:t>
    </dgm:pt>
    <dgm:pt modelId="{16018407-6121-5C46-AA65-8996A2321347}" type="sibTrans" cxnId="{C5686B1C-386F-E74A-B0EB-621079510533}">
      <dgm:prSet/>
      <dgm:spPr/>
      <dgm:t>
        <a:bodyPr/>
        <a:lstStyle/>
        <a:p>
          <a:endParaRPr lang="en-US">
            <a:solidFill>
              <a:srgbClr val="FFFFFF"/>
            </a:solidFill>
          </a:endParaRPr>
        </a:p>
      </dgm:t>
    </dgm:pt>
    <dgm:pt modelId="{1530E75F-387E-9C41-AEBD-CE5F5C328814}" type="pres">
      <dgm:prSet presAssocID="{452928E8-84A8-824F-9E55-80F01B2DC54E}" presName="Name0" presStyleCnt="0">
        <dgm:presLayoutVars>
          <dgm:dir/>
          <dgm:animLvl val="lvl"/>
          <dgm:resizeHandles val="exact"/>
        </dgm:presLayoutVars>
      </dgm:prSet>
      <dgm:spPr/>
    </dgm:pt>
    <dgm:pt modelId="{128D7A0F-399E-024D-B991-F97A0F0DF03D}" type="pres">
      <dgm:prSet presAssocID="{123A5604-85CB-A741-801A-2D96B209D9D0}" presName="Name8" presStyleCnt="0"/>
      <dgm:spPr/>
    </dgm:pt>
    <dgm:pt modelId="{FCB8473B-07F9-2E4A-98F7-02309D4AD418}" type="pres">
      <dgm:prSet presAssocID="{123A5604-85CB-A741-801A-2D96B209D9D0}" presName="level" presStyleLbl="node1" presStyleIdx="0" presStyleCnt="7">
        <dgm:presLayoutVars>
          <dgm:chMax val="1"/>
          <dgm:bulletEnabled val="1"/>
        </dgm:presLayoutVars>
      </dgm:prSet>
      <dgm:spPr/>
      <dgm:t>
        <a:bodyPr/>
        <a:lstStyle/>
        <a:p>
          <a:endParaRPr lang="en-US"/>
        </a:p>
      </dgm:t>
    </dgm:pt>
    <dgm:pt modelId="{8C0AD0B9-E6AE-C649-8ED9-2E75C0C6AE02}" type="pres">
      <dgm:prSet presAssocID="{123A5604-85CB-A741-801A-2D96B209D9D0}" presName="levelTx" presStyleLbl="revTx" presStyleIdx="0" presStyleCnt="0">
        <dgm:presLayoutVars>
          <dgm:chMax val="1"/>
          <dgm:bulletEnabled val="1"/>
        </dgm:presLayoutVars>
      </dgm:prSet>
      <dgm:spPr/>
      <dgm:t>
        <a:bodyPr/>
        <a:lstStyle/>
        <a:p>
          <a:endParaRPr lang="en-US"/>
        </a:p>
      </dgm:t>
    </dgm:pt>
    <dgm:pt modelId="{94E24E00-3683-F74D-A31B-618982E07756}" type="pres">
      <dgm:prSet presAssocID="{71E9C5C7-7650-F04F-825D-8A8F01505248}" presName="Name8" presStyleCnt="0"/>
      <dgm:spPr/>
    </dgm:pt>
    <dgm:pt modelId="{C569FF02-7F0F-6741-8A25-2334F0CA4F1E}" type="pres">
      <dgm:prSet presAssocID="{71E9C5C7-7650-F04F-825D-8A8F01505248}" presName="level" presStyleLbl="node1" presStyleIdx="1" presStyleCnt="7">
        <dgm:presLayoutVars>
          <dgm:chMax val="1"/>
          <dgm:bulletEnabled val="1"/>
        </dgm:presLayoutVars>
      </dgm:prSet>
      <dgm:spPr/>
      <dgm:t>
        <a:bodyPr/>
        <a:lstStyle/>
        <a:p>
          <a:endParaRPr lang="en-US"/>
        </a:p>
      </dgm:t>
    </dgm:pt>
    <dgm:pt modelId="{473D645C-4F22-B74F-A3F4-B68723B21327}" type="pres">
      <dgm:prSet presAssocID="{71E9C5C7-7650-F04F-825D-8A8F01505248}" presName="levelTx" presStyleLbl="revTx" presStyleIdx="0" presStyleCnt="0">
        <dgm:presLayoutVars>
          <dgm:chMax val="1"/>
          <dgm:bulletEnabled val="1"/>
        </dgm:presLayoutVars>
      </dgm:prSet>
      <dgm:spPr/>
      <dgm:t>
        <a:bodyPr/>
        <a:lstStyle/>
        <a:p>
          <a:endParaRPr lang="en-US"/>
        </a:p>
      </dgm:t>
    </dgm:pt>
    <dgm:pt modelId="{89D12FEF-C24D-7C4A-A49D-F1E868159F96}" type="pres">
      <dgm:prSet presAssocID="{7E5120F4-E966-2D49-913B-257C913369DB}" presName="Name8" presStyleCnt="0"/>
      <dgm:spPr/>
    </dgm:pt>
    <dgm:pt modelId="{A4373045-3EEE-4E43-8BDA-970000879EE0}" type="pres">
      <dgm:prSet presAssocID="{7E5120F4-E966-2D49-913B-257C913369DB}" presName="level" presStyleLbl="node1" presStyleIdx="2" presStyleCnt="7">
        <dgm:presLayoutVars>
          <dgm:chMax val="1"/>
          <dgm:bulletEnabled val="1"/>
        </dgm:presLayoutVars>
      </dgm:prSet>
      <dgm:spPr/>
      <dgm:t>
        <a:bodyPr/>
        <a:lstStyle/>
        <a:p>
          <a:endParaRPr lang="en-US"/>
        </a:p>
      </dgm:t>
    </dgm:pt>
    <dgm:pt modelId="{C97C4531-224B-5343-B214-E03E1D4ED892}" type="pres">
      <dgm:prSet presAssocID="{7E5120F4-E966-2D49-913B-257C913369DB}" presName="levelTx" presStyleLbl="revTx" presStyleIdx="0" presStyleCnt="0">
        <dgm:presLayoutVars>
          <dgm:chMax val="1"/>
          <dgm:bulletEnabled val="1"/>
        </dgm:presLayoutVars>
      </dgm:prSet>
      <dgm:spPr/>
      <dgm:t>
        <a:bodyPr/>
        <a:lstStyle/>
        <a:p>
          <a:endParaRPr lang="en-US"/>
        </a:p>
      </dgm:t>
    </dgm:pt>
    <dgm:pt modelId="{88D1A5E5-0CC5-E444-8BCA-B658F7DDB789}" type="pres">
      <dgm:prSet presAssocID="{667FD73B-4FCD-004D-BD71-55FB5429B312}" presName="Name8" presStyleCnt="0"/>
      <dgm:spPr/>
    </dgm:pt>
    <dgm:pt modelId="{0E250687-DB1C-7D49-9072-AFDCE18F366A}" type="pres">
      <dgm:prSet presAssocID="{667FD73B-4FCD-004D-BD71-55FB5429B312}" presName="level" presStyleLbl="node1" presStyleIdx="3" presStyleCnt="7" custLinFactNeighborY="-3774">
        <dgm:presLayoutVars>
          <dgm:chMax val="1"/>
          <dgm:bulletEnabled val="1"/>
        </dgm:presLayoutVars>
      </dgm:prSet>
      <dgm:spPr/>
      <dgm:t>
        <a:bodyPr/>
        <a:lstStyle/>
        <a:p>
          <a:endParaRPr lang="en-US"/>
        </a:p>
      </dgm:t>
    </dgm:pt>
    <dgm:pt modelId="{F269E1BD-3C4A-B34F-8572-3EC5DC57E921}" type="pres">
      <dgm:prSet presAssocID="{667FD73B-4FCD-004D-BD71-55FB5429B312}" presName="levelTx" presStyleLbl="revTx" presStyleIdx="0" presStyleCnt="0">
        <dgm:presLayoutVars>
          <dgm:chMax val="1"/>
          <dgm:bulletEnabled val="1"/>
        </dgm:presLayoutVars>
      </dgm:prSet>
      <dgm:spPr/>
      <dgm:t>
        <a:bodyPr/>
        <a:lstStyle/>
        <a:p>
          <a:endParaRPr lang="en-US"/>
        </a:p>
      </dgm:t>
    </dgm:pt>
    <dgm:pt modelId="{17AF3F3E-FD17-604A-A789-0BD544EE79C8}" type="pres">
      <dgm:prSet presAssocID="{515CB22A-18A7-8440-8D94-F32AB61CE041}" presName="Name8" presStyleCnt="0"/>
      <dgm:spPr/>
    </dgm:pt>
    <dgm:pt modelId="{B3CF39C0-3BE4-C544-999A-61D288CDD4B2}" type="pres">
      <dgm:prSet presAssocID="{515CB22A-18A7-8440-8D94-F32AB61CE041}" presName="level" presStyleLbl="node1" presStyleIdx="4" presStyleCnt="7" custLinFactNeighborY="-3962">
        <dgm:presLayoutVars>
          <dgm:chMax val="1"/>
          <dgm:bulletEnabled val="1"/>
        </dgm:presLayoutVars>
      </dgm:prSet>
      <dgm:spPr/>
      <dgm:t>
        <a:bodyPr/>
        <a:lstStyle/>
        <a:p>
          <a:endParaRPr lang="en-US"/>
        </a:p>
      </dgm:t>
    </dgm:pt>
    <dgm:pt modelId="{34514EB6-4E68-0449-BBA7-400A0CAD9091}" type="pres">
      <dgm:prSet presAssocID="{515CB22A-18A7-8440-8D94-F32AB61CE041}" presName="levelTx" presStyleLbl="revTx" presStyleIdx="0" presStyleCnt="0">
        <dgm:presLayoutVars>
          <dgm:chMax val="1"/>
          <dgm:bulletEnabled val="1"/>
        </dgm:presLayoutVars>
      </dgm:prSet>
      <dgm:spPr/>
      <dgm:t>
        <a:bodyPr/>
        <a:lstStyle/>
        <a:p>
          <a:endParaRPr lang="en-US"/>
        </a:p>
      </dgm:t>
    </dgm:pt>
    <dgm:pt modelId="{1F2CDDEF-999F-4746-85E1-8E80BF07B9A4}" type="pres">
      <dgm:prSet presAssocID="{E2EF6025-E8BD-B340-8726-731613F47687}" presName="Name8" presStyleCnt="0"/>
      <dgm:spPr/>
    </dgm:pt>
    <dgm:pt modelId="{891BC80E-1DC8-394E-B40B-7FC6BE6A1C5C}" type="pres">
      <dgm:prSet presAssocID="{E2EF6025-E8BD-B340-8726-731613F47687}" presName="level" presStyleLbl="node1" presStyleIdx="5" presStyleCnt="7">
        <dgm:presLayoutVars>
          <dgm:chMax val="1"/>
          <dgm:bulletEnabled val="1"/>
        </dgm:presLayoutVars>
      </dgm:prSet>
      <dgm:spPr/>
      <dgm:t>
        <a:bodyPr/>
        <a:lstStyle/>
        <a:p>
          <a:endParaRPr lang="en-US"/>
        </a:p>
      </dgm:t>
    </dgm:pt>
    <dgm:pt modelId="{B35838D7-5D28-504A-B692-F8343E57AF8C}" type="pres">
      <dgm:prSet presAssocID="{E2EF6025-E8BD-B340-8726-731613F47687}" presName="levelTx" presStyleLbl="revTx" presStyleIdx="0" presStyleCnt="0">
        <dgm:presLayoutVars>
          <dgm:chMax val="1"/>
          <dgm:bulletEnabled val="1"/>
        </dgm:presLayoutVars>
      </dgm:prSet>
      <dgm:spPr/>
      <dgm:t>
        <a:bodyPr/>
        <a:lstStyle/>
        <a:p>
          <a:endParaRPr lang="en-US"/>
        </a:p>
      </dgm:t>
    </dgm:pt>
    <dgm:pt modelId="{8F7C2F63-642E-0E4F-9A06-515D6B2D27CC}" type="pres">
      <dgm:prSet presAssocID="{AFCCC1EC-86EA-9347-8BD5-8848F38E887E}" presName="Name8" presStyleCnt="0"/>
      <dgm:spPr/>
    </dgm:pt>
    <dgm:pt modelId="{6C39ED94-C135-A049-A442-EDFDC8CD2A01}" type="pres">
      <dgm:prSet presAssocID="{AFCCC1EC-86EA-9347-8BD5-8848F38E887E}" presName="level" presStyleLbl="node1" presStyleIdx="6" presStyleCnt="7">
        <dgm:presLayoutVars>
          <dgm:chMax val="1"/>
          <dgm:bulletEnabled val="1"/>
        </dgm:presLayoutVars>
      </dgm:prSet>
      <dgm:spPr/>
      <dgm:t>
        <a:bodyPr/>
        <a:lstStyle/>
        <a:p>
          <a:endParaRPr lang="en-US"/>
        </a:p>
      </dgm:t>
    </dgm:pt>
    <dgm:pt modelId="{028DF9DB-959D-AF4A-AA3B-C31E3FB36F55}" type="pres">
      <dgm:prSet presAssocID="{AFCCC1EC-86EA-9347-8BD5-8848F38E887E}" presName="levelTx" presStyleLbl="revTx" presStyleIdx="0" presStyleCnt="0">
        <dgm:presLayoutVars>
          <dgm:chMax val="1"/>
          <dgm:bulletEnabled val="1"/>
        </dgm:presLayoutVars>
      </dgm:prSet>
      <dgm:spPr/>
      <dgm:t>
        <a:bodyPr/>
        <a:lstStyle/>
        <a:p>
          <a:endParaRPr lang="en-US"/>
        </a:p>
      </dgm:t>
    </dgm:pt>
  </dgm:ptLst>
  <dgm:cxnLst>
    <dgm:cxn modelId="{54D55EAE-001B-0D4B-9A55-2564C2636627}" type="presOf" srcId="{AFCCC1EC-86EA-9347-8BD5-8848F38E887E}" destId="{6C39ED94-C135-A049-A442-EDFDC8CD2A01}" srcOrd="0" destOrd="0" presId="urn:microsoft.com/office/officeart/2005/8/layout/pyramid1"/>
    <dgm:cxn modelId="{F1CCE15A-FAAD-F443-B988-79191C0E87F4}" type="presOf" srcId="{E2EF6025-E8BD-B340-8726-731613F47687}" destId="{891BC80E-1DC8-394E-B40B-7FC6BE6A1C5C}" srcOrd="0" destOrd="0" presId="urn:microsoft.com/office/officeart/2005/8/layout/pyramid1"/>
    <dgm:cxn modelId="{94D41908-D127-D74D-A247-8C13E3D4CC52}" srcId="{452928E8-84A8-824F-9E55-80F01B2DC54E}" destId="{123A5604-85CB-A741-801A-2D96B209D9D0}" srcOrd="0" destOrd="0" parTransId="{30CE1B05-E0D0-1241-8A93-542160031008}" sibTransId="{898090FE-6499-074C-8B4D-50DDCB03C316}"/>
    <dgm:cxn modelId="{A55C1891-BFE9-7347-937A-C80D472F15BF}" type="presOf" srcId="{515CB22A-18A7-8440-8D94-F32AB61CE041}" destId="{B3CF39C0-3BE4-C544-999A-61D288CDD4B2}" srcOrd="0" destOrd="0" presId="urn:microsoft.com/office/officeart/2005/8/layout/pyramid1"/>
    <dgm:cxn modelId="{6F6CCB9D-E611-374D-9261-46F795F5D2A4}" type="presOf" srcId="{7E5120F4-E966-2D49-913B-257C913369DB}" destId="{C97C4531-224B-5343-B214-E03E1D4ED892}" srcOrd="1" destOrd="0" presId="urn:microsoft.com/office/officeart/2005/8/layout/pyramid1"/>
    <dgm:cxn modelId="{2C761B09-D87C-2B4E-A467-0924D4A13833}" type="presOf" srcId="{667FD73B-4FCD-004D-BD71-55FB5429B312}" destId="{F269E1BD-3C4A-B34F-8572-3EC5DC57E921}" srcOrd="1" destOrd="0" presId="urn:microsoft.com/office/officeart/2005/8/layout/pyramid1"/>
    <dgm:cxn modelId="{481781B3-5233-9D46-AD64-267425575D3C}" srcId="{452928E8-84A8-824F-9E55-80F01B2DC54E}" destId="{515CB22A-18A7-8440-8D94-F32AB61CE041}" srcOrd="4" destOrd="0" parTransId="{A3F45631-999A-6243-8587-97A09FA6F870}" sibTransId="{F02AEADC-307A-1841-8743-8EFE9C4B2637}"/>
    <dgm:cxn modelId="{134F5742-8BE5-9849-A7A2-821B85E2EA4F}" type="presOf" srcId="{667FD73B-4FCD-004D-BD71-55FB5429B312}" destId="{0E250687-DB1C-7D49-9072-AFDCE18F366A}" srcOrd="0" destOrd="0" presId="urn:microsoft.com/office/officeart/2005/8/layout/pyramid1"/>
    <dgm:cxn modelId="{C5686B1C-386F-E74A-B0EB-621079510533}" srcId="{452928E8-84A8-824F-9E55-80F01B2DC54E}" destId="{AFCCC1EC-86EA-9347-8BD5-8848F38E887E}" srcOrd="6" destOrd="0" parTransId="{3A00CD7B-7407-5246-8B1D-FD58D415F582}" sibTransId="{16018407-6121-5C46-AA65-8996A2321347}"/>
    <dgm:cxn modelId="{FA5564E1-59AF-9740-8157-1499EE76D404}" srcId="{452928E8-84A8-824F-9E55-80F01B2DC54E}" destId="{667FD73B-4FCD-004D-BD71-55FB5429B312}" srcOrd="3" destOrd="0" parTransId="{1326777D-688B-6641-BE6D-37BAE106E143}" sibTransId="{F95496FD-490D-5D44-AA6C-DAD081708984}"/>
    <dgm:cxn modelId="{764FE09C-4DCD-5C4F-91F9-110AA35E8061}" srcId="{452928E8-84A8-824F-9E55-80F01B2DC54E}" destId="{71E9C5C7-7650-F04F-825D-8A8F01505248}" srcOrd="1" destOrd="0" parTransId="{EE829969-D255-6042-8258-1D634BC0FCBD}" sibTransId="{CC6DFF3A-6E17-3B4C-90F1-DBA84694A7B4}"/>
    <dgm:cxn modelId="{7FBD9076-4735-8F4B-A5C4-44FDEBE2A82E}" type="presOf" srcId="{123A5604-85CB-A741-801A-2D96B209D9D0}" destId="{FCB8473B-07F9-2E4A-98F7-02309D4AD418}" srcOrd="0" destOrd="0" presId="urn:microsoft.com/office/officeart/2005/8/layout/pyramid1"/>
    <dgm:cxn modelId="{738DE1AE-B2E6-0844-9C19-BEC459FC499C}" type="presOf" srcId="{E2EF6025-E8BD-B340-8726-731613F47687}" destId="{B35838D7-5D28-504A-B692-F8343E57AF8C}" srcOrd="1" destOrd="0" presId="urn:microsoft.com/office/officeart/2005/8/layout/pyramid1"/>
    <dgm:cxn modelId="{668E4336-52E0-6948-ABE0-46C49296BA5A}" srcId="{452928E8-84A8-824F-9E55-80F01B2DC54E}" destId="{7E5120F4-E966-2D49-913B-257C913369DB}" srcOrd="2" destOrd="0" parTransId="{41DF88F2-59C8-DD45-A952-52E6B9DC6B07}" sibTransId="{BFEECF7B-9CE1-D34B-B570-2C37D7B12BEC}"/>
    <dgm:cxn modelId="{F43F4895-A5D0-4145-8F44-C2B143ADB179}" type="presOf" srcId="{71E9C5C7-7650-F04F-825D-8A8F01505248}" destId="{C569FF02-7F0F-6741-8A25-2334F0CA4F1E}" srcOrd="0" destOrd="0" presId="urn:microsoft.com/office/officeart/2005/8/layout/pyramid1"/>
    <dgm:cxn modelId="{A683B044-15F2-B447-A5FD-D21169F4624C}" srcId="{452928E8-84A8-824F-9E55-80F01B2DC54E}" destId="{E2EF6025-E8BD-B340-8726-731613F47687}" srcOrd="5" destOrd="0" parTransId="{9704E629-6764-1A4B-B590-272329C047DF}" sibTransId="{45F0D635-0CB2-6F4E-A71F-21F07DDC0417}"/>
    <dgm:cxn modelId="{5216BC46-15DB-2F44-8F9E-B8472602E4D4}" type="presOf" srcId="{515CB22A-18A7-8440-8D94-F32AB61CE041}" destId="{34514EB6-4E68-0449-BBA7-400A0CAD9091}" srcOrd="1" destOrd="0" presId="urn:microsoft.com/office/officeart/2005/8/layout/pyramid1"/>
    <dgm:cxn modelId="{5BD63ECC-74E5-D74A-B47E-FC0BBB6CA27E}" type="presOf" srcId="{123A5604-85CB-A741-801A-2D96B209D9D0}" destId="{8C0AD0B9-E6AE-C649-8ED9-2E75C0C6AE02}" srcOrd="1" destOrd="0" presId="urn:microsoft.com/office/officeart/2005/8/layout/pyramid1"/>
    <dgm:cxn modelId="{6E7E9872-7915-104E-87FA-76C2AFD01788}" type="presOf" srcId="{7E5120F4-E966-2D49-913B-257C913369DB}" destId="{A4373045-3EEE-4E43-8BDA-970000879EE0}" srcOrd="0" destOrd="0" presId="urn:microsoft.com/office/officeart/2005/8/layout/pyramid1"/>
    <dgm:cxn modelId="{0AD5D532-560A-EA47-8BAB-BD592B59B332}" type="presOf" srcId="{71E9C5C7-7650-F04F-825D-8A8F01505248}" destId="{473D645C-4F22-B74F-A3F4-B68723B21327}" srcOrd="1" destOrd="0" presId="urn:microsoft.com/office/officeart/2005/8/layout/pyramid1"/>
    <dgm:cxn modelId="{DDF28761-66F8-ED49-BC1A-588D50E22F64}" type="presOf" srcId="{AFCCC1EC-86EA-9347-8BD5-8848F38E887E}" destId="{028DF9DB-959D-AF4A-AA3B-C31E3FB36F55}" srcOrd="1" destOrd="0" presId="urn:microsoft.com/office/officeart/2005/8/layout/pyramid1"/>
    <dgm:cxn modelId="{73A5A931-8430-CC40-AD69-7AA6B0675FB4}" type="presOf" srcId="{452928E8-84A8-824F-9E55-80F01B2DC54E}" destId="{1530E75F-387E-9C41-AEBD-CE5F5C328814}" srcOrd="0" destOrd="0" presId="urn:microsoft.com/office/officeart/2005/8/layout/pyramid1"/>
    <dgm:cxn modelId="{6127602C-BC99-3849-924D-B8F1B8216DE6}" type="presParOf" srcId="{1530E75F-387E-9C41-AEBD-CE5F5C328814}" destId="{128D7A0F-399E-024D-B991-F97A0F0DF03D}" srcOrd="0" destOrd="0" presId="urn:microsoft.com/office/officeart/2005/8/layout/pyramid1"/>
    <dgm:cxn modelId="{B283544A-67AE-EB42-A6B8-4A0270851389}" type="presParOf" srcId="{128D7A0F-399E-024D-B991-F97A0F0DF03D}" destId="{FCB8473B-07F9-2E4A-98F7-02309D4AD418}" srcOrd="0" destOrd="0" presId="urn:microsoft.com/office/officeart/2005/8/layout/pyramid1"/>
    <dgm:cxn modelId="{7681F022-7B7D-5947-8B21-AD3D0F96E831}" type="presParOf" srcId="{128D7A0F-399E-024D-B991-F97A0F0DF03D}" destId="{8C0AD0B9-E6AE-C649-8ED9-2E75C0C6AE02}" srcOrd="1" destOrd="0" presId="urn:microsoft.com/office/officeart/2005/8/layout/pyramid1"/>
    <dgm:cxn modelId="{7D6FB9A2-FB67-CA4D-AB60-1BFB714A0B2F}" type="presParOf" srcId="{1530E75F-387E-9C41-AEBD-CE5F5C328814}" destId="{94E24E00-3683-F74D-A31B-618982E07756}" srcOrd="1" destOrd="0" presId="urn:microsoft.com/office/officeart/2005/8/layout/pyramid1"/>
    <dgm:cxn modelId="{0EC4F757-931D-8547-A534-FBEC30A50D92}" type="presParOf" srcId="{94E24E00-3683-F74D-A31B-618982E07756}" destId="{C569FF02-7F0F-6741-8A25-2334F0CA4F1E}" srcOrd="0" destOrd="0" presId="urn:microsoft.com/office/officeart/2005/8/layout/pyramid1"/>
    <dgm:cxn modelId="{7C635A7E-C8E6-F34A-B45A-7B1446A356DF}" type="presParOf" srcId="{94E24E00-3683-F74D-A31B-618982E07756}" destId="{473D645C-4F22-B74F-A3F4-B68723B21327}" srcOrd="1" destOrd="0" presId="urn:microsoft.com/office/officeart/2005/8/layout/pyramid1"/>
    <dgm:cxn modelId="{4F84ABD6-C292-7A47-B65B-C80D56287AFF}" type="presParOf" srcId="{1530E75F-387E-9C41-AEBD-CE5F5C328814}" destId="{89D12FEF-C24D-7C4A-A49D-F1E868159F96}" srcOrd="2" destOrd="0" presId="urn:microsoft.com/office/officeart/2005/8/layout/pyramid1"/>
    <dgm:cxn modelId="{8102F40D-EEFC-1441-B96C-1530BDCE842D}" type="presParOf" srcId="{89D12FEF-C24D-7C4A-A49D-F1E868159F96}" destId="{A4373045-3EEE-4E43-8BDA-970000879EE0}" srcOrd="0" destOrd="0" presId="urn:microsoft.com/office/officeart/2005/8/layout/pyramid1"/>
    <dgm:cxn modelId="{D738DD40-F68E-B242-A335-D35F3727131A}" type="presParOf" srcId="{89D12FEF-C24D-7C4A-A49D-F1E868159F96}" destId="{C97C4531-224B-5343-B214-E03E1D4ED892}" srcOrd="1" destOrd="0" presId="urn:microsoft.com/office/officeart/2005/8/layout/pyramid1"/>
    <dgm:cxn modelId="{34D3103D-D25C-D344-9FF0-2CBC7BD73528}" type="presParOf" srcId="{1530E75F-387E-9C41-AEBD-CE5F5C328814}" destId="{88D1A5E5-0CC5-E444-8BCA-B658F7DDB789}" srcOrd="3" destOrd="0" presId="urn:microsoft.com/office/officeart/2005/8/layout/pyramid1"/>
    <dgm:cxn modelId="{D50F2845-BAE5-7048-9685-32D78C9469D3}" type="presParOf" srcId="{88D1A5E5-0CC5-E444-8BCA-B658F7DDB789}" destId="{0E250687-DB1C-7D49-9072-AFDCE18F366A}" srcOrd="0" destOrd="0" presId="urn:microsoft.com/office/officeart/2005/8/layout/pyramid1"/>
    <dgm:cxn modelId="{DF3526BF-B0C0-B74E-ACB4-50A0993B4AF8}" type="presParOf" srcId="{88D1A5E5-0CC5-E444-8BCA-B658F7DDB789}" destId="{F269E1BD-3C4A-B34F-8572-3EC5DC57E921}" srcOrd="1" destOrd="0" presId="urn:microsoft.com/office/officeart/2005/8/layout/pyramid1"/>
    <dgm:cxn modelId="{E2727E66-08E5-8142-8EF7-E8F972B875CC}" type="presParOf" srcId="{1530E75F-387E-9C41-AEBD-CE5F5C328814}" destId="{17AF3F3E-FD17-604A-A789-0BD544EE79C8}" srcOrd="4" destOrd="0" presId="urn:microsoft.com/office/officeart/2005/8/layout/pyramid1"/>
    <dgm:cxn modelId="{F3A6C04E-33B2-3C43-9B1E-BF3A08579263}" type="presParOf" srcId="{17AF3F3E-FD17-604A-A789-0BD544EE79C8}" destId="{B3CF39C0-3BE4-C544-999A-61D288CDD4B2}" srcOrd="0" destOrd="0" presId="urn:microsoft.com/office/officeart/2005/8/layout/pyramid1"/>
    <dgm:cxn modelId="{FB7A7A24-7512-B744-A88A-A58B8CD3E679}" type="presParOf" srcId="{17AF3F3E-FD17-604A-A789-0BD544EE79C8}" destId="{34514EB6-4E68-0449-BBA7-400A0CAD9091}" srcOrd="1" destOrd="0" presId="urn:microsoft.com/office/officeart/2005/8/layout/pyramid1"/>
    <dgm:cxn modelId="{D28219DE-831F-5A42-9BDF-2903A795EBED}" type="presParOf" srcId="{1530E75F-387E-9C41-AEBD-CE5F5C328814}" destId="{1F2CDDEF-999F-4746-85E1-8E80BF07B9A4}" srcOrd="5" destOrd="0" presId="urn:microsoft.com/office/officeart/2005/8/layout/pyramid1"/>
    <dgm:cxn modelId="{5ABAC5FF-5C65-3843-BB4A-3D6FA8FB8B85}" type="presParOf" srcId="{1F2CDDEF-999F-4746-85E1-8E80BF07B9A4}" destId="{891BC80E-1DC8-394E-B40B-7FC6BE6A1C5C}" srcOrd="0" destOrd="0" presId="urn:microsoft.com/office/officeart/2005/8/layout/pyramid1"/>
    <dgm:cxn modelId="{3C0FBD53-0557-4649-A454-CDC306070E55}" type="presParOf" srcId="{1F2CDDEF-999F-4746-85E1-8E80BF07B9A4}" destId="{B35838D7-5D28-504A-B692-F8343E57AF8C}" srcOrd="1" destOrd="0" presId="urn:microsoft.com/office/officeart/2005/8/layout/pyramid1"/>
    <dgm:cxn modelId="{8185FB85-F425-0B48-B3F1-AB20B55B4B03}" type="presParOf" srcId="{1530E75F-387E-9C41-AEBD-CE5F5C328814}" destId="{8F7C2F63-642E-0E4F-9A06-515D6B2D27CC}" srcOrd="6" destOrd="0" presId="urn:microsoft.com/office/officeart/2005/8/layout/pyramid1"/>
    <dgm:cxn modelId="{1DBB078F-1D3A-CD48-AF73-34E56EE33EFC}" type="presParOf" srcId="{8F7C2F63-642E-0E4F-9A06-515D6B2D27CC}" destId="{6C39ED94-C135-A049-A442-EDFDC8CD2A01}" srcOrd="0" destOrd="0" presId="urn:microsoft.com/office/officeart/2005/8/layout/pyramid1"/>
    <dgm:cxn modelId="{11DC7CEE-B5CC-AD46-A051-696C40AE58CF}" type="presParOf" srcId="{8F7C2F63-642E-0E4F-9A06-515D6B2D27CC}" destId="{028DF9DB-959D-AF4A-AA3B-C31E3FB36F5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2928E8-84A8-824F-9E55-80F01B2DC54E}" type="doc">
      <dgm:prSet loTypeId="urn:microsoft.com/office/officeart/2005/8/layout/pyramid1" loCatId="" qsTypeId="urn:microsoft.com/office/officeart/2005/8/quickstyle/3D1" qsCatId="3D" csTypeId="urn:microsoft.com/office/officeart/2005/8/colors/colorful3" csCatId="colorful" phldr="1"/>
      <dgm:spPr/>
    </dgm:pt>
    <dgm:pt modelId="{123A5604-85CB-A741-801A-2D96B209D9D0}">
      <dgm:prSet phldrT="[Text]" custT="1"/>
      <dgm:spPr>
        <a:solidFill>
          <a:schemeClr val="accent5">
            <a:lumMod val="60000"/>
            <a:lumOff val="40000"/>
          </a:schemeClr>
        </a:solidFill>
      </dgm:spPr>
      <dgm:t>
        <a:bodyPr/>
        <a:lstStyle/>
        <a:p>
          <a:r>
            <a:rPr lang="en-US" sz="1000" b="1" dirty="0" smtClean="0">
              <a:solidFill>
                <a:schemeClr val="tx1"/>
              </a:solidFill>
              <a:latin typeface="Corbel"/>
              <a:cs typeface="Corbel"/>
            </a:rPr>
            <a:t>Early</a:t>
          </a:r>
          <a:r>
            <a:rPr lang="en-US" sz="1000" b="1" dirty="0" smtClean="0">
              <a:solidFill>
                <a:schemeClr val="tx1"/>
              </a:solidFill>
            </a:rPr>
            <a:t> </a:t>
          </a:r>
          <a:r>
            <a:rPr lang="en-US" sz="1000" b="1" dirty="0" smtClean="0">
              <a:solidFill>
                <a:schemeClr val="tx1"/>
              </a:solidFill>
              <a:latin typeface="Corbel"/>
              <a:cs typeface="Corbel"/>
            </a:rPr>
            <a:t>Death</a:t>
          </a:r>
          <a:endParaRPr lang="en-US" sz="1100" b="1" dirty="0">
            <a:solidFill>
              <a:schemeClr val="tx1"/>
            </a:solidFill>
            <a:latin typeface="Corbel"/>
            <a:cs typeface="Corbel"/>
          </a:endParaRPr>
        </a:p>
      </dgm:t>
    </dgm:pt>
    <dgm:pt modelId="{30CE1B05-E0D0-1241-8A93-542160031008}" type="parTrans" cxnId="{94D41908-D127-D74D-A247-8C13E3D4CC52}">
      <dgm:prSet/>
      <dgm:spPr/>
      <dgm:t>
        <a:bodyPr/>
        <a:lstStyle/>
        <a:p>
          <a:endParaRPr lang="en-US">
            <a:solidFill>
              <a:srgbClr val="FFFFFF"/>
            </a:solidFill>
          </a:endParaRPr>
        </a:p>
      </dgm:t>
    </dgm:pt>
    <dgm:pt modelId="{898090FE-6499-074C-8B4D-50DDCB03C316}" type="sibTrans" cxnId="{94D41908-D127-D74D-A247-8C13E3D4CC52}">
      <dgm:prSet/>
      <dgm:spPr/>
      <dgm:t>
        <a:bodyPr/>
        <a:lstStyle/>
        <a:p>
          <a:endParaRPr lang="en-US">
            <a:solidFill>
              <a:srgbClr val="FFFFFF"/>
            </a:solidFill>
          </a:endParaRPr>
        </a:p>
      </dgm:t>
    </dgm:pt>
    <dgm:pt modelId="{515CB22A-18A7-8440-8D94-F32AB61CE041}">
      <dgm:prSet phldrT="[Text]" custT="1"/>
      <dgm:spPr>
        <a:solidFill>
          <a:srgbClr val="3366FF"/>
        </a:solidFill>
      </dgm:spPr>
      <dgm:t>
        <a:bodyPr/>
        <a:lstStyle/>
        <a:p>
          <a:r>
            <a:rPr lang="en-US" sz="1100" b="1" dirty="0" smtClean="0">
              <a:solidFill>
                <a:schemeClr val="tx1"/>
              </a:solidFill>
              <a:latin typeface="Corbel"/>
              <a:cs typeface="Corbel"/>
            </a:rPr>
            <a:t>Complex Trauma/ ACE</a:t>
          </a:r>
          <a:endParaRPr lang="en-US" sz="1100" b="1" dirty="0">
            <a:solidFill>
              <a:schemeClr val="tx1"/>
            </a:solidFill>
            <a:latin typeface="Corbel"/>
            <a:cs typeface="Corbel"/>
          </a:endParaRPr>
        </a:p>
      </dgm:t>
    </dgm:pt>
    <dgm:pt modelId="{A3F45631-999A-6243-8587-97A09FA6F870}" type="parTrans" cxnId="{481781B3-5233-9D46-AD64-267425575D3C}">
      <dgm:prSet/>
      <dgm:spPr/>
      <dgm:t>
        <a:bodyPr/>
        <a:lstStyle/>
        <a:p>
          <a:endParaRPr lang="en-US">
            <a:solidFill>
              <a:srgbClr val="FFFFFF"/>
            </a:solidFill>
          </a:endParaRPr>
        </a:p>
      </dgm:t>
    </dgm:pt>
    <dgm:pt modelId="{F02AEADC-307A-1841-8743-8EFE9C4B2637}" type="sibTrans" cxnId="{481781B3-5233-9D46-AD64-267425575D3C}">
      <dgm:prSet/>
      <dgm:spPr/>
      <dgm:t>
        <a:bodyPr/>
        <a:lstStyle/>
        <a:p>
          <a:endParaRPr lang="en-US">
            <a:solidFill>
              <a:srgbClr val="FFFFFF"/>
            </a:solidFill>
          </a:endParaRPr>
        </a:p>
      </dgm:t>
    </dgm:pt>
    <dgm:pt modelId="{E2EF6025-E8BD-B340-8726-731613F47687}">
      <dgm:prSet phldrT="[Text]" custT="1"/>
      <dgm:spPr>
        <a:solidFill>
          <a:srgbClr val="008000"/>
        </a:solidFill>
      </dgm:spPr>
      <dgm:t>
        <a:bodyPr/>
        <a:lstStyle/>
        <a:p>
          <a:r>
            <a:rPr lang="en-US" sz="1100" b="1" dirty="0" smtClean="0">
              <a:solidFill>
                <a:schemeClr val="tx1"/>
              </a:solidFill>
              <a:latin typeface="Corbel"/>
              <a:cs typeface="Corbel"/>
            </a:rPr>
            <a:t>Race/Social Conditions/ Local Context</a:t>
          </a:r>
          <a:endParaRPr lang="en-US" sz="1100" b="1" dirty="0">
            <a:solidFill>
              <a:schemeClr val="tx1"/>
            </a:solidFill>
            <a:latin typeface="Corbel"/>
            <a:cs typeface="Corbel"/>
          </a:endParaRPr>
        </a:p>
      </dgm:t>
    </dgm:pt>
    <dgm:pt modelId="{9704E629-6764-1A4B-B590-272329C047DF}" type="parTrans" cxnId="{A683B044-15F2-B447-A5FD-D21169F4624C}">
      <dgm:prSet/>
      <dgm:spPr/>
      <dgm:t>
        <a:bodyPr/>
        <a:lstStyle/>
        <a:p>
          <a:endParaRPr lang="en-US">
            <a:solidFill>
              <a:srgbClr val="FFFFFF"/>
            </a:solidFill>
          </a:endParaRPr>
        </a:p>
      </dgm:t>
    </dgm:pt>
    <dgm:pt modelId="{45F0D635-0CB2-6F4E-A71F-21F07DDC0417}" type="sibTrans" cxnId="{A683B044-15F2-B447-A5FD-D21169F4624C}">
      <dgm:prSet/>
      <dgm:spPr/>
      <dgm:t>
        <a:bodyPr/>
        <a:lstStyle/>
        <a:p>
          <a:endParaRPr lang="en-US">
            <a:solidFill>
              <a:srgbClr val="FFFFFF"/>
            </a:solidFill>
          </a:endParaRPr>
        </a:p>
      </dgm:t>
    </dgm:pt>
    <dgm:pt modelId="{71E9C5C7-7650-F04F-825D-8A8F01505248}">
      <dgm:prSet custT="1"/>
      <dgm:spPr>
        <a:solidFill>
          <a:srgbClr val="FF8D8A"/>
        </a:solidFill>
        <a:ln>
          <a:solidFill>
            <a:schemeClr val="tx2">
              <a:lumMod val="25000"/>
              <a:lumOff val="75000"/>
            </a:schemeClr>
          </a:solidFill>
        </a:ln>
      </dgm:spPr>
      <dgm:t>
        <a:bodyPr/>
        <a:lstStyle/>
        <a:p>
          <a:r>
            <a:rPr lang="en-US" sz="1050" b="1" dirty="0" smtClean="0">
              <a:solidFill>
                <a:schemeClr val="tx1"/>
              </a:solidFill>
              <a:latin typeface="Corbel"/>
              <a:cs typeface="Corbel"/>
            </a:rPr>
            <a:t>Burden of dis/ease, distress, criminalization, </a:t>
          </a:r>
          <a:r>
            <a:rPr lang="en-US" sz="1050" b="1" dirty="0" err="1" smtClean="0">
              <a:solidFill>
                <a:schemeClr val="tx1"/>
              </a:solidFill>
              <a:latin typeface="Corbel"/>
              <a:cs typeface="Corbel"/>
            </a:rPr>
            <a:t>stigmatizaton</a:t>
          </a:r>
          <a:endParaRPr lang="en-US" sz="1050" b="1" dirty="0">
            <a:solidFill>
              <a:schemeClr val="tx1"/>
            </a:solidFill>
            <a:latin typeface="Corbel"/>
            <a:cs typeface="Corbel"/>
          </a:endParaRPr>
        </a:p>
      </dgm:t>
    </dgm:pt>
    <dgm:pt modelId="{EE829969-D255-6042-8258-1D634BC0FCBD}" type="parTrans" cxnId="{764FE09C-4DCD-5C4F-91F9-110AA35E8061}">
      <dgm:prSet/>
      <dgm:spPr/>
      <dgm:t>
        <a:bodyPr/>
        <a:lstStyle/>
        <a:p>
          <a:endParaRPr lang="en-US">
            <a:solidFill>
              <a:srgbClr val="FFFFFF"/>
            </a:solidFill>
          </a:endParaRPr>
        </a:p>
      </dgm:t>
    </dgm:pt>
    <dgm:pt modelId="{CC6DFF3A-6E17-3B4C-90F1-DBA84694A7B4}" type="sibTrans" cxnId="{764FE09C-4DCD-5C4F-91F9-110AA35E8061}">
      <dgm:prSet/>
      <dgm:spPr/>
      <dgm:t>
        <a:bodyPr/>
        <a:lstStyle/>
        <a:p>
          <a:endParaRPr lang="en-US">
            <a:solidFill>
              <a:srgbClr val="FFFFFF"/>
            </a:solidFill>
          </a:endParaRPr>
        </a:p>
      </dgm:t>
    </dgm:pt>
    <dgm:pt modelId="{7E5120F4-E966-2D49-913B-257C913369DB}">
      <dgm:prSet custT="1"/>
      <dgm:spPr>
        <a:solidFill>
          <a:srgbClr val="EB87E6"/>
        </a:solidFill>
      </dgm:spPr>
      <dgm:t>
        <a:bodyPr/>
        <a:lstStyle/>
        <a:p>
          <a:r>
            <a:rPr lang="en-US" sz="1100" b="1" dirty="0" smtClean="0">
              <a:solidFill>
                <a:schemeClr val="tx1"/>
              </a:solidFill>
              <a:latin typeface="Corbel"/>
              <a:cs typeface="Corbel"/>
            </a:rPr>
            <a:t>Coping</a:t>
          </a:r>
          <a:endParaRPr lang="en-US" sz="1100" b="1" dirty="0">
            <a:solidFill>
              <a:schemeClr val="tx1"/>
            </a:solidFill>
            <a:latin typeface="Corbel"/>
            <a:cs typeface="Corbel"/>
          </a:endParaRPr>
        </a:p>
      </dgm:t>
    </dgm:pt>
    <dgm:pt modelId="{41DF88F2-59C8-DD45-A952-52E6B9DC6B07}" type="parTrans" cxnId="{668E4336-52E0-6948-ABE0-46C49296BA5A}">
      <dgm:prSet/>
      <dgm:spPr/>
      <dgm:t>
        <a:bodyPr/>
        <a:lstStyle/>
        <a:p>
          <a:endParaRPr lang="en-US">
            <a:solidFill>
              <a:srgbClr val="FFFFFF"/>
            </a:solidFill>
          </a:endParaRPr>
        </a:p>
      </dgm:t>
    </dgm:pt>
    <dgm:pt modelId="{BFEECF7B-9CE1-D34B-B570-2C37D7B12BEC}" type="sibTrans" cxnId="{668E4336-52E0-6948-ABE0-46C49296BA5A}">
      <dgm:prSet/>
      <dgm:spPr/>
      <dgm:t>
        <a:bodyPr/>
        <a:lstStyle/>
        <a:p>
          <a:endParaRPr lang="en-US">
            <a:solidFill>
              <a:srgbClr val="FFFFFF"/>
            </a:solidFill>
          </a:endParaRPr>
        </a:p>
      </dgm:t>
    </dgm:pt>
    <dgm:pt modelId="{667FD73B-4FCD-004D-BD71-55FB5429B312}">
      <dgm:prSet custT="1"/>
      <dgm:spPr>
        <a:solidFill>
          <a:schemeClr val="accent2">
            <a:lumMod val="50000"/>
            <a:lumOff val="50000"/>
          </a:schemeClr>
        </a:solidFill>
      </dgm:spPr>
      <dgm:t>
        <a:bodyPr/>
        <a:lstStyle/>
        <a:p>
          <a:r>
            <a:rPr lang="en-US" sz="1100" b="1" dirty="0" err="1" smtClean="0">
              <a:solidFill>
                <a:schemeClr val="tx1"/>
              </a:solidFill>
              <a:latin typeface="Corbel"/>
              <a:cs typeface="Corbel"/>
            </a:rPr>
            <a:t>Allostatic</a:t>
          </a:r>
          <a:r>
            <a:rPr lang="en-US" sz="1100" b="1" dirty="0" smtClean="0">
              <a:solidFill>
                <a:schemeClr val="tx1"/>
              </a:solidFill>
              <a:latin typeface="Corbel"/>
              <a:cs typeface="Corbel"/>
            </a:rPr>
            <a:t> Load, Disrupted Neurological Development </a:t>
          </a:r>
          <a:endParaRPr lang="en-US" sz="1100" b="1" dirty="0">
            <a:solidFill>
              <a:schemeClr val="tx1"/>
            </a:solidFill>
            <a:latin typeface="Corbel"/>
            <a:cs typeface="Corbel"/>
          </a:endParaRPr>
        </a:p>
      </dgm:t>
    </dgm:pt>
    <dgm:pt modelId="{1326777D-688B-6641-BE6D-37BAE106E143}" type="parTrans" cxnId="{FA5564E1-59AF-9740-8157-1499EE76D404}">
      <dgm:prSet/>
      <dgm:spPr/>
      <dgm:t>
        <a:bodyPr/>
        <a:lstStyle/>
        <a:p>
          <a:endParaRPr lang="en-US">
            <a:solidFill>
              <a:srgbClr val="FFFFFF"/>
            </a:solidFill>
          </a:endParaRPr>
        </a:p>
      </dgm:t>
    </dgm:pt>
    <dgm:pt modelId="{F95496FD-490D-5D44-AA6C-DAD081708984}" type="sibTrans" cxnId="{FA5564E1-59AF-9740-8157-1499EE76D404}">
      <dgm:prSet/>
      <dgm:spPr/>
      <dgm:t>
        <a:bodyPr/>
        <a:lstStyle/>
        <a:p>
          <a:endParaRPr lang="en-US">
            <a:solidFill>
              <a:srgbClr val="FFFFFF"/>
            </a:solidFill>
          </a:endParaRPr>
        </a:p>
      </dgm:t>
    </dgm:pt>
    <dgm:pt modelId="{AFCCC1EC-86EA-9347-8BD5-8848F38E887E}">
      <dgm:prSet custT="1"/>
      <dgm:spPr/>
      <dgm:t>
        <a:bodyPr/>
        <a:lstStyle/>
        <a:p>
          <a:r>
            <a:rPr lang="en-US" sz="1100" b="1" dirty="0" smtClean="0">
              <a:solidFill>
                <a:schemeClr val="tx1"/>
              </a:solidFill>
              <a:latin typeface="Corbel"/>
              <a:cs typeface="Corbel"/>
            </a:rPr>
            <a:t>Generational Embodiment/Historical Trauma</a:t>
          </a:r>
          <a:endParaRPr lang="en-US" sz="1100" b="1" dirty="0">
            <a:solidFill>
              <a:schemeClr val="tx1"/>
            </a:solidFill>
            <a:latin typeface="Corbel"/>
            <a:cs typeface="Corbel"/>
          </a:endParaRPr>
        </a:p>
      </dgm:t>
    </dgm:pt>
    <dgm:pt modelId="{3A00CD7B-7407-5246-8B1D-FD58D415F582}" type="parTrans" cxnId="{C5686B1C-386F-E74A-B0EB-621079510533}">
      <dgm:prSet/>
      <dgm:spPr/>
      <dgm:t>
        <a:bodyPr/>
        <a:lstStyle/>
        <a:p>
          <a:endParaRPr lang="en-US">
            <a:solidFill>
              <a:srgbClr val="FFFFFF"/>
            </a:solidFill>
          </a:endParaRPr>
        </a:p>
      </dgm:t>
    </dgm:pt>
    <dgm:pt modelId="{16018407-6121-5C46-AA65-8996A2321347}" type="sibTrans" cxnId="{C5686B1C-386F-E74A-B0EB-621079510533}">
      <dgm:prSet/>
      <dgm:spPr/>
      <dgm:t>
        <a:bodyPr/>
        <a:lstStyle/>
        <a:p>
          <a:endParaRPr lang="en-US">
            <a:solidFill>
              <a:srgbClr val="FFFFFF"/>
            </a:solidFill>
          </a:endParaRPr>
        </a:p>
      </dgm:t>
    </dgm:pt>
    <dgm:pt modelId="{1530E75F-387E-9C41-AEBD-CE5F5C328814}" type="pres">
      <dgm:prSet presAssocID="{452928E8-84A8-824F-9E55-80F01B2DC54E}" presName="Name0" presStyleCnt="0">
        <dgm:presLayoutVars>
          <dgm:dir/>
          <dgm:animLvl val="lvl"/>
          <dgm:resizeHandles val="exact"/>
        </dgm:presLayoutVars>
      </dgm:prSet>
      <dgm:spPr/>
    </dgm:pt>
    <dgm:pt modelId="{128D7A0F-399E-024D-B991-F97A0F0DF03D}" type="pres">
      <dgm:prSet presAssocID="{123A5604-85CB-A741-801A-2D96B209D9D0}" presName="Name8" presStyleCnt="0"/>
      <dgm:spPr/>
    </dgm:pt>
    <dgm:pt modelId="{FCB8473B-07F9-2E4A-98F7-02309D4AD418}" type="pres">
      <dgm:prSet presAssocID="{123A5604-85CB-A741-801A-2D96B209D9D0}" presName="level" presStyleLbl="node1" presStyleIdx="0" presStyleCnt="7">
        <dgm:presLayoutVars>
          <dgm:chMax val="1"/>
          <dgm:bulletEnabled val="1"/>
        </dgm:presLayoutVars>
      </dgm:prSet>
      <dgm:spPr/>
      <dgm:t>
        <a:bodyPr/>
        <a:lstStyle/>
        <a:p>
          <a:endParaRPr lang="en-US"/>
        </a:p>
      </dgm:t>
    </dgm:pt>
    <dgm:pt modelId="{8C0AD0B9-E6AE-C649-8ED9-2E75C0C6AE02}" type="pres">
      <dgm:prSet presAssocID="{123A5604-85CB-A741-801A-2D96B209D9D0}" presName="levelTx" presStyleLbl="revTx" presStyleIdx="0" presStyleCnt="0">
        <dgm:presLayoutVars>
          <dgm:chMax val="1"/>
          <dgm:bulletEnabled val="1"/>
        </dgm:presLayoutVars>
      </dgm:prSet>
      <dgm:spPr/>
      <dgm:t>
        <a:bodyPr/>
        <a:lstStyle/>
        <a:p>
          <a:endParaRPr lang="en-US"/>
        </a:p>
      </dgm:t>
    </dgm:pt>
    <dgm:pt modelId="{94E24E00-3683-F74D-A31B-618982E07756}" type="pres">
      <dgm:prSet presAssocID="{71E9C5C7-7650-F04F-825D-8A8F01505248}" presName="Name8" presStyleCnt="0"/>
      <dgm:spPr/>
    </dgm:pt>
    <dgm:pt modelId="{C569FF02-7F0F-6741-8A25-2334F0CA4F1E}" type="pres">
      <dgm:prSet presAssocID="{71E9C5C7-7650-F04F-825D-8A8F01505248}" presName="level" presStyleLbl="node1" presStyleIdx="1" presStyleCnt="7">
        <dgm:presLayoutVars>
          <dgm:chMax val="1"/>
          <dgm:bulletEnabled val="1"/>
        </dgm:presLayoutVars>
      </dgm:prSet>
      <dgm:spPr/>
      <dgm:t>
        <a:bodyPr/>
        <a:lstStyle/>
        <a:p>
          <a:endParaRPr lang="en-US"/>
        </a:p>
      </dgm:t>
    </dgm:pt>
    <dgm:pt modelId="{473D645C-4F22-B74F-A3F4-B68723B21327}" type="pres">
      <dgm:prSet presAssocID="{71E9C5C7-7650-F04F-825D-8A8F01505248}" presName="levelTx" presStyleLbl="revTx" presStyleIdx="0" presStyleCnt="0">
        <dgm:presLayoutVars>
          <dgm:chMax val="1"/>
          <dgm:bulletEnabled val="1"/>
        </dgm:presLayoutVars>
      </dgm:prSet>
      <dgm:spPr/>
      <dgm:t>
        <a:bodyPr/>
        <a:lstStyle/>
        <a:p>
          <a:endParaRPr lang="en-US"/>
        </a:p>
      </dgm:t>
    </dgm:pt>
    <dgm:pt modelId="{89D12FEF-C24D-7C4A-A49D-F1E868159F96}" type="pres">
      <dgm:prSet presAssocID="{7E5120F4-E966-2D49-913B-257C913369DB}" presName="Name8" presStyleCnt="0"/>
      <dgm:spPr/>
    </dgm:pt>
    <dgm:pt modelId="{A4373045-3EEE-4E43-8BDA-970000879EE0}" type="pres">
      <dgm:prSet presAssocID="{7E5120F4-E966-2D49-913B-257C913369DB}" presName="level" presStyleLbl="node1" presStyleIdx="2" presStyleCnt="7">
        <dgm:presLayoutVars>
          <dgm:chMax val="1"/>
          <dgm:bulletEnabled val="1"/>
        </dgm:presLayoutVars>
      </dgm:prSet>
      <dgm:spPr/>
      <dgm:t>
        <a:bodyPr/>
        <a:lstStyle/>
        <a:p>
          <a:endParaRPr lang="en-US"/>
        </a:p>
      </dgm:t>
    </dgm:pt>
    <dgm:pt modelId="{C97C4531-224B-5343-B214-E03E1D4ED892}" type="pres">
      <dgm:prSet presAssocID="{7E5120F4-E966-2D49-913B-257C913369DB}" presName="levelTx" presStyleLbl="revTx" presStyleIdx="0" presStyleCnt="0">
        <dgm:presLayoutVars>
          <dgm:chMax val="1"/>
          <dgm:bulletEnabled val="1"/>
        </dgm:presLayoutVars>
      </dgm:prSet>
      <dgm:spPr/>
      <dgm:t>
        <a:bodyPr/>
        <a:lstStyle/>
        <a:p>
          <a:endParaRPr lang="en-US"/>
        </a:p>
      </dgm:t>
    </dgm:pt>
    <dgm:pt modelId="{88D1A5E5-0CC5-E444-8BCA-B658F7DDB789}" type="pres">
      <dgm:prSet presAssocID="{667FD73B-4FCD-004D-BD71-55FB5429B312}" presName="Name8" presStyleCnt="0"/>
      <dgm:spPr/>
    </dgm:pt>
    <dgm:pt modelId="{0E250687-DB1C-7D49-9072-AFDCE18F366A}" type="pres">
      <dgm:prSet presAssocID="{667FD73B-4FCD-004D-BD71-55FB5429B312}" presName="level" presStyleLbl="node1" presStyleIdx="3" presStyleCnt="7" custLinFactNeighborY="-3774">
        <dgm:presLayoutVars>
          <dgm:chMax val="1"/>
          <dgm:bulletEnabled val="1"/>
        </dgm:presLayoutVars>
      </dgm:prSet>
      <dgm:spPr/>
      <dgm:t>
        <a:bodyPr/>
        <a:lstStyle/>
        <a:p>
          <a:endParaRPr lang="en-US"/>
        </a:p>
      </dgm:t>
    </dgm:pt>
    <dgm:pt modelId="{F269E1BD-3C4A-B34F-8572-3EC5DC57E921}" type="pres">
      <dgm:prSet presAssocID="{667FD73B-4FCD-004D-BD71-55FB5429B312}" presName="levelTx" presStyleLbl="revTx" presStyleIdx="0" presStyleCnt="0">
        <dgm:presLayoutVars>
          <dgm:chMax val="1"/>
          <dgm:bulletEnabled val="1"/>
        </dgm:presLayoutVars>
      </dgm:prSet>
      <dgm:spPr/>
      <dgm:t>
        <a:bodyPr/>
        <a:lstStyle/>
        <a:p>
          <a:endParaRPr lang="en-US"/>
        </a:p>
      </dgm:t>
    </dgm:pt>
    <dgm:pt modelId="{17AF3F3E-FD17-604A-A789-0BD544EE79C8}" type="pres">
      <dgm:prSet presAssocID="{515CB22A-18A7-8440-8D94-F32AB61CE041}" presName="Name8" presStyleCnt="0"/>
      <dgm:spPr/>
    </dgm:pt>
    <dgm:pt modelId="{B3CF39C0-3BE4-C544-999A-61D288CDD4B2}" type="pres">
      <dgm:prSet presAssocID="{515CB22A-18A7-8440-8D94-F32AB61CE041}" presName="level" presStyleLbl="node1" presStyleIdx="4" presStyleCnt="7" custLinFactNeighborY="-3962">
        <dgm:presLayoutVars>
          <dgm:chMax val="1"/>
          <dgm:bulletEnabled val="1"/>
        </dgm:presLayoutVars>
      </dgm:prSet>
      <dgm:spPr/>
      <dgm:t>
        <a:bodyPr/>
        <a:lstStyle/>
        <a:p>
          <a:endParaRPr lang="en-US"/>
        </a:p>
      </dgm:t>
    </dgm:pt>
    <dgm:pt modelId="{34514EB6-4E68-0449-BBA7-400A0CAD9091}" type="pres">
      <dgm:prSet presAssocID="{515CB22A-18A7-8440-8D94-F32AB61CE041}" presName="levelTx" presStyleLbl="revTx" presStyleIdx="0" presStyleCnt="0">
        <dgm:presLayoutVars>
          <dgm:chMax val="1"/>
          <dgm:bulletEnabled val="1"/>
        </dgm:presLayoutVars>
      </dgm:prSet>
      <dgm:spPr/>
      <dgm:t>
        <a:bodyPr/>
        <a:lstStyle/>
        <a:p>
          <a:endParaRPr lang="en-US"/>
        </a:p>
      </dgm:t>
    </dgm:pt>
    <dgm:pt modelId="{1F2CDDEF-999F-4746-85E1-8E80BF07B9A4}" type="pres">
      <dgm:prSet presAssocID="{E2EF6025-E8BD-B340-8726-731613F47687}" presName="Name8" presStyleCnt="0"/>
      <dgm:spPr/>
    </dgm:pt>
    <dgm:pt modelId="{891BC80E-1DC8-394E-B40B-7FC6BE6A1C5C}" type="pres">
      <dgm:prSet presAssocID="{E2EF6025-E8BD-B340-8726-731613F47687}" presName="level" presStyleLbl="node1" presStyleIdx="5" presStyleCnt="7">
        <dgm:presLayoutVars>
          <dgm:chMax val="1"/>
          <dgm:bulletEnabled val="1"/>
        </dgm:presLayoutVars>
      </dgm:prSet>
      <dgm:spPr/>
      <dgm:t>
        <a:bodyPr/>
        <a:lstStyle/>
        <a:p>
          <a:endParaRPr lang="en-US"/>
        </a:p>
      </dgm:t>
    </dgm:pt>
    <dgm:pt modelId="{B35838D7-5D28-504A-B692-F8343E57AF8C}" type="pres">
      <dgm:prSet presAssocID="{E2EF6025-E8BD-B340-8726-731613F47687}" presName="levelTx" presStyleLbl="revTx" presStyleIdx="0" presStyleCnt="0">
        <dgm:presLayoutVars>
          <dgm:chMax val="1"/>
          <dgm:bulletEnabled val="1"/>
        </dgm:presLayoutVars>
      </dgm:prSet>
      <dgm:spPr/>
      <dgm:t>
        <a:bodyPr/>
        <a:lstStyle/>
        <a:p>
          <a:endParaRPr lang="en-US"/>
        </a:p>
      </dgm:t>
    </dgm:pt>
    <dgm:pt modelId="{8F7C2F63-642E-0E4F-9A06-515D6B2D27CC}" type="pres">
      <dgm:prSet presAssocID="{AFCCC1EC-86EA-9347-8BD5-8848F38E887E}" presName="Name8" presStyleCnt="0"/>
      <dgm:spPr/>
    </dgm:pt>
    <dgm:pt modelId="{6C39ED94-C135-A049-A442-EDFDC8CD2A01}" type="pres">
      <dgm:prSet presAssocID="{AFCCC1EC-86EA-9347-8BD5-8848F38E887E}" presName="level" presStyleLbl="node1" presStyleIdx="6" presStyleCnt="7">
        <dgm:presLayoutVars>
          <dgm:chMax val="1"/>
          <dgm:bulletEnabled val="1"/>
        </dgm:presLayoutVars>
      </dgm:prSet>
      <dgm:spPr/>
      <dgm:t>
        <a:bodyPr/>
        <a:lstStyle/>
        <a:p>
          <a:endParaRPr lang="en-US"/>
        </a:p>
      </dgm:t>
    </dgm:pt>
    <dgm:pt modelId="{028DF9DB-959D-AF4A-AA3B-C31E3FB36F55}" type="pres">
      <dgm:prSet presAssocID="{AFCCC1EC-86EA-9347-8BD5-8848F38E887E}" presName="levelTx" presStyleLbl="revTx" presStyleIdx="0" presStyleCnt="0">
        <dgm:presLayoutVars>
          <dgm:chMax val="1"/>
          <dgm:bulletEnabled val="1"/>
        </dgm:presLayoutVars>
      </dgm:prSet>
      <dgm:spPr/>
      <dgm:t>
        <a:bodyPr/>
        <a:lstStyle/>
        <a:p>
          <a:endParaRPr lang="en-US"/>
        </a:p>
      </dgm:t>
    </dgm:pt>
  </dgm:ptLst>
  <dgm:cxnLst>
    <dgm:cxn modelId="{9EE40C04-1194-C84D-B055-16A52FA8886A}" type="presOf" srcId="{667FD73B-4FCD-004D-BD71-55FB5429B312}" destId="{0E250687-DB1C-7D49-9072-AFDCE18F366A}" srcOrd="0" destOrd="0" presId="urn:microsoft.com/office/officeart/2005/8/layout/pyramid1"/>
    <dgm:cxn modelId="{1597B77B-F0E9-6647-AAC9-D39F0310C474}" type="presOf" srcId="{AFCCC1EC-86EA-9347-8BD5-8848F38E887E}" destId="{6C39ED94-C135-A049-A442-EDFDC8CD2A01}" srcOrd="0" destOrd="0" presId="urn:microsoft.com/office/officeart/2005/8/layout/pyramid1"/>
    <dgm:cxn modelId="{94D41908-D127-D74D-A247-8C13E3D4CC52}" srcId="{452928E8-84A8-824F-9E55-80F01B2DC54E}" destId="{123A5604-85CB-A741-801A-2D96B209D9D0}" srcOrd="0" destOrd="0" parTransId="{30CE1B05-E0D0-1241-8A93-542160031008}" sibTransId="{898090FE-6499-074C-8B4D-50DDCB03C316}"/>
    <dgm:cxn modelId="{7775DE24-8261-0D4A-8747-5E0A93C5FE60}" type="presOf" srcId="{123A5604-85CB-A741-801A-2D96B209D9D0}" destId="{8C0AD0B9-E6AE-C649-8ED9-2E75C0C6AE02}" srcOrd="1" destOrd="0" presId="urn:microsoft.com/office/officeart/2005/8/layout/pyramid1"/>
    <dgm:cxn modelId="{5B62E3E2-3D19-4B4A-A8C7-FE115473553A}" type="presOf" srcId="{E2EF6025-E8BD-B340-8726-731613F47687}" destId="{891BC80E-1DC8-394E-B40B-7FC6BE6A1C5C}" srcOrd="0" destOrd="0" presId="urn:microsoft.com/office/officeart/2005/8/layout/pyramid1"/>
    <dgm:cxn modelId="{781F49BB-0F43-834A-9CC3-37CF4DD5D053}" type="presOf" srcId="{515CB22A-18A7-8440-8D94-F32AB61CE041}" destId="{B3CF39C0-3BE4-C544-999A-61D288CDD4B2}" srcOrd="0" destOrd="0" presId="urn:microsoft.com/office/officeart/2005/8/layout/pyramid1"/>
    <dgm:cxn modelId="{53412874-E479-864F-AEA0-35B80CCED751}" type="presOf" srcId="{AFCCC1EC-86EA-9347-8BD5-8848F38E887E}" destId="{028DF9DB-959D-AF4A-AA3B-C31E3FB36F55}" srcOrd="1" destOrd="0" presId="urn:microsoft.com/office/officeart/2005/8/layout/pyramid1"/>
    <dgm:cxn modelId="{481781B3-5233-9D46-AD64-267425575D3C}" srcId="{452928E8-84A8-824F-9E55-80F01B2DC54E}" destId="{515CB22A-18A7-8440-8D94-F32AB61CE041}" srcOrd="4" destOrd="0" parTransId="{A3F45631-999A-6243-8587-97A09FA6F870}" sibTransId="{F02AEADC-307A-1841-8743-8EFE9C4B2637}"/>
    <dgm:cxn modelId="{C5686B1C-386F-E74A-B0EB-621079510533}" srcId="{452928E8-84A8-824F-9E55-80F01B2DC54E}" destId="{AFCCC1EC-86EA-9347-8BD5-8848F38E887E}" srcOrd="6" destOrd="0" parTransId="{3A00CD7B-7407-5246-8B1D-FD58D415F582}" sibTransId="{16018407-6121-5C46-AA65-8996A2321347}"/>
    <dgm:cxn modelId="{FA5564E1-59AF-9740-8157-1499EE76D404}" srcId="{452928E8-84A8-824F-9E55-80F01B2DC54E}" destId="{667FD73B-4FCD-004D-BD71-55FB5429B312}" srcOrd="3" destOrd="0" parTransId="{1326777D-688B-6641-BE6D-37BAE106E143}" sibTransId="{F95496FD-490D-5D44-AA6C-DAD081708984}"/>
    <dgm:cxn modelId="{2BDDF389-EAF3-1344-B04D-C8957D293876}" type="presOf" srcId="{123A5604-85CB-A741-801A-2D96B209D9D0}" destId="{FCB8473B-07F9-2E4A-98F7-02309D4AD418}" srcOrd="0" destOrd="0" presId="urn:microsoft.com/office/officeart/2005/8/layout/pyramid1"/>
    <dgm:cxn modelId="{65716C87-65A1-7E41-855F-D7EAE330DAA1}" type="presOf" srcId="{7E5120F4-E966-2D49-913B-257C913369DB}" destId="{A4373045-3EEE-4E43-8BDA-970000879EE0}" srcOrd="0" destOrd="0" presId="urn:microsoft.com/office/officeart/2005/8/layout/pyramid1"/>
    <dgm:cxn modelId="{764FE09C-4DCD-5C4F-91F9-110AA35E8061}" srcId="{452928E8-84A8-824F-9E55-80F01B2DC54E}" destId="{71E9C5C7-7650-F04F-825D-8A8F01505248}" srcOrd="1" destOrd="0" parTransId="{EE829969-D255-6042-8258-1D634BC0FCBD}" sibTransId="{CC6DFF3A-6E17-3B4C-90F1-DBA84694A7B4}"/>
    <dgm:cxn modelId="{668E4336-52E0-6948-ABE0-46C49296BA5A}" srcId="{452928E8-84A8-824F-9E55-80F01B2DC54E}" destId="{7E5120F4-E966-2D49-913B-257C913369DB}" srcOrd="2" destOrd="0" parTransId="{41DF88F2-59C8-DD45-A952-52E6B9DC6B07}" sibTransId="{BFEECF7B-9CE1-D34B-B570-2C37D7B12BEC}"/>
    <dgm:cxn modelId="{6688C5E9-5B9F-0447-8B32-2A3A827413BB}" type="presOf" srcId="{E2EF6025-E8BD-B340-8726-731613F47687}" destId="{B35838D7-5D28-504A-B692-F8343E57AF8C}" srcOrd="1" destOrd="0" presId="urn:microsoft.com/office/officeart/2005/8/layout/pyramid1"/>
    <dgm:cxn modelId="{6F5B743F-FC73-D34E-A317-430844953824}" type="presOf" srcId="{515CB22A-18A7-8440-8D94-F32AB61CE041}" destId="{34514EB6-4E68-0449-BBA7-400A0CAD9091}" srcOrd="1" destOrd="0" presId="urn:microsoft.com/office/officeart/2005/8/layout/pyramid1"/>
    <dgm:cxn modelId="{A683B044-15F2-B447-A5FD-D21169F4624C}" srcId="{452928E8-84A8-824F-9E55-80F01B2DC54E}" destId="{E2EF6025-E8BD-B340-8726-731613F47687}" srcOrd="5" destOrd="0" parTransId="{9704E629-6764-1A4B-B590-272329C047DF}" sibTransId="{45F0D635-0CB2-6F4E-A71F-21F07DDC0417}"/>
    <dgm:cxn modelId="{A52F341E-AA46-C141-A159-F2E2331A182E}" type="presOf" srcId="{7E5120F4-E966-2D49-913B-257C913369DB}" destId="{C97C4531-224B-5343-B214-E03E1D4ED892}" srcOrd="1" destOrd="0" presId="urn:microsoft.com/office/officeart/2005/8/layout/pyramid1"/>
    <dgm:cxn modelId="{8FD143AF-5C1B-FF44-AABE-3F32C074229F}" type="presOf" srcId="{71E9C5C7-7650-F04F-825D-8A8F01505248}" destId="{473D645C-4F22-B74F-A3F4-B68723B21327}" srcOrd="1" destOrd="0" presId="urn:microsoft.com/office/officeart/2005/8/layout/pyramid1"/>
    <dgm:cxn modelId="{363FBD6E-9F6E-DC4E-9A31-0116BCFF6FA5}" type="presOf" srcId="{71E9C5C7-7650-F04F-825D-8A8F01505248}" destId="{C569FF02-7F0F-6741-8A25-2334F0CA4F1E}" srcOrd="0" destOrd="0" presId="urn:microsoft.com/office/officeart/2005/8/layout/pyramid1"/>
    <dgm:cxn modelId="{93ACABD8-0ED4-CA4F-9254-B5AE9F1F21CB}" type="presOf" srcId="{667FD73B-4FCD-004D-BD71-55FB5429B312}" destId="{F269E1BD-3C4A-B34F-8572-3EC5DC57E921}" srcOrd="1" destOrd="0" presId="urn:microsoft.com/office/officeart/2005/8/layout/pyramid1"/>
    <dgm:cxn modelId="{00839746-F6CA-C949-8642-899EB179B1D3}" type="presOf" srcId="{452928E8-84A8-824F-9E55-80F01B2DC54E}" destId="{1530E75F-387E-9C41-AEBD-CE5F5C328814}" srcOrd="0" destOrd="0" presId="urn:microsoft.com/office/officeart/2005/8/layout/pyramid1"/>
    <dgm:cxn modelId="{0FE03D46-19A9-5C4C-BD7F-03850B6DC440}" type="presParOf" srcId="{1530E75F-387E-9C41-AEBD-CE5F5C328814}" destId="{128D7A0F-399E-024D-B991-F97A0F0DF03D}" srcOrd="0" destOrd="0" presId="urn:microsoft.com/office/officeart/2005/8/layout/pyramid1"/>
    <dgm:cxn modelId="{9964BCEF-AEDA-764E-A18D-4F4C675B0A35}" type="presParOf" srcId="{128D7A0F-399E-024D-B991-F97A0F0DF03D}" destId="{FCB8473B-07F9-2E4A-98F7-02309D4AD418}" srcOrd="0" destOrd="0" presId="urn:microsoft.com/office/officeart/2005/8/layout/pyramid1"/>
    <dgm:cxn modelId="{050292B1-2AAF-8F48-8561-E7D50ED73EFC}" type="presParOf" srcId="{128D7A0F-399E-024D-B991-F97A0F0DF03D}" destId="{8C0AD0B9-E6AE-C649-8ED9-2E75C0C6AE02}" srcOrd="1" destOrd="0" presId="urn:microsoft.com/office/officeart/2005/8/layout/pyramid1"/>
    <dgm:cxn modelId="{E9BD169C-B434-6043-9618-F046F3201D6B}" type="presParOf" srcId="{1530E75F-387E-9C41-AEBD-CE5F5C328814}" destId="{94E24E00-3683-F74D-A31B-618982E07756}" srcOrd="1" destOrd="0" presId="urn:microsoft.com/office/officeart/2005/8/layout/pyramid1"/>
    <dgm:cxn modelId="{BA66544C-9CD3-614C-8CFA-C06C163E1085}" type="presParOf" srcId="{94E24E00-3683-F74D-A31B-618982E07756}" destId="{C569FF02-7F0F-6741-8A25-2334F0CA4F1E}" srcOrd="0" destOrd="0" presId="urn:microsoft.com/office/officeart/2005/8/layout/pyramid1"/>
    <dgm:cxn modelId="{A296025E-5B54-3843-8F60-8AB0AF59975F}" type="presParOf" srcId="{94E24E00-3683-F74D-A31B-618982E07756}" destId="{473D645C-4F22-B74F-A3F4-B68723B21327}" srcOrd="1" destOrd="0" presId="urn:microsoft.com/office/officeart/2005/8/layout/pyramid1"/>
    <dgm:cxn modelId="{9F227E44-FE24-434F-A6D6-5909E0A17BC8}" type="presParOf" srcId="{1530E75F-387E-9C41-AEBD-CE5F5C328814}" destId="{89D12FEF-C24D-7C4A-A49D-F1E868159F96}" srcOrd="2" destOrd="0" presId="urn:microsoft.com/office/officeart/2005/8/layout/pyramid1"/>
    <dgm:cxn modelId="{9D4CB0CF-EC46-7742-BD63-898759B25C01}" type="presParOf" srcId="{89D12FEF-C24D-7C4A-A49D-F1E868159F96}" destId="{A4373045-3EEE-4E43-8BDA-970000879EE0}" srcOrd="0" destOrd="0" presId="urn:microsoft.com/office/officeart/2005/8/layout/pyramid1"/>
    <dgm:cxn modelId="{51F0CAEB-1C07-454C-915B-FBA086D41C8A}" type="presParOf" srcId="{89D12FEF-C24D-7C4A-A49D-F1E868159F96}" destId="{C97C4531-224B-5343-B214-E03E1D4ED892}" srcOrd="1" destOrd="0" presId="urn:microsoft.com/office/officeart/2005/8/layout/pyramid1"/>
    <dgm:cxn modelId="{8ABEC07E-67E5-D740-BC8F-AB43FE92E112}" type="presParOf" srcId="{1530E75F-387E-9C41-AEBD-CE5F5C328814}" destId="{88D1A5E5-0CC5-E444-8BCA-B658F7DDB789}" srcOrd="3" destOrd="0" presId="urn:microsoft.com/office/officeart/2005/8/layout/pyramid1"/>
    <dgm:cxn modelId="{03ED6A93-0745-0641-A1C9-CD7D42601752}" type="presParOf" srcId="{88D1A5E5-0CC5-E444-8BCA-B658F7DDB789}" destId="{0E250687-DB1C-7D49-9072-AFDCE18F366A}" srcOrd="0" destOrd="0" presId="urn:microsoft.com/office/officeart/2005/8/layout/pyramid1"/>
    <dgm:cxn modelId="{279F75CD-5DE3-8246-9FE2-CDE157363C6D}" type="presParOf" srcId="{88D1A5E5-0CC5-E444-8BCA-B658F7DDB789}" destId="{F269E1BD-3C4A-B34F-8572-3EC5DC57E921}" srcOrd="1" destOrd="0" presId="urn:microsoft.com/office/officeart/2005/8/layout/pyramid1"/>
    <dgm:cxn modelId="{6A9787C5-9134-3447-810D-122BED9DA97F}" type="presParOf" srcId="{1530E75F-387E-9C41-AEBD-CE5F5C328814}" destId="{17AF3F3E-FD17-604A-A789-0BD544EE79C8}" srcOrd="4" destOrd="0" presId="urn:microsoft.com/office/officeart/2005/8/layout/pyramid1"/>
    <dgm:cxn modelId="{DBEE61E1-140A-F145-AF6F-D441F53383C8}" type="presParOf" srcId="{17AF3F3E-FD17-604A-A789-0BD544EE79C8}" destId="{B3CF39C0-3BE4-C544-999A-61D288CDD4B2}" srcOrd="0" destOrd="0" presId="urn:microsoft.com/office/officeart/2005/8/layout/pyramid1"/>
    <dgm:cxn modelId="{C267E013-E813-8045-A172-577075C72DF4}" type="presParOf" srcId="{17AF3F3E-FD17-604A-A789-0BD544EE79C8}" destId="{34514EB6-4E68-0449-BBA7-400A0CAD9091}" srcOrd="1" destOrd="0" presId="urn:microsoft.com/office/officeart/2005/8/layout/pyramid1"/>
    <dgm:cxn modelId="{64AF788C-8DDA-CF48-AE2D-43386012EA9E}" type="presParOf" srcId="{1530E75F-387E-9C41-AEBD-CE5F5C328814}" destId="{1F2CDDEF-999F-4746-85E1-8E80BF07B9A4}" srcOrd="5" destOrd="0" presId="urn:microsoft.com/office/officeart/2005/8/layout/pyramid1"/>
    <dgm:cxn modelId="{73F67A9F-535A-7F49-A340-197FA7E2E6A7}" type="presParOf" srcId="{1F2CDDEF-999F-4746-85E1-8E80BF07B9A4}" destId="{891BC80E-1DC8-394E-B40B-7FC6BE6A1C5C}" srcOrd="0" destOrd="0" presId="urn:microsoft.com/office/officeart/2005/8/layout/pyramid1"/>
    <dgm:cxn modelId="{036440A5-7986-F248-8E8A-A33411D82D63}" type="presParOf" srcId="{1F2CDDEF-999F-4746-85E1-8E80BF07B9A4}" destId="{B35838D7-5D28-504A-B692-F8343E57AF8C}" srcOrd="1" destOrd="0" presId="urn:microsoft.com/office/officeart/2005/8/layout/pyramid1"/>
    <dgm:cxn modelId="{B8ABECDB-8AF9-6B48-B7A4-DB46D884E22B}" type="presParOf" srcId="{1530E75F-387E-9C41-AEBD-CE5F5C328814}" destId="{8F7C2F63-642E-0E4F-9A06-515D6B2D27CC}" srcOrd="6" destOrd="0" presId="urn:microsoft.com/office/officeart/2005/8/layout/pyramid1"/>
    <dgm:cxn modelId="{C5F4637A-FD4D-A94F-8BD0-2D27C24CDB58}" type="presParOf" srcId="{8F7C2F63-642E-0E4F-9A06-515D6B2D27CC}" destId="{6C39ED94-C135-A049-A442-EDFDC8CD2A01}" srcOrd="0" destOrd="0" presId="urn:microsoft.com/office/officeart/2005/8/layout/pyramid1"/>
    <dgm:cxn modelId="{75DFD8C2-8206-0D4E-955E-B3DDADDFD888}" type="presParOf" srcId="{8F7C2F63-642E-0E4F-9A06-515D6B2D27CC}" destId="{028DF9DB-959D-AF4A-AA3B-C31E3FB36F5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3F962F-0E2F-4176-8375-4BEBF6126BBD}" type="doc">
      <dgm:prSet loTypeId="urn:diagrams.loki3.com/BracketList" loCatId="list" qsTypeId="urn:microsoft.com/office/officeart/2005/8/quickstyle/simple4" qsCatId="simple" csTypeId="urn:microsoft.com/office/officeart/2005/8/colors/colorful5" csCatId="colorful" phldr="1"/>
      <dgm:spPr/>
      <dgm:t>
        <a:bodyPr/>
        <a:lstStyle/>
        <a:p>
          <a:endParaRPr lang="en-US"/>
        </a:p>
      </dgm:t>
    </dgm:pt>
    <dgm:pt modelId="{31153E32-92A5-42D2-A70B-BCADD3BFEA2A}">
      <dgm:prSet phldrT="[Text]"/>
      <dgm:spPr>
        <a:xfrm>
          <a:off x="0" y="1129474"/>
          <a:ext cx="2174827" cy="1188000"/>
        </a:xfrm>
        <a:noFill/>
        <a:ln>
          <a:noFill/>
        </a:ln>
        <a:effectLst/>
      </dgm:spPr>
      <dgm:t>
        <a:bodyPr/>
        <a:lstStyle/>
        <a:p>
          <a:r>
            <a:rPr lang="en-US" dirty="0" smtClean="0">
              <a:solidFill>
                <a:schemeClr val="accent1"/>
              </a:solidFill>
              <a:latin typeface="Calibri" panose="020F0502020204030204"/>
              <a:ea typeface="+mn-ea"/>
              <a:cs typeface="+mn-cs"/>
            </a:rPr>
            <a:t>71%</a:t>
          </a:r>
          <a:endParaRPr lang="en-US" dirty="0">
            <a:solidFill>
              <a:schemeClr val="accent1"/>
            </a:solidFill>
            <a:latin typeface="Calibri" panose="020F0502020204030204"/>
            <a:ea typeface="+mn-ea"/>
            <a:cs typeface="+mn-cs"/>
          </a:endParaRPr>
        </a:p>
      </dgm:t>
    </dgm:pt>
    <dgm:pt modelId="{5491427A-1855-4016-B22A-C9742380164A}" type="parTrans" cxnId="{51DC3B5E-171C-4BD6-9404-01123F50D552}">
      <dgm:prSet/>
      <dgm:spPr/>
      <dgm:t>
        <a:bodyPr/>
        <a:lstStyle/>
        <a:p>
          <a:endParaRPr lang="en-US"/>
        </a:p>
      </dgm:t>
    </dgm:pt>
    <dgm:pt modelId="{E3EE1100-DAA1-465A-A1DB-19CA2F53F716}" type="sibTrans" cxnId="{51DC3B5E-171C-4BD6-9404-01123F50D552}">
      <dgm:prSet/>
      <dgm:spPr/>
      <dgm:t>
        <a:bodyPr/>
        <a:lstStyle/>
        <a:p>
          <a:endParaRPr lang="en-US"/>
        </a:p>
      </dgm:t>
    </dgm:pt>
    <dgm:pt modelId="{73D976E4-783A-4323-8CDD-3818C90E8DC2}">
      <dgm:prSet/>
      <dgm:spPr>
        <a:xfrm>
          <a:off x="0" y="2570600"/>
          <a:ext cx="2174827" cy="1188000"/>
        </a:xfrm>
        <a:noFill/>
        <a:ln>
          <a:noFill/>
        </a:ln>
        <a:effectLst/>
      </dgm:spPr>
      <dgm:t>
        <a:bodyPr/>
        <a:lstStyle/>
        <a:p>
          <a:r>
            <a:rPr lang="en-US" dirty="0" smtClean="0">
              <a:solidFill>
                <a:schemeClr val="accent1"/>
              </a:solidFill>
              <a:latin typeface="Calibri" panose="020F0502020204030204"/>
              <a:ea typeface="+mn-ea"/>
              <a:cs typeface="+mn-cs"/>
            </a:rPr>
            <a:t>51%</a:t>
          </a:r>
          <a:endParaRPr lang="en-US" dirty="0">
            <a:solidFill>
              <a:schemeClr val="accent1"/>
            </a:solidFill>
            <a:latin typeface="Calibri" panose="020F0502020204030204"/>
            <a:ea typeface="+mn-ea"/>
            <a:cs typeface="+mn-cs"/>
          </a:endParaRPr>
        </a:p>
      </dgm:t>
    </dgm:pt>
    <dgm:pt modelId="{6CF60894-C7B4-4BC2-AFCA-961D928780DF}" type="parTrans" cxnId="{462660BF-806D-4234-81F2-C70E3FA3D9D8}">
      <dgm:prSet/>
      <dgm:spPr/>
      <dgm:t>
        <a:bodyPr/>
        <a:lstStyle/>
        <a:p>
          <a:endParaRPr lang="en-US"/>
        </a:p>
      </dgm:t>
    </dgm:pt>
    <dgm:pt modelId="{C5239B79-42EA-46DA-B051-691354E7B40B}" type="sibTrans" cxnId="{462660BF-806D-4234-81F2-C70E3FA3D9D8}">
      <dgm:prSet/>
      <dgm:spPr/>
      <dgm:t>
        <a:bodyPr/>
        <a:lstStyle/>
        <a:p>
          <a:endParaRPr lang="en-US"/>
        </a:p>
      </dgm:t>
    </dgm:pt>
    <dgm:pt modelId="{6D0BB4A9-3088-44BE-B3F3-5C3203A08165}">
      <dgm:prSet phldrT="[Text]" custT="1"/>
      <dgm:spPr>
        <a:xfrm>
          <a:off x="2783778" y="1092349"/>
          <a:ext cx="5915529" cy="1262250"/>
        </a:xfr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dgm:spPr>
      <dgm:t>
        <a:bodyPr/>
        <a:lstStyle/>
        <a:p>
          <a:pPr algn="l"/>
          <a:r>
            <a:rPr lang="en-US" sz="3200" dirty="0" smtClean="0">
              <a:solidFill>
                <a:sysClr val="window" lastClr="FFFFFF"/>
              </a:solidFill>
              <a:latin typeface="Calibri" panose="020F0502020204030204"/>
              <a:ea typeface="+mn-ea"/>
              <a:cs typeface="+mn-cs"/>
            </a:rPr>
            <a:t>Have 4 or more ACEs</a:t>
          </a:r>
          <a:endParaRPr lang="en-US" sz="3200" dirty="0">
            <a:solidFill>
              <a:sysClr val="window" lastClr="FFFFFF"/>
            </a:solidFill>
            <a:latin typeface="Calibri" panose="020F0502020204030204"/>
            <a:ea typeface="+mn-ea"/>
            <a:cs typeface="+mn-cs"/>
          </a:endParaRPr>
        </a:p>
      </dgm:t>
    </dgm:pt>
    <dgm:pt modelId="{57E187E5-C94D-4F0E-A166-57A79E6BFF47}" type="parTrans" cxnId="{3226673E-D637-4387-A1ED-6F1BCBA2907A}">
      <dgm:prSet/>
      <dgm:spPr/>
      <dgm:t>
        <a:bodyPr/>
        <a:lstStyle/>
        <a:p>
          <a:endParaRPr lang="en-US"/>
        </a:p>
      </dgm:t>
    </dgm:pt>
    <dgm:pt modelId="{7AD1EE1E-7799-420E-BA57-A57A452371B2}" type="sibTrans" cxnId="{3226673E-D637-4387-A1ED-6F1BCBA2907A}">
      <dgm:prSet/>
      <dgm:spPr/>
      <dgm:t>
        <a:bodyPr/>
        <a:lstStyle/>
        <a:p>
          <a:endParaRPr lang="en-US"/>
        </a:p>
      </dgm:t>
    </dgm:pt>
    <dgm:pt modelId="{71130F02-5DA5-40A7-8030-4DF148B4A55A}">
      <dgm:prSet custT="1"/>
      <dgm:spPr>
        <a:xfrm>
          <a:off x="2783778" y="2570600"/>
          <a:ext cx="5915529" cy="1188000"/>
        </a:xfrm>
        <a:gradFill rotWithShape="0">
          <a:gsLst>
            <a:gs pos="0">
              <a:srgbClr val="4472C4">
                <a:hueOff val="-7353344"/>
                <a:satOff val="-10228"/>
                <a:lumOff val="-3922"/>
                <a:alphaOff val="0"/>
                <a:satMod val="103000"/>
                <a:lumMod val="102000"/>
                <a:tint val="94000"/>
              </a:srgbClr>
            </a:gs>
            <a:gs pos="50000">
              <a:srgbClr val="4472C4">
                <a:hueOff val="-7353344"/>
                <a:satOff val="-10228"/>
                <a:lumOff val="-3922"/>
                <a:alphaOff val="0"/>
                <a:satMod val="110000"/>
                <a:lumMod val="100000"/>
                <a:shade val="100000"/>
              </a:srgbClr>
            </a:gs>
            <a:gs pos="100000">
              <a:srgbClr val="4472C4">
                <a:hueOff val="-7353344"/>
                <a:satOff val="-10228"/>
                <a:lumOff val="-3922"/>
                <a:alphaOff val="0"/>
                <a:lumMod val="99000"/>
                <a:satMod val="120000"/>
                <a:shade val="78000"/>
              </a:srgbClr>
            </a:gs>
          </a:gsLst>
          <a:lin ang="5400000" scaled="0"/>
        </a:gradFill>
        <a:ln>
          <a:noFill/>
        </a:ln>
        <a:effectLst/>
      </dgm:spPr>
      <dgm:t>
        <a:bodyPr/>
        <a:lstStyle/>
        <a:p>
          <a:r>
            <a:rPr lang="en-US" sz="3200" dirty="0" smtClean="0">
              <a:solidFill>
                <a:sysClr val="window" lastClr="FFFFFF"/>
              </a:solidFill>
              <a:latin typeface="Calibri" panose="020F0502020204030204"/>
              <a:ea typeface="+mn-ea"/>
              <a:cs typeface="+mn-cs"/>
            </a:rPr>
            <a:t>Have 6 or more ACEs</a:t>
          </a:r>
          <a:endParaRPr lang="en-US" sz="1600" dirty="0">
            <a:solidFill>
              <a:sysClr val="window" lastClr="FFFFFF"/>
            </a:solidFill>
            <a:latin typeface="Calibri" panose="020F0502020204030204"/>
            <a:ea typeface="+mn-ea"/>
            <a:cs typeface="+mn-cs"/>
          </a:endParaRPr>
        </a:p>
      </dgm:t>
    </dgm:pt>
    <dgm:pt modelId="{FC66B7E6-9356-4183-BE33-B047CB273FF4}" type="parTrans" cxnId="{67B7FAF4-BF9E-4CD9-BB81-0514BAB72B82}">
      <dgm:prSet/>
      <dgm:spPr/>
      <dgm:t>
        <a:bodyPr/>
        <a:lstStyle/>
        <a:p>
          <a:endParaRPr lang="en-US"/>
        </a:p>
      </dgm:t>
    </dgm:pt>
    <dgm:pt modelId="{E74E76C0-1C81-4791-844C-E03D304EA80F}" type="sibTrans" cxnId="{67B7FAF4-BF9E-4CD9-BB81-0514BAB72B82}">
      <dgm:prSet/>
      <dgm:spPr/>
      <dgm:t>
        <a:bodyPr/>
        <a:lstStyle/>
        <a:p>
          <a:endParaRPr lang="en-US"/>
        </a:p>
      </dgm:t>
    </dgm:pt>
    <dgm:pt modelId="{5AB04AB0-DA01-465C-AB4F-C87ABA8C8C5A}">
      <dgm:prSet phldrT="[Text]" custT="1"/>
      <dgm:spPr>
        <a:xfrm>
          <a:off x="2783778" y="1092349"/>
          <a:ext cx="5915529" cy="1262250"/>
        </a:xfr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dgm:spPr>
      <dgm:t>
        <a:bodyPr/>
        <a:lstStyle/>
        <a:p>
          <a:pPr algn="l"/>
          <a:r>
            <a:rPr lang="en-US" sz="1600" b="1" u="sng" dirty="0" smtClean="0">
              <a:solidFill>
                <a:sysClr val="window" lastClr="FFFFFF"/>
              </a:solidFill>
              <a:latin typeface="Calibri" panose="020F0502020204030204"/>
              <a:ea typeface="+mn-ea"/>
              <a:cs typeface="+mn-cs"/>
            </a:rPr>
            <a:t>Results in 5 – 10 years earlier death</a:t>
          </a:r>
          <a:endParaRPr lang="en-US" sz="1600" b="1" u="sng" dirty="0">
            <a:solidFill>
              <a:sysClr val="window" lastClr="FFFFFF"/>
            </a:solidFill>
            <a:latin typeface="Calibri" panose="020F0502020204030204"/>
            <a:ea typeface="+mn-ea"/>
            <a:cs typeface="+mn-cs"/>
          </a:endParaRPr>
        </a:p>
      </dgm:t>
    </dgm:pt>
    <dgm:pt modelId="{732257C5-A5BD-4EE2-94CA-8C6E74FCA39B}" type="parTrans" cxnId="{5E14C38D-A8E8-4E53-B6EB-53A91A1044EE}">
      <dgm:prSet/>
      <dgm:spPr/>
      <dgm:t>
        <a:bodyPr/>
        <a:lstStyle/>
        <a:p>
          <a:endParaRPr lang="en-US"/>
        </a:p>
      </dgm:t>
    </dgm:pt>
    <dgm:pt modelId="{E0418498-1624-49D3-A6C5-D57DC40B26A4}" type="sibTrans" cxnId="{5E14C38D-A8E8-4E53-B6EB-53A91A1044EE}">
      <dgm:prSet/>
      <dgm:spPr/>
      <dgm:t>
        <a:bodyPr/>
        <a:lstStyle/>
        <a:p>
          <a:endParaRPr lang="en-US"/>
        </a:p>
      </dgm:t>
    </dgm:pt>
    <dgm:pt modelId="{D28B2B45-FDA3-4011-ADB8-491D66059831}">
      <dgm:prSet phldrT="[Text]" custT="1"/>
      <dgm:spPr>
        <a:xfrm>
          <a:off x="2783778" y="1092349"/>
          <a:ext cx="5915529" cy="1262250"/>
        </a:xfr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dgm:spPr>
      <dgm:t>
        <a:bodyPr/>
        <a:lstStyle/>
        <a:p>
          <a:pPr algn="l"/>
          <a:r>
            <a:rPr lang="en-US" sz="1600" dirty="0" smtClean="0">
              <a:solidFill>
                <a:sysClr val="window" lastClr="FFFFFF"/>
              </a:solidFill>
              <a:latin typeface="Calibri" panose="020F0502020204030204"/>
              <a:ea typeface="+mn-ea"/>
              <a:cs typeface="+mn-cs"/>
            </a:rPr>
            <a:t>Compare to 13% from original ACE study</a:t>
          </a:r>
          <a:endParaRPr lang="en-US" sz="1600" dirty="0">
            <a:solidFill>
              <a:sysClr val="window" lastClr="FFFFFF"/>
            </a:solidFill>
            <a:latin typeface="Calibri" panose="020F0502020204030204"/>
            <a:ea typeface="+mn-ea"/>
            <a:cs typeface="+mn-cs"/>
          </a:endParaRPr>
        </a:p>
      </dgm:t>
    </dgm:pt>
    <dgm:pt modelId="{5D1A233D-225A-4990-89FF-B7D919DB9771}" type="parTrans" cxnId="{1A72B91C-6B87-42E4-B3AD-CC5C3CCF8C27}">
      <dgm:prSet/>
      <dgm:spPr/>
      <dgm:t>
        <a:bodyPr/>
        <a:lstStyle/>
        <a:p>
          <a:endParaRPr lang="en-US"/>
        </a:p>
      </dgm:t>
    </dgm:pt>
    <dgm:pt modelId="{92B4F897-78FA-4892-979E-4ADA077CE56A}" type="sibTrans" cxnId="{1A72B91C-6B87-42E4-B3AD-CC5C3CCF8C27}">
      <dgm:prSet/>
      <dgm:spPr/>
      <dgm:t>
        <a:bodyPr/>
        <a:lstStyle/>
        <a:p>
          <a:endParaRPr lang="en-US"/>
        </a:p>
      </dgm:t>
    </dgm:pt>
    <dgm:pt modelId="{5C927AEE-7F65-465F-AA20-66A772305972}">
      <dgm:prSet custT="1"/>
      <dgm:spPr>
        <a:xfrm>
          <a:off x="2783778" y="2570600"/>
          <a:ext cx="5915529" cy="1188000"/>
        </a:xfrm>
        <a:gradFill rotWithShape="0">
          <a:gsLst>
            <a:gs pos="0">
              <a:srgbClr val="4472C4">
                <a:hueOff val="-7353344"/>
                <a:satOff val="-10228"/>
                <a:lumOff val="-3922"/>
                <a:alphaOff val="0"/>
                <a:satMod val="103000"/>
                <a:lumMod val="102000"/>
                <a:tint val="94000"/>
              </a:srgbClr>
            </a:gs>
            <a:gs pos="50000">
              <a:srgbClr val="4472C4">
                <a:hueOff val="-7353344"/>
                <a:satOff val="-10228"/>
                <a:lumOff val="-3922"/>
                <a:alphaOff val="0"/>
                <a:satMod val="110000"/>
                <a:lumMod val="100000"/>
                <a:shade val="100000"/>
              </a:srgbClr>
            </a:gs>
            <a:gs pos="100000">
              <a:srgbClr val="4472C4">
                <a:hueOff val="-7353344"/>
                <a:satOff val="-10228"/>
                <a:lumOff val="-3922"/>
                <a:alphaOff val="0"/>
                <a:lumMod val="99000"/>
                <a:satMod val="120000"/>
                <a:shade val="78000"/>
              </a:srgbClr>
            </a:gs>
          </a:gsLst>
          <a:lin ang="5400000" scaled="0"/>
        </a:gradFill>
        <a:ln>
          <a:noFill/>
        </a:ln>
        <a:effectLst/>
      </dgm:spPr>
      <dgm:t>
        <a:bodyPr/>
        <a:lstStyle/>
        <a:p>
          <a:r>
            <a:rPr lang="en-US" sz="1600" dirty="0" smtClean="0">
              <a:solidFill>
                <a:sysClr val="window" lastClr="FFFFFF"/>
              </a:solidFill>
              <a:latin typeface="Calibri" panose="020F0502020204030204"/>
              <a:ea typeface="+mn-ea"/>
              <a:cs typeface="+mn-cs"/>
            </a:rPr>
            <a:t>   </a:t>
          </a:r>
          <a:r>
            <a:rPr lang="en-US" sz="1600" b="1" u="sng" dirty="0" smtClean="0">
              <a:solidFill>
                <a:sysClr val="window" lastClr="FFFFFF"/>
              </a:solidFill>
              <a:latin typeface="Calibri" panose="020F0502020204030204"/>
              <a:ea typeface="+mn-ea"/>
              <a:cs typeface="+mn-cs"/>
            </a:rPr>
            <a:t> Results in 20 years earlier death </a:t>
          </a:r>
          <a:endParaRPr lang="en-US" sz="1600" b="1" u="sng" dirty="0">
            <a:solidFill>
              <a:sysClr val="window" lastClr="FFFFFF"/>
            </a:solidFill>
            <a:latin typeface="Calibri" panose="020F0502020204030204"/>
            <a:ea typeface="+mn-ea"/>
            <a:cs typeface="+mn-cs"/>
          </a:endParaRPr>
        </a:p>
      </dgm:t>
    </dgm:pt>
    <dgm:pt modelId="{0C8B49C2-AE65-47A4-911F-60B9A915B77C}" type="parTrans" cxnId="{E26A4D29-2E56-4ABF-8318-06F13D14CA2C}">
      <dgm:prSet/>
      <dgm:spPr/>
      <dgm:t>
        <a:bodyPr/>
        <a:lstStyle/>
        <a:p>
          <a:endParaRPr lang="en-US"/>
        </a:p>
      </dgm:t>
    </dgm:pt>
    <dgm:pt modelId="{526362AC-1335-4891-A627-8AB1D505975F}" type="sibTrans" cxnId="{E26A4D29-2E56-4ABF-8318-06F13D14CA2C}">
      <dgm:prSet/>
      <dgm:spPr/>
      <dgm:t>
        <a:bodyPr/>
        <a:lstStyle/>
        <a:p>
          <a:endParaRPr lang="en-US"/>
        </a:p>
      </dgm:t>
    </dgm:pt>
    <dgm:pt modelId="{FC84568D-13BE-44A9-84F2-C68D4E9B0B8A}" type="pres">
      <dgm:prSet presAssocID="{563F962F-0E2F-4176-8375-4BEBF6126BBD}" presName="Name0" presStyleCnt="0">
        <dgm:presLayoutVars>
          <dgm:dir/>
          <dgm:animLvl val="lvl"/>
          <dgm:resizeHandles val="exact"/>
        </dgm:presLayoutVars>
      </dgm:prSet>
      <dgm:spPr/>
      <dgm:t>
        <a:bodyPr/>
        <a:lstStyle/>
        <a:p>
          <a:endParaRPr lang="en-US"/>
        </a:p>
      </dgm:t>
    </dgm:pt>
    <dgm:pt modelId="{6CC51EDB-B33E-4978-80DC-C931E7A50B86}" type="pres">
      <dgm:prSet presAssocID="{31153E32-92A5-42D2-A70B-BCADD3BFEA2A}" presName="linNode" presStyleCnt="0"/>
      <dgm:spPr/>
    </dgm:pt>
    <dgm:pt modelId="{7ECA8254-9C70-417B-BEF0-9C4C39FB4706}" type="pres">
      <dgm:prSet presAssocID="{31153E32-92A5-42D2-A70B-BCADD3BFEA2A}" presName="parTx" presStyleLbl="revTx" presStyleIdx="0" presStyleCnt="2">
        <dgm:presLayoutVars>
          <dgm:chMax val="1"/>
          <dgm:bulletEnabled val="1"/>
        </dgm:presLayoutVars>
      </dgm:prSet>
      <dgm:spPr>
        <a:prstGeom prst="rect">
          <a:avLst/>
        </a:prstGeom>
      </dgm:spPr>
      <dgm:t>
        <a:bodyPr/>
        <a:lstStyle/>
        <a:p>
          <a:endParaRPr lang="en-US"/>
        </a:p>
      </dgm:t>
    </dgm:pt>
    <dgm:pt modelId="{90436DAC-1857-4FFB-A8EA-CCBF7E2094C4}" type="pres">
      <dgm:prSet presAssocID="{31153E32-92A5-42D2-A70B-BCADD3BFEA2A}" presName="bracket" presStyleLbl="parChTrans1D1" presStyleIdx="0" presStyleCnt="2"/>
      <dgm:spPr>
        <a:xfrm>
          <a:off x="2174826" y="1092349"/>
          <a:ext cx="434965" cy="1262250"/>
        </a:xfrm>
        <a:prstGeom prst="leftBrace">
          <a:avLst>
            <a:gd name="adj1" fmla="val 35000"/>
            <a:gd name="adj2" fmla="val 50000"/>
          </a:avLst>
        </a:prstGeom>
        <a:noFill/>
        <a:ln w="6350" cap="flat" cmpd="sng" algn="ctr">
          <a:solidFill>
            <a:srgbClr val="4472C4">
              <a:hueOff val="0"/>
              <a:satOff val="0"/>
              <a:lumOff val="0"/>
              <a:alphaOff val="0"/>
            </a:srgbClr>
          </a:solidFill>
          <a:prstDash val="solid"/>
          <a:miter lim="800000"/>
        </a:ln>
        <a:effectLst/>
      </dgm:spPr>
      <dgm:t>
        <a:bodyPr/>
        <a:lstStyle/>
        <a:p>
          <a:endParaRPr lang="en-US"/>
        </a:p>
      </dgm:t>
    </dgm:pt>
    <dgm:pt modelId="{B1BC0C74-9F68-41EA-947D-B9CE550EBC12}" type="pres">
      <dgm:prSet presAssocID="{31153E32-92A5-42D2-A70B-BCADD3BFEA2A}" presName="spH" presStyleCnt="0"/>
      <dgm:spPr/>
    </dgm:pt>
    <dgm:pt modelId="{DD74357E-0860-424A-9FCA-F920992AC523}" type="pres">
      <dgm:prSet presAssocID="{31153E32-92A5-42D2-A70B-BCADD3BFEA2A}" presName="desTx" presStyleLbl="node1" presStyleIdx="0" presStyleCnt="2">
        <dgm:presLayoutVars>
          <dgm:bulletEnabled val="1"/>
        </dgm:presLayoutVars>
      </dgm:prSet>
      <dgm:spPr>
        <a:prstGeom prst="rect">
          <a:avLst/>
        </a:prstGeom>
      </dgm:spPr>
      <dgm:t>
        <a:bodyPr/>
        <a:lstStyle/>
        <a:p>
          <a:endParaRPr lang="en-US"/>
        </a:p>
      </dgm:t>
    </dgm:pt>
    <dgm:pt modelId="{11DF5B9C-29FD-4078-AB0C-553E77ACCF0A}" type="pres">
      <dgm:prSet presAssocID="{E3EE1100-DAA1-465A-A1DB-19CA2F53F716}" presName="spV" presStyleCnt="0"/>
      <dgm:spPr/>
    </dgm:pt>
    <dgm:pt modelId="{9A85D8A3-1E55-47D2-8C75-B6B2E3D952C7}" type="pres">
      <dgm:prSet presAssocID="{73D976E4-783A-4323-8CDD-3818C90E8DC2}" presName="linNode" presStyleCnt="0"/>
      <dgm:spPr/>
    </dgm:pt>
    <dgm:pt modelId="{A8727AD8-E76E-42F1-9131-8D2BC56D5AC5}" type="pres">
      <dgm:prSet presAssocID="{73D976E4-783A-4323-8CDD-3818C90E8DC2}" presName="parTx" presStyleLbl="revTx" presStyleIdx="1" presStyleCnt="2">
        <dgm:presLayoutVars>
          <dgm:chMax val="1"/>
          <dgm:bulletEnabled val="1"/>
        </dgm:presLayoutVars>
      </dgm:prSet>
      <dgm:spPr>
        <a:prstGeom prst="rect">
          <a:avLst/>
        </a:prstGeom>
      </dgm:spPr>
      <dgm:t>
        <a:bodyPr/>
        <a:lstStyle/>
        <a:p>
          <a:endParaRPr lang="en-US"/>
        </a:p>
      </dgm:t>
    </dgm:pt>
    <dgm:pt modelId="{FF945B3E-CFA6-4535-9BA8-CC62AA50150E}" type="pres">
      <dgm:prSet presAssocID="{73D976E4-783A-4323-8CDD-3818C90E8DC2}" presName="bracket" presStyleLbl="parChTrans1D1" presStyleIdx="1" presStyleCnt="2"/>
      <dgm:spPr>
        <a:xfrm>
          <a:off x="2174826" y="2570600"/>
          <a:ext cx="434965" cy="1188000"/>
        </a:xfrm>
        <a:prstGeom prst="leftBrace">
          <a:avLst>
            <a:gd name="adj1" fmla="val 35000"/>
            <a:gd name="adj2" fmla="val 50000"/>
          </a:avLst>
        </a:prstGeom>
        <a:noFill/>
        <a:ln w="6350" cap="flat" cmpd="sng" algn="ctr">
          <a:solidFill>
            <a:srgbClr val="4472C4">
              <a:hueOff val="0"/>
              <a:satOff val="0"/>
              <a:lumOff val="0"/>
              <a:alphaOff val="0"/>
            </a:srgbClr>
          </a:solidFill>
          <a:prstDash val="solid"/>
          <a:miter lim="800000"/>
        </a:ln>
        <a:effectLst/>
      </dgm:spPr>
      <dgm:t>
        <a:bodyPr/>
        <a:lstStyle/>
        <a:p>
          <a:endParaRPr lang="en-US"/>
        </a:p>
      </dgm:t>
    </dgm:pt>
    <dgm:pt modelId="{D1ABC067-D36D-4A04-B2C8-5C694DD11682}" type="pres">
      <dgm:prSet presAssocID="{73D976E4-783A-4323-8CDD-3818C90E8DC2}" presName="spH" presStyleCnt="0"/>
      <dgm:spPr/>
    </dgm:pt>
    <dgm:pt modelId="{7C3A4178-33DD-4B06-B8A1-2B484302ADDF}" type="pres">
      <dgm:prSet presAssocID="{73D976E4-783A-4323-8CDD-3818C90E8DC2}" presName="desTx" presStyleLbl="node1" presStyleIdx="1" presStyleCnt="2">
        <dgm:presLayoutVars>
          <dgm:bulletEnabled val="1"/>
        </dgm:presLayoutVars>
      </dgm:prSet>
      <dgm:spPr>
        <a:prstGeom prst="rect">
          <a:avLst/>
        </a:prstGeom>
      </dgm:spPr>
      <dgm:t>
        <a:bodyPr/>
        <a:lstStyle/>
        <a:p>
          <a:endParaRPr lang="en-US"/>
        </a:p>
      </dgm:t>
    </dgm:pt>
  </dgm:ptLst>
  <dgm:cxnLst>
    <dgm:cxn modelId="{0702E170-F0A3-484F-9B32-4BFA983A4078}" type="presOf" srcId="{31153E32-92A5-42D2-A70B-BCADD3BFEA2A}" destId="{7ECA8254-9C70-417B-BEF0-9C4C39FB4706}" srcOrd="0" destOrd="0" presId="urn:diagrams.loki3.com/BracketList"/>
    <dgm:cxn modelId="{E26A4D29-2E56-4ABF-8318-06F13D14CA2C}" srcId="{73D976E4-783A-4323-8CDD-3818C90E8DC2}" destId="{5C927AEE-7F65-465F-AA20-66A772305972}" srcOrd="1" destOrd="0" parTransId="{0C8B49C2-AE65-47A4-911F-60B9A915B77C}" sibTransId="{526362AC-1335-4891-A627-8AB1D505975F}"/>
    <dgm:cxn modelId="{1A56A7CF-8413-104B-8F51-322840D4F13E}" type="presOf" srcId="{563F962F-0E2F-4176-8375-4BEBF6126BBD}" destId="{FC84568D-13BE-44A9-84F2-C68D4E9B0B8A}" srcOrd="0" destOrd="0" presId="urn:diagrams.loki3.com/BracketList"/>
    <dgm:cxn modelId="{90F75FC2-EF70-184B-B692-62481575662B}" type="presOf" srcId="{6D0BB4A9-3088-44BE-B3F3-5C3203A08165}" destId="{DD74357E-0860-424A-9FCA-F920992AC523}" srcOrd="0" destOrd="0" presId="urn:diagrams.loki3.com/BracketList"/>
    <dgm:cxn modelId="{5001B2BC-13EB-9E47-AF0F-10D9E9AE7440}" type="presOf" srcId="{D28B2B45-FDA3-4011-ADB8-491D66059831}" destId="{DD74357E-0860-424A-9FCA-F920992AC523}" srcOrd="0" destOrd="2" presId="urn:diagrams.loki3.com/BracketList"/>
    <dgm:cxn modelId="{55E9B755-C343-2148-BA8C-BE6C78094AB3}" type="presOf" srcId="{5AB04AB0-DA01-465C-AB4F-C87ABA8C8C5A}" destId="{DD74357E-0860-424A-9FCA-F920992AC523}" srcOrd="0" destOrd="1" presId="urn:diagrams.loki3.com/BracketList"/>
    <dgm:cxn modelId="{462660BF-806D-4234-81F2-C70E3FA3D9D8}" srcId="{563F962F-0E2F-4176-8375-4BEBF6126BBD}" destId="{73D976E4-783A-4323-8CDD-3818C90E8DC2}" srcOrd="1" destOrd="0" parTransId="{6CF60894-C7B4-4BC2-AFCA-961D928780DF}" sibTransId="{C5239B79-42EA-46DA-B051-691354E7B40B}"/>
    <dgm:cxn modelId="{5E14C38D-A8E8-4E53-B6EB-53A91A1044EE}" srcId="{31153E32-92A5-42D2-A70B-BCADD3BFEA2A}" destId="{5AB04AB0-DA01-465C-AB4F-C87ABA8C8C5A}" srcOrd="1" destOrd="0" parTransId="{732257C5-A5BD-4EE2-94CA-8C6E74FCA39B}" sibTransId="{E0418498-1624-49D3-A6C5-D57DC40B26A4}"/>
    <dgm:cxn modelId="{8A0F60E5-3E40-CB4E-9ACA-0D6A6D8912AF}" type="presOf" srcId="{73D976E4-783A-4323-8CDD-3818C90E8DC2}" destId="{A8727AD8-E76E-42F1-9131-8D2BC56D5AC5}" srcOrd="0" destOrd="0" presId="urn:diagrams.loki3.com/BracketList"/>
    <dgm:cxn modelId="{11E33D1D-1303-954D-AB88-AFD60A2611FF}" type="presOf" srcId="{71130F02-5DA5-40A7-8030-4DF148B4A55A}" destId="{7C3A4178-33DD-4B06-B8A1-2B484302ADDF}" srcOrd="0" destOrd="0" presId="urn:diagrams.loki3.com/BracketList"/>
    <dgm:cxn modelId="{1A72B91C-6B87-42E4-B3AD-CC5C3CCF8C27}" srcId="{31153E32-92A5-42D2-A70B-BCADD3BFEA2A}" destId="{D28B2B45-FDA3-4011-ADB8-491D66059831}" srcOrd="2" destOrd="0" parTransId="{5D1A233D-225A-4990-89FF-B7D919DB9771}" sibTransId="{92B4F897-78FA-4892-979E-4ADA077CE56A}"/>
    <dgm:cxn modelId="{51DC3B5E-171C-4BD6-9404-01123F50D552}" srcId="{563F962F-0E2F-4176-8375-4BEBF6126BBD}" destId="{31153E32-92A5-42D2-A70B-BCADD3BFEA2A}" srcOrd="0" destOrd="0" parTransId="{5491427A-1855-4016-B22A-C9742380164A}" sibTransId="{E3EE1100-DAA1-465A-A1DB-19CA2F53F716}"/>
    <dgm:cxn modelId="{3226673E-D637-4387-A1ED-6F1BCBA2907A}" srcId="{31153E32-92A5-42D2-A70B-BCADD3BFEA2A}" destId="{6D0BB4A9-3088-44BE-B3F3-5C3203A08165}" srcOrd="0" destOrd="0" parTransId="{57E187E5-C94D-4F0E-A166-57A79E6BFF47}" sibTransId="{7AD1EE1E-7799-420E-BA57-A57A452371B2}"/>
    <dgm:cxn modelId="{67B7FAF4-BF9E-4CD9-BB81-0514BAB72B82}" srcId="{73D976E4-783A-4323-8CDD-3818C90E8DC2}" destId="{71130F02-5DA5-40A7-8030-4DF148B4A55A}" srcOrd="0" destOrd="0" parTransId="{FC66B7E6-9356-4183-BE33-B047CB273FF4}" sibTransId="{E74E76C0-1C81-4791-844C-E03D304EA80F}"/>
    <dgm:cxn modelId="{033712B5-7376-E34F-A82C-88BCF5F74CAC}" type="presOf" srcId="{5C927AEE-7F65-465F-AA20-66A772305972}" destId="{7C3A4178-33DD-4B06-B8A1-2B484302ADDF}" srcOrd="0" destOrd="1" presId="urn:diagrams.loki3.com/BracketList"/>
    <dgm:cxn modelId="{871EDD8B-058D-0A46-8841-FDE1B0620731}" type="presParOf" srcId="{FC84568D-13BE-44A9-84F2-C68D4E9B0B8A}" destId="{6CC51EDB-B33E-4978-80DC-C931E7A50B86}" srcOrd="0" destOrd="0" presId="urn:diagrams.loki3.com/BracketList"/>
    <dgm:cxn modelId="{5F684E2D-1483-544D-9E5E-CE0EA65882AE}" type="presParOf" srcId="{6CC51EDB-B33E-4978-80DC-C931E7A50B86}" destId="{7ECA8254-9C70-417B-BEF0-9C4C39FB4706}" srcOrd="0" destOrd="0" presId="urn:diagrams.loki3.com/BracketList"/>
    <dgm:cxn modelId="{646A82BD-CA6C-6A49-A6B3-93CED129A78A}" type="presParOf" srcId="{6CC51EDB-B33E-4978-80DC-C931E7A50B86}" destId="{90436DAC-1857-4FFB-A8EA-CCBF7E2094C4}" srcOrd="1" destOrd="0" presId="urn:diagrams.loki3.com/BracketList"/>
    <dgm:cxn modelId="{AEE2C787-31CB-C949-8C4C-12C2A2F53156}" type="presParOf" srcId="{6CC51EDB-B33E-4978-80DC-C931E7A50B86}" destId="{B1BC0C74-9F68-41EA-947D-B9CE550EBC12}" srcOrd="2" destOrd="0" presId="urn:diagrams.loki3.com/BracketList"/>
    <dgm:cxn modelId="{BADC9814-9BEA-9F42-A9CD-656AE077C46C}" type="presParOf" srcId="{6CC51EDB-B33E-4978-80DC-C931E7A50B86}" destId="{DD74357E-0860-424A-9FCA-F920992AC523}" srcOrd="3" destOrd="0" presId="urn:diagrams.loki3.com/BracketList"/>
    <dgm:cxn modelId="{612DB906-5741-4443-91A6-2745B83B276F}" type="presParOf" srcId="{FC84568D-13BE-44A9-84F2-C68D4E9B0B8A}" destId="{11DF5B9C-29FD-4078-AB0C-553E77ACCF0A}" srcOrd="1" destOrd="0" presId="urn:diagrams.loki3.com/BracketList"/>
    <dgm:cxn modelId="{FF4469EE-CF1F-524B-8BBD-41AF8EDE4A5B}" type="presParOf" srcId="{FC84568D-13BE-44A9-84F2-C68D4E9B0B8A}" destId="{9A85D8A3-1E55-47D2-8C75-B6B2E3D952C7}" srcOrd="2" destOrd="0" presId="urn:diagrams.loki3.com/BracketList"/>
    <dgm:cxn modelId="{785905E4-D731-8848-A56A-576134887B24}" type="presParOf" srcId="{9A85D8A3-1E55-47D2-8C75-B6B2E3D952C7}" destId="{A8727AD8-E76E-42F1-9131-8D2BC56D5AC5}" srcOrd="0" destOrd="0" presId="urn:diagrams.loki3.com/BracketList"/>
    <dgm:cxn modelId="{3BD2EDFB-7F62-6349-8F02-112436B507B9}" type="presParOf" srcId="{9A85D8A3-1E55-47D2-8C75-B6B2E3D952C7}" destId="{FF945B3E-CFA6-4535-9BA8-CC62AA50150E}" srcOrd="1" destOrd="0" presId="urn:diagrams.loki3.com/BracketList"/>
    <dgm:cxn modelId="{4BCF29A0-E8CF-F043-8A6B-7C7443483779}" type="presParOf" srcId="{9A85D8A3-1E55-47D2-8C75-B6B2E3D952C7}" destId="{D1ABC067-D36D-4A04-B2C8-5C694DD11682}" srcOrd="2" destOrd="0" presId="urn:diagrams.loki3.com/BracketList"/>
    <dgm:cxn modelId="{D044893D-C60D-4A49-B433-886F1DB4A3AC}" type="presParOf" srcId="{9A85D8A3-1E55-47D2-8C75-B6B2E3D952C7}" destId="{7C3A4178-33DD-4B06-B8A1-2B484302ADDF}"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23287143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developingchild.harvard.edu/" TargetMode="External"/><Relationship Id="rId3" Type="http://schemas.openxmlformats.org/officeDocument/2006/relationships/hyperlink" Target="http://acestoohigh.com/aces-101/" TargetMode="External"/><Relationship Id="rId7" Type="http://schemas.openxmlformats.org/officeDocument/2006/relationships/hyperlink" Target="http://www.cdc.gov/violenceprevention/acestudy/"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acesconnection.com/home" TargetMode="External"/><Relationship Id="rId5" Type="http://schemas.openxmlformats.org/officeDocument/2006/relationships/hyperlink" Target="http://acestoohigh.com" TargetMode="External"/><Relationship Id="rId4" Type="http://schemas.openxmlformats.org/officeDocument/2006/relationships/hyperlink" Target="http://acestoohigh.com/got-your-ace-score/" TargetMode="External"/><Relationship Id="rId9" Type="http://schemas.openxmlformats.org/officeDocument/2006/relationships/hyperlink" Target="http://store.samhsa.gov/product/SAMHSA-s-Concept-of-Trauma-and-Guidance-for-a-Trauma-Informed-Approach/SMA14-488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5" name="Shape 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ACEs Connection</a:t>
            </a:r>
            <a:r>
              <a:rPr lang="en-US" sz="1100" kern="1200" baseline="0" dirty="0" smtClean="0">
                <a:solidFill>
                  <a:schemeClr val="tx1"/>
                </a:solidFill>
                <a:effectLst/>
                <a:latin typeface="+mn-lt"/>
                <a:ea typeface="+mn-ea"/>
                <a:cs typeface="+mn-cs"/>
              </a:rPr>
              <a:t> Network is two parts:</a:t>
            </a:r>
            <a:endParaRPr lang="en-US" dirty="0" smtClean="0"/>
          </a:p>
          <a:p>
            <a:pPr>
              <a:spcBef>
                <a:spcPts val="0"/>
              </a:spcBef>
              <a:buNone/>
            </a:pPr>
            <a:endParaRPr dirty="0"/>
          </a:p>
        </p:txBody>
      </p:sp>
    </p:spTree>
    <p:extLst>
      <p:ext uri="{BB962C8B-B14F-4D97-AF65-F5344CB8AC3E}">
        <p14:creationId xmlns:p14="http://schemas.microsoft.com/office/powerpoint/2010/main" val="314723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So, why do ACEs cause so much damage? This is the second part of ACEs science</a:t>
            </a:r>
            <a:r>
              <a:rPr lang="en-US" sz="1100" kern="1200" baseline="0" dirty="0" smtClean="0">
                <a:solidFill>
                  <a:schemeClr val="tx1"/>
                </a:solidFill>
                <a:effectLst/>
                <a:latin typeface="+mn-lt"/>
                <a:ea typeface="+mn-ea"/>
                <a:cs typeface="+mn-cs"/>
              </a:rPr>
              <a:t> – what happens to your brain when you have ACEs.</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This work was originated by Dr. Bruce McEwen at Rockefeller University, and amplified by Dr. Jack </a:t>
            </a:r>
            <a:r>
              <a:rPr lang="en-US" sz="1100" kern="1200" baseline="0" dirty="0" err="1" smtClean="0">
                <a:solidFill>
                  <a:schemeClr val="tx1"/>
                </a:solidFill>
                <a:effectLst/>
                <a:latin typeface="+mn-lt"/>
                <a:ea typeface="+mn-ea"/>
                <a:cs typeface="+mn-cs"/>
              </a:rPr>
              <a:t>Shonkoff</a:t>
            </a:r>
            <a:r>
              <a:rPr lang="en-US" sz="1100" kern="1200" baseline="0" dirty="0" smtClean="0">
                <a:solidFill>
                  <a:schemeClr val="tx1"/>
                </a:solidFill>
                <a:effectLst/>
                <a:latin typeface="+mn-lt"/>
                <a:ea typeface="+mn-ea"/>
                <a:cs typeface="+mn-cs"/>
              </a:rPr>
              <a:t> at the Harvard Center on the Developing Child. </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We all need positive stress to thrive. But life has its ups and downs, and comes with tolerable stress. The kind that’s temporary, and where you’re often helped to recover. But too many children and adults experience toxic stress – extreme, frequent or extended activation of the body’s stress response without the buffering presence of a supportive adult. </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This long-term toxic stress – the kind that comes from living with a physically and verbally abusive alcoholic parent, for example – damages the function and structure of a kid’s brain. Toxic stres</a:t>
            </a:r>
            <a:r>
              <a:rPr lang="en-US" sz="1100" kern="1200" baseline="0" dirty="0" smtClean="0">
                <a:solidFill>
                  <a:schemeClr val="tx1"/>
                </a:solidFill>
                <a:effectLst/>
                <a:latin typeface="+mn-lt"/>
                <a:ea typeface="+mn-ea"/>
                <a:cs typeface="+mn-cs"/>
              </a:rPr>
              <a:t>s floods the brain with stress hormones. </a:t>
            </a:r>
            <a:r>
              <a:rPr lang="en-US" sz="1100" kern="1200" dirty="0" smtClean="0">
                <a:solidFill>
                  <a:schemeClr val="tx1"/>
                </a:solidFill>
                <a:effectLst/>
                <a:latin typeface="+mn-lt"/>
                <a:ea typeface="+mn-ea"/>
                <a:cs typeface="+mn-cs"/>
              </a:rPr>
              <a:t>When a kid’s in fight, flight or freeze mode, their thinking brain is offline and doesn’t develop as it should.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Kids experiencing trauma act out.</a:t>
            </a:r>
            <a:r>
              <a:rPr lang="en-US" sz="1100" kern="1200" baseline="0" dirty="0" smtClean="0">
                <a:solidFill>
                  <a:schemeClr val="tx1"/>
                </a:solidFill>
                <a:effectLst/>
                <a:latin typeface="+mn-lt"/>
                <a:ea typeface="+mn-ea"/>
                <a:cs typeface="+mn-cs"/>
              </a:rPr>
              <a:t> They </a:t>
            </a:r>
            <a:r>
              <a:rPr lang="en-US" sz="1100" kern="1200" dirty="0" smtClean="0">
                <a:solidFill>
                  <a:schemeClr val="tx1"/>
                </a:solidFill>
                <a:effectLst/>
                <a:latin typeface="+mn-lt"/>
                <a:ea typeface="+mn-ea"/>
                <a:cs typeface="+mn-cs"/>
              </a:rPr>
              <a:t>can’t focus.</a:t>
            </a:r>
            <a:r>
              <a:rPr lang="en-US" sz="1100" kern="1200" baseline="0" dirty="0" smtClean="0">
                <a:solidFill>
                  <a:schemeClr val="tx1"/>
                </a:solidFill>
                <a:effectLst/>
                <a:latin typeface="+mn-lt"/>
                <a:ea typeface="+mn-ea"/>
                <a:cs typeface="+mn-cs"/>
              </a:rPr>
              <a:t> They</a:t>
            </a:r>
            <a:r>
              <a:rPr lang="en-US" sz="1100" kern="1200" dirty="0" smtClean="0">
                <a:solidFill>
                  <a:schemeClr val="tx1"/>
                </a:solidFill>
                <a:effectLst/>
                <a:latin typeface="+mn-lt"/>
                <a:ea typeface="+mn-ea"/>
                <a:cs typeface="+mn-cs"/>
              </a:rPr>
              <a:t> can’t sit still. Or they withdraw. Fight, flight or freeze</a:t>
            </a:r>
            <a:r>
              <a:rPr lang="en-US" sz="1100" kern="1200" baseline="0" dirty="0" smtClean="0">
                <a:solidFill>
                  <a:schemeClr val="tx1"/>
                </a:solidFill>
                <a:effectLst/>
                <a:latin typeface="+mn-lt"/>
                <a:ea typeface="+mn-ea"/>
                <a:cs typeface="+mn-cs"/>
              </a:rPr>
              <a:t> – that’s a normal and expected response to trauma. </a:t>
            </a:r>
            <a:r>
              <a:rPr lang="en-US" sz="1100" kern="1200" dirty="0" smtClean="0">
                <a:solidFill>
                  <a:schemeClr val="tx1"/>
                </a:solidFill>
                <a:effectLst/>
                <a:latin typeface="+mn-lt"/>
                <a:ea typeface="+mn-ea"/>
                <a:cs typeface="+mn-cs"/>
              </a:rPr>
              <a:t>So they can’t learn. Their</a:t>
            </a:r>
            <a:r>
              <a:rPr lang="en-US" sz="1100" kern="1200" baseline="0" dirty="0" smtClean="0">
                <a:solidFill>
                  <a:schemeClr val="tx1"/>
                </a:solidFill>
                <a:effectLst/>
                <a:latin typeface="+mn-lt"/>
                <a:ea typeface="+mn-ea"/>
                <a:cs typeface="+mn-cs"/>
              </a:rPr>
              <a:t> schools respond by suspending or expelling them, which further traumatizes them. </a:t>
            </a:r>
            <a:endParaRPr lang="en-US"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When they get older, they cope by drinking, overeating, doing drugs, smoking, as well as over-achieving or engaging in thrill sports. To them, these are solutions.</a:t>
            </a:r>
            <a:r>
              <a:rPr lang="en-US" sz="1100" kern="1200" baseline="0" dirty="0" smtClean="0">
                <a:solidFill>
                  <a:schemeClr val="tx1"/>
                </a:solidFill>
                <a:effectLst/>
                <a:latin typeface="+mn-lt"/>
                <a:ea typeface="+mn-ea"/>
                <a:cs typeface="+mn-cs"/>
              </a:rPr>
              <a:t> They’re</a:t>
            </a:r>
            <a:r>
              <a:rPr lang="en-US" sz="1100" kern="1200" dirty="0" smtClean="0">
                <a:solidFill>
                  <a:schemeClr val="tx1"/>
                </a:solidFill>
                <a:effectLst/>
                <a:latin typeface="+mn-lt"/>
                <a:ea typeface="+mn-ea"/>
                <a:cs typeface="+mn-cs"/>
              </a:rPr>
              <a:t> not problems. Nicotine reduces anxiety. Food soothes. Some drugs,</a:t>
            </a:r>
            <a:r>
              <a:rPr lang="en-US" sz="1100" kern="1200" baseline="0" dirty="0" smtClean="0">
                <a:solidFill>
                  <a:schemeClr val="tx1"/>
                </a:solidFill>
                <a:effectLst/>
                <a:latin typeface="+mn-lt"/>
                <a:ea typeface="+mn-ea"/>
                <a:cs typeface="+mn-cs"/>
              </a:rPr>
              <a:t> such as meth, </a:t>
            </a:r>
            <a:r>
              <a:rPr lang="en-US" sz="1100" kern="1200" dirty="0" smtClean="0">
                <a:solidFill>
                  <a:schemeClr val="tx1"/>
                </a:solidFill>
                <a:effectLst/>
                <a:latin typeface="+mn-lt"/>
                <a:ea typeface="+mn-ea"/>
                <a:cs typeface="+mn-cs"/>
              </a:rPr>
              <a:t>are anti-depressants. So telling someone how bad smoking is for</a:t>
            </a:r>
            <a:r>
              <a:rPr lang="en-US" sz="1100" kern="1200" baseline="0" dirty="0" smtClean="0">
                <a:solidFill>
                  <a:schemeClr val="tx1"/>
                </a:solidFill>
                <a:effectLst/>
                <a:latin typeface="+mn-lt"/>
                <a:ea typeface="+mn-ea"/>
                <a:cs typeface="+mn-cs"/>
              </a:rPr>
              <a:t> them</a:t>
            </a:r>
            <a:r>
              <a:rPr lang="en-US" sz="1100" kern="1200" dirty="0" smtClean="0">
                <a:solidFill>
                  <a:schemeClr val="tx1"/>
                </a:solidFill>
                <a:effectLst/>
                <a:latin typeface="+mn-lt"/>
                <a:ea typeface="+mn-ea"/>
                <a:cs typeface="+mn-cs"/>
              </a:rPr>
              <a:t> isn’t likely to make much of an impression if it relieves anxiety.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And to the brain – it pretty much doesn’t matter what the trauma is, it will damage some part of the brain. And to the brain, anything that’s accessible and</a:t>
            </a:r>
            <a:r>
              <a:rPr lang="en-US" sz="1100" kern="1200" baseline="0" dirty="0" smtClean="0">
                <a:solidFill>
                  <a:schemeClr val="tx1"/>
                </a:solidFill>
                <a:effectLst/>
                <a:latin typeface="+mn-lt"/>
                <a:ea typeface="+mn-ea"/>
                <a:cs typeface="+mn-cs"/>
              </a:rPr>
              <a:t> works can become a coping mechanism. So, chasing individual addictions is a losing game. If you don’t go to the root, people might stop smoking, but start eating. They will replace methamphetamines with </a:t>
            </a:r>
            <a:r>
              <a:rPr lang="en-US" sz="1100" kern="1200" baseline="0" dirty="0" err="1" smtClean="0">
                <a:solidFill>
                  <a:schemeClr val="tx1"/>
                </a:solidFill>
                <a:effectLst/>
                <a:latin typeface="+mn-lt"/>
                <a:ea typeface="+mn-ea"/>
                <a:cs typeface="+mn-cs"/>
              </a:rPr>
              <a:t>opiods</a:t>
            </a:r>
            <a:r>
              <a:rPr lang="en-US" sz="1100" kern="1200" baseline="0" dirty="0" smtClean="0">
                <a:solidFill>
                  <a:schemeClr val="tx1"/>
                </a:solidFill>
                <a:effectLst/>
                <a:latin typeface="+mn-lt"/>
                <a:ea typeface="+mn-ea"/>
                <a:cs typeface="+mn-cs"/>
              </a:rPr>
              <a:t>. </a:t>
            </a:r>
            <a:endParaRPr lang="en-US" sz="11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190957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Staying in red alert status puts a lot of wear and tear on the body. Bruce McEwen says: “It gets under the skin.” So even if people haven’t smoked or become obese, their risk of heart disease and diabetes increases, as do autoimmune diseases. This is the third part of the</a:t>
            </a:r>
            <a:r>
              <a:rPr lang="en-US" sz="1100" kern="1200" baseline="0" dirty="0" smtClean="0">
                <a:solidFill>
                  <a:schemeClr val="tx1"/>
                </a:solidFill>
                <a:effectLst/>
                <a:latin typeface="+mn-lt"/>
                <a:ea typeface="+mn-ea"/>
                <a:cs typeface="+mn-cs"/>
              </a:rPr>
              <a:t> “theory of everything” – what happens to our bodies when we live with toxic stress for years. </a:t>
            </a:r>
            <a:endParaRPr lang="en-US" sz="11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2109343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Toxic stress can turn genes on and off. And these changes can be transferred from parent to child. The</a:t>
            </a:r>
            <a:r>
              <a:rPr lang="en-US" sz="1100" kern="1200" baseline="0" dirty="0" smtClean="0">
                <a:solidFill>
                  <a:schemeClr val="tx1"/>
                </a:solidFill>
                <a:effectLst/>
                <a:latin typeface="+mn-lt"/>
                <a:ea typeface="+mn-ea"/>
                <a:cs typeface="+mn-cs"/>
              </a:rPr>
              <a:t> area of research that looks into how our interaction with the people around us can change our genes is called epigenetics.</a:t>
            </a:r>
            <a:r>
              <a:rPr lang="en-US" sz="1100" kern="1200" dirty="0" smtClean="0">
                <a:solidFill>
                  <a:schemeClr val="tx1"/>
                </a:solidFill>
                <a:effectLst/>
                <a:latin typeface="+mn-lt"/>
                <a:ea typeface="+mn-ea"/>
                <a:cs typeface="+mn-cs"/>
              </a:rPr>
              <a:t> That’s the fourth</a:t>
            </a:r>
            <a:r>
              <a:rPr lang="en-US" sz="1100" kern="1200" baseline="0" dirty="0" smtClean="0">
                <a:solidFill>
                  <a:schemeClr val="tx1"/>
                </a:solidFill>
                <a:effectLst/>
                <a:latin typeface="+mn-lt"/>
                <a:ea typeface="+mn-ea"/>
                <a:cs typeface="+mn-cs"/>
              </a:rPr>
              <a:t> part of ACEs science.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tx1"/>
                </a:solidFill>
                <a:effectLst/>
                <a:latin typeface="+mn-lt"/>
                <a:ea typeface="+mn-ea"/>
                <a:cs typeface="+mn-cs"/>
              </a:rPr>
              <a:t>This fourth part of ACEs science plays out in historical or generational trauma. </a:t>
            </a:r>
            <a:endParaRPr lang="en-US" sz="11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1782601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Shape 208"/>
          <p:cNvSpPr>
            <a:spLocks noGrp="1" noRot="1" noChangeAspect="1" noTextEdit="1"/>
          </p:cNvSpPr>
          <p:nvPr>
            <p:ph type="sldImg" idx="2"/>
          </p:nvPr>
        </p:nvSpPr>
        <p:spPr>
          <a:noFill/>
          <a:ln>
            <a:headEnd/>
            <a:tailEnd/>
          </a:ln>
        </p:spPr>
      </p:sp>
      <p:sp>
        <p:nvSpPr>
          <p:cNvPr id="49154" name="Shape 209"/>
          <p:cNvSpPr txBox="1">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pPr>
            <a:r>
              <a:rPr lang="en-US" dirty="0" smtClean="0">
                <a:latin typeface="Arial" charset="0"/>
                <a:ea typeface="MS PGothic" charset="0"/>
              </a:rPr>
              <a:t>Resilience</a:t>
            </a:r>
            <a:r>
              <a:rPr lang="en-US" baseline="0" dirty="0" smtClean="0">
                <a:latin typeface="Arial" charset="0"/>
                <a:ea typeface="MS PGothic" charset="0"/>
              </a:rPr>
              <a:t> research.</a:t>
            </a:r>
            <a:r>
              <a:rPr lang="en-US" dirty="0" smtClean="0">
                <a:latin typeface="Arial" charset="0"/>
                <a:ea typeface="MS PGothic" charset="0"/>
              </a:rPr>
              <a:t> </a:t>
            </a:r>
            <a:r>
              <a:rPr lang="en-US" dirty="0">
                <a:latin typeface="Arial" charset="0"/>
                <a:ea typeface="MS PGothic" charset="0"/>
              </a:rPr>
              <a:t>Our brains are plastic. Our </a:t>
            </a:r>
            <a:r>
              <a:rPr lang="en-US" dirty="0" smtClean="0">
                <a:latin typeface="Arial" charset="0"/>
                <a:ea typeface="MS PGothic" charset="0"/>
              </a:rPr>
              <a:t>bodies want to heal. </a:t>
            </a:r>
            <a:endParaRPr lang="en-US" dirty="0">
              <a:latin typeface="Arial" charset="0"/>
              <a:ea typeface="MS PGothic" charset="0"/>
            </a:endParaRPr>
          </a:p>
          <a:p>
            <a:pPr eaLnBrk="1" hangingPunct="1">
              <a:spcBef>
                <a:spcPct val="0"/>
              </a:spcBef>
            </a:pPr>
            <a:endParaRPr lang="en-US" dirty="0">
              <a:latin typeface="Arial" charset="0"/>
              <a:ea typeface="MS PGothic" charset="0"/>
            </a:endParaRPr>
          </a:p>
          <a:p>
            <a:pPr eaLnBrk="1" hangingPunct="1">
              <a:spcBef>
                <a:spcPct val="0"/>
              </a:spcBef>
            </a:pPr>
            <a:r>
              <a:rPr lang="en-US" dirty="0">
                <a:latin typeface="Arial" charset="0"/>
                <a:ea typeface="MS PGothic" charset="0"/>
              </a:rPr>
              <a:t>We know a lot about how to increase individual resilience. To reduce stress hormones in our bodies and brains, we can meditate, exercise, get enough sleep and eat well, have safe relationships, live in a safe place, ask for help when we need it and, if necessary, get help from a counselor or therapist. Simple advice. But it works.</a:t>
            </a:r>
          </a:p>
          <a:p>
            <a:pPr eaLnBrk="1" hangingPunct="1">
              <a:spcBef>
                <a:spcPct val="0"/>
              </a:spcBef>
            </a:pPr>
            <a:endParaRPr lang="en-US" dirty="0">
              <a:latin typeface="Arial" charset="0"/>
              <a:ea typeface="MS PGothic" charset="0"/>
            </a:endParaRPr>
          </a:p>
          <a:p>
            <a:pPr eaLnBrk="1" hangingPunct="1">
              <a:spcBef>
                <a:spcPct val="0"/>
              </a:spcBef>
            </a:pPr>
            <a:r>
              <a:rPr lang="en-US" dirty="0">
                <a:latin typeface="Arial" charset="0"/>
                <a:ea typeface="MS PGothic" charset="0"/>
              </a:rPr>
              <a:t>We can build resilient families -- We know that educating parents about their own ACEs helps them understand their lives and motivates them to learn to become healthy parents to prevent passing their ACEs on to their kids. </a:t>
            </a:r>
          </a:p>
          <a:p>
            <a:pPr eaLnBrk="1" hangingPunct="1">
              <a:spcBef>
                <a:spcPct val="0"/>
              </a:spcBef>
            </a:pPr>
            <a:endParaRPr lang="en-US" dirty="0">
              <a:latin typeface="Arial" charset="0"/>
              <a:ea typeface="MS PGothic" charset="0"/>
            </a:endParaRPr>
          </a:p>
          <a:p>
            <a:pPr eaLnBrk="1" hangingPunct="1">
              <a:spcBef>
                <a:spcPct val="0"/>
              </a:spcBef>
            </a:pPr>
            <a:r>
              <a:rPr lang="en-US" dirty="0" smtClean="0">
                <a:latin typeface="Arial" charset="0"/>
                <a:ea typeface="MS PGothic" charset="0"/>
              </a:rPr>
              <a:t>But you can’t have resilient</a:t>
            </a:r>
            <a:r>
              <a:rPr lang="en-US" baseline="0" dirty="0" smtClean="0">
                <a:latin typeface="Arial" charset="0"/>
                <a:ea typeface="MS PGothic" charset="0"/>
              </a:rPr>
              <a:t> families without healthy organizations, systems and communities. </a:t>
            </a:r>
            <a:r>
              <a:rPr lang="en-US" dirty="0" smtClean="0">
                <a:latin typeface="Arial" charset="0"/>
                <a:ea typeface="MS PGothic" charset="0"/>
              </a:rPr>
              <a:t>The </a:t>
            </a:r>
            <a:r>
              <a:rPr lang="en-US" dirty="0">
                <a:latin typeface="Arial" charset="0"/>
                <a:ea typeface="MS PGothic" charset="0"/>
              </a:rPr>
              <a:t>frontier of resilience research lies in creating communities and systems that prevent childhood adversity and stop traumatizing already traumatized people.</a:t>
            </a:r>
          </a:p>
          <a:p>
            <a:pPr eaLnBrk="1" hangingPunct="1">
              <a:spcBef>
                <a:spcPct val="0"/>
              </a:spcBef>
            </a:pPr>
            <a:endParaRPr lang="en-US" dirty="0">
              <a:latin typeface="Arial" charset="0"/>
              <a:ea typeface="MS PGothic" charset="0"/>
            </a:endParaRPr>
          </a:p>
        </p:txBody>
      </p:sp>
    </p:spTree>
    <p:extLst>
      <p:ext uri="{BB962C8B-B14F-4D97-AF65-F5344CB8AC3E}">
        <p14:creationId xmlns:p14="http://schemas.microsoft.com/office/powerpoint/2010/main" val="4090641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baseline="0" dirty="0" smtClean="0">
                <a:solidFill>
                  <a:schemeClr val="tx1"/>
                </a:solidFill>
                <a:effectLst/>
                <a:latin typeface="+mn-lt"/>
                <a:ea typeface="+mn-ea"/>
                <a:cs typeface="+mn-cs"/>
              </a:rPr>
              <a:t>On </a:t>
            </a:r>
            <a:r>
              <a:rPr lang="en-US" sz="1100" kern="1200" baseline="0" dirty="0" err="1" smtClean="0">
                <a:solidFill>
                  <a:schemeClr val="tx1"/>
                </a:solidFill>
                <a:effectLst/>
                <a:latin typeface="+mn-lt"/>
                <a:ea typeface="+mn-ea"/>
                <a:cs typeface="+mn-cs"/>
              </a:rPr>
              <a:t>ACEsTooHigh.com</a:t>
            </a:r>
            <a:r>
              <a:rPr lang="en-US" sz="1100" kern="1200" baseline="0" dirty="0" smtClean="0">
                <a:solidFill>
                  <a:schemeClr val="tx1"/>
                </a:solidFill>
                <a:effectLst/>
                <a:latin typeface="+mn-lt"/>
                <a:ea typeface="+mn-ea"/>
                <a:cs typeface="+mn-cs"/>
              </a:rPr>
              <a:t>, we tell stories about how people, organizations, systems and communities are implementing this ACEs science.</a:t>
            </a:r>
          </a:p>
          <a:p>
            <a:endParaRPr lang="en-US" sz="1100" kern="1200" baseline="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311984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When principal Jim </a:t>
            </a:r>
            <a:r>
              <a:rPr lang="en-US" sz="1100" kern="1200" dirty="0" err="1" smtClean="0">
                <a:solidFill>
                  <a:schemeClr val="tx1"/>
                </a:solidFill>
                <a:effectLst/>
                <a:latin typeface="+mn-lt"/>
                <a:ea typeface="+mn-ea"/>
                <a:cs typeface="+mn-cs"/>
              </a:rPr>
              <a:t>Sporleder</a:t>
            </a:r>
            <a:r>
              <a:rPr lang="en-US" sz="1100" kern="1200" dirty="0" smtClean="0">
                <a:solidFill>
                  <a:schemeClr val="tx1"/>
                </a:solidFill>
                <a:effectLst/>
                <a:latin typeface="+mn-lt"/>
                <a:ea typeface="+mn-ea"/>
                <a:cs typeface="+mn-cs"/>
              </a:rPr>
              <a:t> learned about the ACE Study and the effects of toxic stress on kids’ brains, he said he’d been doing everything wrong when it came to disciplining kids. In one year, he changed the school so that when a kid threw a chair or yelled at a teacher, the staff didn’t suspend or expel the kid, which just further traumatizes the kid. They understood that the kid was behaving like that because he or she was experiencing</a:t>
            </a:r>
            <a:r>
              <a:rPr lang="en-US" sz="1100" kern="1200" baseline="0" dirty="0" smtClean="0">
                <a:solidFill>
                  <a:schemeClr val="tx1"/>
                </a:solidFill>
                <a:effectLst/>
                <a:latin typeface="+mn-lt"/>
                <a:ea typeface="+mn-ea"/>
                <a:cs typeface="+mn-cs"/>
              </a:rPr>
              <a:t> trauma. So, instead of yelling at a kid: “What’s wrong with you? Why the hell did you do such a stupid thing?, they</a:t>
            </a:r>
            <a:r>
              <a:rPr lang="en-US" sz="1100" kern="1200" dirty="0" smtClean="0">
                <a:solidFill>
                  <a:schemeClr val="tx1"/>
                </a:solidFill>
                <a:effectLst/>
                <a:latin typeface="+mn-lt"/>
                <a:ea typeface="+mn-ea"/>
                <a:cs typeface="+mn-cs"/>
              </a:rPr>
              <a:t> asked: “What happened to you? How can we help you?” </a:t>
            </a:r>
          </a:p>
          <a:p>
            <a:r>
              <a:rPr lang="en-US" sz="1100" kern="1200" dirty="0" smtClean="0">
                <a:solidFill>
                  <a:schemeClr val="tx1"/>
                </a:solidFill>
                <a:effectLst/>
                <a:latin typeface="+mn-lt"/>
                <a:ea typeface="+mn-ea"/>
                <a:cs typeface="+mn-cs"/>
              </a:rPr>
              <a:t> </a:t>
            </a:r>
          </a:p>
          <a:p>
            <a:endParaRPr lang="en-US" sz="11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1711509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After one year, suspensions dropped</a:t>
            </a:r>
            <a:r>
              <a:rPr lang="en-US" sz="1100" kern="1200" baseline="0" dirty="0" smtClean="0">
                <a:solidFill>
                  <a:schemeClr val="tx1"/>
                </a:solidFill>
                <a:effectLst/>
                <a:latin typeface="+mn-lt"/>
                <a:ea typeface="+mn-ea"/>
                <a:cs typeface="+mn-cs"/>
              </a:rPr>
              <a:t> 85%, expulsions dropped 40%. After</a:t>
            </a:r>
            <a:r>
              <a:rPr lang="en-US" sz="1100" kern="1200" dirty="0" smtClean="0">
                <a:solidFill>
                  <a:schemeClr val="tx1"/>
                </a:solidFill>
                <a:effectLst/>
                <a:latin typeface="+mn-lt"/>
                <a:ea typeface="+mn-ea"/>
                <a:cs typeface="+mn-cs"/>
              </a:rPr>
              <a:t> three years, suspensions dropped 90%, and they stopped expelling kids.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The kids’ grades, test scores and graduation rates went up. The kids, whose average ACE score is 5.5, say the school is their family. </a:t>
            </a:r>
          </a:p>
          <a:p>
            <a:endParaRPr lang="en-US" sz="11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436289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Dr. Vincent </a:t>
            </a:r>
            <a:r>
              <a:rPr lang="en-US" sz="1100" kern="1200" dirty="0" err="1" smtClean="0">
                <a:solidFill>
                  <a:schemeClr val="tx1"/>
                </a:solidFill>
                <a:effectLst/>
                <a:latin typeface="+mn-lt"/>
                <a:ea typeface="+mn-ea"/>
                <a:cs typeface="+mn-cs"/>
              </a:rPr>
              <a:t>Felitti</a:t>
            </a:r>
            <a:r>
              <a:rPr lang="en-US" sz="1100" kern="1200" dirty="0" smtClean="0">
                <a:solidFill>
                  <a:schemeClr val="tx1"/>
                </a:solidFill>
                <a:effectLst/>
                <a:latin typeface="+mn-lt"/>
                <a:ea typeface="+mn-ea"/>
                <a:cs typeface="+mn-cs"/>
              </a:rPr>
              <a:t>, co-founder of the ACE Study, says that there aren’t enough therapists</a:t>
            </a:r>
            <a:r>
              <a:rPr lang="en-US" sz="1100" kern="1200" baseline="0" dirty="0" smtClean="0">
                <a:solidFill>
                  <a:schemeClr val="tx1"/>
                </a:solidFill>
                <a:effectLst/>
                <a:latin typeface="+mn-lt"/>
                <a:ea typeface="+mn-ea"/>
                <a:cs typeface="+mn-cs"/>
              </a:rPr>
              <a:t> in the world to help all the people who are suffering from ACEs. That’s why he thinks everyone in the caring professions can learn about ACEs to help those they work with. And here’s an example of what can happen in the faith-based community.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Dave </a:t>
            </a:r>
            <a:r>
              <a:rPr lang="en-US" sz="1100" kern="1200" dirty="0" err="1" smtClean="0">
                <a:solidFill>
                  <a:schemeClr val="tx1"/>
                </a:solidFill>
                <a:effectLst/>
                <a:latin typeface="+mn-lt"/>
                <a:ea typeface="+mn-ea"/>
                <a:cs typeface="+mn-cs"/>
              </a:rPr>
              <a:t>Lockridge</a:t>
            </a:r>
            <a:r>
              <a:rPr lang="en-US" sz="1100" kern="1200" dirty="0" smtClean="0">
                <a:solidFill>
                  <a:schemeClr val="tx1"/>
                </a:solidFill>
                <a:effectLst/>
                <a:latin typeface="+mn-lt"/>
                <a:ea typeface="+mn-ea"/>
                <a:cs typeface="+mn-cs"/>
              </a:rPr>
              <a:t> was an evangelical Christian pastor who had a small church in a very poor town in California.</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After he learned about the ACE Study, he said he realized in his efforts to help his most troubled parishioners, he’d been doing everything wrong. </a:t>
            </a:r>
            <a:r>
              <a:rPr lang="en-US" sz="1100" kern="1200" dirty="0" err="1" smtClean="0">
                <a:solidFill>
                  <a:schemeClr val="tx1"/>
                </a:solidFill>
                <a:effectLst/>
                <a:latin typeface="+mn-lt"/>
                <a:ea typeface="+mn-ea"/>
                <a:cs typeface="+mn-cs"/>
              </a:rPr>
              <a:t>Lockridge</a:t>
            </a:r>
            <a:r>
              <a:rPr lang="en-US" sz="1100" kern="1200" dirty="0" smtClean="0">
                <a:solidFill>
                  <a:schemeClr val="tx1"/>
                </a:solidFill>
                <a:effectLst/>
                <a:latin typeface="+mn-lt"/>
                <a:ea typeface="+mn-ea"/>
                <a:cs typeface="+mn-cs"/>
              </a:rPr>
              <a:t> closed his church, got a psychology degree, and designed a course with a workbook that combines ACEs, the effects of toxic stress and Bible studies.</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He took his course to people living in rescue missions –the last stop before the grave, a place of hopelessness. </a:t>
            </a:r>
          </a:p>
          <a:p>
            <a:endParaRPr lang="en-US"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pPr lvl="0" rtl="0">
              <a:spcBef>
                <a:spcPts val="0"/>
              </a:spcBef>
              <a:buNone/>
            </a:pPr>
            <a:endParaRPr dirty="0"/>
          </a:p>
        </p:txBody>
      </p:sp>
    </p:spTree>
    <p:extLst>
      <p:ext uri="{BB962C8B-B14F-4D97-AF65-F5344CB8AC3E}">
        <p14:creationId xmlns:p14="http://schemas.microsoft.com/office/powerpoint/2010/main" val="4009630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He helped them realize four important,</a:t>
            </a:r>
            <a:r>
              <a:rPr lang="en-US" sz="1100" kern="1200" baseline="0" dirty="0" smtClean="0">
                <a:solidFill>
                  <a:schemeClr val="tx1"/>
                </a:solidFill>
                <a:effectLst/>
                <a:latin typeface="+mn-lt"/>
                <a:ea typeface="+mn-ea"/>
                <a:cs typeface="+mn-cs"/>
              </a:rPr>
              <a:t> life-changing things:</a:t>
            </a:r>
          </a:p>
          <a:p>
            <a:endParaRPr lang="en-US" sz="1100" kern="1200" baseline="0" dirty="0" smtClean="0">
              <a:solidFill>
                <a:schemeClr val="tx1"/>
              </a:solidFill>
              <a:effectLst/>
              <a:latin typeface="+mn-lt"/>
              <a:ea typeface="+mn-ea"/>
              <a:cs typeface="+mn-cs"/>
            </a:endParaRPr>
          </a:p>
          <a:p>
            <a:pPr marL="228600" indent="-228600">
              <a:buAutoNum type="arabicPeriod"/>
            </a:pPr>
            <a:r>
              <a:rPr lang="en-US" sz="1100" kern="1200" baseline="0" dirty="0" smtClean="0">
                <a:solidFill>
                  <a:schemeClr val="tx1"/>
                </a:solidFill>
                <a:effectLst/>
                <a:latin typeface="+mn-lt"/>
                <a:ea typeface="+mn-ea"/>
                <a:cs typeface="+mn-cs"/>
              </a:rPr>
              <a:t>They weren’t born bad.</a:t>
            </a:r>
          </a:p>
          <a:p>
            <a:pPr marL="228600" indent="-228600">
              <a:buAutoNum type="arabicPeriod"/>
            </a:pPr>
            <a:r>
              <a:rPr lang="en-US" sz="1100" kern="1200" baseline="0" dirty="0" smtClean="0">
                <a:solidFill>
                  <a:schemeClr val="tx1"/>
                </a:solidFill>
                <a:effectLst/>
                <a:latin typeface="+mn-lt"/>
                <a:ea typeface="+mn-ea"/>
                <a:cs typeface="+mn-cs"/>
              </a:rPr>
              <a:t>They weren’t responsible for the things that happened to them when they were children.</a:t>
            </a:r>
          </a:p>
          <a:p>
            <a:pPr marL="228600" indent="-228600">
              <a:buAutoNum type="arabicPeriod"/>
            </a:pPr>
            <a:r>
              <a:rPr lang="en-US" sz="1100" kern="1200" baseline="0" dirty="0" smtClean="0">
                <a:solidFill>
                  <a:schemeClr val="tx1"/>
                </a:solidFill>
                <a:effectLst/>
                <a:latin typeface="+mn-lt"/>
                <a:ea typeface="+mn-ea"/>
                <a:cs typeface="+mn-cs"/>
              </a:rPr>
              <a:t>They coped appropriately, given that they were offered no other ways to cope; it kept them alive and sane. </a:t>
            </a:r>
          </a:p>
          <a:p>
            <a:pPr marL="228600" indent="-228600">
              <a:buAutoNum type="arabicPeriod"/>
            </a:pPr>
            <a:r>
              <a:rPr lang="en-US" sz="1100" kern="1200" baseline="0" dirty="0" smtClean="0">
                <a:solidFill>
                  <a:schemeClr val="tx1"/>
                </a:solidFill>
                <a:effectLst/>
                <a:latin typeface="+mn-lt"/>
                <a:ea typeface="+mn-ea"/>
                <a:cs typeface="+mn-cs"/>
              </a:rPr>
              <a:t>They can change.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Dave’s course is now being used by rescue missions in several states.</a:t>
            </a:r>
          </a:p>
          <a:p>
            <a:endParaRPr lang="en-US" dirty="0"/>
          </a:p>
        </p:txBody>
      </p:sp>
    </p:spTree>
    <p:extLst>
      <p:ext uri="{BB962C8B-B14F-4D97-AF65-F5344CB8AC3E}">
        <p14:creationId xmlns:p14="http://schemas.microsoft.com/office/powerpoint/2010/main" val="3493035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There are trauma-informed judges, trauma-informed courts,</a:t>
            </a:r>
            <a:r>
              <a:rPr lang="en-US" sz="1100" kern="1200" baseline="0" dirty="0" smtClean="0">
                <a:solidFill>
                  <a:schemeClr val="tx1"/>
                </a:solidFill>
                <a:effectLst/>
                <a:latin typeface="+mn-lt"/>
                <a:ea typeface="+mn-ea"/>
                <a:cs typeface="+mn-cs"/>
              </a:rPr>
              <a:t> including Safe Babies Courts that have completely changed how they work with families. Instead of always separating babies who come to the attention of child welfare from their parents, they only remove babies that are in immediate danger, and instead, immediately provide wrap-around services for parents, siblings and extended family, and ongoing support until the family gets back on its feet. Safe Babies Courts offer counseling, medical care, employment services, housing services, transportation, etc. The results are profound -- i</a:t>
            </a:r>
            <a:r>
              <a:rPr lang="en-US" sz="1100" kern="1200" dirty="0" smtClean="0">
                <a:solidFill>
                  <a:schemeClr val="tx1"/>
                </a:solidFill>
                <a:effectLst/>
                <a:latin typeface="+mn-lt"/>
                <a:ea typeface="+mn-ea"/>
                <a:cs typeface="+mn-cs"/>
              </a:rPr>
              <a:t>n Safe Babies Courts that help children and their parents, 99% of the kids suffer no further abuse. </a:t>
            </a:r>
          </a:p>
          <a:p>
            <a:pPr>
              <a:spcBef>
                <a:spcPts val="0"/>
              </a:spcBef>
              <a:buNone/>
            </a:pPr>
            <a:endParaRPr dirty="0"/>
          </a:p>
        </p:txBody>
      </p:sp>
    </p:spTree>
    <p:extLst>
      <p:ext uri="{BB962C8B-B14F-4D97-AF65-F5344CB8AC3E}">
        <p14:creationId xmlns:p14="http://schemas.microsoft.com/office/powerpoint/2010/main" val="396502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baseline="0" dirty="0" err="1" smtClean="0">
                <a:solidFill>
                  <a:schemeClr val="tx1"/>
                </a:solidFill>
                <a:effectLst/>
                <a:latin typeface="+mn-lt"/>
                <a:ea typeface="+mn-ea"/>
                <a:cs typeface="+mn-cs"/>
              </a:rPr>
              <a:t>ACEsTooHigh.com</a:t>
            </a:r>
            <a:r>
              <a:rPr lang="en-US" sz="1100" kern="1200" baseline="0" dirty="0" smtClean="0">
                <a:solidFill>
                  <a:schemeClr val="tx1"/>
                </a:solidFill>
                <a:effectLst/>
                <a:latin typeface="+mn-lt"/>
                <a:ea typeface="+mn-ea"/>
                <a:cs typeface="+mn-cs"/>
              </a:rPr>
              <a:t>, a news site for the general public. It covers ACEs science and how people, organizations, systems and communities are implementing that science. </a:t>
            </a:r>
          </a:p>
          <a:p>
            <a:endParaRPr lang="en-US" sz="1100" kern="1200" baseline="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311984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Pediatricians in Portland,</a:t>
            </a:r>
            <a:r>
              <a:rPr lang="en-US" sz="1100" kern="1200" baseline="0" dirty="0" smtClean="0">
                <a:solidFill>
                  <a:schemeClr val="tx1"/>
                </a:solidFill>
                <a:effectLst/>
                <a:latin typeface="+mn-lt"/>
                <a:ea typeface="+mn-ea"/>
                <a:cs typeface="+mn-cs"/>
              </a:rPr>
              <a:t> Oregon, </a:t>
            </a:r>
            <a:r>
              <a:rPr lang="en-US" sz="1100" kern="1200" dirty="0" smtClean="0">
                <a:solidFill>
                  <a:schemeClr val="tx1"/>
                </a:solidFill>
                <a:effectLst/>
                <a:latin typeface="+mn-lt"/>
                <a:ea typeface="+mn-ea"/>
                <a:cs typeface="+mn-cs"/>
              </a:rPr>
              <a:t>are asking about the ACEs history – and the resilience</a:t>
            </a:r>
            <a:r>
              <a:rPr lang="en-US" sz="1100" kern="1200" baseline="0" dirty="0" smtClean="0">
                <a:solidFill>
                  <a:schemeClr val="tx1"/>
                </a:solidFill>
                <a:effectLst/>
                <a:latin typeface="+mn-lt"/>
                <a:ea typeface="+mn-ea"/>
                <a:cs typeface="+mn-cs"/>
              </a:rPr>
              <a:t> history –</a:t>
            </a:r>
            <a:r>
              <a:rPr lang="en-US" sz="1100" kern="1200" dirty="0" smtClean="0">
                <a:solidFill>
                  <a:schemeClr val="tx1"/>
                </a:solidFill>
                <a:effectLst/>
                <a:latin typeface="+mn-lt"/>
                <a:ea typeface="+mn-ea"/>
                <a:cs typeface="+mn-cs"/>
              </a:rPr>
              <a:t> of parents who bring their</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four-month-old babies in for a well-baby checkup. When parents learn they have a high ACE score, they usually say, “This explains my life.” Or “Why didn’t someone tell me this earlier?” And they want to know what they can do to prevent their children from having a high ACE score. </a:t>
            </a:r>
          </a:p>
          <a:p>
            <a:pPr>
              <a:spcBef>
                <a:spcPts val="0"/>
              </a:spcBef>
              <a:buNone/>
            </a:pPr>
            <a:endParaRPr dirty="0"/>
          </a:p>
        </p:txBody>
      </p:sp>
    </p:spTree>
    <p:extLst>
      <p:ext uri="{BB962C8B-B14F-4D97-AF65-F5344CB8AC3E}">
        <p14:creationId xmlns:p14="http://schemas.microsoft.com/office/powerpoint/2010/main" val="1559478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 Family Center in Nashville, Tennessee, has</a:t>
            </a:r>
            <a:r>
              <a:rPr lang="en-US" baseline="0" dirty="0" smtClean="0"/>
              <a:t> educated more than 1,000 parents about ACEs in the parenting classes they provide to parents, most of whom are ordered by a judge to take classes. </a:t>
            </a:r>
            <a:endParaRPr lang="en-US" dirty="0"/>
          </a:p>
        </p:txBody>
      </p:sp>
    </p:spTree>
    <p:extLst>
      <p:ext uri="{BB962C8B-B14F-4D97-AF65-F5344CB8AC3E}">
        <p14:creationId xmlns:p14="http://schemas.microsoft.com/office/powerpoint/2010/main" val="3097667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As</a:t>
            </a:r>
            <a:r>
              <a:rPr lang="en-US" baseline="0" dirty="0" smtClean="0"/>
              <a:t> you can see, most have extremely high ACE scores. In addition, another 5% have 10 ACEs.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C978891-C8C9-48E3-AFBB-499F02B477BF}" type="slidenum">
              <a:rPr lang="en-US" smtClean="0"/>
              <a:t>22</a:t>
            </a:fld>
            <a:endParaRPr lang="en-US"/>
          </a:p>
        </p:txBody>
      </p:sp>
    </p:spTree>
    <p:extLst>
      <p:ext uri="{BB962C8B-B14F-4D97-AF65-F5344CB8AC3E}">
        <p14:creationId xmlns:p14="http://schemas.microsoft.com/office/powerpoint/2010/main" val="1306269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kern="1200" baseline="0" dirty="0" smtClean="0">
                <a:solidFill>
                  <a:schemeClr val="tx1"/>
                </a:solidFill>
                <a:latin typeface="+mn-lt"/>
                <a:ea typeface="+mn-ea"/>
                <a:cs typeface="+mn-cs"/>
              </a:rPr>
              <a:t>The </a:t>
            </a:r>
            <a:r>
              <a:rPr lang="en-US" sz="1100" b="1" i="0" u="none" strike="noStrike" kern="1200" baseline="0" dirty="0" err="1" smtClean="0">
                <a:solidFill>
                  <a:schemeClr val="tx1"/>
                </a:solidFill>
                <a:latin typeface="+mn-lt"/>
                <a:ea typeface="+mn-ea"/>
                <a:cs typeface="+mn-cs"/>
              </a:rPr>
              <a:t>NEAR@Home</a:t>
            </a:r>
            <a:r>
              <a:rPr lang="en-US" sz="1100" b="1" i="0" u="none" strike="noStrike" kern="1200" baseline="0" dirty="0" smtClean="0">
                <a:solidFill>
                  <a:schemeClr val="tx1"/>
                </a:solidFill>
                <a:latin typeface="+mn-lt"/>
                <a:ea typeface="+mn-ea"/>
                <a:cs typeface="+mn-cs"/>
              </a:rPr>
              <a:t> toolkit was developed in Washington State for home visitors – people who work with new parents eligible for the program because they’re poor. They say that learning about ACEs is a SOCIAL JUSTICE issue. ”</a:t>
            </a:r>
            <a:r>
              <a:rPr lang="en-US" sz="1100" b="1" i="1" u="none" strike="noStrike" kern="1200" baseline="0" dirty="0" smtClean="0">
                <a:solidFill>
                  <a:schemeClr val="tx1"/>
                </a:solidFill>
                <a:latin typeface="+mn-lt"/>
                <a:ea typeface="+mn-ea"/>
                <a:cs typeface="+mn-cs"/>
              </a:rPr>
              <a:t>PARENTS HAVE THE RIGHT TO KNOW THE MOST POWERFUL DETERMINANT OF THEIR CHILDREN’S FUTURE HEALTH, SAFETY AND PRODUCTIVITY. “</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This is not a deficit-based approach, because it does not ask “What’s wrong with you?” It asks, “What happened to you?” And helps reframe people’s history so that they know that they were not born bad, that they are not responsible for the things that happened to them in their childhoods, and that they can have hope to change their lives and their children’s lives. </a:t>
            </a:r>
            <a:endParaRPr lang="en-US" b="0" dirty="0"/>
          </a:p>
        </p:txBody>
      </p:sp>
    </p:spTree>
    <p:extLst>
      <p:ext uri="{BB962C8B-B14F-4D97-AF65-F5344CB8AC3E}">
        <p14:creationId xmlns:p14="http://schemas.microsoft.com/office/powerpoint/2010/main" val="2928060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There</a:t>
            </a:r>
            <a:r>
              <a:rPr lang="en-US" baseline="0" dirty="0" smtClean="0"/>
              <a:t> are four major </a:t>
            </a:r>
            <a:r>
              <a:rPr lang="en-US" dirty="0" smtClean="0"/>
              <a:t>lessons learned</a:t>
            </a:r>
            <a:r>
              <a:rPr lang="en-US" baseline="0" dirty="0" smtClean="0"/>
              <a:t> from the people who’ve been implementing practices based on ACEs science, and educating their clients, patients, students, prisoners about ACEs science.</a:t>
            </a:r>
          </a:p>
          <a:p>
            <a:endParaRPr lang="en-US" baseline="0" dirty="0" smtClean="0"/>
          </a:p>
          <a:p>
            <a:r>
              <a:rPr lang="en-US" dirty="0" smtClean="0"/>
              <a:t>It engages the people you serve by helping them understand their own lives</a:t>
            </a:r>
          </a:p>
          <a:p>
            <a:endParaRPr lang="en-US" dirty="0" smtClean="0"/>
          </a:p>
          <a:p>
            <a:r>
              <a:rPr lang="en-US" dirty="0" smtClean="0"/>
              <a:t>It empowers people</a:t>
            </a:r>
          </a:p>
          <a:p>
            <a:endParaRPr lang="en-US" dirty="0" smtClean="0"/>
          </a:p>
          <a:p>
            <a:r>
              <a:rPr lang="en-US" dirty="0" smtClean="0"/>
              <a:t>It changes their understanding of others’ behavior</a:t>
            </a:r>
          </a:p>
          <a:p>
            <a:endParaRPr lang="en-US" dirty="0" smtClean="0"/>
          </a:p>
          <a:p>
            <a:r>
              <a:rPr lang="en-US" dirty="0" smtClean="0"/>
              <a:t>It opens a channel for them to tell you what they need</a:t>
            </a:r>
          </a:p>
          <a:p>
            <a:endParaRPr lang="en-US" baseline="0" dirty="0" smtClean="0"/>
          </a:p>
          <a:p>
            <a:r>
              <a:rPr lang="en-US" baseline="0" dirty="0" smtClean="0"/>
              <a:t>There are trauma-informed programs that don</a:t>
            </a:r>
            <a:r>
              <a:rPr lang="fr-FR" baseline="0" dirty="0" smtClean="0"/>
              <a:t>’</a:t>
            </a:r>
            <a:r>
              <a:rPr lang="en-US" baseline="0" dirty="0" smtClean="0"/>
              <a:t>t include ACEs science. They may make significant progress, but they’re unlikely to be as successful as they hope to be if they don’t educate organization staff members and the people they serve. </a:t>
            </a:r>
          </a:p>
          <a:p>
            <a:endParaRPr lang="en-US" baseline="0" dirty="0" smtClean="0"/>
          </a:p>
          <a:p>
            <a:endParaRPr lang="en-US" dirty="0"/>
          </a:p>
        </p:txBody>
      </p:sp>
    </p:spTree>
    <p:extLst>
      <p:ext uri="{BB962C8B-B14F-4D97-AF65-F5344CB8AC3E}">
        <p14:creationId xmlns:p14="http://schemas.microsoft.com/office/powerpoint/2010/main" val="336283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 words, you’ve got to walk the talk. </a:t>
            </a:r>
          </a:p>
          <a:p>
            <a:endParaRPr lang="en-US" dirty="0" smtClean="0"/>
          </a:p>
          <a:p>
            <a:r>
              <a:rPr lang="en-US" dirty="0" smtClean="0"/>
              <a:t>You have to look at your own organization through a</a:t>
            </a:r>
            <a:r>
              <a:rPr lang="en-US" baseline="0" dirty="0" smtClean="0"/>
              <a:t> trauma-informed lens. Because that will lead the organization to looking at the people they serve as their partners in developing solutions, with the understanding that ACEs touch all of us. We all swim in the same ACEs soup; we all breathe </a:t>
            </a:r>
            <a:r>
              <a:rPr lang="en-US" baseline="0" smtClean="0"/>
              <a:t>the same ACEs </a:t>
            </a:r>
            <a:r>
              <a:rPr lang="en-US" baseline="0" dirty="0" smtClean="0"/>
              <a:t>air.</a:t>
            </a:r>
          </a:p>
          <a:p>
            <a:endParaRPr lang="en-US" baseline="0" dirty="0" smtClean="0"/>
          </a:p>
          <a:p>
            <a:r>
              <a:rPr lang="en-US" baseline="0" dirty="0" smtClean="0"/>
              <a:t>Dr. Sandra Bloom looks at this in depth in her trilogy of books: Creating Sanctuary, Destroying Sanctuary and Restoring Sanctuary. She developed the Sanctuary Model, a three-year program that organizations implement to themselves become trauma-informed. Hundreds of organizations in the U.S. are in the process of becoming certified; about 70 have finished.</a:t>
            </a:r>
          </a:p>
          <a:p>
            <a:endParaRPr lang="en-US" baseline="0" dirty="0" smtClean="0"/>
          </a:p>
          <a:p>
            <a:r>
              <a:rPr lang="en-US" baseline="0" dirty="0" smtClean="0"/>
              <a:t>The state of Wisconsin recently launched a one-year project for seven state agencies to themselves become trauma-informed. </a:t>
            </a:r>
          </a:p>
          <a:p>
            <a:endParaRPr lang="en-US" baseline="0" dirty="0" smtClean="0"/>
          </a:p>
        </p:txBody>
      </p:sp>
    </p:spTree>
    <p:extLst>
      <p:ext uri="{BB962C8B-B14F-4D97-AF65-F5344CB8AC3E}">
        <p14:creationId xmlns:p14="http://schemas.microsoft.com/office/powerpoint/2010/main" val="2258414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This</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ACEs</a:t>
            </a:r>
            <a:r>
              <a:rPr lang="en-US" sz="1100" kern="1200" baseline="0" dirty="0" smtClean="0">
                <a:solidFill>
                  <a:schemeClr val="tx1"/>
                </a:solidFill>
                <a:effectLst/>
                <a:latin typeface="+mn-lt"/>
                <a:ea typeface="+mn-ea"/>
                <a:cs typeface="+mn-cs"/>
              </a:rPr>
              <a:t> science </a:t>
            </a:r>
            <a:r>
              <a:rPr lang="en-US" sz="1100" kern="1200" dirty="0" smtClean="0">
                <a:solidFill>
                  <a:schemeClr val="tx1"/>
                </a:solidFill>
                <a:effectLst/>
                <a:latin typeface="+mn-lt"/>
                <a:ea typeface="+mn-ea"/>
                <a:cs typeface="+mn-cs"/>
              </a:rPr>
              <a:t>touches everybody, every organization, every system, every community.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On ACEs Connection Network, we aim to provide the tools to</a:t>
            </a:r>
            <a:r>
              <a:rPr lang="en-US" sz="1100" kern="1200" baseline="0" dirty="0" smtClean="0">
                <a:solidFill>
                  <a:schemeClr val="tx1"/>
                </a:solidFill>
                <a:effectLst/>
                <a:latin typeface="+mn-lt"/>
                <a:ea typeface="+mn-ea"/>
                <a:cs typeface="+mn-cs"/>
              </a:rPr>
              <a:t> help neighborhoods, cities, and counties to become self-healing communities.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baseline="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We tell stories, encourage others to tell their stories, we do our best to shorten the time it takes useful information to find its way from one person who has it to another person who needs it, and we’re using this distributed networking technology to eradicate the isolation caused by geography and </a:t>
            </a:r>
            <a:r>
              <a:rPr lang="en-US" sz="1100" kern="1200" dirty="0" err="1" smtClean="0">
                <a:solidFill>
                  <a:schemeClr val="tx1"/>
                </a:solidFill>
                <a:effectLst/>
                <a:latin typeface="+mn-lt"/>
                <a:ea typeface="+mn-ea"/>
                <a:cs typeface="+mn-cs"/>
              </a:rPr>
              <a:t>siloed</a:t>
            </a:r>
            <a:r>
              <a:rPr lang="en-US" sz="1100" kern="1200" dirty="0" smtClean="0">
                <a:solidFill>
                  <a:schemeClr val="tx1"/>
                </a:solidFill>
                <a:effectLst/>
                <a:latin typeface="+mn-lt"/>
                <a:ea typeface="+mn-ea"/>
                <a:cs typeface="+mn-cs"/>
              </a:rPr>
              <a:t> sectors.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Today, more than 9,100 people are part of </a:t>
            </a:r>
            <a:r>
              <a:rPr lang="en-US" sz="1100" kern="1200" dirty="0" err="1" smtClean="0">
                <a:solidFill>
                  <a:schemeClr val="tx1"/>
                </a:solidFill>
                <a:effectLst/>
                <a:latin typeface="+mn-lt"/>
                <a:ea typeface="+mn-ea"/>
                <a:cs typeface="+mn-cs"/>
              </a:rPr>
              <a:t>ACEsConnection</a:t>
            </a:r>
            <a:r>
              <a:rPr lang="en-US" sz="1100" kern="1200" dirty="0" smtClean="0">
                <a:solidFill>
                  <a:schemeClr val="tx1"/>
                </a:solidFill>
                <a:effectLst/>
                <a:latin typeface="+mn-lt"/>
                <a:ea typeface="+mn-ea"/>
                <a:cs typeface="+mn-cs"/>
              </a:rPr>
              <a:t>.</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They come from healthcare, education, criminal justice, law enforcement, civic, business and faith-based communities. They are parent leaders, social workers, pediatricians, teachers, judges, politicians</a:t>
            </a:r>
            <a:r>
              <a:rPr lang="en-US" sz="1100" kern="1200" baseline="0" dirty="0" smtClean="0">
                <a:solidFill>
                  <a:schemeClr val="tx1"/>
                </a:solidFill>
                <a:effectLst/>
                <a:latin typeface="+mn-lt"/>
                <a:ea typeface="+mn-ea"/>
                <a:cs typeface="+mn-cs"/>
              </a:rPr>
              <a:t> and community advocates. </a:t>
            </a:r>
            <a:r>
              <a:rPr lang="en-US" sz="1100" kern="1200" dirty="0" smtClean="0">
                <a:solidFill>
                  <a:schemeClr val="tx1"/>
                </a:solidFill>
                <a:effectLst/>
                <a:latin typeface="+mn-lt"/>
                <a:ea typeface="+mn-ea"/>
                <a:cs typeface="+mn-cs"/>
              </a:rPr>
              <a:t>We send information</a:t>
            </a:r>
            <a:r>
              <a:rPr lang="en-US" sz="1100" kern="1200" baseline="0" dirty="0" smtClean="0">
                <a:solidFill>
                  <a:schemeClr val="tx1"/>
                </a:solidFill>
                <a:effectLst/>
                <a:latin typeface="+mn-lt"/>
                <a:ea typeface="+mn-ea"/>
                <a:cs typeface="+mn-cs"/>
              </a:rPr>
              <a:t> to</a:t>
            </a:r>
            <a:r>
              <a:rPr lang="en-US" sz="1100" kern="1200" dirty="0" smtClean="0">
                <a:solidFill>
                  <a:schemeClr val="tx1"/>
                </a:solidFill>
                <a:effectLst/>
                <a:latin typeface="+mn-lt"/>
                <a:ea typeface="+mn-ea"/>
                <a:cs typeface="+mn-cs"/>
              </a:rPr>
              <a:t> them about the latest developments in ACEs and how people and communities are implementing the research. And there’s a lot happening.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3375320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MS PGothic" charset="0"/>
              </a:rPr>
              <a:t>At</a:t>
            </a:r>
            <a:r>
              <a:rPr lang="en-US" baseline="0" dirty="0" smtClean="0">
                <a:latin typeface="Calibri" charset="0"/>
                <a:ea typeface="MS PGothic" charset="0"/>
              </a:rPr>
              <a:t> the heart of </a:t>
            </a:r>
            <a:r>
              <a:rPr lang="en-US" dirty="0" err="1" smtClean="0">
                <a:latin typeface="Calibri" charset="0"/>
                <a:ea typeface="MS PGothic" charset="0"/>
              </a:rPr>
              <a:t>ACEsConnection.com</a:t>
            </a:r>
            <a:r>
              <a:rPr lang="en-US" dirty="0" smtClean="0">
                <a:latin typeface="Calibri" charset="0"/>
                <a:ea typeface="MS PGothic" charset="0"/>
              </a:rPr>
              <a:t> are the groups – and this is how we’re helping people build a self-healing nation. </a:t>
            </a:r>
            <a:endParaRPr lang="en-US" dirty="0">
              <a:latin typeface="Calibri" charset="0"/>
              <a:ea typeface="MS PGothic" charset="0"/>
            </a:endParaRPr>
          </a:p>
          <a:p>
            <a:endParaRPr lang="en-US" dirty="0">
              <a:latin typeface="Calibri" charset="0"/>
              <a:ea typeface="MS PGothic" charset="0"/>
            </a:endParaRPr>
          </a:p>
          <a:p>
            <a:r>
              <a:rPr lang="en-US" dirty="0">
                <a:latin typeface="Calibri" charset="0"/>
                <a:ea typeface="MS PGothic" charset="0"/>
              </a:rPr>
              <a:t>The groups are mini-versions of </a:t>
            </a:r>
            <a:r>
              <a:rPr lang="en-US" dirty="0" err="1">
                <a:latin typeface="Calibri" charset="0"/>
                <a:ea typeface="MS PGothic" charset="0"/>
              </a:rPr>
              <a:t>ACEsConnection.com</a:t>
            </a:r>
            <a:r>
              <a:rPr lang="en-US" dirty="0">
                <a:latin typeface="Calibri" charset="0"/>
                <a:ea typeface="MS PGothic" charset="0"/>
              </a:rPr>
              <a:t>. They exist to support the face-to-face activities that take place in a neighborhood, city, county, </a:t>
            </a:r>
            <a:r>
              <a:rPr lang="en-US" dirty="0" smtClean="0">
                <a:latin typeface="Calibri" charset="0"/>
                <a:ea typeface="MS PGothic" charset="0"/>
              </a:rPr>
              <a:t>or region</a:t>
            </a:r>
            <a:r>
              <a:rPr lang="en-US" baseline="0" dirty="0" smtClean="0">
                <a:latin typeface="Calibri" charset="0"/>
                <a:ea typeface="MS PGothic" charset="0"/>
              </a:rPr>
              <a:t> </a:t>
            </a:r>
            <a:r>
              <a:rPr lang="en-US" dirty="0" smtClean="0">
                <a:latin typeface="Calibri" charset="0"/>
                <a:ea typeface="MS PGothic" charset="0"/>
              </a:rPr>
              <a:t>that </a:t>
            </a:r>
            <a:r>
              <a:rPr lang="en-US" dirty="0">
                <a:latin typeface="Calibri" charset="0"/>
                <a:ea typeface="MS PGothic" charset="0"/>
              </a:rPr>
              <a:t>is working to become a </a:t>
            </a:r>
            <a:r>
              <a:rPr lang="en-US" dirty="0" smtClean="0">
                <a:latin typeface="Calibri" charset="0"/>
                <a:ea typeface="MS PGothic" charset="0"/>
              </a:rPr>
              <a:t>self-healing </a:t>
            </a:r>
            <a:r>
              <a:rPr lang="en-US" dirty="0">
                <a:latin typeface="Calibri" charset="0"/>
                <a:ea typeface="MS PGothic" charset="0"/>
              </a:rPr>
              <a:t>community – a trauma-informed, resilience-building community.</a:t>
            </a:r>
          </a:p>
          <a:p>
            <a:endParaRPr lang="en-US" dirty="0">
              <a:latin typeface="Calibri" charset="0"/>
              <a:ea typeface="MS PGothic" charset="0"/>
            </a:endParaRPr>
          </a:p>
          <a:p>
            <a:r>
              <a:rPr lang="en-US" dirty="0">
                <a:latin typeface="Calibri" charset="0"/>
                <a:ea typeface="MS PGothic" charset="0"/>
              </a:rPr>
              <a:t>Each group has its own blog section to which all members of that group can post. Its own calendar, video and chat sections. And a place to archive documents, handouts, mission statement, etc. Everything’s contained in that group. For example, the Sacramento County ACEs Initiative used its group on ACEs Connection to coordinate its first county-wide summit, and it uses it to post agendas, meetings, and progress it’s making to becoming a trauma-informed county.</a:t>
            </a:r>
          </a:p>
          <a:p>
            <a:endParaRPr lang="en-US" dirty="0">
              <a:latin typeface="Calibri" charset="0"/>
              <a:ea typeface="MS PGothic" charset="0"/>
            </a:endParaRPr>
          </a:p>
          <a:p>
            <a:r>
              <a:rPr lang="en-US" dirty="0">
                <a:latin typeface="Calibri" charset="0"/>
                <a:ea typeface="MS PGothic" charset="0"/>
              </a:rPr>
              <a:t>We have about 80 groups on </a:t>
            </a:r>
            <a:r>
              <a:rPr lang="en-US" dirty="0" err="1">
                <a:latin typeface="Calibri" charset="0"/>
                <a:ea typeface="MS PGothic" charset="0"/>
              </a:rPr>
              <a:t>ACEsConnection</a:t>
            </a:r>
            <a:r>
              <a:rPr lang="en-US" dirty="0">
                <a:latin typeface="Calibri" charset="0"/>
                <a:ea typeface="MS PGothic" charset="0"/>
              </a:rPr>
              <a:t> now. Most are geographic-based groups. Some are interest-based groups, </a:t>
            </a:r>
          </a:p>
        </p:txBody>
      </p:sp>
      <p:sp>
        <p:nvSpPr>
          <p:cNvPr id="3891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F24982E-64C8-3642-8ABF-4342C17C5DEC}" type="slidenum">
              <a:rPr lang="en-US" sz="1200"/>
              <a:pPr eaLnBrk="1" hangingPunct="1"/>
              <a:t>27</a:t>
            </a:fld>
            <a:endParaRPr lang="en-US" sz="1200"/>
          </a:p>
        </p:txBody>
      </p:sp>
    </p:spTree>
    <p:extLst>
      <p:ext uri="{BB962C8B-B14F-4D97-AF65-F5344CB8AC3E}">
        <p14:creationId xmlns:p14="http://schemas.microsoft.com/office/powerpoint/2010/main" val="2735020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MS PGothic" charset="0"/>
              </a:rPr>
              <a:t>such as ACEs in Education… </a:t>
            </a:r>
            <a:endParaRPr lang="en-US" dirty="0">
              <a:latin typeface="Calibri" charset="0"/>
              <a:ea typeface="MS PGothic" charset="0"/>
            </a:endParaRPr>
          </a:p>
        </p:txBody>
      </p:sp>
    </p:spTree>
    <p:extLst>
      <p:ext uri="{BB962C8B-B14F-4D97-AF65-F5344CB8AC3E}">
        <p14:creationId xmlns:p14="http://schemas.microsoft.com/office/powerpoint/2010/main" val="3553158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libri" charset="0"/>
                <a:ea typeface="MS PGothic" charset="0"/>
              </a:rPr>
              <a:t> …and Parenting with ACEs.</a:t>
            </a:r>
            <a:endParaRPr lang="en-US" dirty="0"/>
          </a:p>
        </p:txBody>
      </p:sp>
    </p:spTree>
    <p:extLst>
      <p:ext uri="{BB962C8B-B14F-4D97-AF65-F5344CB8AC3E}">
        <p14:creationId xmlns:p14="http://schemas.microsoft.com/office/powerpoint/2010/main" val="3596299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baseline="0" dirty="0" smtClean="0">
                <a:solidFill>
                  <a:schemeClr val="tx1"/>
                </a:solidFill>
                <a:effectLst/>
                <a:latin typeface="+mn-lt"/>
                <a:ea typeface="+mn-ea"/>
                <a:cs typeface="+mn-cs"/>
              </a:rPr>
              <a:t>The second part of ACEs Connection Network is </a:t>
            </a:r>
            <a:r>
              <a:rPr lang="en-US" sz="1100" kern="1200" baseline="0" dirty="0" err="1" smtClean="0">
                <a:solidFill>
                  <a:schemeClr val="tx1"/>
                </a:solidFill>
                <a:effectLst/>
                <a:latin typeface="+mn-lt"/>
                <a:ea typeface="+mn-ea"/>
                <a:cs typeface="+mn-cs"/>
              </a:rPr>
              <a:t>ACEsConnection.com</a:t>
            </a:r>
            <a:r>
              <a:rPr lang="en-US" sz="1100" kern="1200" baseline="0" dirty="0" smtClean="0">
                <a:solidFill>
                  <a:schemeClr val="tx1"/>
                </a:solidFill>
                <a:effectLst/>
                <a:latin typeface="+mn-lt"/>
                <a:ea typeface="+mn-ea"/>
                <a:cs typeface="+mn-cs"/>
              </a:rPr>
              <a:t>. It’s </a:t>
            </a:r>
            <a:r>
              <a:rPr lang="en-US" sz="1100" kern="1200" dirty="0" smtClean="0">
                <a:solidFill>
                  <a:schemeClr val="tx1"/>
                </a:solidFill>
                <a:effectLst/>
                <a:latin typeface="+mn-lt"/>
                <a:ea typeface="+mn-ea"/>
                <a:cs typeface="+mn-cs"/>
              </a:rPr>
              <a:t>a social network for people who are developing trauma-informed and resilience-building practices to share information. Think Facebook with a few more bells and whistles. The network receives</a:t>
            </a:r>
            <a:r>
              <a:rPr lang="en-US" sz="1100" kern="1200" baseline="0" dirty="0" smtClean="0">
                <a:solidFill>
                  <a:schemeClr val="tx1"/>
                </a:solidFill>
                <a:effectLst/>
                <a:latin typeface="+mn-lt"/>
                <a:ea typeface="+mn-ea"/>
                <a:cs typeface="+mn-cs"/>
              </a:rPr>
              <a:t> generous </a:t>
            </a:r>
            <a:r>
              <a:rPr lang="en-US" sz="1100" kern="1200" dirty="0" smtClean="0">
                <a:solidFill>
                  <a:schemeClr val="tx1"/>
                </a:solidFill>
                <a:effectLst/>
                <a:latin typeface="+mn-lt"/>
                <a:ea typeface="+mn-ea"/>
                <a:cs typeface="+mn-cs"/>
              </a:rPr>
              <a:t>support from</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the Robert Wood Johnson Foundation and the California Endowment.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We tell stories, encourage others to tell their stories, we do our best to shorten the time it takes useful information to find its way from one person who has it to another person who needs it, and we’re using this distributed networking technology to eradicate the isolation caused by geography and </a:t>
            </a:r>
            <a:r>
              <a:rPr lang="en-US" sz="1100" kern="1200" dirty="0" err="1" smtClean="0">
                <a:solidFill>
                  <a:schemeClr val="tx1"/>
                </a:solidFill>
                <a:effectLst/>
                <a:latin typeface="+mn-lt"/>
                <a:ea typeface="+mn-ea"/>
                <a:cs typeface="+mn-cs"/>
              </a:rPr>
              <a:t>siloed</a:t>
            </a:r>
            <a:r>
              <a:rPr lang="en-US" sz="1100" kern="1200" dirty="0" smtClean="0">
                <a:solidFill>
                  <a:schemeClr val="tx1"/>
                </a:solidFill>
                <a:effectLst/>
                <a:latin typeface="+mn-lt"/>
                <a:ea typeface="+mn-ea"/>
                <a:cs typeface="+mn-cs"/>
              </a:rPr>
              <a:t> sectors. </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Today, more than 9,100 people are part of </a:t>
            </a:r>
            <a:r>
              <a:rPr lang="en-US" sz="1100" kern="1200" dirty="0" err="1" smtClean="0">
                <a:solidFill>
                  <a:schemeClr val="tx1"/>
                </a:solidFill>
                <a:effectLst/>
                <a:latin typeface="+mn-lt"/>
                <a:ea typeface="+mn-ea"/>
                <a:cs typeface="+mn-cs"/>
              </a:rPr>
              <a:t>ACEsConnection</a:t>
            </a:r>
            <a:r>
              <a:rPr lang="en-US" sz="1100" kern="1200" dirty="0" smtClean="0">
                <a:solidFill>
                  <a:schemeClr val="tx1"/>
                </a:solidFill>
                <a:effectLst/>
                <a:latin typeface="+mn-lt"/>
                <a:ea typeface="+mn-ea"/>
                <a:cs typeface="+mn-cs"/>
              </a:rPr>
              <a:t>. They come from healthcare, education, criminal justice, law enforcement, civic, business and faith-based communities. They are parent leaders, social workers, pediatricians, teachers, judges, politicians</a:t>
            </a:r>
            <a:r>
              <a:rPr lang="en-US" sz="1100" kern="1200" baseline="0" dirty="0" smtClean="0">
                <a:solidFill>
                  <a:schemeClr val="tx1"/>
                </a:solidFill>
                <a:effectLst/>
                <a:latin typeface="+mn-lt"/>
                <a:ea typeface="+mn-ea"/>
                <a:cs typeface="+mn-cs"/>
              </a:rPr>
              <a:t> and community advocates. </a:t>
            </a:r>
            <a:r>
              <a:rPr lang="en-US" sz="1100" kern="1200" dirty="0" smtClean="0">
                <a:solidFill>
                  <a:schemeClr val="tx1"/>
                </a:solidFill>
                <a:effectLst/>
                <a:latin typeface="+mn-lt"/>
                <a:ea typeface="+mn-ea"/>
                <a:cs typeface="+mn-cs"/>
              </a:rPr>
              <a:t>We send information</a:t>
            </a:r>
            <a:r>
              <a:rPr lang="en-US" sz="1100" kern="1200" baseline="0" dirty="0" smtClean="0">
                <a:solidFill>
                  <a:schemeClr val="tx1"/>
                </a:solidFill>
                <a:effectLst/>
                <a:latin typeface="+mn-lt"/>
                <a:ea typeface="+mn-ea"/>
                <a:cs typeface="+mn-cs"/>
              </a:rPr>
              <a:t> to</a:t>
            </a:r>
            <a:r>
              <a:rPr lang="en-US" sz="1100" kern="1200" dirty="0" smtClean="0">
                <a:solidFill>
                  <a:schemeClr val="tx1"/>
                </a:solidFill>
                <a:effectLst/>
                <a:latin typeface="+mn-lt"/>
                <a:ea typeface="+mn-ea"/>
                <a:cs typeface="+mn-cs"/>
              </a:rPr>
              <a:t> them about the latest developments in ACEs and how people and communities are implementing the research. And there’s a lot happening. </a:t>
            </a:r>
            <a:endParaRPr lang="en-US" dirty="0" smtClean="0"/>
          </a:p>
          <a:p>
            <a:endParaRPr dirty="0"/>
          </a:p>
        </p:txBody>
      </p:sp>
    </p:spTree>
    <p:extLst>
      <p:ext uri="{BB962C8B-B14F-4D97-AF65-F5344CB8AC3E}">
        <p14:creationId xmlns:p14="http://schemas.microsoft.com/office/powerpoint/2010/main" val="2655727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err="1">
                <a:latin typeface="Calibri" charset="0"/>
                <a:ea typeface="MS PGothic" charset="0"/>
              </a:rPr>
              <a:t>ACEsConnection.com</a:t>
            </a:r>
            <a:r>
              <a:rPr lang="en-US" dirty="0">
                <a:latin typeface="Calibri" charset="0"/>
                <a:ea typeface="MS PGothic" charset="0"/>
              </a:rPr>
              <a:t> works like this – anybody on the network can reach out to anybody else. Any group on the network can reach out to any other group. It shortens the time it takes for good information to get from one person or group to another who needs it. </a:t>
            </a:r>
            <a:endParaRPr lang="en-US" dirty="0" smtClean="0">
              <a:latin typeface="Calibri" charset="0"/>
              <a:ea typeface="MS PGothic" charset="0"/>
            </a:endParaRPr>
          </a:p>
          <a:p>
            <a:endParaRPr lang="en-US" dirty="0" smtClean="0">
              <a:latin typeface="Calibri" charset="0"/>
              <a:ea typeface="MS PGothic" charset="0"/>
            </a:endParaRPr>
          </a:p>
        </p:txBody>
      </p:sp>
      <p:sp>
        <p:nvSpPr>
          <p:cNvPr id="40963"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41A7ED03-1CDF-FE4A-A755-16C2C1D9DA21}" type="slidenum">
              <a:rPr lang="en-US" sz="1200"/>
              <a:pPr eaLnBrk="1" hangingPunct="1"/>
              <a:t>30</a:t>
            </a:fld>
            <a:endParaRPr lang="en-US" sz="1200"/>
          </a:p>
        </p:txBody>
      </p:sp>
    </p:spTree>
    <p:extLst>
      <p:ext uri="{BB962C8B-B14F-4D97-AF65-F5344CB8AC3E}">
        <p14:creationId xmlns:p14="http://schemas.microsoft.com/office/powerpoint/2010/main" val="77842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But what is</a:t>
            </a:r>
            <a:r>
              <a:rPr lang="en-US" baseline="0" dirty="0" smtClean="0"/>
              <a:t> it you do to make your community self-healing? </a:t>
            </a:r>
          </a:p>
          <a:p>
            <a:endParaRPr lang="en-US" baseline="0" dirty="0" smtClean="0"/>
          </a:p>
          <a:p>
            <a:r>
              <a:rPr lang="en-US" baseline="0" dirty="0" smtClean="0"/>
              <a:t>This is our goal – the entire community integrates trauma-informed/resilience-building practices based on ACEs science. </a:t>
            </a:r>
            <a:endParaRPr lang="en-US" dirty="0"/>
          </a:p>
        </p:txBody>
      </p:sp>
    </p:spTree>
    <p:extLst>
      <p:ext uri="{BB962C8B-B14F-4D97-AF65-F5344CB8AC3E}">
        <p14:creationId xmlns:p14="http://schemas.microsoft.com/office/powerpoint/2010/main" val="4258919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its just this simple: Educate, Engage, Activate,</a:t>
            </a:r>
            <a:r>
              <a:rPr lang="en-US" baseline="0" dirty="0" smtClean="0"/>
              <a:t> Celebrate. Everything you do fits into one of those categories. </a:t>
            </a:r>
            <a:endParaRPr lang="en-US" dirty="0" smtClean="0"/>
          </a:p>
          <a:p>
            <a:endParaRPr lang="en-US" dirty="0" smtClean="0"/>
          </a:p>
          <a:p>
            <a:r>
              <a:rPr lang="en-US" dirty="0" smtClean="0"/>
              <a:t>So, what do we mean? </a:t>
            </a:r>
          </a:p>
          <a:p>
            <a:endParaRPr lang="en-US" dirty="0" smtClean="0"/>
          </a:p>
          <a:p>
            <a:r>
              <a:rPr lang="en-US" dirty="0" smtClean="0"/>
              <a:t>Educate – Using the assets mapping tool, identify all of the sectors and the subsectors</a:t>
            </a:r>
            <a:r>
              <a:rPr lang="en-US" baseline="0" dirty="0" smtClean="0"/>
              <a:t> in your community. </a:t>
            </a:r>
            <a:endParaRPr lang="en-US" dirty="0"/>
          </a:p>
        </p:txBody>
      </p:sp>
    </p:spTree>
    <p:extLst>
      <p:ext uri="{BB962C8B-B14F-4D97-AF65-F5344CB8AC3E}">
        <p14:creationId xmlns:p14="http://schemas.microsoft.com/office/powerpoint/2010/main" val="2076244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example, the Yolo County ACEs Connection group, identified 12 subsectors in the education sector. </a:t>
            </a:r>
            <a:endParaRPr lang="en-US" dirty="0" smtClean="0"/>
          </a:p>
          <a:p>
            <a:endParaRPr lang="en-US" dirty="0"/>
          </a:p>
        </p:txBody>
      </p:sp>
    </p:spTree>
    <p:extLst>
      <p:ext uri="{BB962C8B-B14F-4D97-AF65-F5344CB8AC3E}">
        <p14:creationId xmlns:p14="http://schemas.microsoft.com/office/powerpoint/2010/main" val="1358037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 the same with health care. Social services. Public health. You don’t have to complete the assets mapping tool before starting to do presentations. It’s just a tool, a guide, a place to collect data. </a:t>
            </a:r>
          </a:p>
          <a:p>
            <a:endParaRPr lang="en-US" baseline="0" dirty="0" smtClean="0"/>
          </a:p>
          <a:p>
            <a:r>
              <a:rPr lang="en-US" baseline="0" dirty="0" smtClean="0"/>
              <a:t>Equip the people in your group who like to do presentations with 10-, 30-, 45-minute versions of ACEs science and how it’s being used, especially by people in the same profession as those you’re presenting to – we’ll have those in our resource center next month. Insert some compelling local data. Start doing presentations about ACEs science to anyone and everyone. Brainstorm in your group, as we did in Sonoma – who do you know in public health? Who do you know in the public defenders office? Or do you know someone who knows someone in the public defenders office? Email them. Call them up. Ask them: Do you know about ACEs? If yes, come join our community group. If no, this is something that you might want to know about. Can I set up a time to chat with you about it? Most organizations have brownbag lunches or some kind of continuing education or outside presentations that you can volunteer for. </a:t>
            </a:r>
            <a:endParaRPr lang="en-US" dirty="0" smtClean="0"/>
          </a:p>
          <a:p>
            <a:endParaRPr lang="en-US" dirty="0" smtClean="0"/>
          </a:p>
          <a:p>
            <a:r>
              <a:rPr lang="en-US" dirty="0" smtClean="0"/>
              <a:t>Engage – Do the presentation. In almost every presentation,</a:t>
            </a:r>
            <a:r>
              <a:rPr lang="en-US" baseline="0" dirty="0" smtClean="0"/>
              <a:t> one or more light bulbs go off for people. And they want to learn more. Who else is doing this in my profession? Who else is doing this in my community? They want to participate. Bring them into the group.</a:t>
            </a:r>
            <a:endParaRPr lang="en-US" dirty="0" smtClean="0"/>
          </a:p>
          <a:p>
            <a:endParaRPr lang="en-US" dirty="0" smtClean="0"/>
          </a:p>
          <a:p>
            <a:r>
              <a:rPr lang="en-US" dirty="0" smtClean="0"/>
              <a:t>Activate – More than likely,</a:t>
            </a:r>
            <a:r>
              <a:rPr lang="en-US" baseline="0" dirty="0" smtClean="0"/>
              <a:t> y</a:t>
            </a:r>
            <a:r>
              <a:rPr lang="en-US" dirty="0" smtClean="0"/>
              <a:t>ou’ll have to do the same presentation</a:t>
            </a:r>
            <a:r>
              <a:rPr lang="en-US" baseline="0" dirty="0" smtClean="0"/>
              <a:t> two or more times to the same group. There’s a reason for that. The first time people learn about ACEs, they look at it from the point of view of their personal lives. Often you can actually see people reframing their entire lives. That can take up all the space in the brain for a while, before someone says oh, if this explains my life, what would this do for my patients, clients, students, prisoners? And perhaps it requires another time or two before someone wonders, How would this knowledge change my organization? </a:t>
            </a:r>
          </a:p>
          <a:p>
            <a:endParaRPr lang="en-US" baseline="0" dirty="0" smtClean="0"/>
          </a:p>
          <a:p>
            <a:r>
              <a:rPr lang="en-US" baseline="0" dirty="0" smtClean="0"/>
              <a:t>This transition takes patience on our parts. Some people are ready; some aren’t. We walk the trauma-informed talk. We nudge gently and return another day if it’s overwhelming. But at some time, someone in an organization will say: We get it. What do we do now? How can we become trauma-informed? And then you bring in a person from the same profession or type of organization who’s integrated trauma-informed and resilience-building practices to take them across the threshold into taking the necessary steps to become a self-healing organization. You provide them with training resources, and connect them with similar organizations that are in various stages of implementing trauma-informed and resilience-building practices. </a:t>
            </a:r>
            <a:endParaRPr lang="en-US" dirty="0" smtClean="0"/>
          </a:p>
          <a:p>
            <a:endParaRPr lang="en-US" dirty="0" smtClean="0"/>
          </a:p>
          <a:p>
            <a:r>
              <a:rPr lang="en-US" dirty="0" err="1" smtClean="0"/>
              <a:t>Cele</a:t>
            </a:r>
            <a:r>
              <a:rPr lang="en-US" dirty="0" smtClean="0"/>
              <a:t>- </a:t>
            </a:r>
            <a:r>
              <a:rPr lang="en-US" dirty="0" err="1" smtClean="0"/>
              <a:t>datatellyourstory</a:t>
            </a:r>
            <a:r>
              <a:rPr lang="en-US" dirty="0" smtClean="0"/>
              <a:t> -</a:t>
            </a:r>
            <a:r>
              <a:rPr lang="en-US" dirty="0" err="1" smtClean="0"/>
              <a:t>brate</a:t>
            </a:r>
            <a:r>
              <a:rPr lang="en-US" dirty="0" smtClean="0"/>
              <a:t> – Through all this, you’ll be gathering data. You can use the assets mapping tool to record how many presentations you’ve done and to whom,</a:t>
            </a:r>
            <a:r>
              <a:rPr lang="en-US" baseline="0" dirty="0" smtClean="0"/>
              <a:t> and where they are on the trauma-informed trajectory. Right now, the assets mapping tool isn’t very friendly, but we’re working on that to make it more useful. Eventually, it will show you where and how you’re making progress, and areas where you might want to put more resources. Over the next couple of years, we’re also going to providing you with data that you can use for this entire process. </a:t>
            </a:r>
          </a:p>
          <a:p>
            <a:endParaRPr lang="en-US" baseline="0" dirty="0" smtClean="0"/>
          </a:p>
          <a:p>
            <a:r>
              <a:rPr lang="en-US" dirty="0" smtClean="0"/>
              <a:t>The other part of celebrating</a:t>
            </a:r>
            <a:r>
              <a:rPr lang="en-US" baseline="0" dirty="0" smtClean="0"/>
              <a:t> is telling the story. That’s the blogging part. There’s nothing too small. Have you started each of your meetings with two minutes of mindfulness? Post a short blog about it! Did one of your group do a presentation to the Rotary Club? Do a blog post with a photo and a couple of sentences. Did a school principal tell you that your presentation convinced her to educate all teachers and staff about ACEs science? Do a blog post about it. Did learning about ACEs change someone’s life? Blog about it. Or better yet, ask them to. All those things inspire somebody to follow your lead, either by starting meetings with mindfulness, or by posting about what they’re doing. </a:t>
            </a:r>
          </a:p>
          <a:p>
            <a:endParaRPr lang="en-US" baseline="0" dirty="0" smtClean="0"/>
          </a:p>
          <a:p>
            <a:r>
              <a:rPr lang="en-US" baseline="0" dirty="0" smtClean="0"/>
              <a:t>There are other parts to your group that you can use, too – you can do chats about timely topics (did Prince’s ACEs lead to his early death?), and surveys. We’ll be doing more of those on </a:t>
            </a:r>
            <a:r>
              <a:rPr lang="en-US" baseline="0" dirty="0" err="1" smtClean="0"/>
              <a:t>ACEsConnection</a:t>
            </a:r>
            <a:r>
              <a:rPr lang="en-US" baseline="0" dirty="0" smtClean="0"/>
              <a:t> so that you can see how they work, and we’ll be glad to work with you to set some up in your communities. </a:t>
            </a:r>
          </a:p>
          <a:p>
            <a:endParaRPr lang="en-US" baseline="0" dirty="0" smtClean="0"/>
          </a:p>
          <a:p>
            <a:r>
              <a:rPr lang="en-US" baseline="0" dirty="0" smtClean="0"/>
              <a:t>This process – educate, engage, activate, celebrate – that’s all you have to do right now, and for the next two or three years, to get your community on the road to becoming trauma-informed. And, as you start figuring it out, you can start asking the state, your professional organizations, your educational institutions and your local politicians for the support you need to be successful, including policy change, recognition, endorsement, or funding. </a:t>
            </a:r>
          </a:p>
          <a:p>
            <a:endParaRPr lang="en-US" baseline="0" dirty="0" smtClean="0"/>
          </a:p>
          <a:p>
            <a:endParaRPr lang="en-US" baseline="0" dirty="0" smtClean="0"/>
          </a:p>
          <a:p>
            <a:endParaRPr lang="en-US" dirty="0"/>
          </a:p>
        </p:txBody>
      </p:sp>
    </p:spTree>
    <p:extLst>
      <p:ext uri="{BB962C8B-B14F-4D97-AF65-F5344CB8AC3E}">
        <p14:creationId xmlns:p14="http://schemas.microsoft.com/office/powerpoint/2010/main" val="2076244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ea typeface="MS PGothic" charset="0"/>
              </a:rPr>
              <a:t>Most of the details you</a:t>
            </a:r>
            <a:r>
              <a:rPr lang="en-US" baseline="0" dirty="0" smtClean="0">
                <a:latin typeface="Calibri" charset="0"/>
                <a:ea typeface="MS PGothic" charset="0"/>
              </a:rPr>
              <a:t> need are in the Roadmap to Resilience toolkit. This is version 1.0. We’ll be doing 2.0 soon -- organizing this around  the educate – engage – active – celebrate categories to make it more manageable. </a:t>
            </a:r>
          </a:p>
          <a:p>
            <a:endParaRPr lang="en-US" dirty="0">
              <a:latin typeface="Calibri" charset="0"/>
              <a:ea typeface="MS PGothic" charset="0"/>
            </a:endParaRPr>
          </a:p>
          <a:p>
            <a:r>
              <a:rPr lang="en-US" dirty="0" smtClean="0">
                <a:latin typeface="Calibri" charset="0"/>
                <a:ea typeface="MS PGothic" charset="0"/>
              </a:rPr>
              <a:t>But you can be pretty sure that</a:t>
            </a:r>
            <a:r>
              <a:rPr lang="en-US" baseline="0" dirty="0" smtClean="0">
                <a:latin typeface="Calibri" charset="0"/>
                <a:ea typeface="MS PGothic" charset="0"/>
              </a:rPr>
              <a:t> anything you need for your group is here. Handouts, mission statements, tag lines, elevator speeches, assets mapping tool, logic model, examples of how other groups’ organizational structure, even sample agendas. You can take these, and tweak them to fit your own circumstances. If the changes are significant enough, we ask that you post your version, because it might be useful to another community. And if you come up with something that isn’t on here and are willing to share it, we want to know so that we can post it here. </a:t>
            </a:r>
            <a:endParaRPr lang="en-US" dirty="0">
              <a:latin typeface="Calibri" charset="0"/>
              <a:ea typeface="MS PGothic" charset="0"/>
            </a:endParaRPr>
          </a:p>
          <a:p>
            <a:endParaRPr lang="en-US" dirty="0">
              <a:latin typeface="Calibri" charset="0"/>
              <a:ea typeface="MS PGothic" charset="0"/>
            </a:endParaRPr>
          </a:p>
        </p:txBody>
      </p:sp>
      <p:sp>
        <p:nvSpPr>
          <p:cNvPr id="4301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2298CBCF-2314-314B-9BE6-8FDA05A415AA}" type="slidenum">
              <a:rPr lang="en-US" sz="1200"/>
              <a:pPr eaLnBrk="1" hangingPunct="1"/>
              <a:t>35</a:t>
            </a:fld>
            <a:endParaRPr lang="en-US" sz="1200"/>
          </a:p>
        </p:txBody>
      </p:sp>
    </p:spTree>
    <p:extLst>
      <p:ext uri="{BB962C8B-B14F-4D97-AF65-F5344CB8AC3E}">
        <p14:creationId xmlns:p14="http://schemas.microsoft.com/office/powerpoint/2010/main" val="1220453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ea typeface="MS PGothic" charset="0"/>
              </a:rPr>
              <a:t>For example, parent handouts </a:t>
            </a:r>
            <a:r>
              <a:rPr lang="en-US">
                <a:latin typeface="Calibri" charset="0"/>
                <a:ea typeface="MS PGothic" charset="0"/>
              </a:rPr>
              <a:t>about ACEs developed by public health nurses in Spokane, WA, that we posted to the network were downloaded by thousands of people within a matter of a few weeks and are being used in hundreds of communities across the U.S.</a:t>
            </a:r>
          </a:p>
          <a:p>
            <a:endParaRPr lang="en-US">
              <a:latin typeface="Calibri" charset="0"/>
              <a:ea typeface="MS PGothic" charset="0"/>
            </a:endParaRPr>
          </a:p>
          <a:p>
            <a:endParaRPr lang="en-US">
              <a:latin typeface="Calibri" charset="0"/>
              <a:ea typeface="MS PGothic" charset="0"/>
            </a:endParaRPr>
          </a:p>
        </p:txBody>
      </p:sp>
      <p:sp>
        <p:nvSpPr>
          <p:cNvPr id="45059"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C4F7EB92-5579-8F41-A946-80D88A057706}" type="slidenum">
              <a:rPr lang="en-US" sz="1200"/>
              <a:pPr eaLnBrk="1" hangingPunct="1"/>
              <a:t>36</a:t>
            </a:fld>
            <a:endParaRPr lang="en-US" sz="1200"/>
          </a:p>
        </p:txBody>
      </p:sp>
    </p:spTree>
    <p:extLst>
      <p:ext uri="{BB962C8B-B14F-4D97-AF65-F5344CB8AC3E}">
        <p14:creationId xmlns:p14="http://schemas.microsoft.com/office/powerpoint/2010/main" val="170843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ACEs 101 </a:t>
            </a:r>
            <a:r>
              <a:rPr lang="en-US" dirty="0" smtClean="0"/>
              <a:t>– FAQs about adverse childhood experiences research with links to reports, stories and videos.</a:t>
            </a:r>
          </a:p>
          <a:p>
            <a:endParaRPr lang="en-US" dirty="0" smtClean="0"/>
          </a:p>
          <a:p>
            <a:r>
              <a:rPr lang="en-US" dirty="0" smtClean="0">
                <a:hlinkClick r:id="rId4"/>
              </a:rPr>
              <a:t>Got Your ACE Score? </a:t>
            </a:r>
            <a:r>
              <a:rPr lang="en-US" dirty="0" smtClean="0"/>
              <a:t>– Do your ACE score and your resilience score, and find out more about the consequences of each.  </a:t>
            </a:r>
          </a:p>
          <a:p>
            <a:endParaRPr lang="en-US" dirty="0" smtClean="0">
              <a:hlinkClick r:id="rId5"/>
            </a:endParaRPr>
          </a:p>
          <a:p>
            <a:r>
              <a:rPr lang="en-US" dirty="0" smtClean="0">
                <a:hlinkClick r:id="rId5"/>
              </a:rPr>
              <a:t>ACEsTooHigh.com</a:t>
            </a:r>
            <a:r>
              <a:rPr lang="en-US" dirty="0" smtClean="0"/>
              <a:t> – A news site for the general public. It covers research about ACEs and how people, organizations, agencies and communities are implementing trauma-informed, resilience-building practices based on ACEs research.</a:t>
            </a:r>
          </a:p>
          <a:p>
            <a:endParaRPr lang="en-US" dirty="0" smtClean="0"/>
          </a:p>
          <a:p>
            <a:r>
              <a:rPr lang="en-US" dirty="0" smtClean="0">
                <a:hlinkClick r:id="rId6"/>
              </a:rPr>
              <a:t>ACEsConnection.com</a:t>
            </a:r>
            <a:r>
              <a:rPr lang="en-US" dirty="0" smtClean="0"/>
              <a:t> – A social network for people who are implementing – or thinking about implementing – trauma-informed and resilience-building practices based on ACEs research.</a:t>
            </a:r>
          </a:p>
          <a:p>
            <a:endParaRPr lang="en-US" dirty="0" smtClean="0"/>
          </a:p>
          <a:p>
            <a:r>
              <a:rPr lang="en-US" dirty="0" smtClean="0">
                <a:hlinkClick r:id="rId7"/>
              </a:rPr>
              <a:t>The CDC-Kaiser Permanente ACE Study </a:t>
            </a:r>
            <a:r>
              <a:rPr lang="en-US" dirty="0" smtClean="0"/>
              <a:t>– The official ACE Study site, provided by the CDC.</a:t>
            </a:r>
          </a:p>
          <a:p>
            <a:endParaRPr lang="en-US" dirty="0" smtClean="0"/>
          </a:p>
          <a:p>
            <a:r>
              <a:rPr lang="en-US" dirty="0" smtClean="0">
                <a:hlinkClick r:id="rId8"/>
              </a:rPr>
              <a:t>The Center on the Developing Child at Harvard University</a:t>
            </a:r>
            <a:r>
              <a:rPr lang="en-US" dirty="0" smtClean="0"/>
              <a:t> – Here, take a deep dive into a site rich with reports, tools and videos about the neurobiology of toxic stress and resilience.</a:t>
            </a:r>
          </a:p>
          <a:p>
            <a:r>
              <a:rPr lang="en-US" dirty="0" smtClean="0"/>
              <a:t> </a:t>
            </a:r>
          </a:p>
          <a:p>
            <a:r>
              <a:rPr lang="en-US" dirty="0" smtClean="0">
                <a:hlinkClick r:id="rId9"/>
              </a:rPr>
              <a:t>SAMHSA’s Concept of Trauma and Guidance for a Trauma-Informed Approach</a:t>
            </a:r>
            <a:r>
              <a:rPr lang="en-US" dirty="0" smtClean="0"/>
              <a:t> -- Introduces a concept of trauma and offers a framework for how an organization, system, or service sector can become trauma-informed. Includes a definition of trauma (the three "E's"), a definition of a trauma-informed approach (the four "R's"), 6 key principles, and 10 implementation domains. </a:t>
            </a:r>
          </a:p>
          <a:p>
            <a:endParaRPr lang="en-US" dirty="0"/>
          </a:p>
        </p:txBody>
      </p:sp>
    </p:spTree>
    <p:extLst>
      <p:ext uri="{BB962C8B-B14F-4D97-AF65-F5344CB8AC3E}">
        <p14:creationId xmlns:p14="http://schemas.microsoft.com/office/powerpoint/2010/main" val="3574082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9" name="Shape 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ACEs science. Some people call this new understanding </a:t>
            </a:r>
            <a:r>
              <a:rPr lang="en-US" sz="1100" kern="1200" baseline="0" dirty="0" smtClean="0">
                <a:solidFill>
                  <a:schemeClr val="tx1"/>
                </a:solidFill>
                <a:effectLst/>
                <a:latin typeface="+mn-lt"/>
                <a:ea typeface="+mn-ea"/>
                <a:cs typeface="+mn-cs"/>
              </a:rPr>
              <a:t>the “unified science” of human development. Others call it the </a:t>
            </a:r>
            <a:r>
              <a:rPr lang="en-US" sz="1100" kern="1200" dirty="0" smtClean="0">
                <a:solidFill>
                  <a:schemeClr val="tx1"/>
                </a:solidFill>
                <a:effectLst/>
                <a:latin typeface="+mn-lt"/>
                <a:ea typeface="+mn-ea"/>
                <a:cs typeface="+mn-cs"/>
              </a:rPr>
              <a:t>“theory of everything” about human development. We just call it ACEs science.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Today,</a:t>
            </a:r>
            <a:r>
              <a:rPr lang="en-US" sz="1100" kern="1200" baseline="0" dirty="0" smtClean="0">
                <a:solidFill>
                  <a:schemeClr val="tx1"/>
                </a:solidFill>
                <a:effectLst/>
                <a:latin typeface="+mn-lt"/>
                <a:ea typeface="+mn-ea"/>
                <a:cs typeface="+mn-cs"/>
              </a:rPr>
              <a:t> I’ll explain the five parts of ACEs science. </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tx1"/>
                </a:solidFill>
                <a:effectLst/>
                <a:latin typeface="+mn-lt"/>
                <a:ea typeface="+mn-ea"/>
                <a:cs typeface="+mn-cs"/>
              </a:rPr>
              <a:t>…and some of the ways in which it’s being implemented;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tx1"/>
                </a:solidFill>
                <a:effectLst/>
                <a:latin typeface="+mn-lt"/>
                <a:ea typeface="+mn-ea"/>
                <a:cs typeface="+mn-cs"/>
              </a:rPr>
              <a:t>…the remarkable systems-changing lessons learned so far;</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kern="1200" baseline="0" dirty="0" smtClean="0">
                <a:solidFill>
                  <a:schemeClr val="tx1"/>
                </a:solidFill>
                <a:effectLst/>
                <a:latin typeface="+mn-lt"/>
                <a:ea typeface="+mn-ea"/>
                <a:cs typeface="+mn-cs"/>
              </a:rPr>
              <a:t>….and how all this together offers us the opportunity to create self-healing communities. </a:t>
            </a:r>
            <a:endParaRPr lang="en-US" sz="11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4020427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There’s the ACE Study, which you’ve heard about. </a:t>
            </a:r>
          </a:p>
          <a:p>
            <a:endParaRPr lang="en-US" dirty="0" smtClean="0"/>
          </a:p>
          <a:p>
            <a:r>
              <a:rPr lang="en-US" dirty="0" smtClean="0"/>
              <a:t>Five results: </a:t>
            </a:r>
          </a:p>
          <a:p>
            <a:endParaRPr lang="en-US" dirty="0" smtClean="0"/>
          </a:p>
          <a:p>
            <a:r>
              <a:rPr lang="en-US" sz="1100" kern="1200" dirty="0" smtClean="0">
                <a:solidFill>
                  <a:schemeClr val="tx1"/>
                </a:solidFill>
                <a:effectLst/>
                <a:latin typeface="+mn-lt"/>
                <a:ea typeface="+mn-ea"/>
                <a:cs typeface="+mn-cs"/>
              </a:rPr>
              <a:t>One -- childhood trauma is extraordinarily common. Nearly two-thirds of the participants had at least one ACE.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Two -- There’s an unmistakable link between adverse experiences in childhood and adult onset of chronic disease, mental illness, violence and being a victim of violence.</a:t>
            </a:r>
          </a:p>
          <a:p>
            <a:r>
              <a:rPr lang="en-US" sz="1100" kern="1200" dirty="0" smtClean="0">
                <a:solidFill>
                  <a:schemeClr val="tx1"/>
                </a:solidFill>
                <a:effectLst/>
                <a:latin typeface="+mn-lt"/>
                <a:ea typeface="+mn-ea"/>
                <a:cs typeface="+mn-cs"/>
              </a:rPr>
              <a:t> </a:t>
            </a:r>
          </a:p>
          <a:p>
            <a:r>
              <a:rPr lang="en-US" sz="1100" kern="1200" dirty="0" smtClean="0">
                <a:solidFill>
                  <a:schemeClr val="tx1"/>
                </a:solidFill>
                <a:effectLst/>
                <a:latin typeface="+mn-lt"/>
                <a:ea typeface="+mn-ea"/>
                <a:cs typeface="+mn-cs"/>
              </a:rPr>
              <a:t>Three – The more types of childhood adversity, the more dire the consequences.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Four – If someone</a:t>
            </a:r>
            <a:r>
              <a:rPr lang="en-US" sz="1100" kern="1200" baseline="0" dirty="0" smtClean="0">
                <a:solidFill>
                  <a:schemeClr val="tx1"/>
                </a:solidFill>
                <a:effectLst/>
                <a:latin typeface="+mn-lt"/>
                <a:ea typeface="+mn-ea"/>
                <a:cs typeface="+mn-cs"/>
              </a:rPr>
              <a:t> is experiencing </a:t>
            </a:r>
            <a:r>
              <a:rPr lang="en-US" sz="1100" kern="1200" dirty="0" smtClean="0">
                <a:solidFill>
                  <a:schemeClr val="tx1"/>
                </a:solidFill>
                <a:effectLst/>
                <a:latin typeface="+mn-lt"/>
                <a:ea typeface="+mn-ea"/>
                <a:cs typeface="+mn-cs"/>
              </a:rPr>
              <a:t>one type of trauma, there’s an 87% chance that there’s another. And a 50% chance</a:t>
            </a:r>
            <a:r>
              <a:rPr lang="en-US" sz="1100" kern="1200" baseline="0" dirty="0" smtClean="0">
                <a:solidFill>
                  <a:schemeClr val="tx1"/>
                </a:solidFill>
                <a:effectLst/>
                <a:latin typeface="+mn-lt"/>
                <a:ea typeface="+mn-ea"/>
                <a:cs typeface="+mn-cs"/>
              </a:rPr>
              <a:t> that there are two more. In other words, people experience complex trauma. So going after just violence or just sexual abuse and expecting to stop childhood trauma is completely unrealistic. </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Five -- </a:t>
            </a:r>
            <a:r>
              <a:rPr lang="en-US" sz="1100" kern="1200" dirty="0" smtClean="0">
                <a:solidFill>
                  <a:schemeClr val="tx1"/>
                </a:solidFill>
                <a:effectLst/>
                <a:latin typeface="+mn-lt"/>
                <a:ea typeface="+mn-ea"/>
                <a:cs typeface="+mn-cs"/>
              </a:rPr>
              <a:t>Trauma does not equal only violence. It’s “ordinary” experiences – experiencing divorce, living with an alcoholic or someone who’s depressed – that cause just as much damage</a:t>
            </a:r>
            <a:r>
              <a:rPr lang="en-US" sz="1100" kern="1200" baseline="0" dirty="0" smtClean="0">
                <a:solidFill>
                  <a:schemeClr val="tx1"/>
                </a:solidFill>
                <a:effectLst/>
                <a:latin typeface="+mn-lt"/>
                <a:ea typeface="+mn-ea"/>
                <a:cs typeface="+mn-cs"/>
              </a:rPr>
              <a:t> as physical or sexual abuse. </a:t>
            </a:r>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356295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effectLst/>
                <a:latin typeface="+mn-lt"/>
                <a:ea typeface="+mn-ea"/>
                <a:cs typeface="+mn-cs"/>
              </a:rPr>
              <a:t>And</a:t>
            </a:r>
            <a:r>
              <a:rPr lang="en-US" sz="1100" kern="1200" baseline="0" dirty="0" smtClean="0">
                <a:solidFill>
                  <a:schemeClr val="tx1"/>
                </a:solidFill>
                <a:effectLst/>
                <a:latin typeface="+mn-lt"/>
                <a:ea typeface="+mn-ea"/>
                <a:cs typeface="+mn-cs"/>
              </a:rPr>
              <a:t> one last major finding: </a:t>
            </a:r>
            <a:r>
              <a:rPr lang="en-US" sz="1100" kern="1200" dirty="0" smtClean="0">
                <a:solidFill>
                  <a:schemeClr val="tx1"/>
                </a:solidFill>
                <a:effectLst/>
                <a:latin typeface="+mn-lt"/>
                <a:ea typeface="+mn-ea"/>
                <a:cs typeface="+mn-cs"/>
              </a:rPr>
              <a:t>ACEs contribute to most of our major chronic health, mental health, economic health and social health issues.</a:t>
            </a:r>
          </a:p>
          <a:p>
            <a:r>
              <a:rPr lang="en-US" sz="1100" kern="1200" dirty="0" smtClean="0">
                <a:solidFill>
                  <a:schemeClr val="tx1"/>
                </a:solidFill>
                <a:effectLst/>
                <a:latin typeface="+mn-lt"/>
                <a:ea typeface="+mn-ea"/>
                <a:cs typeface="+mn-cs"/>
              </a:rPr>
              <a:t> </a:t>
            </a:r>
          </a:p>
        </p:txBody>
      </p:sp>
    </p:spTree>
    <p:extLst>
      <p:ext uri="{BB962C8B-B14F-4D97-AF65-F5344CB8AC3E}">
        <p14:creationId xmlns:p14="http://schemas.microsoft.com/office/powerpoint/2010/main" val="248135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Let’s go back to the ACEs pyramid for a moment. </a:t>
            </a:r>
          </a:p>
          <a:p>
            <a:endParaRPr lang="en-US" dirty="0" smtClean="0"/>
          </a:p>
          <a:p>
            <a:r>
              <a:rPr lang="en-US" dirty="0" smtClean="0"/>
              <a:t>You’ll notice here that a couple of other layers have been added – generational or historical trauma, and social conditions/local context, which translates to systems trauma. And,</a:t>
            </a:r>
            <a:r>
              <a:rPr lang="en-US" baseline="0" dirty="0" smtClean="0"/>
              <a:t> of course, there are other types of trauma. </a:t>
            </a:r>
            <a:endParaRPr lang="en-US" dirty="0" smtClean="0"/>
          </a:p>
          <a:p>
            <a:endParaRPr lang="en-US" dirty="0" smtClean="0"/>
          </a:p>
        </p:txBody>
      </p:sp>
    </p:spTree>
    <p:extLst>
      <p:ext uri="{BB962C8B-B14F-4D97-AF65-F5344CB8AC3E}">
        <p14:creationId xmlns:p14="http://schemas.microsoft.com/office/powerpoint/2010/main" val="356295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3" name="Shape 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100" kern="1200" dirty="0" smtClean="0">
                <a:solidFill>
                  <a:schemeClr val="tx1"/>
                </a:solidFill>
                <a:effectLst/>
                <a:latin typeface="+mn-lt"/>
                <a:ea typeface="+mn-ea"/>
                <a:cs typeface="+mn-cs"/>
              </a:rPr>
              <a:t>You know that the</a:t>
            </a:r>
            <a:r>
              <a:rPr lang="en-US" sz="1100" kern="1200" baseline="0" dirty="0" smtClean="0">
                <a:solidFill>
                  <a:schemeClr val="tx1"/>
                </a:solidFill>
                <a:effectLst/>
                <a:latin typeface="+mn-lt"/>
                <a:ea typeface="+mn-ea"/>
                <a:cs typeface="+mn-cs"/>
              </a:rPr>
              <a:t> ACE Study</a:t>
            </a:r>
            <a:r>
              <a:rPr lang="en-US" sz="1100" kern="1200" dirty="0" smtClean="0">
                <a:solidFill>
                  <a:schemeClr val="tx1"/>
                </a:solidFill>
                <a:effectLst/>
                <a:latin typeface="+mn-lt"/>
                <a:ea typeface="+mn-ea"/>
                <a:cs typeface="+mn-cs"/>
              </a:rPr>
              <a:t> measured ten types of childhood trauma. We’re most familiar</a:t>
            </a:r>
            <a:r>
              <a:rPr lang="en-US" sz="1100" kern="1200" baseline="0" dirty="0" smtClean="0">
                <a:solidFill>
                  <a:schemeClr val="tx1"/>
                </a:solidFill>
                <a:effectLst/>
                <a:latin typeface="+mn-lt"/>
                <a:ea typeface="+mn-ea"/>
                <a:cs typeface="+mn-cs"/>
              </a:rPr>
              <a:t> with the f</a:t>
            </a:r>
            <a:r>
              <a:rPr lang="en-US" sz="1100" kern="1200" dirty="0" smtClean="0">
                <a:solidFill>
                  <a:schemeClr val="tx1"/>
                </a:solidFill>
                <a:effectLst/>
                <a:latin typeface="+mn-lt"/>
                <a:ea typeface="+mn-ea"/>
                <a:cs typeface="+mn-cs"/>
              </a:rPr>
              <a:t>ive usual suspects</a:t>
            </a:r>
            <a:r>
              <a:rPr lang="en-US" sz="1100" kern="1200" baseline="0" dirty="0" smtClean="0">
                <a:solidFill>
                  <a:schemeClr val="tx1"/>
                </a:solidFill>
                <a:effectLst/>
                <a:latin typeface="+mn-lt"/>
                <a:ea typeface="+mn-ea"/>
                <a:cs typeface="+mn-cs"/>
              </a:rPr>
              <a:t> -- a</a:t>
            </a:r>
            <a:r>
              <a:rPr lang="en-US" sz="1100" kern="1200" dirty="0" smtClean="0">
                <a:solidFill>
                  <a:schemeClr val="tx1"/>
                </a:solidFill>
                <a:effectLst/>
                <a:latin typeface="+mn-lt"/>
                <a:ea typeface="+mn-ea"/>
                <a:cs typeface="+mn-cs"/>
              </a:rPr>
              <a:t>buse and neglect. </a:t>
            </a:r>
          </a:p>
          <a:p>
            <a:endParaRPr lang="en-US" sz="1100" kern="1200" dirty="0" smtClean="0">
              <a:solidFill>
                <a:schemeClr val="tx1"/>
              </a:solidFill>
              <a:effectLst/>
              <a:latin typeface="+mn-lt"/>
              <a:ea typeface="+mn-ea"/>
              <a:cs typeface="+mn-cs"/>
            </a:endParaRPr>
          </a:p>
          <a:p>
            <a:r>
              <a:rPr lang="en-US" sz="1100" kern="1200" dirty="0" smtClean="0">
                <a:solidFill>
                  <a:schemeClr val="tx1"/>
                </a:solidFill>
                <a:effectLst/>
                <a:latin typeface="+mn-lt"/>
                <a:ea typeface="+mn-ea"/>
                <a:cs typeface="+mn-cs"/>
              </a:rPr>
              <a:t>Depending on</a:t>
            </a:r>
            <a:r>
              <a:rPr lang="en-US" sz="1100" kern="1200" baseline="0" dirty="0" smtClean="0">
                <a:solidFill>
                  <a:schemeClr val="tx1"/>
                </a:solidFill>
                <a:effectLst/>
                <a:latin typeface="+mn-lt"/>
                <a:ea typeface="+mn-ea"/>
                <a:cs typeface="+mn-cs"/>
              </a:rPr>
              <a:t> the population they’re serving, o</a:t>
            </a:r>
            <a:r>
              <a:rPr lang="en-US" sz="1100" kern="1200" dirty="0" smtClean="0">
                <a:solidFill>
                  <a:schemeClr val="tx1"/>
                </a:solidFill>
                <a:effectLst/>
                <a:latin typeface="+mn-lt"/>
                <a:ea typeface="+mn-ea"/>
                <a:cs typeface="+mn-cs"/>
              </a:rPr>
              <a:t>ther ACE surveys are adding more ACEs: bullying, racism,</a:t>
            </a:r>
            <a:r>
              <a:rPr lang="en-US" sz="1100" kern="1200" baseline="0" dirty="0" smtClean="0">
                <a:solidFill>
                  <a:schemeClr val="tx1"/>
                </a:solidFill>
                <a:effectLst/>
                <a:latin typeface="+mn-lt"/>
                <a:ea typeface="+mn-ea"/>
                <a:cs typeface="+mn-cs"/>
              </a:rPr>
              <a:t> witnessing violence outside the home, witnessing a sibling being abused. </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There is also more recognition about systems trauma: involvement with the foster care system. Attending a school that enforces a zero-tolerance policy. Involvement with law enforcement. Involvement with juvenile justice. Even involvement in the medical system. It doesn’t mean there are mean and traumatizing people in these systems. On the contrary, these systems are filled with good-hearted people, but the systems’ services are organized to take a traditional blame, shame and punishment approach to changing people’s behavior, instead of an understanding, nurturing and healing approach. Or, the system has organized its services on what’s most convenient for the practitioners and not for the patients, students, clients, prisoners.</a:t>
            </a:r>
          </a:p>
          <a:p>
            <a:endParaRPr lang="en-US" sz="1100" kern="1200" baseline="0" dirty="0" smtClean="0">
              <a:solidFill>
                <a:schemeClr val="tx1"/>
              </a:solidFill>
              <a:effectLst/>
              <a:latin typeface="+mn-lt"/>
              <a:ea typeface="+mn-ea"/>
              <a:cs typeface="+mn-cs"/>
            </a:endParaRPr>
          </a:p>
          <a:p>
            <a:r>
              <a:rPr lang="en-US" sz="1100" kern="1200" baseline="0" dirty="0" smtClean="0">
                <a:solidFill>
                  <a:schemeClr val="tx1"/>
                </a:solidFill>
                <a:effectLst/>
                <a:latin typeface="+mn-lt"/>
                <a:ea typeface="+mn-ea"/>
                <a:cs typeface="+mn-cs"/>
              </a:rPr>
              <a:t>We’re revamping our resource center to include surveys that are addressing these other types of trauma. </a:t>
            </a:r>
            <a:endParaRPr lang="en-US" sz="1100" kern="1200" dirty="0" smtClean="0">
              <a:solidFill>
                <a:schemeClr val="tx1"/>
              </a:solidFill>
              <a:effectLst/>
              <a:latin typeface="+mn-lt"/>
              <a:ea typeface="+mn-ea"/>
              <a:cs typeface="+mn-cs"/>
            </a:endParaRPr>
          </a:p>
          <a:p>
            <a:endParaRPr lang="en-US" sz="1100" kern="1200" dirty="0" smtClean="0">
              <a:solidFill>
                <a:schemeClr val="tx1"/>
              </a:solidFill>
              <a:effectLst/>
              <a:latin typeface="+mn-lt"/>
              <a:ea typeface="+mn-ea"/>
              <a:cs typeface="+mn-cs"/>
            </a:endParaRPr>
          </a:p>
          <a:p>
            <a:pPr>
              <a:spcBef>
                <a:spcPts val="0"/>
              </a:spcBef>
              <a:buNone/>
            </a:pPr>
            <a:endParaRPr dirty="0"/>
          </a:p>
        </p:txBody>
      </p:sp>
    </p:spTree>
    <p:extLst>
      <p:ext uri="{BB962C8B-B14F-4D97-AF65-F5344CB8AC3E}">
        <p14:creationId xmlns:p14="http://schemas.microsoft.com/office/powerpoint/2010/main" val="2608532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effectLst/>
                <a:latin typeface="+mn-lt"/>
                <a:ea typeface="+mn-ea"/>
                <a:cs typeface="+mn-cs"/>
              </a:rPr>
              <a:t>Thirty-two states and the District of Columbia have done their own ACE surveys, and are finding similar results. </a:t>
            </a:r>
          </a:p>
        </p:txBody>
      </p:sp>
    </p:spTree>
    <p:extLst>
      <p:ext uri="{BB962C8B-B14F-4D97-AF65-F5344CB8AC3E}">
        <p14:creationId xmlns:p14="http://schemas.microsoft.com/office/powerpoint/2010/main" val="68546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457200" y="751679"/>
            <a:ext cx="8229600" cy="4012499"/>
          </a:xfrm>
          <a:prstGeom prst="rect">
            <a:avLst/>
          </a:prstGeom>
          <a:noFill/>
          <a:ln>
            <a:noFill/>
          </a:ln>
        </p:spPr>
        <p:txBody>
          <a:bodyPr lIns="91425" tIns="91425" rIns="91425" bIns="91425" anchor="t" anchorCtr="0"/>
          <a:lstStyle>
            <a:lvl1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1pPr>
            <a:lvl2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2pPr>
            <a:lvl3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3pPr>
            <a:lvl4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4pPr>
            <a:lvl5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5pPr>
            <a:lvl6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6pPr>
            <a:lvl7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7pPr>
            <a:lvl8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8pPr>
            <a:lvl9pPr algn="l" rtl="0">
              <a:spcBef>
                <a:spcPts val="0"/>
              </a:spcBef>
              <a:buClr>
                <a:schemeClr val="accent1"/>
              </a:buClr>
              <a:buSzPct val="100000"/>
              <a:buFont typeface="Arial"/>
              <a:buNone/>
              <a:defRPr sz="7200" b="1" i="0" u="none" strike="noStrike" cap="none" baseline="0">
                <a:solidFill>
                  <a:schemeClr val="accent1"/>
                </a:solidFill>
                <a:latin typeface="Arial"/>
                <a:ea typeface="Arial"/>
                <a:cs typeface="Arial"/>
                <a:sym typeface="Arial"/>
              </a:defRPr>
            </a:lvl9pPr>
          </a:lstStyle>
          <a:p>
            <a:endParaRPr/>
          </a:p>
        </p:txBody>
      </p:sp>
      <p:sp>
        <p:nvSpPr>
          <p:cNvPr id="10" name="Shape 10"/>
          <p:cNvSpPr txBox="1">
            <a:spLocks noGrp="1"/>
          </p:cNvSpPr>
          <p:nvPr>
            <p:ph type="subTitle" idx="1"/>
          </p:nvPr>
        </p:nvSpPr>
        <p:spPr>
          <a:xfrm>
            <a:off x="457200" y="4955189"/>
            <a:ext cx="8229600" cy="1643400"/>
          </a:xfrm>
          <a:prstGeom prst="rect">
            <a:avLst/>
          </a:prstGeom>
          <a:noFill/>
          <a:ln>
            <a:noFill/>
          </a:ln>
        </p:spPr>
        <p:txBody>
          <a:bodyPr lIns="91425" tIns="91425" rIns="91425" bIns="91425" anchor="t" anchorCtr="0"/>
          <a:lstStyle>
            <a:lvl1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1pPr>
            <a:lvl2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2pPr>
            <a:lvl3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3pPr>
            <a:lvl4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4pPr>
            <a:lvl5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5pPr>
            <a:lvl6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6pPr>
            <a:lvl7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7pPr>
            <a:lvl8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8pPr>
            <a:lvl9pPr algn="l" rtl="0">
              <a:spcBef>
                <a:spcPts val="0"/>
              </a:spcBef>
              <a:buClr>
                <a:schemeClr val="dk2"/>
              </a:buClr>
              <a:buSzPct val="100000"/>
              <a:buFont typeface="Arial"/>
              <a:buNone/>
              <a:defRPr sz="4800" b="0" i="0" u="none" strike="noStrike" cap="none" baseline="0">
                <a:solidFill>
                  <a:schemeClr val="dk2"/>
                </a:solidFill>
                <a:latin typeface="Arial"/>
                <a:ea typeface="Arial"/>
                <a:cs typeface="Arial"/>
                <a:sym typeface="Arial"/>
              </a:defRPr>
            </a:lvl9pPr>
          </a:lstStyle>
          <a:p>
            <a:endParaRPr/>
          </a:p>
        </p:txBody>
      </p:sp>
      <p:cxnSp>
        <p:nvCxnSpPr>
          <p:cNvPr id="11" name="Shape 11"/>
          <p:cNvCxnSpPr/>
          <p:nvPr/>
        </p:nvCxnSpPr>
        <p:spPr>
          <a:xfrm>
            <a:off x="457200" y="548639"/>
            <a:ext cx="8229600" cy="0"/>
          </a:xfrm>
          <a:prstGeom prst="straightConnector1">
            <a:avLst/>
          </a:prstGeom>
          <a:noFill/>
          <a:ln w="57150" cap="flat">
            <a:solidFill>
              <a:schemeClr val="accent1"/>
            </a:solidFill>
            <a:prstDash val="solid"/>
            <a:round/>
            <a:headEnd type="none" w="med" len="med"/>
            <a:tailEnd type="none" w="med" len="med"/>
          </a:ln>
        </p:spPr>
      </p:cxnSp>
      <p:cxnSp>
        <p:nvCxnSpPr>
          <p:cNvPr id="12" name="Shape 12"/>
          <p:cNvCxnSpPr/>
          <p:nvPr/>
        </p:nvCxnSpPr>
        <p:spPr>
          <a:xfrm>
            <a:off x="457200" y="4844510"/>
            <a:ext cx="8229600" cy="0"/>
          </a:xfrm>
          <a:prstGeom prst="straightConnector1">
            <a:avLst/>
          </a:prstGeom>
          <a:noFill/>
          <a:ln w="57150" cap="flat">
            <a:solidFill>
              <a:schemeClr val="accent1"/>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solidFill>
                  <a:srgbClr val="DA0002"/>
                </a:solidFill>
              </a:defRPr>
            </a:lvl1pPr>
            <a:lvl2pPr rtl="0">
              <a:spcBef>
                <a:spcPts val="0"/>
              </a:spcBef>
              <a:defRPr>
                <a:solidFill>
                  <a:srgbClr val="DA0002"/>
                </a:solidFill>
              </a:defRPr>
            </a:lvl2pPr>
            <a:lvl3pPr rtl="0">
              <a:spcBef>
                <a:spcPts val="0"/>
              </a:spcBef>
              <a:defRPr>
                <a:solidFill>
                  <a:srgbClr val="DA0002"/>
                </a:solidFill>
              </a:defRPr>
            </a:lvl3pPr>
            <a:lvl4pPr rtl="0">
              <a:spcBef>
                <a:spcPts val="0"/>
              </a:spcBef>
              <a:defRPr>
                <a:solidFill>
                  <a:srgbClr val="DA0002"/>
                </a:solidFill>
              </a:defRPr>
            </a:lvl4pPr>
            <a:lvl5pPr rtl="0">
              <a:spcBef>
                <a:spcPts val="0"/>
              </a:spcBef>
              <a:defRPr>
                <a:solidFill>
                  <a:srgbClr val="DA0002"/>
                </a:solidFill>
              </a:defRPr>
            </a:lvl5pPr>
            <a:lvl6pPr rtl="0">
              <a:spcBef>
                <a:spcPts val="0"/>
              </a:spcBef>
              <a:defRPr>
                <a:solidFill>
                  <a:srgbClr val="DA0002"/>
                </a:solidFill>
              </a:defRPr>
            </a:lvl6pPr>
            <a:lvl7pPr rtl="0">
              <a:spcBef>
                <a:spcPts val="0"/>
              </a:spcBef>
              <a:defRPr>
                <a:solidFill>
                  <a:srgbClr val="DA0002"/>
                </a:solidFill>
              </a:defRPr>
            </a:lvl7pPr>
            <a:lvl8pPr rtl="0">
              <a:spcBef>
                <a:spcPts val="0"/>
              </a:spcBef>
              <a:defRPr>
                <a:solidFill>
                  <a:srgbClr val="DA0002"/>
                </a:solidFill>
              </a:defRPr>
            </a:lvl8pPr>
            <a:lvl9pPr rtl="0">
              <a:spcBef>
                <a:spcPts val="0"/>
              </a:spcBef>
              <a:defRPr>
                <a:solidFill>
                  <a:srgbClr val="DA0002"/>
                </a:solidFill>
              </a:defRPr>
            </a:lvl9pPr>
          </a:lstStyle>
          <a:p>
            <a:endParaRPr/>
          </a:p>
        </p:txBody>
      </p:sp>
      <p:sp>
        <p:nvSpPr>
          <p:cNvPr id="15" name="Shape 15"/>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cxnSp>
        <p:nvCxnSpPr>
          <p:cNvPr id="16" name="Shape 16"/>
          <p:cNvCxnSpPr/>
          <p:nvPr/>
        </p:nvCxnSpPr>
        <p:spPr>
          <a:xfrm>
            <a:off x="457200" y="1524000"/>
            <a:ext cx="8229600" cy="0"/>
          </a:xfrm>
          <a:prstGeom prst="straightConnector1">
            <a:avLst/>
          </a:prstGeom>
          <a:noFill/>
          <a:ln w="50800" cap="flat">
            <a:solidFill>
              <a:srgbClr val="DA0002"/>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solidFill>
                  <a:srgbClr val="DA0002"/>
                </a:solidFill>
              </a:defRPr>
            </a:lvl1pPr>
            <a:lvl2pPr rtl="0">
              <a:spcBef>
                <a:spcPts val="0"/>
              </a:spcBef>
              <a:defRPr>
                <a:solidFill>
                  <a:srgbClr val="DA0002"/>
                </a:solidFill>
              </a:defRPr>
            </a:lvl2pPr>
            <a:lvl3pPr rtl="0">
              <a:spcBef>
                <a:spcPts val="0"/>
              </a:spcBef>
              <a:defRPr>
                <a:solidFill>
                  <a:srgbClr val="DA0002"/>
                </a:solidFill>
              </a:defRPr>
            </a:lvl3pPr>
            <a:lvl4pPr rtl="0">
              <a:spcBef>
                <a:spcPts val="0"/>
              </a:spcBef>
              <a:defRPr>
                <a:solidFill>
                  <a:srgbClr val="DA0002"/>
                </a:solidFill>
              </a:defRPr>
            </a:lvl4pPr>
            <a:lvl5pPr rtl="0">
              <a:spcBef>
                <a:spcPts val="0"/>
              </a:spcBef>
              <a:defRPr>
                <a:solidFill>
                  <a:srgbClr val="DA0002"/>
                </a:solidFill>
              </a:defRPr>
            </a:lvl5pPr>
            <a:lvl6pPr rtl="0">
              <a:spcBef>
                <a:spcPts val="0"/>
              </a:spcBef>
              <a:defRPr>
                <a:solidFill>
                  <a:srgbClr val="DA0002"/>
                </a:solidFill>
              </a:defRPr>
            </a:lvl6pPr>
            <a:lvl7pPr rtl="0">
              <a:spcBef>
                <a:spcPts val="0"/>
              </a:spcBef>
              <a:defRPr>
                <a:solidFill>
                  <a:srgbClr val="DA0002"/>
                </a:solidFill>
              </a:defRPr>
            </a:lvl7pPr>
            <a:lvl8pPr rtl="0">
              <a:spcBef>
                <a:spcPts val="0"/>
              </a:spcBef>
              <a:defRPr>
                <a:solidFill>
                  <a:srgbClr val="DA0002"/>
                </a:solidFill>
              </a:defRPr>
            </a:lvl8pPr>
            <a:lvl9pPr rtl="0">
              <a:spcBef>
                <a:spcPts val="0"/>
              </a:spcBef>
              <a:defRPr>
                <a:solidFill>
                  <a:srgbClr val="DA0002"/>
                </a:solidFill>
              </a:defRPr>
            </a:lvl9pPr>
          </a:lstStyle>
          <a:p>
            <a:endParaRPr/>
          </a:p>
        </p:txBody>
      </p:sp>
      <p:sp>
        <p:nvSpPr>
          <p:cNvPr id="19" name="Shape 19"/>
          <p:cNvSpPr txBox="1">
            <a:spLocks noGrp="1"/>
          </p:cNvSpPr>
          <p:nvPr>
            <p:ph type="body" idx="1"/>
          </p:nvPr>
        </p:nvSpPr>
        <p:spPr>
          <a:xfrm>
            <a:off x="457200" y="1600200"/>
            <a:ext cx="39945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0" name="Shape 20"/>
          <p:cNvSpPr txBox="1">
            <a:spLocks noGrp="1"/>
          </p:cNvSpPr>
          <p:nvPr>
            <p:ph type="body" idx="2"/>
          </p:nvPr>
        </p:nvSpPr>
        <p:spPr>
          <a:xfrm>
            <a:off x="4692273" y="1600200"/>
            <a:ext cx="3994500" cy="496770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cxnSp>
        <p:nvCxnSpPr>
          <p:cNvPr id="21" name="Shape 21"/>
          <p:cNvCxnSpPr/>
          <p:nvPr/>
        </p:nvCxnSpPr>
        <p:spPr>
          <a:xfrm>
            <a:off x="457200" y="1524000"/>
            <a:ext cx="8229600" cy="0"/>
          </a:xfrm>
          <a:prstGeom prst="straightConnector1">
            <a:avLst/>
          </a:prstGeom>
          <a:noFill/>
          <a:ln w="50800" cap="flat">
            <a:solidFill>
              <a:srgbClr val="DA0002"/>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solidFill>
                  <a:schemeClr val="accent1"/>
                </a:solidFill>
              </a:defRPr>
            </a:lvl1pPr>
            <a:lvl2pPr rtl="0">
              <a:spcBef>
                <a:spcPts val="0"/>
              </a:spcBef>
              <a:defRPr>
                <a:solidFill>
                  <a:schemeClr val="accent1"/>
                </a:solidFill>
              </a:defRPr>
            </a:lvl2pPr>
            <a:lvl3pPr rtl="0">
              <a:spcBef>
                <a:spcPts val="0"/>
              </a:spcBef>
              <a:defRPr>
                <a:solidFill>
                  <a:schemeClr val="accent1"/>
                </a:solidFill>
              </a:defRPr>
            </a:lvl3pPr>
            <a:lvl4pPr rtl="0">
              <a:spcBef>
                <a:spcPts val="0"/>
              </a:spcBef>
              <a:defRPr>
                <a:solidFill>
                  <a:schemeClr val="accent1"/>
                </a:solidFill>
              </a:defRPr>
            </a:lvl4pPr>
            <a:lvl5pPr rtl="0">
              <a:spcBef>
                <a:spcPts val="0"/>
              </a:spcBef>
              <a:defRPr>
                <a:solidFill>
                  <a:schemeClr val="accent1"/>
                </a:solidFill>
              </a:defRPr>
            </a:lvl5pPr>
            <a:lvl6pPr rtl="0">
              <a:spcBef>
                <a:spcPts val="0"/>
              </a:spcBef>
              <a:defRPr>
                <a:solidFill>
                  <a:schemeClr val="accent1"/>
                </a:solidFill>
              </a:defRPr>
            </a:lvl6pPr>
            <a:lvl7pPr rtl="0">
              <a:spcBef>
                <a:spcPts val="0"/>
              </a:spcBef>
              <a:defRPr>
                <a:solidFill>
                  <a:schemeClr val="accent1"/>
                </a:solidFill>
              </a:defRPr>
            </a:lvl7pPr>
            <a:lvl8pPr rtl="0">
              <a:spcBef>
                <a:spcPts val="0"/>
              </a:spcBef>
              <a:defRPr>
                <a:solidFill>
                  <a:schemeClr val="accent1"/>
                </a:solidFill>
              </a:defRPr>
            </a:lvl8pPr>
            <a:lvl9pPr rtl="0">
              <a:spcBef>
                <a:spcPts val="0"/>
              </a:spcBef>
              <a:defRPr>
                <a:solidFill>
                  <a:schemeClr val="accent1"/>
                </a:solidFill>
              </a:defRPr>
            </a:lvl9pPr>
          </a:lstStyle>
          <a:p>
            <a:endParaRPr/>
          </a:p>
        </p:txBody>
      </p:sp>
      <p:cxnSp>
        <p:nvCxnSpPr>
          <p:cNvPr id="24" name="Shape 24"/>
          <p:cNvCxnSpPr/>
          <p:nvPr/>
        </p:nvCxnSpPr>
        <p:spPr>
          <a:xfrm>
            <a:off x="457200" y="1524000"/>
            <a:ext cx="8229600" cy="0"/>
          </a:xfrm>
          <a:prstGeom prst="straightConnector1">
            <a:avLst/>
          </a:prstGeom>
          <a:noFill/>
          <a:ln w="50800" cap="flat">
            <a:solidFill>
              <a:schemeClr val="accen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5875078"/>
            <a:ext cx="8229600" cy="692700"/>
          </a:xfrm>
          <a:prstGeom prst="rect">
            <a:avLst/>
          </a:prstGeom>
          <a:noFill/>
          <a:ln>
            <a:noFill/>
          </a:ln>
        </p:spPr>
        <p:txBody>
          <a:bodyPr lIns="91425" tIns="91425" rIns="91425" bIns="91425" anchor="t" anchorCtr="0"/>
          <a:lstStyle>
            <a:lvl1pPr algn="ctr" rtl="0">
              <a:lnSpc>
                <a:spcPct val="100000"/>
              </a:lnSpc>
              <a:spcBef>
                <a:spcPts val="0"/>
              </a:spcBef>
              <a:spcAft>
                <a:spcPts val="0"/>
              </a:spcAft>
              <a:buClr>
                <a:schemeClr val="dk1"/>
              </a:buClr>
              <a:buSzPct val="100000"/>
              <a:buFont typeface="Arial"/>
              <a:buChar char="●"/>
              <a:defRPr sz="1800">
                <a:solidFill>
                  <a:schemeClr val="dk1"/>
                </a:solidFill>
              </a:defRPr>
            </a:lvl1pPr>
            <a:lvl2pPr algn="ctr" rtl="0">
              <a:lnSpc>
                <a:spcPct val="100000"/>
              </a:lnSpc>
              <a:spcBef>
                <a:spcPts val="0"/>
              </a:spcBef>
              <a:spcAft>
                <a:spcPts val="0"/>
              </a:spcAft>
              <a:buClr>
                <a:schemeClr val="dk1"/>
              </a:buClr>
              <a:buSzPct val="100000"/>
              <a:buFont typeface="Courier New"/>
              <a:buChar char="o"/>
              <a:defRPr sz="1800">
                <a:solidFill>
                  <a:schemeClr val="dk1"/>
                </a:solidFill>
              </a:defRPr>
            </a:lvl2pPr>
            <a:lvl3pPr algn="ctr" rtl="0">
              <a:lnSpc>
                <a:spcPct val="100000"/>
              </a:lnSpc>
              <a:spcBef>
                <a:spcPts val="0"/>
              </a:spcBef>
              <a:spcAft>
                <a:spcPts val="0"/>
              </a:spcAft>
              <a:buClr>
                <a:schemeClr val="dk1"/>
              </a:buClr>
              <a:buSzPct val="100000"/>
              <a:buFont typeface="Wingdings"/>
              <a:buChar char="§"/>
              <a:defRPr sz="1800">
                <a:solidFill>
                  <a:schemeClr val="dk1"/>
                </a:solidFill>
              </a:defRPr>
            </a:lvl3pPr>
            <a:lvl4pPr algn="ctr" rtl="0">
              <a:lnSpc>
                <a:spcPct val="100000"/>
              </a:lnSpc>
              <a:spcBef>
                <a:spcPts val="0"/>
              </a:spcBef>
              <a:spcAft>
                <a:spcPts val="0"/>
              </a:spcAft>
              <a:buClr>
                <a:schemeClr val="dk1"/>
              </a:buClr>
              <a:buSzPct val="100000"/>
              <a:buFont typeface="Arial"/>
              <a:buChar char="●"/>
              <a:defRPr sz="1800">
                <a:solidFill>
                  <a:schemeClr val="dk1"/>
                </a:solidFill>
              </a:defRPr>
            </a:lvl4pPr>
            <a:lvl5pPr algn="ctr" rtl="0">
              <a:lnSpc>
                <a:spcPct val="100000"/>
              </a:lnSpc>
              <a:spcBef>
                <a:spcPts val="0"/>
              </a:spcBef>
              <a:spcAft>
                <a:spcPts val="0"/>
              </a:spcAft>
              <a:buClr>
                <a:schemeClr val="dk1"/>
              </a:buClr>
              <a:buSzPct val="100000"/>
              <a:buFont typeface="Courier New"/>
              <a:buChar char="o"/>
              <a:defRPr sz="1800">
                <a:solidFill>
                  <a:schemeClr val="dk1"/>
                </a:solidFill>
              </a:defRPr>
            </a:lvl5pPr>
            <a:lvl6pPr algn="ctr" rtl="0">
              <a:lnSpc>
                <a:spcPct val="100000"/>
              </a:lnSpc>
              <a:spcBef>
                <a:spcPts val="0"/>
              </a:spcBef>
              <a:spcAft>
                <a:spcPts val="0"/>
              </a:spcAft>
              <a:buClr>
                <a:schemeClr val="dk1"/>
              </a:buClr>
              <a:buSzPct val="100000"/>
              <a:buFont typeface="Wingdings"/>
              <a:buChar char="§"/>
              <a:defRPr sz="1800">
                <a:solidFill>
                  <a:schemeClr val="dk1"/>
                </a:solidFill>
              </a:defRPr>
            </a:lvl6pPr>
            <a:lvl7pPr algn="ctr" rtl="0">
              <a:lnSpc>
                <a:spcPct val="100000"/>
              </a:lnSpc>
              <a:spcBef>
                <a:spcPts val="0"/>
              </a:spcBef>
              <a:spcAft>
                <a:spcPts val="0"/>
              </a:spcAft>
              <a:buClr>
                <a:schemeClr val="dk1"/>
              </a:buClr>
              <a:buSzPct val="100000"/>
              <a:buFont typeface="Arial"/>
              <a:buChar char="●"/>
              <a:defRPr sz="1800">
                <a:solidFill>
                  <a:schemeClr val="dk1"/>
                </a:solidFill>
              </a:defRPr>
            </a:lvl7pPr>
            <a:lvl8pPr algn="ctr" rtl="0">
              <a:lnSpc>
                <a:spcPct val="100000"/>
              </a:lnSpc>
              <a:spcBef>
                <a:spcPts val="0"/>
              </a:spcBef>
              <a:spcAft>
                <a:spcPts val="0"/>
              </a:spcAft>
              <a:buClr>
                <a:schemeClr val="dk1"/>
              </a:buClr>
              <a:buSzPct val="100000"/>
              <a:buFont typeface="Courier New"/>
              <a:buChar char="o"/>
              <a:defRPr sz="1800">
                <a:solidFill>
                  <a:schemeClr val="dk1"/>
                </a:solidFill>
              </a:defRPr>
            </a:lvl8pPr>
            <a:lvl9pPr algn="ctr" rtl="0">
              <a:lnSpc>
                <a:spcPct val="100000"/>
              </a:lnSpc>
              <a:spcBef>
                <a:spcPts val="0"/>
              </a:spcBef>
              <a:spcAft>
                <a:spcPts val="0"/>
              </a:spcAft>
              <a:buClr>
                <a:schemeClr val="dk1"/>
              </a:buClr>
              <a:buSzPct val="100000"/>
              <a:buFont typeface="Wingdings"/>
              <a:buChar char="§"/>
              <a:defRPr sz="1800">
                <a:solidFill>
                  <a:schemeClr val="dk1"/>
                </a:solidFill>
              </a:defRPr>
            </a:lvl9pPr>
          </a:lstStyle>
          <a:p>
            <a:endParaRPr/>
          </a:p>
        </p:txBody>
      </p:sp>
      <p:cxnSp>
        <p:nvCxnSpPr>
          <p:cNvPr id="27" name="Shape 27"/>
          <p:cNvCxnSpPr/>
          <p:nvPr/>
        </p:nvCxnSpPr>
        <p:spPr>
          <a:xfrm>
            <a:off x="457200" y="5757014"/>
            <a:ext cx="8229600" cy="0"/>
          </a:xfrm>
          <a:prstGeom prst="straightConnector1">
            <a:avLst/>
          </a:prstGeom>
          <a:noFill/>
          <a:ln w="50800" cap="flat">
            <a:solidFill>
              <a:schemeClr val="lt2"/>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09997" y="2222287"/>
            <a:ext cx="7524003" cy="3636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a:defRPr/>
            </a:pPr>
            <a:fld id="{D8AFD432-0D7D-4924-AF0D-D832D8FFB741}" type="datetimeFigureOut">
              <a:rPr lang="en-US" smtClean="0">
                <a:solidFill>
                  <a:prstClr val="black">
                    <a:tint val="75000"/>
                  </a:prstClr>
                </a:solidFill>
              </a:rPr>
              <a:pPr>
                <a:defRPr/>
              </a:pPr>
              <a:t>7/25/2016</a:t>
            </a:fld>
            <a:endParaRPr lang="en-US">
              <a:solidFill>
                <a:prstClr val="black">
                  <a:tint val="75000"/>
                </a:prstClr>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7904584" y="5915887"/>
            <a:ext cx="796616" cy="490599"/>
          </a:xfrm>
          <a:prstGeom prst="rect">
            <a:avLst/>
          </a:prstGeom>
        </p:spPr>
        <p:txBody>
          <a:bodyPr/>
          <a:lstStyle/>
          <a:p>
            <a:pPr>
              <a:defRPr/>
            </a:pPr>
            <a:fld id="{17032112-D795-4B22-B76D-FC0C5E27E6C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878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1pPr>
            <a:lvl2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2pPr>
            <a:lvl3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3pPr>
            <a:lvl4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4pPr>
            <a:lvl5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5pPr>
            <a:lvl6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6pPr>
            <a:lvl7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7pPr>
            <a:lvl8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8pPr>
            <a:lvl9pPr algn="l" rtl="0">
              <a:spcBef>
                <a:spcPts val="0"/>
              </a:spcBef>
              <a:buClr>
                <a:schemeClr val="accent1"/>
              </a:buClr>
              <a:buSzPct val="100000"/>
              <a:buFont typeface="Arial"/>
              <a:buNone/>
              <a:defRPr sz="3600" b="1" i="0" u="none" strike="noStrike" cap="none" baseline="0">
                <a:solidFill>
                  <a:schemeClr val="accent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algn="l" rtl="0">
              <a:spcBef>
                <a:spcPts val="600"/>
              </a:spcBef>
              <a:buClr>
                <a:schemeClr val="dk1"/>
              </a:buClr>
              <a:buSzPct val="100000"/>
              <a:buFont typeface="Arial"/>
              <a:buChar char="●"/>
              <a:defRPr sz="3000" b="0" i="0" u="none" strike="noStrike" cap="none" baseline="0">
                <a:solidFill>
                  <a:schemeClr val="dk1"/>
                </a:solidFill>
                <a:latin typeface="Arial"/>
                <a:ea typeface="Arial"/>
                <a:cs typeface="Arial"/>
                <a:sym typeface="Arial"/>
              </a:defRPr>
            </a:lvl1pPr>
            <a:lvl2pPr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4pPr>
            <a:lvl5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algn="l" rtl="0">
              <a:spcBef>
                <a:spcPts val="360"/>
              </a:spcBef>
              <a:buClr>
                <a:schemeClr val="dk1"/>
              </a:buClr>
              <a:buSzPct val="100000"/>
              <a:buFont typeface="Arial"/>
              <a:buChar char="●"/>
              <a:defRPr sz="1800" b="0" i="0" u="none" strike="noStrike" cap="none" baseline="0">
                <a:solidFill>
                  <a:schemeClr val="dk1"/>
                </a:solidFill>
                <a:latin typeface="Arial"/>
                <a:ea typeface="Arial"/>
                <a:cs typeface="Arial"/>
                <a:sym typeface="Arial"/>
              </a:defRPr>
            </a:lvl7pPr>
            <a:lvl8pPr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cxnSp>
        <p:nvCxnSpPr>
          <p:cNvPr id="7" name="Shape 7"/>
          <p:cNvCxnSpPr/>
          <p:nvPr/>
        </p:nvCxnSpPr>
        <p:spPr>
          <a:xfrm>
            <a:off x="457200" y="6697679"/>
            <a:ext cx="8229600" cy="0"/>
          </a:xfrm>
          <a:prstGeom prst="straightConnector1">
            <a:avLst/>
          </a:prstGeom>
          <a:noFill/>
          <a:ln w="50800" cap="flat">
            <a:solidFill>
              <a:schemeClr val="lt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hyperlink" Target="http://developingchild.harvard.edu/" TargetMode="External"/><Relationship Id="rId3" Type="http://schemas.openxmlformats.org/officeDocument/2006/relationships/hyperlink" Target="http://acestoohigh.com/aces-101/" TargetMode="External"/><Relationship Id="rId7" Type="http://schemas.openxmlformats.org/officeDocument/2006/relationships/hyperlink" Target="http://www.cdc.gov/violenceprevention/acestud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www.acesconnection.com/home" TargetMode="External"/><Relationship Id="rId5" Type="http://schemas.openxmlformats.org/officeDocument/2006/relationships/hyperlink" Target="http://acestoohigh.com" TargetMode="External"/><Relationship Id="rId4" Type="http://schemas.openxmlformats.org/officeDocument/2006/relationships/hyperlink" Target="http://acestoohigh.com/got-your-ace-score/" TargetMode="External"/><Relationship Id="rId9" Type="http://schemas.openxmlformats.org/officeDocument/2006/relationships/hyperlink" Target="http://store.samhsa.gov/product/SAMHSA-s-Concept-of-Trauma-and-Guidance-for-a-Trauma-Informed-Approach/SMA14-488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413182"/>
            <a:ext cx="8229600" cy="1187017"/>
          </a:xfrm>
          <a:prstGeom prst="rect">
            <a:avLst/>
          </a:prstGeom>
        </p:spPr>
        <p:txBody>
          <a:bodyPr lIns="91425" tIns="91425" rIns="91425" bIns="91425" anchor="b" anchorCtr="0">
            <a:noAutofit/>
          </a:bodyPr>
          <a:lstStyle/>
          <a:p>
            <a:pPr algn="ctr">
              <a:spcBef>
                <a:spcPts val="0"/>
              </a:spcBef>
              <a:buNone/>
            </a:pPr>
            <a:r>
              <a:rPr lang="en-US" sz="3400" dirty="0" smtClean="0"/>
              <a:t>How practices based on ACEs science</a:t>
            </a:r>
            <a:br>
              <a:rPr lang="en-US" sz="3400" dirty="0" smtClean="0"/>
            </a:br>
            <a:r>
              <a:rPr lang="en-US" sz="3400" dirty="0" smtClean="0"/>
              <a:t>and ACEs Connection Network…</a:t>
            </a:r>
            <a:endParaRPr lang="en" sz="3400" dirty="0"/>
          </a:p>
        </p:txBody>
      </p:sp>
      <p:sp>
        <p:nvSpPr>
          <p:cNvPr id="32" name="Shape 3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lgn="ctr">
              <a:spcBef>
                <a:spcPts val="0"/>
              </a:spcBef>
              <a:buNone/>
            </a:pPr>
            <a:endParaRPr lang="en-US" sz="3200" dirty="0" smtClean="0"/>
          </a:p>
          <a:p>
            <a:pPr algn="ctr">
              <a:spcBef>
                <a:spcPts val="0"/>
              </a:spcBef>
              <a:buNone/>
            </a:pPr>
            <a:r>
              <a:rPr lang="en-US" sz="3200" dirty="0" smtClean="0"/>
              <a:t>….can help build healthy communities</a:t>
            </a:r>
            <a:endParaRPr sz="3200" dirty="0"/>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108" name="Shape 108"/>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109" name="Shape 109"/>
          <p:cNvPicPr preferRelativeResize="0"/>
          <p:nvPr/>
        </p:nvPicPr>
        <p:blipFill>
          <a:blip r:embed="rId3">
            <a:alphaModFix/>
          </a:blip>
          <a:stretch>
            <a:fillRect/>
          </a:stretch>
        </p:blipFill>
        <p:spPr>
          <a:xfrm>
            <a:off x="-1039925" y="-288600"/>
            <a:ext cx="11234851" cy="7535225"/>
          </a:xfrm>
          <a:prstGeom prst="rect">
            <a:avLst/>
          </a:prstGeom>
          <a:noFill/>
          <a:ln>
            <a:noFill/>
          </a:ln>
        </p:spPr>
      </p:pic>
      <p:sp>
        <p:nvSpPr>
          <p:cNvPr id="110" name="Shape 110"/>
          <p:cNvSpPr/>
          <p:nvPr/>
        </p:nvSpPr>
        <p:spPr>
          <a:xfrm>
            <a:off x="-128425" y="5726425"/>
            <a:ext cx="2017199" cy="537899"/>
          </a:xfrm>
          <a:prstGeom prst="rect">
            <a:avLst/>
          </a:prstGeom>
          <a:solidFill>
            <a:schemeClr val="lt1"/>
          </a:solidFill>
          <a:ln w="1905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116" name="Shape 116"/>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117" name="Shape 117"/>
          <p:cNvPicPr preferRelativeResize="0"/>
          <p:nvPr/>
        </p:nvPicPr>
        <p:blipFill>
          <a:blip r:embed="rId3">
            <a:alphaModFix/>
          </a:blip>
          <a:stretch>
            <a:fillRect/>
          </a:stretch>
        </p:blipFill>
        <p:spPr>
          <a:xfrm>
            <a:off x="-37500" y="-44825"/>
            <a:ext cx="9205476" cy="69561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123" name="Shape 123"/>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124" name="Shape 124"/>
          <p:cNvPicPr preferRelativeResize="0"/>
          <p:nvPr/>
        </p:nvPicPr>
        <p:blipFill>
          <a:blip r:embed="rId3">
            <a:alphaModFix/>
          </a:blip>
          <a:stretch>
            <a:fillRect/>
          </a:stretch>
        </p:blipFill>
        <p:spPr>
          <a:xfrm>
            <a:off x="0" y="15515"/>
            <a:ext cx="9143999" cy="682696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780724"/>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ATHsc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4" y="0"/>
            <a:ext cx="9038847" cy="7205087"/>
          </a:xfrm>
          <a:prstGeom prst="rect">
            <a:avLst/>
          </a:prstGeom>
        </p:spPr>
      </p:pic>
    </p:spTree>
    <p:extLst>
      <p:ext uri="{BB962C8B-B14F-4D97-AF65-F5344CB8AC3E}">
        <p14:creationId xmlns:p14="http://schemas.microsoft.com/office/powerpoint/2010/main" val="3242942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144" name="Shape 144"/>
          <p:cNvSpPr txBox="1">
            <a:spLocks noGrp="1"/>
          </p:cNvSpPr>
          <p:nvPr>
            <p:ph type="body" idx="1"/>
          </p:nvPr>
        </p:nvSpPr>
        <p:spPr>
          <a:xfrm>
            <a:off x="457200" y="5694923"/>
            <a:ext cx="8229600" cy="873000"/>
          </a:xfrm>
          <a:prstGeom prst="rect">
            <a:avLst/>
          </a:prstGeom>
        </p:spPr>
        <p:txBody>
          <a:bodyPr lIns="91425" tIns="91425" rIns="91425" bIns="91425" anchor="t" anchorCtr="0">
            <a:noAutofit/>
          </a:bodyPr>
          <a:lstStyle/>
          <a:p>
            <a:pPr algn="ctr">
              <a:spcBef>
                <a:spcPts val="0"/>
              </a:spcBef>
              <a:buNone/>
            </a:pPr>
            <a:endParaRPr/>
          </a:p>
        </p:txBody>
      </p:sp>
      <p:pic>
        <p:nvPicPr>
          <p:cNvPr id="145" name="Shape 145"/>
          <p:cNvPicPr preferRelativeResize="0"/>
          <p:nvPr/>
        </p:nvPicPr>
        <p:blipFill>
          <a:blip r:embed="rId3">
            <a:alphaModFix/>
          </a:blip>
          <a:stretch>
            <a:fillRect/>
          </a:stretch>
        </p:blipFill>
        <p:spPr>
          <a:xfrm>
            <a:off x="-45700" y="-58275"/>
            <a:ext cx="8976124" cy="7945825"/>
          </a:xfrm>
          <a:prstGeom prst="rect">
            <a:avLst/>
          </a:prstGeom>
          <a:noFill/>
          <a:ln>
            <a:noFill/>
          </a:ln>
        </p:spPr>
      </p:pic>
    </p:spTree>
    <p:extLst>
      <p:ext uri="{BB962C8B-B14F-4D97-AF65-F5344CB8AC3E}">
        <p14:creationId xmlns:p14="http://schemas.microsoft.com/office/powerpoint/2010/main" val="2663929456"/>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lincol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545"/>
            <a:ext cx="9187234" cy="7065818"/>
          </a:xfrm>
          <a:prstGeom prst="rect">
            <a:avLst/>
          </a:prstGeom>
        </p:spPr>
      </p:pic>
    </p:spTree>
    <p:extLst>
      <p:ext uri="{BB962C8B-B14F-4D97-AF65-F5344CB8AC3E}">
        <p14:creationId xmlns:p14="http://schemas.microsoft.com/office/powerpoint/2010/main" val="3521138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151" name="Shape 151"/>
          <p:cNvSpPr txBox="1">
            <a:spLocks noGrp="1"/>
          </p:cNvSpPr>
          <p:nvPr>
            <p:ph type="body" idx="1"/>
          </p:nvPr>
        </p:nvSpPr>
        <p:spPr>
          <a:xfrm>
            <a:off x="457200" y="5403498"/>
            <a:ext cx="8229600" cy="1164299"/>
          </a:xfrm>
          <a:prstGeom prst="rect">
            <a:avLst/>
          </a:prstGeom>
        </p:spPr>
        <p:txBody>
          <a:bodyPr lIns="91425" tIns="91425" rIns="91425" bIns="91425" anchor="t" anchorCtr="0">
            <a:noAutofit/>
          </a:bodyPr>
          <a:lstStyle/>
          <a:p>
            <a:pPr algn="ctr">
              <a:spcBef>
                <a:spcPts val="0"/>
              </a:spcBef>
              <a:buNone/>
            </a:pPr>
            <a:endParaRPr/>
          </a:p>
        </p:txBody>
      </p:sp>
      <p:pic>
        <p:nvPicPr>
          <p:cNvPr id="152" name="Shape 152"/>
          <p:cNvPicPr preferRelativeResize="0"/>
          <p:nvPr/>
        </p:nvPicPr>
        <p:blipFill>
          <a:blip r:embed="rId3">
            <a:alphaModFix/>
          </a:blip>
          <a:stretch>
            <a:fillRect/>
          </a:stretch>
        </p:blipFill>
        <p:spPr>
          <a:xfrm>
            <a:off x="-143425" y="228600"/>
            <a:ext cx="9741698" cy="645227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They weren’t born bad.</a:t>
            </a:r>
          </a:p>
          <a:p>
            <a:endParaRPr lang="en-US" dirty="0"/>
          </a:p>
          <a:p>
            <a:r>
              <a:rPr lang="en-US" dirty="0" smtClean="0"/>
              <a:t>They weren’t responsible for the things that happened to them when they were children.</a:t>
            </a:r>
          </a:p>
          <a:p>
            <a:endParaRPr lang="en-US" dirty="0"/>
          </a:p>
          <a:p>
            <a:r>
              <a:rPr lang="en-US" dirty="0" smtClean="0"/>
              <a:t>They coped appropriately, given that they were offered no other ways – it kept them alive.</a:t>
            </a:r>
          </a:p>
          <a:p>
            <a:endParaRPr lang="en-US" dirty="0"/>
          </a:p>
          <a:p>
            <a:r>
              <a:rPr lang="en-US" dirty="0" smtClean="0"/>
              <a:t>They can change. </a:t>
            </a:r>
          </a:p>
          <a:p>
            <a:pPr>
              <a:buNone/>
            </a:pPr>
            <a:endParaRPr lang="en-US" dirty="0"/>
          </a:p>
        </p:txBody>
      </p:sp>
    </p:spTree>
    <p:extLst>
      <p:ext uri="{BB962C8B-B14F-4D97-AF65-F5344CB8AC3E}">
        <p14:creationId xmlns:p14="http://schemas.microsoft.com/office/powerpoint/2010/main" val="1948607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165" name="Shape 16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166" name="Shape 166"/>
          <p:cNvPicPr preferRelativeResize="0"/>
          <p:nvPr/>
        </p:nvPicPr>
        <p:blipFill>
          <a:blip r:embed="rId3">
            <a:alphaModFix/>
          </a:blip>
          <a:stretch>
            <a:fillRect/>
          </a:stretch>
        </p:blipFill>
        <p:spPr>
          <a:xfrm>
            <a:off x="419400" y="-8950"/>
            <a:ext cx="8313279" cy="71102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ATHsc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4" y="0"/>
            <a:ext cx="9038847" cy="7205087"/>
          </a:xfrm>
          <a:prstGeom prst="rect">
            <a:avLst/>
          </a:prstGeom>
        </p:spPr>
      </p:pic>
    </p:spTree>
    <p:extLst>
      <p:ext uri="{BB962C8B-B14F-4D97-AF65-F5344CB8AC3E}">
        <p14:creationId xmlns:p14="http://schemas.microsoft.com/office/powerpoint/2010/main" val="289063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172" name="Shape 172"/>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88"/>
            <a:ext cx="1011713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descr="Afamilycen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44"/>
            <a:ext cx="9175044" cy="7554681"/>
          </a:xfrm>
          <a:prstGeom prst="rect">
            <a:avLst/>
          </a:prstGeom>
        </p:spPr>
      </p:pic>
    </p:spTree>
    <p:extLst>
      <p:ext uri="{BB962C8B-B14F-4D97-AF65-F5344CB8AC3E}">
        <p14:creationId xmlns:p14="http://schemas.microsoft.com/office/powerpoint/2010/main" val="211208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Results of ACEs Data Collection at The Family Center</a:t>
            </a:r>
            <a:endParaRPr lang="en-US" sz="4000" dirty="0"/>
          </a:p>
        </p:txBody>
      </p:sp>
      <p:graphicFrame>
        <p:nvGraphicFramePr>
          <p:cNvPr id="5" name="Diagram 4"/>
          <p:cNvGraphicFramePr/>
          <p:nvPr>
            <p:extLst>
              <p:ext uri="{D42A27DB-BD31-4B8C-83A1-F6EECF244321}">
                <p14:modId xmlns:p14="http://schemas.microsoft.com/office/powerpoint/2010/main" val="1602052825"/>
              </p:ext>
            </p:extLst>
          </p:nvPr>
        </p:nvGraphicFramePr>
        <p:xfrm>
          <a:off x="26158" y="1676400"/>
          <a:ext cx="8699308" cy="4850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38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ANE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 y="-135001"/>
            <a:ext cx="9303890" cy="7893688"/>
          </a:xfrm>
          <a:prstGeom prst="rect">
            <a:avLst/>
          </a:prstGeom>
        </p:spPr>
      </p:pic>
    </p:spTree>
    <p:extLst>
      <p:ext uri="{BB962C8B-B14F-4D97-AF65-F5344CB8AC3E}">
        <p14:creationId xmlns:p14="http://schemas.microsoft.com/office/powerpoint/2010/main" val="2042283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Educating people about ACEs science….</a:t>
            </a:r>
            <a:endParaRPr lang="en-US" dirty="0"/>
          </a:p>
        </p:txBody>
      </p:sp>
      <p:sp>
        <p:nvSpPr>
          <p:cNvPr id="3" name="Text Placeholder 2"/>
          <p:cNvSpPr>
            <a:spLocks noGrp="1"/>
          </p:cNvSpPr>
          <p:nvPr>
            <p:ph type="body" idx="1"/>
          </p:nvPr>
        </p:nvSpPr>
        <p:spPr/>
        <p:txBody>
          <a:bodyPr/>
          <a:lstStyle/>
          <a:p>
            <a:r>
              <a:rPr lang="en-US" dirty="0" smtClean="0"/>
              <a:t>It engages the people you serve by helping them understand their own lives and behavior.</a:t>
            </a:r>
          </a:p>
          <a:p>
            <a:endParaRPr lang="en-US" dirty="0"/>
          </a:p>
          <a:p>
            <a:r>
              <a:rPr lang="en-US" dirty="0" smtClean="0"/>
              <a:t>It empowers people.</a:t>
            </a:r>
          </a:p>
          <a:p>
            <a:endParaRPr lang="en-US" dirty="0"/>
          </a:p>
          <a:p>
            <a:r>
              <a:rPr lang="en-US" dirty="0" smtClean="0"/>
              <a:t>It changes their understanding of others’ behavior.</a:t>
            </a:r>
          </a:p>
          <a:p>
            <a:endParaRPr lang="en-US" dirty="0"/>
          </a:p>
          <a:p>
            <a:r>
              <a:rPr lang="en-US" dirty="0" smtClean="0"/>
              <a:t>It opens a channel for them to tell you what they need.</a:t>
            </a:r>
            <a:endParaRPr lang="en-US" dirty="0"/>
          </a:p>
        </p:txBody>
      </p:sp>
    </p:spTree>
    <p:extLst>
      <p:ext uri="{BB962C8B-B14F-4D97-AF65-F5344CB8AC3E}">
        <p14:creationId xmlns:p14="http://schemas.microsoft.com/office/powerpoint/2010/main" val="3639655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All organizations must implement trauma-informed, resilience-building practices for themselves…</a:t>
            </a:r>
          </a:p>
          <a:p>
            <a:endParaRPr lang="en-US" dirty="0"/>
          </a:p>
          <a:p>
            <a:pPr>
              <a:buNone/>
            </a:pPr>
            <a:r>
              <a:rPr lang="en-US" dirty="0" smtClean="0"/>
              <a:t>…especially the organizations that are caring for people or directing other people-caring organizations. </a:t>
            </a:r>
            <a:endParaRPr lang="en-US" dirty="0"/>
          </a:p>
        </p:txBody>
      </p:sp>
    </p:spTree>
    <p:extLst>
      <p:ext uri="{BB962C8B-B14F-4D97-AF65-F5344CB8AC3E}">
        <p14:creationId xmlns:p14="http://schemas.microsoft.com/office/powerpoint/2010/main" val="2082157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200" name="Shape 200"/>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2" name="Picture 1" descr="ASD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 y="0"/>
            <a:ext cx="9149445" cy="7420625"/>
          </a:xfrm>
          <a:prstGeom prst="rect">
            <a:avLst/>
          </a:prstGeom>
        </p:spPr>
      </p:pic>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endParaRPr lang="en-US">
              <a:latin typeface="Open Sans" charset="0"/>
              <a:ea typeface="MS PGothic" charset="0"/>
            </a:endParaRPr>
          </a:p>
        </p:txBody>
      </p:sp>
      <p:pic>
        <p:nvPicPr>
          <p:cNvPr id="37890" name="Picture 2" descr="ABSact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52388"/>
            <a:ext cx="92075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322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educ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2" y="-1"/>
            <a:ext cx="8967179" cy="6993467"/>
          </a:xfrm>
          <a:prstGeom prst="rect">
            <a:avLst/>
          </a:prstGeom>
        </p:spPr>
      </p:pic>
    </p:spTree>
    <p:extLst>
      <p:ext uri="{BB962C8B-B14F-4D97-AF65-F5344CB8AC3E}">
        <p14:creationId xmlns:p14="http://schemas.microsoft.com/office/powerpoint/2010/main" val="1271544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Aparent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 y="-33866"/>
            <a:ext cx="9050867" cy="7595133"/>
          </a:xfrm>
          <a:prstGeom prst="rect">
            <a:avLst/>
          </a:prstGeom>
        </p:spPr>
      </p:pic>
    </p:spTree>
    <p:extLst>
      <p:ext uri="{BB962C8B-B14F-4D97-AF65-F5344CB8AC3E}">
        <p14:creationId xmlns:p14="http://schemas.microsoft.com/office/powerpoint/2010/main" val="420616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ctrTitle"/>
          </p:nvPr>
        </p:nvSpPr>
        <p:spPr>
          <a:xfrm>
            <a:off x="457200" y="751679"/>
            <a:ext cx="8229600" cy="4012499"/>
          </a:xfrm>
          <a:prstGeom prst="rect">
            <a:avLst/>
          </a:prstGeom>
        </p:spPr>
        <p:txBody>
          <a:bodyPr lIns="91425" tIns="91425" rIns="91425" bIns="91425" anchor="t" anchorCtr="0">
            <a:noAutofit/>
          </a:bodyPr>
          <a:lstStyle/>
          <a:p>
            <a:pPr>
              <a:spcBef>
                <a:spcPts val="0"/>
              </a:spcBef>
              <a:buNone/>
            </a:pPr>
            <a:endParaRPr/>
          </a:p>
        </p:txBody>
      </p:sp>
      <p:sp>
        <p:nvSpPr>
          <p:cNvPr id="179" name="Shape 179"/>
          <p:cNvSpPr txBox="1">
            <a:spLocks noGrp="1"/>
          </p:cNvSpPr>
          <p:nvPr>
            <p:ph type="subTitle" idx="1"/>
          </p:nvPr>
        </p:nvSpPr>
        <p:spPr>
          <a:xfrm>
            <a:off x="457200" y="5564789"/>
            <a:ext cx="8027099" cy="982499"/>
          </a:xfrm>
          <a:prstGeom prst="rect">
            <a:avLst/>
          </a:prstGeom>
        </p:spPr>
        <p:txBody>
          <a:bodyPr lIns="91425" tIns="91425" rIns="91425" bIns="91425" anchor="t" anchorCtr="0">
            <a:noAutofit/>
          </a:bodyPr>
          <a:lstStyle/>
          <a:p>
            <a:pPr algn="ctr">
              <a:spcBef>
                <a:spcPts val="0"/>
              </a:spcBef>
              <a:buNone/>
            </a:pPr>
            <a:r>
              <a:rPr lang="en"/>
              <a:t>ACEsConnection.com</a:t>
            </a:r>
          </a:p>
        </p:txBody>
      </p:sp>
      <p:pic>
        <p:nvPicPr>
          <p:cNvPr id="2" name="Picture 1" descr="AAC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5" y="0"/>
            <a:ext cx="9109775" cy="7340250"/>
          </a:xfrm>
          <a:prstGeom prst="rect">
            <a:avLst/>
          </a:prstGeom>
        </p:spPr>
      </p:pic>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endParaRPr lang="en-US">
              <a:latin typeface="Open Sans" charset="0"/>
              <a:ea typeface="MS PGothic" charset="0"/>
            </a:endParaRPr>
          </a:p>
        </p:txBody>
      </p:sp>
      <p:pic>
        <p:nvPicPr>
          <p:cNvPr id="39938" name="Picture 2" descr="AACn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347663"/>
            <a:ext cx="11075988" cy="7654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4112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a:t>
            </a:r>
            <a:endParaRPr lang="en-US" dirty="0"/>
          </a:p>
        </p:txBody>
      </p:sp>
      <p:sp>
        <p:nvSpPr>
          <p:cNvPr id="3" name="Text Placeholder 2"/>
          <p:cNvSpPr>
            <a:spLocks noGrp="1"/>
          </p:cNvSpPr>
          <p:nvPr>
            <p:ph type="body" idx="1"/>
          </p:nvPr>
        </p:nvSpPr>
        <p:spPr/>
        <p:txBody>
          <a:bodyPr/>
          <a:lstStyle/>
          <a:p>
            <a:pPr>
              <a:buNone/>
            </a:pPr>
            <a:r>
              <a:rPr lang="en-US" dirty="0" smtClean="0"/>
              <a:t> </a:t>
            </a:r>
          </a:p>
          <a:p>
            <a:pPr>
              <a:buNone/>
            </a:pPr>
            <a:r>
              <a:rPr lang="en-US" dirty="0" smtClean="0"/>
              <a:t>The entire community… </a:t>
            </a:r>
          </a:p>
          <a:p>
            <a:pPr algn="ctr">
              <a:buNone/>
            </a:pPr>
            <a:endParaRPr lang="en-US" dirty="0"/>
          </a:p>
          <a:p>
            <a:pPr algn="ctr">
              <a:buNone/>
            </a:pPr>
            <a:r>
              <a:rPr lang="en-US" dirty="0" smtClean="0"/>
              <a:t>…integrates </a:t>
            </a:r>
            <a:r>
              <a:rPr lang="en-US" dirty="0"/>
              <a:t>trauma-informed/resilience-building </a:t>
            </a:r>
            <a:r>
              <a:rPr lang="en-US" dirty="0" smtClean="0"/>
              <a:t>practices…</a:t>
            </a:r>
          </a:p>
          <a:p>
            <a:pPr algn="ctr">
              <a:buNone/>
            </a:pPr>
            <a:endParaRPr lang="en-US" dirty="0"/>
          </a:p>
          <a:p>
            <a:pPr algn="ctr">
              <a:buNone/>
            </a:pPr>
            <a:r>
              <a:rPr lang="en-US" dirty="0" smtClean="0"/>
              <a:t>…based </a:t>
            </a:r>
            <a:r>
              <a:rPr lang="en-US" dirty="0"/>
              <a:t>on ACEs </a:t>
            </a:r>
            <a:r>
              <a:rPr lang="en-US" dirty="0" smtClean="0"/>
              <a:t>science. </a:t>
            </a:r>
            <a:endParaRPr lang="en-US" dirty="0"/>
          </a:p>
        </p:txBody>
      </p:sp>
    </p:spTree>
    <p:extLst>
      <p:ext uri="{BB962C8B-B14F-4D97-AF65-F5344CB8AC3E}">
        <p14:creationId xmlns:p14="http://schemas.microsoft.com/office/powerpoint/2010/main" val="2801038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a:t>
            </a:r>
            <a:endParaRPr lang="en-US" dirty="0"/>
          </a:p>
        </p:txBody>
      </p:sp>
      <p:sp>
        <p:nvSpPr>
          <p:cNvPr id="3" name="Text Placeholder 2"/>
          <p:cNvSpPr>
            <a:spLocks noGrp="1"/>
          </p:cNvSpPr>
          <p:nvPr>
            <p:ph type="body" idx="1"/>
          </p:nvPr>
        </p:nvSpPr>
        <p:spPr/>
        <p:txBody>
          <a:bodyPr/>
          <a:lstStyle/>
          <a:p>
            <a:pPr>
              <a:buNone/>
            </a:pPr>
            <a:endParaRPr lang="en-US" dirty="0" smtClean="0"/>
          </a:p>
          <a:p>
            <a:pPr>
              <a:buNone/>
            </a:pPr>
            <a:r>
              <a:rPr lang="en-US" dirty="0"/>
              <a:t> </a:t>
            </a:r>
            <a:r>
              <a:rPr lang="en-US" dirty="0" smtClean="0"/>
              <a:t>       Educate….</a:t>
            </a:r>
          </a:p>
          <a:p>
            <a:pPr>
              <a:buNone/>
            </a:pPr>
            <a:endParaRPr lang="en-US" dirty="0"/>
          </a:p>
          <a:p>
            <a:pPr>
              <a:buNone/>
            </a:pPr>
            <a:r>
              <a:rPr lang="en-US" dirty="0" smtClean="0"/>
              <a:t>                        Engage…..</a:t>
            </a:r>
          </a:p>
          <a:p>
            <a:pPr>
              <a:buNone/>
            </a:pPr>
            <a:endParaRPr lang="en-US" dirty="0"/>
          </a:p>
          <a:p>
            <a:pPr>
              <a:buNone/>
            </a:pPr>
            <a:r>
              <a:rPr lang="en-US" dirty="0" smtClean="0"/>
              <a:t>                                          Activate…….</a:t>
            </a:r>
          </a:p>
          <a:p>
            <a:pPr>
              <a:buNone/>
            </a:pPr>
            <a:endParaRPr lang="en-US" dirty="0"/>
          </a:p>
          <a:p>
            <a:pPr algn="ctr">
              <a:buNone/>
            </a:pPr>
            <a:endParaRPr lang="en-US" dirty="0"/>
          </a:p>
          <a:p>
            <a:pPr algn="ctr">
              <a:buNone/>
            </a:pPr>
            <a:r>
              <a:rPr lang="en-US" dirty="0" smtClean="0"/>
              <a:t>Celebrate!</a:t>
            </a:r>
          </a:p>
        </p:txBody>
      </p:sp>
    </p:spTree>
    <p:extLst>
      <p:ext uri="{BB962C8B-B14F-4D97-AF65-F5344CB8AC3E}">
        <p14:creationId xmlns:p14="http://schemas.microsoft.com/office/powerpoint/2010/main" val="2646597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09107" y="1600199"/>
            <a:ext cx="9284279" cy="6224859"/>
          </a:xfrm>
        </p:spPr>
        <p:txBody>
          <a:bodyPr/>
          <a:lstStyle/>
          <a:p>
            <a:endParaRPr lang="en-US" dirty="0"/>
          </a:p>
        </p:txBody>
      </p:sp>
      <p:pic>
        <p:nvPicPr>
          <p:cNvPr id="4" name="Picture 3" descr="Aass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58"/>
            <a:ext cx="11467021" cy="6583363"/>
          </a:xfrm>
          <a:prstGeom prst="rect">
            <a:avLst/>
          </a:prstGeom>
        </p:spPr>
      </p:pic>
    </p:spTree>
    <p:extLst>
      <p:ext uri="{BB962C8B-B14F-4D97-AF65-F5344CB8AC3E}">
        <p14:creationId xmlns:p14="http://schemas.microsoft.com/office/powerpoint/2010/main" val="4144408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a:t>
            </a:r>
            <a:endParaRPr lang="en-US" dirty="0"/>
          </a:p>
        </p:txBody>
      </p:sp>
      <p:sp>
        <p:nvSpPr>
          <p:cNvPr id="3" name="Text Placeholder 2"/>
          <p:cNvSpPr>
            <a:spLocks noGrp="1"/>
          </p:cNvSpPr>
          <p:nvPr>
            <p:ph type="body" idx="1"/>
          </p:nvPr>
        </p:nvSpPr>
        <p:spPr/>
        <p:txBody>
          <a:bodyPr/>
          <a:lstStyle/>
          <a:p>
            <a:pPr>
              <a:buNone/>
            </a:pPr>
            <a:endParaRPr lang="en-US" dirty="0" smtClean="0"/>
          </a:p>
          <a:p>
            <a:pPr>
              <a:buNone/>
            </a:pPr>
            <a:r>
              <a:rPr lang="en-US" dirty="0"/>
              <a:t> </a:t>
            </a:r>
            <a:r>
              <a:rPr lang="en-US" dirty="0" smtClean="0"/>
              <a:t>       Educate….</a:t>
            </a:r>
          </a:p>
          <a:p>
            <a:pPr>
              <a:buNone/>
            </a:pPr>
            <a:endParaRPr lang="en-US" dirty="0"/>
          </a:p>
          <a:p>
            <a:pPr>
              <a:buNone/>
            </a:pPr>
            <a:r>
              <a:rPr lang="en-US" dirty="0" smtClean="0"/>
              <a:t>                        Engage…..</a:t>
            </a:r>
          </a:p>
          <a:p>
            <a:pPr>
              <a:buNone/>
            </a:pPr>
            <a:endParaRPr lang="en-US" dirty="0"/>
          </a:p>
          <a:p>
            <a:pPr>
              <a:buNone/>
            </a:pPr>
            <a:r>
              <a:rPr lang="en-US" dirty="0" smtClean="0"/>
              <a:t>                                          Activate…….</a:t>
            </a:r>
          </a:p>
          <a:p>
            <a:pPr>
              <a:buNone/>
            </a:pPr>
            <a:endParaRPr lang="en-US" dirty="0"/>
          </a:p>
          <a:p>
            <a:pPr algn="ctr">
              <a:buNone/>
            </a:pPr>
            <a:endParaRPr lang="en-US" dirty="0"/>
          </a:p>
          <a:p>
            <a:pPr algn="ctr">
              <a:buNone/>
            </a:pPr>
            <a:r>
              <a:rPr lang="en-US" dirty="0" smtClean="0"/>
              <a:t>Celebrate!</a:t>
            </a:r>
          </a:p>
        </p:txBody>
      </p:sp>
    </p:spTree>
    <p:extLst>
      <p:ext uri="{BB962C8B-B14F-4D97-AF65-F5344CB8AC3E}">
        <p14:creationId xmlns:p14="http://schemas.microsoft.com/office/powerpoint/2010/main" val="1260864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endParaRPr lang="en-US">
              <a:latin typeface="Open Sans" charset="0"/>
              <a:ea typeface="MS PGothic" charset="0"/>
            </a:endParaRPr>
          </a:p>
        </p:txBody>
      </p:sp>
      <p:pic>
        <p:nvPicPr>
          <p:cNvPr id="4198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96181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endParaRPr lang="en-US">
              <a:latin typeface="Open Sans" charset="0"/>
              <a:ea typeface="MS PGothic" charset="0"/>
            </a:endParaRPr>
          </a:p>
        </p:txBody>
      </p:sp>
      <p:pic>
        <p:nvPicPr>
          <p:cNvPr id="44034" name="Picture 2" descr="Aparenthandou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224963" cy="920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4231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257E12"/>
                </a:solidFill>
              </a:rPr>
              <a:t>Resources</a:t>
            </a:r>
          </a:p>
        </p:txBody>
      </p:sp>
      <p:sp>
        <p:nvSpPr>
          <p:cNvPr id="3" name="Text Placeholder 2"/>
          <p:cNvSpPr>
            <a:spLocks noGrp="1"/>
          </p:cNvSpPr>
          <p:nvPr>
            <p:ph type="body" idx="1"/>
          </p:nvPr>
        </p:nvSpPr>
        <p:spPr/>
        <p:txBody>
          <a:bodyPr/>
          <a:lstStyle/>
          <a:p>
            <a:r>
              <a:rPr lang="en-US" sz="1400" dirty="0">
                <a:hlinkClick r:id="rId3"/>
              </a:rPr>
              <a:t>ACEs 101 </a:t>
            </a:r>
            <a:r>
              <a:rPr lang="en-US" sz="1400" dirty="0"/>
              <a:t>– FAQs about adverse childhood experiences research with links to reports, stories and videos.</a:t>
            </a:r>
          </a:p>
          <a:p>
            <a:endParaRPr lang="en-US" sz="1400" dirty="0"/>
          </a:p>
          <a:p>
            <a:r>
              <a:rPr lang="en-US" sz="1400" dirty="0">
                <a:hlinkClick r:id="rId4"/>
              </a:rPr>
              <a:t>Got Your ACE Score? </a:t>
            </a:r>
            <a:r>
              <a:rPr lang="en-US" sz="1400" dirty="0"/>
              <a:t>– Do your ACE score and your resilience score, and find out more about the consequences of each.  </a:t>
            </a:r>
          </a:p>
          <a:p>
            <a:endParaRPr lang="en-US" sz="1400" dirty="0">
              <a:hlinkClick r:id="rId5"/>
            </a:endParaRPr>
          </a:p>
          <a:p>
            <a:r>
              <a:rPr lang="en-US" sz="1400" dirty="0">
                <a:hlinkClick r:id="rId5"/>
              </a:rPr>
              <a:t>ACEsTooHigh.com</a:t>
            </a:r>
            <a:r>
              <a:rPr lang="en-US" sz="1400" dirty="0"/>
              <a:t> – A news site for the general public. It covers research about ACEs and how people, organizations, agencies and communities are implementing trauma-informed, resilience-building practices based on ACEs research.</a:t>
            </a:r>
          </a:p>
          <a:p>
            <a:endParaRPr lang="en-US" sz="1400" dirty="0"/>
          </a:p>
          <a:p>
            <a:r>
              <a:rPr lang="en-US" sz="1400" dirty="0">
                <a:hlinkClick r:id="rId6"/>
              </a:rPr>
              <a:t>ACEsConnection.com</a:t>
            </a:r>
            <a:r>
              <a:rPr lang="en-US" sz="1400" dirty="0"/>
              <a:t> – A social network for people who are implementing – or thinking about implementing – trauma-informed and resilience-building practices based on ACEs research.</a:t>
            </a:r>
          </a:p>
          <a:p>
            <a:endParaRPr lang="en-US" sz="1400" dirty="0"/>
          </a:p>
          <a:p>
            <a:r>
              <a:rPr lang="en-US" sz="1400" dirty="0">
                <a:hlinkClick r:id="rId7"/>
              </a:rPr>
              <a:t>The CDC-Kaiser Permanente ACE Study </a:t>
            </a:r>
            <a:r>
              <a:rPr lang="en-US" sz="1400" dirty="0"/>
              <a:t>– The official ACE Study site, provided by the CDC.</a:t>
            </a:r>
          </a:p>
          <a:p>
            <a:endParaRPr lang="en-US" sz="1400" dirty="0"/>
          </a:p>
          <a:p>
            <a:r>
              <a:rPr lang="en-US" sz="1400" dirty="0">
                <a:hlinkClick r:id="rId8"/>
              </a:rPr>
              <a:t>The Center on the Developing Child at Harvard University</a:t>
            </a:r>
            <a:r>
              <a:rPr lang="en-US" sz="1400" dirty="0"/>
              <a:t> – Here, take a deep dive into a site rich with reports, tools and videos about the neurobiology of toxic stress and resilience.</a:t>
            </a:r>
          </a:p>
          <a:p>
            <a:r>
              <a:rPr lang="en-US" sz="1400" dirty="0"/>
              <a:t> </a:t>
            </a:r>
          </a:p>
          <a:p>
            <a:r>
              <a:rPr lang="en-US" sz="1400" dirty="0">
                <a:hlinkClick r:id="rId9"/>
              </a:rPr>
              <a:t>SAMHSA’s Concept of Trauma and Guidance for a Trauma-Informed Approach</a:t>
            </a:r>
            <a:r>
              <a:rPr lang="en-US" sz="1400" dirty="0"/>
              <a:t> -- Introduces a concept of trauma and offers a framework for how an organization, system, or service sector can become trauma-informed. Includes a definition of trauma (the three "E's"), a definition of a trauma-informed approach (the four "R's"), 6 key principles, and 10 implementation domains. </a:t>
            </a:r>
          </a:p>
          <a:p>
            <a:pPr>
              <a:buNone/>
            </a:pPr>
            <a:endParaRPr lang="en-US" sz="1400" dirty="0"/>
          </a:p>
        </p:txBody>
      </p:sp>
    </p:spTree>
    <p:extLst>
      <p:ext uri="{BB962C8B-B14F-4D97-AF65-F5344CB8AC3E}">
        <p14:creationId xmlns:p14="http://schemas.microsoft.com/office/powerpoint/2010/main" val="3545215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45" name="Shape 45"/>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46" name="Shape 46"/>
          <p:cNvPicPr preferRelativeResize="0"/>
          <p:nvPr/>
        </p:nvPicPr>
        <p:blipFill>
          <a:blip r:embed="rId3">
            <a:alphaModFix/>
          </a:blip>
          <a:stretch>
            <a:fillRect/>
          </a:stretch>
        </p:blipFill>
        <p:spPr>
          <a:xfrm>
            <a:off x="-968725" y="46078"/>
            <a:ext cx="16403318" cy="676582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1"/>
          <p:cNvGraphicFramePr>
            <a:graphicFrameLocks/>
          </p:cNvGraphicFramePr>
          <p:nvPr>
            <p:extLst>
              <p:ext uri="{D42A27DB-BD31-4B8C-83A1-F6EECF244321}">
                <p14:modId xmlns:p14="http://schemas.microsoft.com/office/powerpoint/2010/main" val="1761285015"/>
              </p:ext>
            </p:extLst>
          </p:nvPr>
        </p:nvGraphicFramePr>
        <p:xfrm>
          <a:off x="941231" y="153932"/>
          <a:ext cx="7237573" cy="6280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119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Shape 9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35" y="16932"/>
            <a:ext cx="9628219" cy="7084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430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1"/>
          <p:cNvGraphicFramePr>
            <a:graphicFrameLocks/>
          </p:cNvGraphicFramePr>
          <p:nvPr>
            <p:extLst>
              <p:ext uri="{D42A27DB-BD31-4B8C-83A1-F6EECF244321}">
                <p14:modId xmlns:p14="http://schemas.microsoft.com/office/powerpoint/2010/main" val="221005638"/>
              </p:ext>
            </p:extLst>
          </p:nvPr>
        </p:nvGraphicFramePr>
        <p:xfrm>
          <a:off x="941231" y="153932"/>
          <a:ext cx="7237573" cy="6280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733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4637"/>
            <a:ext cx="8229600" cy="1143000"/>
          </a:xfrm>
          <a:prstGeom prst="rect">
            <a:avLst/>
          </a:prstGeom>
        </p:spPr>
        <p:txBody>
          <a:bodyPr lIns="91425" tIns="91425" rIns="91425" bIns="91425" anchor="b" anchorCtr="0">
            <a:noAutofit/>
          </a:bodyPr>
          <a:lstStyle/>
          <a:p>
            <a:pPr>
              <a:spcBef>
                <a:spcPts val="0"/>
              </a:spcBef>
              <a:buNone/>
            </a:pPr>
            <a:endParaRPr/>
          </a:p>
        </p:txBody>
      </p:sp>
      <p:sp>
        <p:nvSpPr>
          <p:cNvPr id="59" name="Shape 59"/>
          <p:cNvSpPr txBox="1">
            <a:spLocks noGrp="1"/>
          </p:cNvSpPr>
          <p:nvPr>
            <p:ph type="body" idx="1"/>
          </p:nvPr>
        </p:nvSpPr>
        <p:spPr>
          <a:xfrm>
            <a:off x="457200" y="1600200"/>
            <a:ext cx="8229600" cy="4967700"/>
          </a:xfrm>
          <a:prstGeom prst="rect">
            <a:avLst/>
          </a:prstGeom>
        </p:spPr>
        <p:txBody>
          <a:bodyPr lIns="91425" tIns="91425" rIns="91425" bIns="91425" anchor="t" anchorCtr="0">
            <a:noAutofit/>
          </a:bodyPr>
          <a:lstStyle/>
          <a:p>
            <a:pPr>
              <a:spcBef>
                <a:spcPts val="0"/>
              </a:spcBef>
              <a:buNone/>
            </a:pPr>
            <a:endParaRPr/>
          </a:p>
        </p:txBody>
      </p:sp>
      <p:pic>
        <p:nvPicPr>
          <p:cNvPr id="60" name="Shape 60"/>
          <p:cNvPicPr preferRelativeResize="0"/>
          <p:nvPr/>
        </p:nvPicPr>
        <p:blipFill>
          <a:blip r:embed="rId3">
            <a:alphaModFix/>
          </a:blip>
          <a:stretch>
            <a:fillRect/>
          </a:stretch>
        </p:blipFill>
        <p:spPr>
          <a:xfrm>
            <a:off x="0" y="5156"/>
            <a:ext cx="9143999" cy="6847686"/>
          </a:xfrm>
          <a:prstGeom prst="rect">
            <a:avLst/>
          </a:prstGeom>
          <a:noFill/>
          <a:ln>
            <a:noFill/>
          </a:ln>
        </p:spPr>
      </p:pic>
    </p:spTree>
    <p:extLst>
      <p:ext uri="{BB962C8B-B14F-4D97-AF65-F5344CB8AC3E}">
        <p14:creationId xmlns:p14="http://schemas.microsoft.com/office/powerpoint/2010/main" val="58900453"/>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1" descr="ACEsStudyData2009-2015-fin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8778" y="279399"/>
            <a:ext cx="10843901" cy="60536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047109"/>
      </p:ext>
    </p:extLst>
  </p:cSld>
  <p:clrMapOvr>
    <a:masterClrMapping/>
  </p:clrMapOvr>
</p:sld>
</file>

<file path=ppt/theme/theme1.xml><?xml version="1.0" encoding="utf-8"?>
<a:theme xmlns:a="http://schemas.openxmlformats.org/drawingml/2006/main" name="Custom Theme">
  <a:themeElements>
    <a:clrScheme name="Custom 218">
      <a:dk1>
        <a:srgbClr val="000000"/>
      </a:dk1>
      <a:lt1>
        <a:srgbClr val="FFFFFF"/>
      </a:lt1>
      <a:dk2>
        <a:srgbClr val="5B595A"/>
      </a:dk2>
      <a:lt2>
        <a:srgbClr val="CFD4D4"/>
      </a:lt2>
      <a:accent1>
        <a:srgbClr val="CC0202"/>
      </a:accent1>
      <a:accent2>
        <a:srgbClr val="228AFF"/>
      </a:accent2>
      <a:accent3>
        <a:srgbClr val="FBC82F"/>
      </a:accent3>
      <a:accent4>
        <a:srgbClr val="253E91"/>
      </a:accent4>
      <a:accent5>
        <a:srgbClr val="F68D0C"/>
      </a:accent5>
      <a:accent6>
        <a:srgbClr val="257E12"/>
      </a:accent6>
      <a:hlink>
        <a:srgbClr val="144C72"/>
      </a:hlink>
      <a:folHlink>
        <a:srgbClr val="8C9D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4954</TotalTime>
  <Words>4409</Words>
  <Application>Microsoft Office PowerPoint</Application>
  <PresentationFormat>On-screen Show (4:3)</PresentationFormat>
  <Paragraphs>264</Paragraphs>
  <Slides>37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MS PGothic</vt:lpstr>
      <vt:lpstr>Arial</vt:lpstr>
      <vt:lpstr>Calibri</vt:lpstr>
      <vt:lpstr>Corbel</vt:lpstr>
      <vt:lpstr>Courier New</vt:lpstr>
      <vt:lpstr>Open Sans</vt:lpstr>
      <vt:lpstr>Wingdings</vt:lpstr>
      <vt:lpstr>Custom Theme</vt:lpstr>
      <vt:lpstr>How practices based on ACEs science and ACEs Connection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of ACEs Data Collection at The Family Center</vt:lpstr>
      <vt:lpstr>PowerPoint Presentation</vt:lpstr>
      <vt:lpstr>Educating people about ACEs science….</vt:lpstr>
      <vt:lpstr>PowerPoint Presentation</vt:lpstr>
      <vt:lpstr>PowerPoint Presentation</vt:lpstr>
      <vt:lpstr>PowerPoint Presentation</vt:lpstr>
      <vt:lpstr>PowerPoint Presentation</vt:lpstr>
      <vt:lpstr>PowerPoint Presentation</vt:lpstr>
      <vt:lpstr>PowerPoint Presentation</vt:lpstr>
      <vt:lpstr>The goal…..</vt:lpstr>
      <vt:lpstr>The process…</vt:lpstr>
      <vt:lpstr>PowerPoint Presentation</vt:lpstr>
      <vt:lpstr>The process…</vt:lpstr>
      <vt:lpstr>PowerPoint Presentation</vt:lpstr>
      <vt:lpstr>PowerPoint Presentation</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End of Punishment</dc:title>
  <dc:creator>Scarborough, Danell</dc:creator>
  <cp:lastModifiedBy>Carrillo, Victoria</cp:lastModifiedBy>
  <cp:revision>103</cp:revision>
  <dcterms:modified xsi:type="dcterms:W3CDTF">2016-07-25T16:08:57Z</dcterms:modified>
</cp:coreProperties>
</file>