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89" r:id="rId2"/>
    <p:sldId id="266" r:id="rId3"/>
    <p:sldId id="288" r:id="rId4"/>
    <p:sldId id="274" r:id="rId5"/>
    <p:sldId id="268" r:id="rId6"/>
    <p:sldId id="287" r:id="rId7"/>
    <p:sldId id="282" r:id="rId8"/>
    <p:sldId id="269" r:id="rId9"/>
    <p:sldId id="283" r:id="rId10"/>
    <p:sldId id="270" r:id="rId11"/>
    <p:sldId id="275" r:id="rId12"/>
    <p:sldId id="284" r:id="rId13"/>
    <p:sldId id="280" r:id="rId14"/>
    <p:sldId id="286" r:id="rId15"/>
    <p:sldId id="276" r:id="rId16"/>
    <p:sldId id="279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E2D1"/>
    <a:srgbClr val="3BDCE2"/>
    <a:srgbClr val="E09A08"/>
    <a:srgbClr val="E0D047"/>
    <a:srgbClr val="FFDE97"/>
    <a:srgbClr val="8E4E07"/>
    <a:srgbClr val="845C00"/>
    <a:srgbClr val="733A0F"/>
    <a:srgbClr val="031C24"/>
    <a:srgbClr val="051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400" autoAdjust="0"/>
  </p:normalViewPr>
  <p:slideViewPr>
    <p:cSldViewPr snapToGrid="0" snapToObjects="1">
      <p:cViewPr varScale="1">
        <p:scale>
          <a:sx n="92" d="100"/>
          <a:sy n="92" d="100"/>
        </p:scale>
        <p:origin x="53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7E89C7-758C-A543-B682-6887C02C25C5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98FCAF-D638-3448-B1E3-C5DCDB932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752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+ Dennis name/center</a:t>
            </a:r>
            <a:r>
              <a:rPr lang="en-US" baseline="0" dirty="0" smtClean="0"/>
              <a:t> influencing systems change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98FCAF-D638-3448-B1E3-C5DCDB9325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362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http://heartland2050.org/</a:t>
            </a:r>
            <a:r>
              <a:rPr lang="en-US" dirty="0" err="1" smtClean="0"/>
              <a:t>wp</a:t>
            </a:r>
            <a:r>
              <a:rPr lang="en-US" dirty="0" smtClean="0"/>
              <a:t>-content/uploads/2012/12/infographic_system_themes-v2.png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98FCAF-D638-3448-B1E3-C5DCDB9325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56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www.wespire.com</a:t>
            </a:r>
            <a:r>
              <a:rPr lang="en-US" dirty="0" smtClean="0"/>
              <a:t>/employee-engagement-triggers-an-instrument-for-change/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98FCAF-D638-3448-B1E3-C5DCDB9325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898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http://heartland2050.org/</a:t>
            </a:r>
            <a:r>
              <a:rPr lang="en-US" dirty="0" err="1" smtClean="0"/>
              <a:t>wp</a:t>
            </a:r>
            <a:r>
              <a:rPr lang="en-US" dirty="0" smtClean="0"/>
              <a:t>-content/uploads/2012/12/infographic_system_themes-v2.png</a:t>
            </a:r>
          </a:p>
          <a:p>
            <a:endParaRPr lang="en-US" dirty="0" smtClean="0"/>
          </a:p>
          <a:p>
            <a:r>
              <a:rPr lang="en-US" dirty="0" err="1" smtClean="0"/>
              <a:t>Bg</a:t>
            </a:r>
            <a:r>
              <a:rPr lang="en-US" dirty="0" smtClean="0"/>
              <a:t> for this slide!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98FCAF-D638-3448-B1E3-C5DCDB93258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56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5CCB-485F-6D45-99A8-01301080EDD4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050DC-49E6-BC41-8338-131461CA8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53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5CCB-485F-6D45-99A8-01301080EDD4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050DC-49E6-BC41-8338-131461CA8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45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5CCB-485F-6D45-99A8-01301080EDD4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050DC-49E6-BC41-8338-131461CA8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70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5CCB-485F-6D45-99A8-01301080EDD4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050DC-49E6-BC41-8338-131461CA8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61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5CCB-485F-6D45-99A8-01301080EDD4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050DC-49E6-BC41-8338-131461CA8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71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5CCB-485F-6D45-99A8-01301080EDD4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050DC-49E6-BC41-8338-131461CA8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092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5CCB-485F-6D45-99A8-01301080EDD4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050DC-49E6-BC41-8338-131461CA8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959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5CCB-485F-6D45-99A8-01301080EDD4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050DC-49E6-BC41-8338-131461CA8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0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5CCB-485F-6D45-99A8-01301080EDD4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050DC-49E6-BC41-8338-131461CA8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96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5CCB-485F-6D45-99A8-01301080EDD4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050DC-49E6-BC41-8338-131461CA8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798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5CCB-485F-6D45-99A8-01301080EDD4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050DC-49E6-BC41-8338-131461CA8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13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</a:defRPr>
            </a:lvl1pPr>
          </a:lstStyle>
          <a:p>
            <a:fld id="{4B735CCB-485F-6D45-99A8-01301080EDD4}" type="datetimeFigureOut">
              <a:rPr lang="en-US" smtClean="0"/>
              <a:pPr/>
              <a:t>7/25/2016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</a:defRPr>
            </a:lvl1pPr>
          </a:lstStyle>
          <a:p>
            <a:fld id="{15A050DC-49E6-BC41-8338-131461CA80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49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venir Book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venir Book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venir Book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venir Book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venir Book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venir Book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221" y="416746"/>
            <a:ext cx="4106668" cy="1783835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venir Medium"/>
                <a:cs typeface="Avenir Medium"/>
              </a:rPr>
              <a:t>Influencing Systems Change</a:t>
            </a:r>
            <a:endParaRPr lang="en-US" sz="4000" dirty="0">
              <a:solidFill>
                <a:schemeClr val="bg1"/>
              </a:solidFill>
              <a:latin typeface="Avenir Medium"/>
              <a:cs typeface="Avenir Medium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93665" y="2037271"/>
            <a:ext cx="3626889" cy="765048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a typeface="Lucida Grande"/>
                <a:cs typeface="Avenir Book"/>
              </a:rPr>
              <a:t>February 26, 2016 </a:t>
            </a:r>
            <a:endParaRPr lang="en-US" sz="2800" dirty="0">
              <a:solidFill>
                <a:schemeClr val="accent6">
                  <a:lumMod val="75000"/>
                </a:schemeClr>
              </a:solidFill>
              <a:cs typeface="Avenir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948193"/>
            <a:ext cx="8852711" cy="3354765"/>
          </a:xfrm>
          <a:prstGeom prst="rect">
            <a:avLst/>
          </a:prstGeom>
          <a:solidFill>
            <a:schemeClr val="tx2">
              <a:lumMod val="50000"/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lvl="1">
              <a:lnSpc>
                <a:spcPct val="130000"/>
              </a:lnSpc>
            </a:pPr>
            <a:r>
              <a:rPr lang="en-US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venir Roman"/>
                <a:cs typeface="Avenir Roman"/>
              </a:rPr>
              <a:t>Dr. Dennis Doyle, Executive Director, </a:t>
            </a:r>
            <a:r>
              <a:rPr lang="en-US" sz="1600" dirty="0" err="1" smtClean="0">
                <a:solidFill>
                  <a:schemeClr val="bg1"/>
                </a:solidFill>
                <a:latin typeface="Avenir Roman"/>
                <a:cs typeface="Avenir Roman"/>
              </a:rPr>
              <a:t>CoTA</a:t>
            </a:r>
            <a:r>
              <a:rPr lang="en-US" sz="1600" dirty="0" smtClean="0">
                <a:solidFill>
                  <a:schemeClr val="bg1"/>
                </a:solidFill>
                <a:latin typeface="Avenir Roman"/>
                <a:cs typeface="Avenir Roman"/>
              </a:rPr>
              <a:t> Project; State Performance Plan Technical Assistance Facilitator </a:t>
            </a:r>
          </a:p>
          <a:p>
            <a:pPr lvl="1">
              <a:lnSpc>
                <a:spcPct val="130000"/>
              </a:lnSpc>
            </a:pPr>
            <a:endParaRPr lang="en-US" sz="1600" dirty="0">
              <a:solidFill>
                <a:schemeClr val="accent1">
                  <a:lumMod val="60000"/>
                  <a:lumOff val="40000"/>
                </a:schemeClr>
              </a:solidFill>
              <a:latin typeface="Avenir Roman"/>
              <a:cs typeface="Avenir Roman"/>
            </a:endParaRPr>
          </a:p>
          <a:p>
            <a:pPr lvl="1">
              <a:lnSpc>
                <a:spcPct val="130000"/>
              </a:lnSpc>
            </a:pPr>
            <a:r>
              <a:rPr lang="en-US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venir Roman"/>
                <a:cs typeface="Avenir Roman"/>
              </a:rPr>
              <a:t>Dr. Geoff </a:t>
            </a:r>
            <a:r>
              <a:rPr lang="en-US" sz="16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venir Roman"/>
                <a:cs typeface="Avenir Roman"/>
              </a:rPr>
              <a:t>Twitchell</a:t>
            </a:r>
            <a:r>
              <a:rPr lang="en-US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venir Roman"/>
                <a:cs typeface="Avenir Roman"/>
              </a:rPr>
              <a:t>, </a:t>
            </a:r>
            <a:r>
              <a:rPr lang="en-US" sz="1600" dirty="0" smtClean="0">
                <a:solidFill>
                  <a:schemeClr val="bg1"/>
                </a:solidFill>
                <a:latin typeface="Avenir Roman"/>
                <a:cs typeface="Avenir Roman"/>
              </a:rPr>
              <a:t>Director of Treatment and Clinical Services, </a:t>
            </a:r>
          </a:p>
          <a:p>
            <a:pPr lvl="1">
              <a:lnSpc>
                <a:spcPct val="130000"/>
              </a:lnSpc>
            </a:pPr>
            <a:r>
              <a:rPr lang="en-US" sz="1600" dirty="0" smtClean="0">
                <a:solidFill>
                  <a:schemeClr val="bg1"/>
                </a:solidFill>
                <a:latin typeface="Avenir Roman"/>
                <a:cs typeface="Avenir Roman"/>
              </a:rPr>
              <a:t>County of San Diego Probation Department </a:t>
            </a:r>
          </a:p>
          <a:p>
            <a:pPr lvl="1">
              <a:lnSpc>
                <a:spcPct val="80000"/>
              </a:lnSpc>
            </a:pPr>
            <a:endParaRPr lang="en-US" sz="1600" dirty="0" smtClean="0">
              <a:solidFill>
                <a:schemeClr val="bg1"/>
              </a:solidFill>
              <a:latin typeface="Avenir Roman"/>
              <a:cs typeface="Avenir Roman"/>
            </a:endParaRPr>
          </a:p>
          <a:p>
            <a:pPr lvl="1">
              <a:lnSpc>
                <a:spcPct val="130000"/>
              </a:lnSpc>
            </a:pPr>
            <a:r>
              <a:rPr lang="en-US" sz="1600" dirty="0" smtClean="0">
                <a:solidFill>
                  <a:srgbClr val="E0C394"/>
                </a:solidFill>
                <a:latin typeface="Avenir Roman"/>
                <a:cs typeface="Avenir Roman"/>
              </a:rPr>
              <a:t>Vanessa Peters,</a:t>
            </a:r>
            <a:r>
              <a:rPr lang="en-US" sz="1600" dirty="0" smtClean="0">
                <a:solidFill>
                  <a:schemeClr val="bg1"/>
                </a:solidFill>
                <a:latin typeface="Avenir Roman"/>
                <a:cs typeface="Avenir Roman"/>
              </a:rPr>
              <a:t> Children and Youth in Transition Department – </a:t>
            </a:r>
          </a:p>
          <a:p>
            <a:pPr lvl="1">
              <a:lnSpc>
                <a:spcPct val="130000"/>
              </a:lnSpc>
            </a:pPr>
            <a:r>
              <a:rPr lang="en-US" sz="1600" dirty="0" smtClean="0">
                <a:solidFill>
                  <a:schemeClr val="bg1"/>
                </a:solidFill>
                <a:latin typeface="Avenir Roman"/>
                <a:cs typeface="Avenir Roman"/>
              </a:rPr>
              <a:t>Program Manager, San Diego Unified School District </a:t>
            </a:r>
          </a:p>
          <a:p>
            <a:pPr lvl="1">
              <a:lnSpc>
                <a:spcPct val="80000"/>
              </a:lnSpc>
            </a:pPr>
            <a:endParaRPr lang="en-US" sz="1600" dirty="0" smtClean="0">
              <a:solidFill>
                <a:schemeClr val="bg1"/>
              </a:solidFill>
              <a:latin typeface="Avenir Roman"/>
              <a:cs typeface="Avenir Roman"/>
            </a:endParaRPr>
          </a:p>
          <a:p>
            <a:pPr lvl="1">
              <a:lnSpc>
                <a:spcPct val="130000"/>
              </a:lnSpc>
            </a:pPr>
            <a:r>
              <a:rPr lang="en-US" sz="1600" dirty="0" smtClean="0">
                <a:solidFill>
                  <a:srgbClr val="E0C394"/>
                </a:solidFill>
                <a:latin typeface="Avenir Roman"/>
                <a:cs typeface="Avenir Roman"/>
              </a:rPr>
              <a:t>Dr. Joe </a:t>
            </a:r>
            <a:r>
              <a:rPr lang="en-US" sz="1600" dirty="0" err="1" smtClean="0">
                <a:solidFill>
                  <a:srgbClr val="E0C394"/>
                </a:solidFill>
                <a:latin typeface="Avenir Roman"/>
                <a:cs typeface="Avenir Roman"/>
              </a:rPr>
              <a:t>Fulcher</a:t>
            </a:r>
            <a:r>
              <a:rPr lang="en-US" sz="1600" dirty="0" smtClean="0">
                <a:solidFill>
                  <a:srgbClr val="E0C394"/>
                </a:solidFill>
                <a:latin typeface="Avenir Roman"/>
                <a:cs typeface="Avenir Roman"/>
              </a:rPr>
              <a:t>, </a:t>
            </a:r>
            <a:r>
              <a:rPr lang="en-US" sz="1600" dirty="0" smtClean="0">
                <a:solidFill>
                  <a:schemeClr val="bg1"/>
                </a:solidFill>
                <a:latin typeface="Avenir Roman"/>
                <a:cs typeface="Avenir Roman"/>
              </a:rPr>
              <a:t>Assistant Superintendent of Equity, Culture, and Support Services, Sweetwater Union High School District </a:t>
            </a:r>
          </a:p>
        </p:txBody>
      </p:sp>
    </p:spTree>
    <p:extLst>
      <p:ext uri="{BB962C8B-B14F-4D97-AF65-F5344CB8AC3E}">
        <p14:creationId xmlns:p14="http://schemas.microsoft.com/office/powerpoint/2010/main" val="133789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 trans="68000" pencilSize="18"/>
                    </a14:imgEffect>
                  </a14:imgLayer>
                </a14:imgProps>
              </a:ext>
            </a:extLst>
          </a:blip>
          <a:srcRect l="4898" r="4342"/>
          <a:stretch/>
        </p:blipFill>
        <p:spPr>
          <a:xfrm>
            <a:off x="254717" y="1068205"/>
            <a:ext cx="1567910" cy="168998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0218" y="1068205"/>
            <a:ext cx="6803782" cy="412612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54717" y="3910503"/>
            <a:ext cx="3663058" cy="676868"/>
          </a:xfrm>
          <a:prstGeom prst="rect">
            <a:avLst/>
          </a:prstGeom>
          <a:solidFill>
            <a:srgbClr val="99511C">
              <a:alpha val="88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Book"/>
                <a:ea typeface="+mj-ea"/>
                <a:cs typeface="+mj-cs"/>
              </a:defRPr>
            </a:lvl1pPr>
          </a:lstStyle>
          <a:p>
            <a:pPr algn="l"/>
            <a:r>
              <a:rPr lang="en-US" sz="3600" spc="300" dirty="0" smtClean="0">
                <a:solidFill>
                  <a:srgbClr val="D9DA95"/>
                </a:solidFill>
                <a:latin typeface="Avenir Medium"/>
                <a:cs typeface="Avenir Medium"/>
              </a:rPr>
              <a:t>Commitment </a:t>
            </a:r>
            <a:endParaRPr lang="en-US" sz="3600" spc="300" dirty="0">
              <a:solidFill>
                <a:srgbClr val="D9DA95"/>
              </a:solidFill>
              <a:latin typeface="Avenir Medium"/>
              <a:cs typeface="Avenir Medium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752325"/>
            <a:ext cx="5585469" cy="1158779"/>
          </a:xfrm>
          <a:prstGeom prst="rect">
            <a:avLst/>
          </a:prstGeom>
          <a:solidFill>
            <a:srgbClr val="031C24">
              <a:alpha val="89000"/>
            </a:srgbClr>
          </a:solidFill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Avenir Roman"/>
                <a:cs typeface="Avenir Roman"/>
              </a:rPr>
              <a:t>Trainer of trainers? Capacity building? 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Avenir Roman"/>
                <a:cs typeface="Avenir Roman"/>
              </a:rPr>
              <a:t>Gradual release of responsibility? 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Avenir Roman"/>
                <a:cs typeface="Avenir Roman"/>
              </a:rPr>
              <a:t>Implementation? Reflection? Formative? </a:t>
            </a:r>
          </a:p>
        </p:txBody>
      </p:sp>
    </p:spTree>
    <p:extLst>
      <p:ext uri="{BB962C8B-B14F-4D97-AF65-F5344CB8AC3E}">
        <p14:creationId xmlns:p14="http://schemas.microsoft.com/office/powerpoint/2010/main" val="168442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 amt="80000"/>
          </a:blip>
          <a:srcRect l="5001" r="9999"/>
          <a:stretch/>
        </p:blipFill>
        <p:spPr>
          <a:xfrm>
            <a:off x="1966828" y="741509"/>
            <a:ext cx="7177171" cy="4595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17" y="3910503"/>
            <a:ext cx="3663058" cy="676868"/>
          </a:xfrm>
          <a:solidFill>
            <a:srgbClr val="99511C">
              <a:alpha val="88000"/>
            </a:srgbClr>
          </a:solidFill>
        </p:spPr>
        <p:txBody>
          <a:bodyPr>
            <a:normAutofit/>
          </a:bodyPr>
          <a:lstStyle/>
          <a:p>
            <a:pPr algn="l"/>
            <a:r>
              <a:rPr lang="en-US" sz="3600" spc="300" dirty="0" smtClean="0">
                <a:solidFill>
                  <a:srgbClr val="D9DA95"/>
                </a:solidFill>
                <a:latin typeface="Avenir Medium"/>
                <a:cs typeface="Avenir Medium"/>
              </a:rPr>
              <a:t>Commitment </a:t>
            </a:r>
            <a:endParaRPr lang="en-US" sz="3600" spc="300" dirty="0">
              <a:solidFill>
                <a:srgbClr val="D9DA95"/>
              </a:solidFill>
              <a:latin typeface="Avenir Medium"/>
              <a:cs typeface="Avenir Medium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983989"/>
            <a:ext cx="6342015" cy="1158779"/>
          </a:xfrm>
          <a:prstGeom prst="rect">
            <a:avLst/>
          </a:prstGeom>
          <a:solidFill>
            <a:srgbClr val="07242C">
              <a:alpha val="95000"/>
            </a:srgbClr>
          </a:solidFill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Avenir Roman"/>
                <a:cs typeface="Avenir Roman"/>
              </a:rPr>
              <a:t>Over </a:t>
            </a:r>
            <a:r>
              <a:rPr lang="en-US" i="1" dirty="0" smtClean="0">
                <a:solidFill>
                  <a:schemeClr val="bg1"/>
                </a:solidFill>
                <a:latin typeface="Avenir Roman"/>
                <a:cs typeface="Avenir Roman"/>
              </a:rPr>
              <a:t>time</a:t>
            </a:r>
            <a:r>
              <a:rPr lang="en-US" dirty="0" smtClean="0">
                <a:solidFill>
                  <a:schemeClr val="bg1"/>
                </a:solidFill>
                <a:latin typeface="Avenir Roman"/>
                <a:cs typeface="Avenir Roman"/>
              </a:rPr>
              <a:t> – not over night? 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Avenir Roman"/>
                <a:cs typeface="Avenir Roman"/>
              </a:rPr>
              <a:t>Coaching? Vulnerability? Presentation? 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Avenir Roman"/>
                <a:cs typeface="Avenir Roman"/>
              </a:rPr>
              <a:t>Shift of organizational culture? Data?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 trans="68000" pencilSize="18"/>
                    </a14:imgEffect>
                  </a14:imgLayer>
                </a14:imgProps>
              </a:ext>
            </a:extLst>
          </a:blip>
          <a:srcRect l="4898" r="4342"/>
          <a:stretch/>
        </p:blipFill>
        <p:spPr>
          <a:xfrm>
            <a:off x="267866" y="741509"/>
            <a:ext cx="1567910" cy="168998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65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417638"/>
            <a:ext cx="8432801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D9DA95"/>
                </a:solidFill>
                <a:latin typeface="Avenir Medium"/>
                <a:cs typeface="Avenir Medium"/>
              </a:rPr>
              <a:t>Table Top Questions - C</a:t>
            </a:r>
            <a:endParaRPr lang="en-US" sz="3600" dirty="0">
              <a:solidFill>
                <a:srgbClr val="D9DA95"/>
              </a:solidFill>
              <a:latin typeface="Avenir Medium"/>
              <a:cs typeface="Avenir Medium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199" y="2475879"/>
            <a:ext cx="7814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venir Book"/>
                <a:cs typeface="Avenir Book"/>
              </a:rPr>
              <a:t>What mechanisms will sustain these practices? </a:t>
            </a:r>
          </a:p>
        </p:txBody>
      </p:sp>
    </p:spTree>
    <p:extLst>
      <p:ext uri="{BB962C8B-B14F-4D97-AF65-F5344CB8AC3E}">
        <p14:creationId xmlns:p14="http://schemas.microsoft.com/office/powerpoint/2010/main" val="37053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643" y="274638"/>
            <a:ext cx="8432801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err="1" smtClean="0">
                <a:solidFill>
                  <a:srgbClr val="D9DA95"/>
                </a:solidFill>
                <a:latin typeface="Avenir Medium"/>
                <a:cs typeface="Avenir Medium"/>
              </a:rPr>
              <a:t>CoTA’s</a:t>
            </a:r>
            <a:r>
              <a:rPr lang="en-US" sz="3600" dirty="0" smtClean="0">
                <a:solidFill>
                  <a:srgbClr val="D9DA95"/>
                </a:solidFill>
                <a:latin typeface="Avenir Medium"/>
                <a:cs typeface="Avenir Medium"/>
              </a:rPr>
              <a:t> Mechanisms of Change</a:t>
            </a:r>
            <a:endParaRPr lang="en-US" sz="3600" dirty="0">
              <a:solidFill>
                <a:srgbClr val="D9DA95"/>
              </a:solidFill>
              <a:latin typeface="Avenir Medium"/>
              <a:cs typeface="Avenir Medium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856318"/>
            <a:ext cx="8887180" cy="34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2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191781"/>
            <a:ext cx="8432801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D9DA95"/>
                </a:solidFill>
                <a:latin typeface="Avenir Medium"/>
                <a:cs typeface="Avenir Medium"/>
              </a:rPr>
              <a:t>Table Top Questions – Next Steps</a:t>
            </a:r>
            <a:endParaRPr lang="en-US" sz="3600" dirty="0">
              <a:solidFill>
                <a:srgbClr val="D9DA95"/>
              </a:solidFill>
              <a:latin typeface="Avenir Medium"/>
              <a:cs typeface="Avenir Medium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199" y="2181923"/>
            <a:ext cx="78149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venir Book"/>
                <a:cs typeface="Avenir Book"/>
              </a:rPr>
              <a:t>What are the next steps you will take to implement restorative justice and restorative practices in your organization? </a:t>
            </a:r>
          </a:p>
        </p:txBody>
      </p:sp>
    </p:spTree>
    <p:extLst>
      <p:ext uri="{BB962C8B-B14F-4D97-AF65-F5344CB8AC3E}">
        <p14:creationId xmlns:p14="http://schemas.microsoft.com/office/powerpoint/2010/main" val="47568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alphaModFix amt="48000"/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368300"/>
            <a:ext cx="9144000" cy="61150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353529"/>
            <a:ext cx="8805333" cy="2945422"/>
          </a:xfrm>
          <a:prstGeom prst="rect">
            <a:avLst/>
          </a:prstGeom>
          <a:solidFill>
            <a:schemeClr val="tx2">
              <a:lumMod val="50000"/>
              <a:alpha val="75000"/>
            </a:schemeClr>
          </a:solidFill>
        </p:spPr>
        <p:txBody>
          <a:bodyPr wrap="square">
            <a:spAutoFit/>
          </a:bodyPr>
          <a:lstStyle/>
          <a:p>
            <a:pPr lvl="1">
              <a:lnSpc>
                <a:spcPct val="130000"/>
              </a:lnSpc>
            </a:pPr>
            <a:r>
              <a:rPr lang="en-US" sz="3600" dirty="0" smtClean="0">
                <a:solidFill>
                  <a:schemeClr val="bg1"/>
                </a:solidFill>
                <a:latin typeface="Avenir Roman"/>
                <a:cs typeface="Avenir Roman"/>
              </a:rPr>
              <a:t>“</a:t>
            </a:r>
            <a:r>
              <a:rPr lang="en-US" sz="3600" i="1" dirty="0" smtClean="0">
                <a:solidFill>
                  <a:schemeClr val="bg1"/>
                </a:solidFill>
                <a:latin typeface="Avenir Roman"/>
                <a:cs typeface="Avenir Roman"/>
              </a:rPr>
              <a:t>When we try to pick out anything by itself, we find it hitched to everything else in the universe</a:t>
            </a:r>
            <a:r>
              <a:rPr lang="en-US" sz="3600" dirty="0" smtClean="0">
                <a:solidFill>
                  <a:schemeClr val="bg1"/>
                </a:solidFill>
                <a:latin typeface="Avenir Roman"/>
                <a:cs typeface="Avenir Roman"/>
              </a:rPr>
              <a:t>.”</a:t>
            </a:r>
          </a:p>
          <a:p>
            <a:pPr lvl="1" algn="r">
              <a:lnSpc>
                <a:spcPct val="130000"/>
              </a:lnSpc>
            </a:pPr>
            <a:r>
              <a:rPr lang="en-US" sz="3600" dirty="0" smtClean="0">
                <a:solidFill>
                  <a:srgbClr val="E0C394"/>
                </a:solidFill>
                <a:latin typeface="Avenir Roman"/>
                <a:cs typeface="Avenir Roman"/>
              </a:rPr>
              <a:t>- John Muir </a:t>
            </a:r>
            <a:endParaRPr lang="en-US" sz="3600" dirty="0">
              <a:solidFill>
                <a:srgbClr val="E0C394"/>
              </a:solidFill>
              <a:latin typeface="Avenir Roman"/>
              <a:cs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186191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6033911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D9DA95"/>
                </a:solidFill>
                <a:latin typeface="Avenir Medium"/>
                <a:cs typeface="Avenir Medium"/>
              </a:rPr>
              <a:t>Connect With Us!</a:t>
            </a:r>
            <a:endParaRPr lang="en-US" sz="3600" dirty="0">
              <a:solidFill>
                <a:srgbClr val="D9DA95"/>
              </a:solidFill>
              <a:latin typeface="Avenir Medium"/>
              <a:cs typeface="Avenir Medium"/>
            </a:endParaRPr>
          </a:p>
        </p:txBody>
      </p:sp>
      <p:pic>
        <p:nvPicPr>
          <p:cNvPr id="5" name="Picture 4" descr="Logo Transparent.pn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  <a14:imgEffect>
                      <a14:saturation sat="183000"/>
                    </a14:imgEffect>
                    <a14:imgEffect>
                      <a14:brightnessContrast bright="7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60" b="16531"/>
          <a:stretch/>
        </p:blipFill>
        <p:spPr>
          <a:xfrm>
            <a:off x="457199" y="1617528"/>
            <a:ext cx="3149208" cy="1676935"/>
          </a:xfrm>
          <a:prstGeom prst="rect">
            <a:avLst/>
          </a:prstGeom>
        </p:spPr>
      </p:pic>
      <p:pic>
        <p:nvPicPr>
          <p:cNvPr id="6" name="Picture 5" descr="social medi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591340"/>
            <a:ext cx="4437946" cy="8834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95145" y="3773455"/>
            <a:ext cx="33831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pc="300" dirty="0" smtClean="0">
                <a:solidFill>
                  <a:schemeClr val="bg1"/>
                </a:solidFill>
                <a:latin typeface="Avenir Roman"/>
                <a:cs typeface="Avenir Roman"/>
              </a:rPr>
              <a:t>cotaprogram</a:t>
            </a:r>
            <a:endParaRPr lang="en-US" sz="2800" spc="300" dirty="0">
              <a:solidFill>
                <a:schemeClr val="bg1"/>
              </a:solidFill>
              <a:latin typeface="Avenir Roman"/>
              <a:cs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47568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088" y="356441"/>
            <a:ext cx="3776134" cy="818445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rgbClr val="D9DA95"/>
                </a:solidFill>
                <a:latin typeface="Avenir Medium"/>
                <a:cs typeface="Avenir Medium"/>
              </a:rPr>
              <a:t>What is a system? </a:t>
            </a:r>
            <a:endParaRPr lang="en-US" sz="3200" dirty="0">
              <a:solidFill>
                <a:srgbClr val="D9DA95"/>
              </a:solidFill>
              <a:latin typeface="Avenir Medium"/>
              <a:cs typeface="Avenir Medium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3" b="30664"/>
          <a:stretch/>
        </p:blipFill>
        <p:spPr>
          <a:xfrm>
            <a:off x="4358778" y="1293892"/>
            <a:ext cx="4629999" cy="47548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3041" y="1174886"/>
            <a:ext cx="4015737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 smtClean="0">
                <a:solidFill>
                  <a:schemeClr val="bg1"/>
                </a:solidFill>
                <a:latin typeface="Avenir Roman"/>
                <a:cs typeface="Avenir Roman"/>
              </a:rPr>
              <a:t>A system is a set of interrelated elements that make a unified whole. Individual things-like plants, people, schools, watersheds, or economies-are themselves systems and at the same time cannot be fully understood apart from the larger systems in which they exist. </a:t>
            </a:r>
            <a:endParaRPr lang="en-US" sz="2400" dirty="0">
              <a:solidFill>
                <a:srgbClr val="E0C394"/>
              </a:solidFill>
              <a:latin typeface="Avenir Roman"/>
              <a:cs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186590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 trans="78000" pencilSize="18"/>
                    </a14:imgEffect>
                  </a14:imgLayer>
                </a14:imgProps>
              </a:ext>
            </a:extLst>
          </a:blip>
          <a:srcRect l="5132" r="5279"/>
          <a:stretch/>
        </p:blipFill>
        <p:spPr>
          <a:xfrm>
            <a:off x="1569813" y="2303161"/>
            <a:ext cx="1552768" cy="165947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 trans="67000"/>
                    </a14:imgEffect>
                  </a14:imgLayer>
                </a14:imgProps>
              </a:ext>
            </a:extLst>
          </a:blip>
          <a:srcRect l="5191" t="2" r="4936" b="-267"/>
          <a:stretch/>
        </p:blipFill>
        <p:spPr>
          <a:xfrm>
            <a:off x="3364840" y="2303161"/>
            <a:ext cx="1553546" cy="165947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 trans="68000" pencilSize="18"/>
                    </a14:imgEffect>
                  </a14:imgLayer>
                </a14:imgProps>
              </a:ext>
            </a:extLst>
          </a:blip>
          <a:srcRect l="4898" r="4342"/>
          <a:stretch/>
        </p:blipFill>
        <p:spPr>
          <a:xfrm>
            <a:off x="5193447" y="2303161"/>
            <a:ext cx="1539596" cy="165947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1530558" y="1308152"/>
            <a:ext cx="4027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E7CD3C"/>
                </a:solidFill>
                <a:latin typeface="+mj-lt"/>
              </a:rPr>
              <a:t>Systemic Change</a:t>
            </a:r>
            <a:endParaRPr lang="en-US" sz="3600" dirty="0">
              <a:solidFill>
                <a:srgbClr val="E7CD3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4438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89" y="451556"/>
            <a:ext cx="5349156" cy="796749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rgbClr val="D9DA95"/>
                </a:solidFill>
                <a:latin typeface="Avenir Medium"/>
                <a:cs typeface="Avenir Medium"/>
              </a:rPr>
              <a:t>Leadership Team Composition</a:t>
            </a:r>
            <a:endParaRPr lang="en-US" sz="2800" dirty="0">
              <a:solidFill>
                <a:srgbClr val="D9DA95"/>
              </a:solidFill>
              <a:latin typeface="Avenir Medium"/>
              <a:cs typeface="Avenir Medium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7511" y="1248305"/>
            <a:ext cx="7437600" cy="83655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Avenir Roman"/>
                <a:cs typeface="Avenir Roman"/>
              </a:rPr>
              <a:t>Stakeholder: Governance, Senior Management Visibility, Supervision, Line, Support, Labor, Clients</a:t>
            </a:r>
            <a:endParaRPr lang="en-US" sz="2000" dirty="0">
              <a:latin typeface="Avenir Roman"/>
              <a:cs typeface="Avenir Roman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49288" y="2283301"/>
            <a:ext cx="6435711" cy="796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Book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D9DA95"/>
                </a:solidFill>
                <a:latin typeface="Avenir Medium"/>
                <a:cs typeface="Avenir Medium"/>
              </a:rPr>
              <a:t>Change Agents/Influencers</a:t>
            </a:r>
            <a:endParaRPr lang="en-US" sz="2800" dirty="0">
              <a:solidFill>
                <a:srgbClr val="D9DA95"/>
              </a:solidFill>
              <a:latin typeface="Avenir Medium"/>
              <a:cs typeface="Avenir Medium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7511" y="3009496"/>
            <a:ext cx="7437600" cy="642830"/>
          </a:xfrm>
          <a:prstGeom prst="rect">
            <a:avLst/>
          </a:prstGeom>
          <a:solidFill>
            <a:srgbClr val="39A8AB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Avenir Roman"/>
                <a:cs typeface="Avenir Roman"/>
              </a:rPr>
              <a:t>Purposefully selected small groups </a:t>
            </a:r>
            <a:endParaRPr lang="en-US" sz="2000" dirty="0">
              <a:latin typeface="Avenir Roman"/>
              <a:cs typeface="Avenir Roman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49288" y="3846813"/>
            <a:ext cx="6435711" cy="796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Book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D9DA95"/>
                </a:solidFill>
                <a:latin typeface="Avenir Medium"/>
                <a:cs typeface="Avenir Medium"/>
              </a:rPr>
              <a:t>Representation </a:t>
            </a:r>
            <a:endParaRPr lang="en-US" sz="2800" dirty="0">
              <a:solidFill>
                <a:srgbClr val="D9DA95"/>
              </a:solidFill>
              <a:latin typeface="Avenir Medium"/>
              <a:cs typeface="Avenir Medium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7511" y="4587120"/>
            <a:ext cx="7437600" cy="642830"/>
          </a:xfrm>
          <a:prstGeom prst="rect">
            <a:avLst/>
          </a:prstGeom>
          <a:solidFill>
            <a:srgbClr val="8B9526">
              <a:alpha val="8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Avenir Roman"/>
                <a:cs typeface="Avenir Roman"/>
              </a:rPr>
              <a:t>Regional, racial/ethnic, gender </a:t>
            </a:r>
            <a:endParaRPr lang="en-US" sz="2000" dirty="0">
              <a:latin typeface="Avenir Roman"/>
              <a:cs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483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92000"/>
          </a:blip>
          <a:stretch>
            <a:fillRect/>
          </a:stretch>
        </p:blipFill>
        <p:spPr>
          <a:xfrm>
            <a:off x="2608154" y="774588"/>
            <a:ext cx="6535846" cy="4053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 trans="78000" pencilSize="18"/>
                    </a14:imgEffect>
                  </a14:imgLayer>
                </a14:imgProps>
              </a:ext>
            </a:extLst>
          </a:blip>
          <a:srcRect l="5132" r="5279"/>
          <a:stretch/>
        </p:blipFill>
        <p:spPr>
          <a:xfrm>
            <a:off x="288095" y="774588"/>
            <a:ext cx="1552768" cy="165947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8716" y="2475329"/>
            <a:ext cx="2672210" cy="750065"/>
          </a:xfrm>
          <a:solidFill>
            <a:srgbClr val="031C24">
              <a:alpha val="55000"/>
            </a:srgbClr>
          </a:solidFill>
        </p:spPr>
        <p:txBody>
          <a:bodyPr>
            <a:normAutofit/>
          </a:bodyPr>
          <a:lstStyle/>
          <a:p>
            <a:pPr algn="l"/>
            <a:r>
              <a:rPr lang="en-US" sz="3200" spc="300" dirty="0" smtClean="0">
                <a:solidFill>
                  <a:srgbClr val="CAAE12"/>
                </a:solidFill>
                <a:latin typeface="Avenir Medium"/>
                <a:cs typeface="Avenir Medium"/>
              </a:rPr>
              <a:t>Awareness</a:t>
            </a:r>
            <a:endParaRPr lang="en-US" sz="3200" spc="300" dirty="0">
              <a:solidFill>
                <a:srgbClr val="CAAE12"/>
              </a:solidFill>
              <a:latin typeface="Avenir Medium"/>
              <a:cs typeface="Avenir Medium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523042"/>
            <a:ext cx="4876044" cy="1158779"/>
          </a:xfrm>
          <a:prstGeom prst="rect">
            <a:avLst/>
          </a:prstGeom>
          <a:solidFill>
            <a:srgbClr val="04181E">
              <a:alpha val="84000"/>
            </a:srgbClr>
          </a:solidFill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Avenir Roman"/>
                <a:cs typeface="Avenir Roman"/>
              </a:rPr>
              <a:t>How can data define the problem? 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Avenir Roman"/>
                <a:cs typeface="Avenir Roman"/>
              </a:rPr>
              <a:t>Root cause analysis? Surveys? 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Avenir Roman"/>
                <a:cs typeface="Avenir Roman"/>
              </a:rPr>
              <a:t>Articles? Digital videos? Site visits? </a:t>
            </a:r>
          </a:p>
        </p:txBody>
      </p:sp>
    </p:spTree>
    <p:extLst>
      <p:ext uri="{BB962C8B-B14F-4D97-AF65-F5344CB8AC3E}">
        <p14:creationId xmlns:p14="http://schemas.microsoft.com/office/powerpoint/2010/main" val="212321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64000"/>
          </a:blip>
          <a:srcRect l="13003" r="7996"/>
          <a:stretch/>
        </p:blipFill>
        <p:spPr>
          <a:xfrm>
            <a:off x="2484434" y="774588"/>
            <a:ext cx="6659565" cy="56099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95" y="2562925"/>
            <a:ext cx="2816250" cy="750065"/>
          </a:xfrm>
          <a:solidFill>
            <a:srgbClr val="031C24">
              <a:alpha val="55000"/>
            </a:srgbClr>
          </a:solidFill>
        </p:spPr>
        <p:txBody>
          <a:bodyPr>
            <a:normAutofit/>
          </a:bodyPr>
          <a:lstStyle/>
          <a:p>
            <a:pPr algn="l"/>
            <a:r>
              <a:rPr lang="en-US" sz="3200" spc="300" dirty="0" smtClean="0">
                <a:solidFill>
                  <a:srgbClr val="CAAE12"/>
                </a:solidFill>
                <a:latin typeface="Avenir Medium"/>
                <a:cs typeface="Avenir Medium"/>
              </a:rPr>
              <a:t>Awareness</a:t>
            </a:r>
            <a:endParaRPr lang="en-US" sz="3200" spc="300" dirty="0">
              <a:solidFill>
                <a:srgbClr val="CAAE12"/>
              </a:solidFill>
              <a:latin typeface="Avenir Medium"/>
              <a:cs typeface="Avenir Medium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501122"/>
            <a:ext cx="3277155" cy="1158779"/>
          </a:xfrm>
          <a:prstGeom prst="rect">
            <a:avLst/>
          </a:prstGeom>
          <a:solidFill>
            <a:srgbClr val="04181E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Avenir Roman"/>
                <a:cs typeface="Avenir Roman"/>
              </a:rPr>
              <a:t>Need for change? 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Avenir Roman"/>
                <a:cs typeface="Avenir Roman"/>
              </a:rPr>
              <a:t>Disequilibrium</a:t>
            </a:r>
            <a:r>
              <a:rPr lang="en-US" dirty="0">
                <a:solidFill>
                  <a:schemeClr val="bg1"/>
                </a:solidFill>
                <a:latin typeface="Avenir Roman"/>
                <a:cs typeface="Avenir Roman"/>
              </a:rPr>
              <a:t>?</a:t>
            </a:r>
            <a:endParaRPr lang="en-US" dirty="0" smtClean="0">
              <a:solidFill>
                <a:schemeClr val="bg1"/>
              </a:solidFill>
              <a:latin typeface="Avenir Roman"/>
              <a:cs typeface="Avenir Roman"/>
            </a:endParaRP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Avenir Roman"/>
                <a:cs typeface="Avenir Roman"/>
              </a:rPr>
              <a:t>Disruption?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 trans="78000" pencilSize="18"/>
                    </a14:imgEffect>
                  </a14:imgLayer>
                </a14:imgProps>
              </a:ext>
            </a:extLst>
          </a:blip>
          <a:srcRect l="5132" r="5279"/>
          <a:stretch/>
        </p:blipFill>
        <p:spPr>
          <a:xfrm>
            <a:off x="288095" y="774588"/>
            <a:ext cx="1552768" cy="165947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869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7077"/>
            <a:ext cx="5610384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D9DA95"/>
                </a:solidFill>
                <a:latin typeface="Avenir Medium"/>
                <a:cs typeface="Avenir Medium"/>
              </a:rPr>
              <a:t>Table Top Questions - A</a:t>
            </a:r>
            <a:endParaRPr lang="en-US" sz="3600" dirty="0">
              <a:solidFill>
                <a:srgbClr val="D9DA95"/>
              </a:solidFill>
              <a:latin typeface="Avenir Medium"/>
              <a:cs typeface="Avenir Medium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199" y="2475879"/>
            <a:ext cx="7814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venir Book"/>
                <a:cs typeface="Avenir Book"/>
              </a:rPr>
              <a:t>Where is your organization in the awareness stage? </a:t>
            </a:r>
          </a:p>
        </p:txBody>
      </p:sp>
    </p:spTree>
    <p:extLst>
      <p:ext uri="{BB962C8B-B14F-4D97-AF65-F5344CB8AC3E}">
        <p14:creationId xmlns:p14="http://schemas.microsoft.com/office/powerpoint/2010/main" val="335440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289" y="3086609"/>
            <a:ext cx="1985451" cy="817129"/>
          </a:xfrm>
          <a:solidFill>
            <a:srgbClr val="8E4E07">
              <a:alpha val="98000"/>
            </a:srgbClr>
          </a:solidFill>
        </p:spPr>
        <p:txBody>
          <a:bodyPr>
            <a:normAutofit/>
          </a:bodyPr>
          <a:lstStyle/>
          <a:p>
            <a:pPr algn="l"/>
            <a:r>
              <a:rPr lang="en-US" sz="3600" spc="300" dirty="0" smtClean="0">
                <a:solidFill>
                  <a:srgbClr val="E7CD3C"/>
                </a:solidFill>
                <a:latin typeface="Avenir Medium"/>
                <a:cs typeface="Avenir Medium"/>
              </a:rPr>
              <a:t>Buy-In</a:t>
            </a:r>
            <a:endParaRPr lang="en-US" sz="3600" spc="300" dirty="0">
              <a:solidFill>
                <a:srgbClr val="E7CD3C"/>
              </a:solidFill>
              <a:latin typeface="Avenir Medium"/>
              <a:cs typeface="Avenir Medium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 trans="67000"/>
                    </a14:imgEffect>
                  </a14:imgLayer>
                </a14:imgProps>
              </a:ext>
            </a:extLst>
          </a:blip>
          <a:srcRect l="5191" t="2" r="4936" b="-267"/>
          <a:stretch/>
        </p:blipFill>
        <p:spPr>
          <a:xfrm>
            <a:off x="319290" y="807388"/>
            <a:ext cx="1609344" cy="171907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0976" y="807388"/>
            <a:ext cx="6533024" cy="41788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067388"/>
            <a:ext cx="8151419" cy="1315745"/>
          </a:xfrm>
          <a:prstGeom prst="rect">
            <a:avLst/>
          </a:prstGeom>
          <a:solidFill>
            <a:srgbClr val="04181E">
              <a:alpha val="88000"/>
            </a:srgbClr>
          </a:solidFill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Avenir Roman"/>
                <a:cs typeface="Avenir Roman"/>
              </a:rPr>
              <a:t>Small group inquiry? Processing? Sharing? Gallery walks?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Avenir Roman"/>
                <a:cs typeface="Avenir Roman"/>
              </a:rPr>
              <a:t>Dialogue? Engagement? Agency? Personal investment? 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Avenir Roman"/>
                <a:cs typeface="Avenir Roman"/>
              </a:rPr>
              <a:t>Brainstorming? Vision? Backward design? Staging? </a:t>
            </a:r>
          </a:p>
        </p:txBody>
      </p:sp>
    </p:spTree>
    <p:extLst>
      <p:ext uri="{BB962C8B-B14F-4D97-AF65-F5344CB8AC3E}">
        <p14:creationId xmlns:p14="http://schemas.microsoft.com/office/powerpoint/2010/main" val="294428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48727"/>
            <a:ext cx="8432801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D9DA95"/>
                </a:solidFill>
                <a:latin typeface="Avenir Medium"/>
                <a:cs typeface="Avenir Medium"/>
              </a:rPr>
              <a:t>Table Top Questions - B</a:t>
            </a:r>
            <a:endParaRPr lang="en-US" sz="3600" dirty="0">
              <a:solidFill>
                <a:srgbClr val="D9DA95"/>
              </a:solidFill>
              <a:latin typeface="Avenir Medium"/>
              <a:cs typeface="Avenir Medium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199" y="2475879"/>
            <a:ext cx="7814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venir Book"/>
                <a:cs typeface="Avenir Book"/>
              </a:rPr>
              <a:t>What have you used or will you use for buy-in? </a:t>
            </a:r>
          </a:p>
        </p:txBody>
      </p:sp>
    </p:spTree>
    <p:extLst>
      <p:ext uri="{BB962C8B-B14F-4D97-AF65-F5344CB8AC3E}">
        <p14:creationId xmlns:p14="http://schemas.microsoft.com/office/powerpoint/2010/main" val="391920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TA">
      <a:dk1>
        <a:sysClr val="windowText" lastClr="000000"/>
      </a:dk1>
      <a:lt1>
        <a:sysClr val="window" lastClr="FFFFFF"/>
      </a:lt1>
      <a:dk2>
        <a:srgbClr val="254F6A"/>
      </a:dk2>
      <a:lt2>
        <a:srgbClr val="EEECE1"/>
      </a:lt2>
      <a:accent1>
        <a:srgbClr val="CB9B4D"/>
      </a:accent1>
      <a:accent2>
        <a:srgbClr val="C0504D"/>
      </a:accent2>
      <a:accent3>
        <a:srgbClr val="C0C24F"/>
      </a:accent3>
      <a:accent4>
        <a:srgbClr val="914B50"/>
      </a:accent4>
      <a:accent5>
        <a:srgbClr val="A3D6F0"/>
      </a:accent5>
      <a:accent6>
        <a:srgbClr val="E4C59A"/>
      </a:accent6>
      <a:hlink>
        <a:srgbClr val="F7FFFF"/>
      </a:hlink>
      <a:folHlink>
        <a:srgbClr val="FDFFFF"/>
      </a:folHlink>
    </a:clrScheme>
    <a:fontScheme name="CoTA Custom">
      <a:majorFont>
        <a:latin typeface="Avenir Medium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venir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2258</TotalTime>
  <Words>394</Words>
  <Application>Microsoft Office PowerPoint</Application>
  <PresentationFormat>On-screen Show (4:3)</PresentationFormat>
  <Paragraphs>63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Avenir Book</vt:lpstr>
      <vt:lpstr>Avenir Medium</vt:lpstr>
      <vt:lpstr>Avenir Roman</vt:lpstr>
      <vt:lpstr>Calibri</vt:lpstr>
      <vt:lpstr>Lucida Grande</vt:lpstr>
      <vt:lpstr>Office Theme</vt:lpstr>
      <vt:lpstr>Influencing Systems Change</vt:lpstr>
      <vt:lpstr>What is a system? </vt:lpstr>
      <vt:lpstr>PowerPoint Presentation</vt:lpstr>
      <vt:lpstr>Leadership Team Composition</vt:lpstr>
      <vt:lpstr>Awareness</vt:lpstr>
      <vt:lpstr>Awareness</vt:lpstr>
      <vt:lpstr>Table Top Questions - A</vt:lpstr>
      <vt:lpstr>Buy-In</vt:lpstr>
      <vt:lpstr>Table Top Questions - B</vt:lpstr>
      <vt:lpstr>PowerPoint Presentation</vt:lpstr>
      <vt:lpstr>Commitment </vt:lpstr>
      <vt:lpstr>Table Top Questions - C</vt:lpstr>
      <vt:lpstr>CoTA’s Mechanisms of Change</vt:lpstr>
      <vt:lpstr>Table Top Questions – Next Steps</vt:lpstr>
      <vt:lpstr>PowerPoint Presentation</vt:lpstr>
      <vt:lpstr>Connect With Us!</vt:lpstr>
    </vt:vector>
  </TitlesOfParts>
  <Company>CoTA: Collaborations Teachers &amp; Artists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COTAMAC2</dc:creator>
  <cp:lastModifiedBy>Carrillo, Victoria</cp:lastModifiedBy>
  <cp:revision>68</cp:revision>
  <dcterms:created xsi:type="dcterms:W3CDTF">2015-10-13T21:00:11Z</dcterms:created>
  <dcterms:modified xsi:type="dcterms:W3CDTF">2016-07-25T16:34:17Z</dcterms:modified>
</cp:coreProperties>
</file>