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66" r:id="rId2"/>
    <p:sldId id="256" r:id="rId3"/>
    <p:sldId id="284" r:id="rId4"/>
    <p:sldId id="257" r:id="rId5"/>
    <p:sldId id="262" r:id="rId6"/>
    <p:sldId id="267" r:id="rId7"/>
    <p:sldId id="274" r:id="rId8"/>
    <p:sldId id="261" r:id="rId9"/>
    <p:sldId id="265" r:id="rId10"/>
    <p:sldId id="263" r:id="rId11"/>
    <p:sldId id="281" r:id="rId12"/>
    <p:sldId id="268" r:id="rId13"/>
    <p:sldId id="264" r:id="rId14"/>
    <p:sldId id="270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3D976-66CB-4E3B-AA4E-39810A43DF0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7F0FD-99FF-400A-9613-BEEE6E6A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2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High Crime Rates</a:t>
            </a:r>
          </a:p>
          <a:p>
            <a:r>
              <a:rPr lang="en-US" sz="1200" dirty="0" smtClean="0"/>
              <a:t>Racial Disparity</a:t>
            </a:r>
          </a:p>
          <a:p>
            <a:r>
              <a:rPr lang="en-US" sz="1200" dirty="0" smtClean="0"/>
              <a:t>High Cost of Incarceration</a:t>
            </a:r>
          </a:p>
          <a:p>
            <a:r>
              <a:rPr lang="en-US" sz="1200" dirty="0" smtClean="0"/>
              <a:t>School to Prison Pipeline</a:t>
            </a:r>
          </a:p>
          <a:p>
            <a:r>
              <a:rPr lang="en-US" sz="1200" dirty="0" smtClean="0"/>
              <a:t>Little participation of Victims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7F0FD-99FF-400A-9613-BEEE6E6A18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2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Who are these “stakeholders”?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7F0FD-99FF-400A-9613-BEEE6E6A18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6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7F0FD-99FF-400A-9613-BEEE6E6A18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18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hape 129"/>
          <p:cNvSpPr>
            <a:spLocks noGrp="1"/>
          </p:cNvSpPr>
          <p:nvPr>
            <p:ph type="body" idx="1"/>
          </p:nvPr>
        </p:nvSpPr>
        <p:spPr bwMode="auto">
          <a:xfrm>
            <a:off x="914400" y="4389438"/>
            <a:ext cx="5029200" cy="4157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960" tIns="91960" rIns="91960" bIns="9196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Justine</a:t>
            </a:r>
          </a:p>
          <a:p>
            <a:r>
              <a:rPr lang="en-US" altLang="en-US" smtClean="0"/>
              <a:t>Small communities, can’t throw people away, must learn from mistakes and have support of community</a:t>
            </a:r>
          </a:p>
          <a:p>
            <a:r>
              <a:rPr lang="en-US" altLang="en-US" smtClean="0"/>
              <a:t>Simplex vs. multiplex relationships (we live in a simplex society- you are on your own and don’t need to rely on anyone else BUT we still have multiplex relationships- in our work families and communities)</a:t>
            </a:r>
          </a:p>
          <a:p>
            <a:r>
              <a:rPr lang="en-US" altLang="en-US" smtClean="0"/>
              <a:t>Draw 2 circles on the board- simplex has one line between them and multiplex has many lines between them.</a:t>
            </a:r>
          </a:p>
          <a:p>
            <a:endParaRPr lang="en-US" altLang="en-US" smtClean="0"/>
          </a:p>
        </p:txBody>
      </p:sp>
      <p:sp>
        <p:nvSpPr>
          <p:cNvPr id="59395" name="Shape 130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49250" y="692150"/>
            <a:ext cx="6159500" cy="3465513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62036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7F0FD-99FF-400A-9613-BEEE6E6A18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88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RP ties together theory, research and practice in fields such as education, counseling, criminal justice, social work and organizational management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criminal justice field uses the phrase "restorative justice"; social workers say "empowerment"; educators prefer "positive discipline" or "the responsive classroom"; while leadership consultants choose "horizontal management".</a:t>
            </a:r>
            <a:r>
              <a:rPr lang="en-US" baseline="30000" dirty="0" smtClean="0">
                <a:solidFill>
                  <a:schemeClr val="tx1"/>
                </a:solidFill>
              </a:rPr>
              <a:t> (Wikipedia)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7F0FD-99FF-400A-9613-BEEE6E6A18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19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Justine</a:t>
            </a:r>
          </a:p>
          <a:p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8F5F92D-A7FA-4A7B-A1FF-207CDC97A779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73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"/>
          <p:cNvSpPr txBox="1">
            <a:spLocks noGrp="1"/>
          </p:cNvSpPr>
          <p:nvPr>
            <p:ph type="sldNum" idx="10"/>
          </p:nvPr>
        </p:nvSpPr>
        <p:spPr>
          <a:xfrm>
            <a:off x="10530417" y="6138864"/>
            <a:ext cx="1320800" cy="638175"/>
          </a:xfrm>
        </p:spPr>
        <p:txBody>
          <a:bodyPr lIns="45700" tIns="45700" rIns="45700" bIns="45700">
            <a:noAutofit/>
          </a:bodyPr>
          <a:lstStyle>
            <a:lvl1pPr>
              <a:buSzPct val="25000"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6920BC11-6792-444D-B4BE-4CABFDA208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36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RJ </a:t>
            </a:r>
            <a:r>
              <a:rPr lang="en-US" dirty="0"/>
              <a:t>101</a:t>
            </a:r>
            <a:br>
              <a:rPr lang="en-US" dirty="0"/>
            </a:br>
            <a:r>
              <a:rPr lang="en-US" dirty="0" smtClean="0"/>
              <a:t>An Introduction to Restorative Justice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7067" y="4762033"/>
            <a:ext cx="7766936" cy="14228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Restorative Justice and Restorative Practices Summit</a:t>
            </a:r>
          </a:p>
          <a:p>
            <a:r>
              <a:rPr lang="en-US" dirty="0" smtClean="0"/>
              <a:t>February 26, 2016</a:t>
            </a:r>
          </a:p>
          <a:p>
            <a:r>
              <a:rPr lang="en-US" dirty="0" smtClean="0"/>
              <a:t>San </a:t>
            </a:r>
            <a:r>
              <a:rPr lang="en-US" dirty="0"/>
              <a:t>Diego, </a:t>
            </a:r>
            <a:r>
              <a:rPr lang="en-US" dirty="0" smtClean="0"/>
              <a:t>CA</a:t>
            </a:r>
          </a:p>
          <a:p>
            <a:r>
              <a:rPr lang="en-US" dirty="0" smtClean="0"/>
              <a:t>Mary Acosta and Deacon Jim Walsh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1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Models of Restorative Justice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Victim–offender mediation/dialogue/reconciliation</a:t>
            </a:r>
            <a:endParaRPr lang="en-US" sz="2400" dirty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Community Conferencing 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Circles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Restorative conferences, classroom conferencing, community-building circles (in schools)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4700" y="6086885"/>
            <a:ext cx="546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Restorative Practices International, rpiassn.org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863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12" y="698963"/>
            <a:ext cx="3988165" cy="2044887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377" y="4277194"/>
            <a:ext cx="3641152" cy="2016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362" y="698963"/>
            <a:ext cx="3072918" cy="20448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93" y="4277194"/>
            <a:ext cx="3209429" cy="213572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558" y="2503048"/>
            <a:ext cx="3102705" cy="206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2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participation in an RJ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Mutual understanding of the causation and ripple effect of harms</a:t>
            </a:r>
          </a:p>
          <a:p>
            <a:r>
              <a:rPr lang="en-US" dirty="0" smtClean="0"/>
              <a:t>Full, real resolution of harms </a:t>
            </a:r>
          </a:p>
          <a:p>
            <a:r>
              <a:rPr lang="en-US" dirty="0" smtClean="0"/>
              <a:t>Increased victim satisfaction with the </a:t>
            </a:r>
            <a:r>
              <a:rPr lang="en-US" dirty="0"/>
              <a:t>justice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Reduced victim’s post-traumatic stress symptoms </a:t>
            </a:r>
          </a:p>
          <a:p>
            <a:r>
              <a:rPr lang="en-US" dirty="0" smtClean="0"/>
              <a:t>Reduced </a:t>
            </a:r>
            <a:r>
              <a:rPr lang="en-US" dirty="0"/>
              <a:t>repeat </a:t>
            </a:r>
            <a:r>
              <a:rPr lang="en-US" dirty="0" smtClean="0"/>
              <a:t>crime</a:t>
            </a:r>
          </a:p>
          <a:p>
            <a:r>
              <a:rPr lang="en-US" dirty="0" smtClean="0"/>
              <a:t>Increased rate of completion of restitution/restoration agreements</a:t>
            </a:r>
          </a:p>
          <a:p>
            <a:r>
              <a:rPr lang="en-US" dirty="0" smtClean="0"/>
              <a:t>Increased community safety and cohesiveness </a:t>
            </a:r>
          </a:p>
          <a:p>
            <a:r>
              <a:rPr lang="en-US" dirty="0"/>
              <a:t>Cost-benefit to </a:t>
            </a:r>
            <a:r>
              <a:rPr lang="en-US" dirty="0" smtClean="0"/>
              <a:t>society, especially when used as a diversion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7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8200"/>
          </a:xfrm>
        </p:spPr>
        <p:txBody>
          <a:bodyPr/>
          <a:lstStyle/>
          <a:p>
            <a:r>
              <a:rPr lang="en-US" dirty="0" smtClean="0"/>
              <a:t>Restorative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8000"/>
            <a:ext cx="8596668" cy="43560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Restorative </a:t>
            </a:r>
            <a:r>
              <a:rPr lang="en-US" dirty="0">
                <a:solidFill>
                  <a:schemeClr val="tx1"/>
                </a:solidFill>
              </a:rPr>
              <a:t>practices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is an emerging new field of practice and </a:t>
            </a:r>
            <a:r>
              <a:rPr lang="en-US" dirty="0" smtClean="0">
                <a:solidFill>
                  <a:schemeClr val="tx1"/>
                </a:solidFill>
              </a:rPr>
              <a:t>study that has its roots in restorative justice.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tx1"/>
                </a:solidFill>
              </a:rPr>
              <a:t>The fundamental premise </a:t>
            </a:r>
            <a:r>
              <a:rPr lang="en-US" dirty="0" smtClean="0">
                <a:solidFill>
                  <a:schemeClr val="tx1"/>
                </a:solidFill>
              </a:rPr>
              <a:t>is </a:t>
            </a:r>
            <a:r>
              <a:rPr lang="en-US" dirty="0">
                <a:solidFill>
                  <a:schemeClr val="tx1"/>
                </a:solidFill>
              </a:rPr>
              <a:t>that people are happier, more cooperative and productive, and more likely to make positive changes when those in positions of authority do things </a:t>
            </a:r>
            <a:r>
              <a:rPr lang="en-US" i="1" dirty="0">
                <a:solidFill>
                  <a:schemeClr val="tx1"/>
                </a:solidFill>
              </a:rPr>
              <a:t>with</a:t>
            </a:r>
            <a:r>
              <a:rPr lang="en-US" dirty="0">
                <a:solidFill>
                  <a:schemeClr val="tx1"/>
                </a:solidFill>
              </a:rPr>
              <a:t> them, rather than </a:t>
            </a:r>
            <a:r>
              <a:rPr lang="en-US" i="1" dirty="0">
                <a:solidFill>
                  <a:schemeClr val="tx1"/>
                </a:solidFill>
              </a:rPr>
              <a:t>to</a:t>
            </a:r>
            <a:r>
              <a:rPr lang="en-US" dirty="0">
                <a:solidFill>
                  <a:schemeClr val="tx1"/>
                </a:solidFill>
              </a:rPr>
              <a:t> them or </a:t>
            </a:r>
            <a:r>
              <a:rPr lang="en-US" i="1" dirty="0">
                <a:solidFill>
                  <a:schemeClr val="tx1"/>
                </a:solidFill>
              </a:rPr>
              <a:t>for</a:t>
            </a:r>
            <a:r>
              <a:rPr lang="en-US" dirty="0">
                <a:solidFill>
                  <a:schemeClr val="tx1"/>
                </a:solidFill>
              </a:rPr>
              <a:t> them. </a:t>
            </a:r>
          </a:p>
          <a:p>
            <a:endParaRPr lang="en-US" dirty="0"/>
          </a:p>
          <a:p>
            <a:pPr lvl="0">
              <a:buClr>
                <a:srgbClr val="90C226"/>
              </a:buClr>
            </a:pPr>
            <a:r>
              <a:rPr lang="en-US" dirty="0">
                <a:solidFill>
                  <a:schemeClr val="tx1"/>
                </a:solidFill>
              </a:rPr>
              <a:t>The focus of Restorative Practices is </a:t>
            </a:r>
          </a:p>
          <a:p>
            <a:pPr marL="800100" lvl="1" indent="-342900">
              <a:buClr>
                <a:srgbClr val="90C226"/>
              </a:buClr>
            </a:pPr>
            <a:r>
              <a:rPr lang="en-US" sz="1800" dirty="0">
                <a:solidFill>
                  <a:schemeClr val="tx1"/>
                </a:solidFill>
              </a:rPr>
              <a:t>To develop community, build relationships and connections</a:t>
            </a:r>
          </a:p>
          <a:p>
            <a:pPr marL="800100" lvl="1" indent="-342900">
              <a:buClr>
                <a:srgbClr val="90C226"/>
              </a:buClr>
            </a:pPr>
            <a:r>
              <a:rPr lang="en-US" sz="1800" dirty="0">
                <a:solidFill>
                  <a:schemeClr val="tx1"/>
                </a:solidFill>
              </a:rPr>
              <a:t>Manage conflict and tensions by repairing harm and rebuilding relationships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55516" y="6187300"/>
            <a:ext cx="5318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Adapted from International Institute for Restorative Practices, iirp.edu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792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885" y="1181643"/>
            <a:ext cx="8219752" cy="4541425"/>
          </a:xfrm>
        </p:spPr>
        <p:txBody>
          <a:bodyPr>
            <a:normAutofit/>
          </a:bodyPr>
          <a:lstStyle/>
          <a:p>
            <a:r>
              <a:rPr lang="en-US" dirty="0" smtClean="0"/>
              <a:t>In schools</a:t>
            </a:r>
            <a:r>
              <a:rPr lang="en-US" dirty="0"/>
              <a:t>, the use of restorative practices has been shown to reliably reduce misbehavior, bullying, violence and crime among students and improve the overall climate for learning.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779" y="2446467"/>
            <a:ext cx="3948056" cy="394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7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431" y="2073057"/>
            <a:ext cx="5943968" cy="4784943"/>
          </a:xfrm>
        </p:spPr>
      </p:pic>
      <p:sp>
        <p:nvSpPr>
          <p:cNvPr id="3" name="Rectangle 2"/>
          <p:cNvSpPr/>
          <p:nvPr/>
        </p:nvSpPr>
        <p:spPr>
          <a:xfrm>
            <a:off x="2492680" y="751654"/>
            <a:ext cx="4622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7851805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Restorative Justice anyway?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Restorative justice is…</a:t>
            </a:r>
          </a:p>
          <a:p>
            <a:endParaRPr lang="en-US" dirty="0"/>
          </a:p>
          <a:p>
            <a:r>
              <a:rPr lang="en-US" dirty="0" smtClean="0"/>
              <a:t>An effective </a:t>
            </a:r>
            <a:r>
              <a:rPr lang="en-US" u="sng" dirty="0" smtClean="0"/>
              <a:t>philosophy</a:t>
            </a:r>
            <a:r>
              <a:rPr lang="en-US" dirty="0" smtClean="0"/>
              <a:t> and a practical way to achieve justice</a:t>
            </a:r>
          </a:p>
          <a:p>
            <a:endParaRPr lang="en-US" dirty="0"/>
          </a:p>
          <a:p>
            <a:r>
              <a:rPr lang="en-US" dirty="0" smtClean="0"/>
              <a:t>A transformational </a:t>
            </a:r>
            <a:r>
              <a:rPr lang="en-US" u="sng" dirty="0" smtClean="0"/>
              <a:t>approach</a:t>
            </a:r>
            <a:r>
              <a:rPr lang="en-US" dirty="0" smtClean="0"/>
              <a:t> to attain full resolution of harms</a:t>
            </a:r>
          </a:p>
          <a:p>
            <a:endParaRPr lang="en-US" dirty="0"/>
          </a:p>
          <a:p>
            <a:r>
              <a:rPr lang="en-US" dirty="0" smtClean="0"/>
              <a:t>An encouraging </a:t>
            </a:r>
            <a:r>
              <a:rPr lang="en-US" u="sng" dirty="0" smtClean="0"/>
              <a:t>framework</a:t>
            </a:r>
            <a:r>
              <a:rPr lang="en-US" dirty="0" smtClean="0"/>
              <a:t> for the future of criminal justice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 soft on crime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4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Different Views…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11908" y="1810045"/>
            <a:ext cx="4296305" cy="576262"/>
          </a:xfrm>
        </p:spPr>
        <p:txBody>
          <a:bodyPr/>
          <a:lstStyle/>
          <a:p>
            <a:r>
              <a:rPr lang="en-US" dirty="0" smtClean="0"/>
              <a:t>Retributive Justice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1908" y="2737245"/>
            <a:ext cx="4185623" cy="3304117"/>
          </a:xfrm>
        </p:spPr>
        <p:txBody>
          <a:bodyPr/>
          <a:lstStyle/>
          <a:p>
            <a:r>
              <a:rPr lang="en-US" dirty="0" smtClean="0"/>
              <a:t>Crime is a violation of the law and the state.</a:t>
            </a:r>
          </a:p>
          <a:p>
            <a:r>
              <a:rPr lang="en-US" dirty="0" smtClean="0"/>
              <a:t>Violations create guilt.</a:t>
            </a:r>
          </a:p>
          <a:p>
            <a:r>
              <a:rPr lang="en-US" dirty="0" smtClean="0"/>
              <a:t>Justice requires the state to determine blame (guilt) and impose punishment.</a:t>
            </a:r>
          </a:p>
          <a:p>
            <a:r>
              <a:rPr lang="en-US" dirty="0" smtClean="0"/>
              <a:t>Central focus: offenders get what they deserve.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370383" y="1810045"/>
            <a:ext cx="4185618" cy="576262"/>
          </a:xfrm>
        </p:spPr>
        <p:txBody>
          <a:bodyPr/>
          <a:lstStyle/>
          <a:p>
            <a:r>
              <a:rPr lang="en-US" dirty="0" smtClean="0"/>
              <a:t>Restorative Justice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164584" y="2737245"/>
            <a:ext cx="4185617" cy="3304117"/>
          </a:xfrm>
        </p:spPr>
        <p:txBody>
          <a:bodyPr>
            <a:normAutofit/>
          </a:bodyPr>
          <a:lstStyle/>
          <a:p>
            <a:r>
              <a:rPr lang="en-US" dirty="0" smtClean="0"/>
              <a:t>Crime is a violation of people and relationships.</a:t>
            </a:r>
          </a:p>
          <a:p>
            <a:r>
              <a:rPr lang="en-US" dirty="0" smtClean="0"/>
              <a:t>Violations create obligations.</a:t>
            </a:r>
          </a:p>
          <a:p>
            <a:r>
              <a:rPr lang="en-US" dirty="0" smtClean="0"/>
              <a:t>Justice involves victims, offenders, and community members with the responsibility to put things right.</a:t>
            </a:r>
          </a:p>
          <a:p>
            <a:r>
              <a:rPr lang="en-US" dirty="0" smtClean="0"/>
              <a:t>Central focus: victim needs are met and offender is accountable for repairing harms.</a:t>
            </a:r>
          </a:p>
        </p:txBody>
      </p:sp>
    </p:spTree>
    <p:extLst>
      <p:ext uri="{BB962C8B-B14F-4D97-AF65-F5344CB8AC3E}">
        <p14:creationId xmlns:p14="http://schemas.microsoft.com/office/powerpoint/2010/main" val="49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Restorative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918487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“Restorative Justice is a process to involve, to the extent </a:t>
            </a:r>
          </a:p>
          <a:p>
            <a:pPr marL="0" indent="0" algn="ctr">
              <a:buNone/>
            </a:pPr>
            <a:r>
              <a:rPr lang="en-US" sz="2400" dirty="0" smtClean="0"/>
              <a:t>possible, those who have a stake in a specific offense and</a:t>
            </a:r>
          </a:p>
          <a:p>
            <a:pPr marL="0" indent="0" algn="ctr">
              <a:buNone/>
            </a:pPr>
            <a:r>
              <a:rPr lang="en-US" sz="2400" dirty="0"/>
              <a:t>t</a:t>
            </a:r>
            <a:r>
              <a:rPr lang="en-US" sz="2400" dirty="0" smtClean="0"/>
              <a:t>o collectively identify and address harms, needs, </a:t>
            </a:r>
          </a:p>
          <a:p>
            <a:pPr marL="0" indent="0" algn="ctr">
              <a:buNone/>
            </a:pPr>
            <a:r>
              <a:rPr lang="en-US" sz="2400" dirty="0"/>
              <a:t>a</a:t>
            </a:r>
            <a:r>
              <a:rPr lang="en-US" sz="2400" dirty="0" smtClean="0"/>
              <a:t>nd obligations, in order to heal and </a:t>
            </a:r>
          </a:p>
          <a:p>
            <a:pPr marL="0" indent="0" algn="ctr">
              <a:buNone/>
            </a:pPr>
            <a:r>
              <a:rPr lang="en-US" sz="2400" dirty="0" smtClean="0"/>
              <a:t>put things as right as possible”  </a:t>
            </a:r>
          </a:p>
          <a:p>
            <a:pPr marL="0" indent="0" algn="ctr">
              <a:buNone/>
            </a:pPr>
            <a:r>
              <a:rPr lang="en-US" sz="2400" dirty="0" smtClean="0"/>
              <a:t> - Howard Zehr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Key Aspects of the RJ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en-US" b="1" dirty="0" smtClean="0"/>
              <a:t>Encounter:  </a:t>
            </a:r>
            <a:r>
              <a:rPr lang="en-US" dirty="0" smtClean="0"/>
              <a:t>creating opportunities for victims, offenders (wrongdoers), their families, and community members who want to meet to discuss the crime (harms, incident) and its impact on them.</a:t>
            </a:r>
          </a:p>
          <a:p>
            <a:pPr>
              <a:buAutoNum type="arabicParenR"/>
            </a:pPr>
            <a:r>
              <a:rPr lang="en-US" b="1" dirty="0" smtClean="0"/>
              <a:t>Amends: </a:t>
            </a:r>
            <a:r>
              <a:rPr lang="en-US" dirty="0" smtClean="0"/>
              <a:t>expecting the wrongdoers to take steps to repair the harms they have caused.</a:t>
            </a:r>
          </a:p>
          <a:p>
            <a:pPr>
              <a:buAutoNum type="arabicParenR"/>
            </a:pPr>
            <a:r>
              <a:rPr lang="en-US" b="1" dirty="0" smtClean="0"/>
              <a:t>Reintegration: </a:t>
            </a:r>
            <a:r>
              <a:rPr lang="en-US" dirty="0" smtClean="0"/>
              <a:t>seeking to restore victims and offenders to wholeness, to become contributing members of their communities.</a:t>
            </a:r>
          </a:p>
          <a:p>
            <a:pPr>
              <a:buAutoNum type="arabicParenR"/>
            </a:pPr>
            <a:r>
              <a:rPr lang="en-US" b="1" dirty="0" smtClean="0"/>
              <a:t>Inclusion: </a:t>
            </a:r>
            <a:r>
              <a:rPr lang="en-US" dirty="0" smtClean="0"/>
              <a:t>providing opportunities for parties with a stake in a specific crime, harm or incident to participate in it’s resolution. </a:t>
            </a:r>
            <a:r>
              <a:rPr lang="en-US" sz="1200" dirty="0" smtClean="0"/>
              <a:t>(adapted from RJ Online)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584700" y="6086885"/>
            <a:ext cx="546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Restorative Practices International, rpiassn.org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2678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066800"/>
            <a:ext cx="8216899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26"/>
          <p:cNvSpPr>
            <a:spLocks noGrp="1"/>
          </p:cNvSpPr>
          <p:nvPr>
            <p:ph type="title" idx="4294967295"/>
          </p:nvPr>
        </p:nvSpPr>
        <p:spPr>
          <a:xfrm>
            <a:off x="677334" y="449786"/>
            <a:ext cx="8042275" cy="1016000"/>
          </a:xfrm>
        </p:spPr>
        <p:txBody>
          <a:bodyPr vert="horz" lIns="0" tIns="0" rIns="0" bIns="0" rtlCol="0" anchor="t">
            <a:normAutofit fontScale="90000"/>
          </a:bodyPr>
          <a:lstStyle/>
          <a:p>
            <a:pPr>
              <a:buSzPct val="25000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Restorative Justice 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Practices</a:t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History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body" idx="4294967295"/>
          </p:nvPr>
        </p:nvSpPr>
        <p:spPr>
          <a:xfrm>
            <a:off x="677334" y="2106801"/>
            <a:ext cx="8596668" cy="3390357"/>
          </a:xfrm>
        </p:spPr>
        <p:txBody>
          <a:bodyPr vert="horz" lIns="0" tIns="0" rIns="0" bIns="0" rtlCol="0">
            <a:noAutofit/>
          </a:bodyPr>
          <a:lstStyle/>
          <a:p>
            <a:pPr marL="320145" indent="-320145">
              <a:lnSpc>
                <a:spcPct val="80000"/>
              </a:lnSpc>
              <a:spcBef>
                <a:spcPts val="0"/>
              </a:spcBef>
              <a:buFont typeface="Noto Symbol"/>
              <a:buChar char="●"/>
              <a:defRPr/>
            </a:pPr>
            <a:r>
              <a:rPr lang="en-US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Origin: Indigenous, community based </a:t>
            </a:r>
            <a:r>
              <a:rPr lang="en-US" dirty="0" smtClean="0">
                <a:solidFill>
                  <a:srgbClr val="191919"/>
                </a:solidFill>
                <a:ea typeface="Arial"/>
                <a:cs typeface="Arial"/>
                <a:sym typeface="Arial"/>
              </a:rPr>
              <a:t>cultures</a:t>
            </a:r>
            <a:endParaRPr lang="en-US" dirty="0">
              <a:solidFill>
                <a:srgbClr val="191919"/>
              </a:solidFill>
              <a:ea typeface="Arial"/>
              <a:cs typeface="Arial"/>
              <a:sym typeface="Arial"/>
            </a:endParaRPr>
          </a:p>
          <a:p>
            <a:pPr marL="320145" indent="-320145">
              <a:lnSpc>
                <a:spcPct val="80000"/>
              </a:lnSpc>
              <a:buFont typeface="Noto Symbol"/>
              <a:buChar char="●"/>
              <a:defRPr/>
            </a:pPr>
            <a:r>
              <a:rPr lang="en-US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Rituals and cultural context are </a:t>
            </a:r>
            <a:r>
              <a:rPr lang="en-US" dirty="0" smtClean="0">
                <a:solidFill>
                  <a:srgbClr val="191919"/>
                </a:solidFill>
                <a:ea typeface="Arial"/>
                <a:cs typeface="Arial"/>
                <a:sym typeface="Arial"/>
              </a:rPr>
              <a:t>different but </a:t>
            </a:r>
            <a:r>
              <a:rPr lang="en-US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foundation of restoration is similar: </a:t>
            </a:r>
            <a:endParaRPr lang="en-US" dirty="0" smtClean="0">
              <a:solidFill>
                <a:srgbClr val="191919"/>
              </a:solidFill>
              <a:ea typeface="Arial"/>
              <a:cs typeface="Arial"/>
              <a:sym typeface="Arial"/>
            </a:endParaRPr>
          </a:p>
          <a:p>
            <a:pPr marL="656695" lvl="1" indent="-320145">
              <a:lnSpc>
                <a:spcPct val="80000"/>
              </a:lnSpc>
              <a:buFont typeface="Noto Symbol"/>
              <a:buChar char="●"/>
              <a:defRPr/>
            </a:pP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Native American traditions, Canada (First Nations), New Zealand (Maori family group conferencing), Uganda (</a:t>
            </a:r>
            <a:r>
              <a:rPr lang="en-US" sz="1800" dirty="0" err="1">
                <a:solidFill>
                  <a:srgbClr val="191919"/>
                </a:solidFill>
                <a:ea typeface="Arial"/>
                <a:cs typeface="Arial"/>
                <a:sym typeface="Arial"/>
              </a:rPr>
              <a:t>Mato</a:t>
            </a: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rgbClr val="191919"/>
                </a:solidFill>
                <a:ea typeface="Arial"/>
                <a:cs typeface="Arial"/>
                <a:sym typeface="Arial"/>
              </a:rPr>
              <a:t>Oput</a:t>
            </a: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), Rwanda (</a:t>
            </a:r>
            <a:r>
              <a:rPr lang="en-US" sz="1800" dirty="0" err="1">
                <a:solidFill>
                  <a:srgbClr val="191919"/>
                </a:solidFill>
                <a:ea typeface="Arial"/>
                <a:cs typeface="Arial"/>
                <a:sym typeface="Arial"/>
              </a:rPr>
              <a:t>Gacaca</a:t>
            </a: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 courts), and so many others</a:t>
            </a:r>
          </a:p>
          <a:p>
            <a:pPr marL="320145" indent="-320145">
              <a:lnSpc>
                <a:spcPct val="80000"/>
              </a:lnSpc>
              <a:buFont typeface="Noto Symbol"/>
              <a:buChar char="●"/>
              <a:defRPr/>
            </a:pPr>
            <a:r>
              <a:rPr lang="en-US" dirty="0" smtClean="0">
                <a:solidFill>
                  <a:srgbClr val="191919"/>
                </a:solidFill>
                <a:ea typeface="Arial"/>
                <a:cs typeface="Arial"/>
                <a:sym typeface="Arial"/>
              </a:rPr>
              <a:t>1970s in the U.S. </a:t>
            </a:r>
          </a:p>
          <a:p>
            <a:pPr marL="656695" lvl="1" indent="-320145">
              <a:lnSpc>
                <a:spcPct val="80000"/>
              </a:lnSpc>
              <a:buFont typeface="Noto Symbol"/>
              <a:buChar char="●"/>
              <a:defRPr/>
            </a:pPr>
            <a:r>
              <a:rPr lang="en-US" sz="1800" dirty="0" smtClean="0">
                <a:solidFill>
                  <a:srgbClr val="191919"/>
                </a:solidFill>
                <a:ea typeface="Arial"/>
                <a:cs typeface="Arial"/>
                <a:sym typeface="Arial"/>
              </a:rPr>
              <a:t>Early </a:t>
            </a: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victim/offender mediation programs in Mennonite communities (Indiana, USA</a:t>
            </a:r>
            <a:r>
              <a:rPr lang="en-US" sz="1800" dirty="0" smtClean="0">
                <a:solidFill>
                  <a:srgbClr val="191919"/>
                </a:solidFill>
                <a:ea typeface="Arial"/>
                <a:cs typeface="Arial"/>
                <a:sym typeface="Arial"/>
              </a:rPr>
              <a:t>)</a:t>
            </a: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 </a:t>
            </a:r>
            <a:endParaRPr lang="en-US" sz="1800" dirty="0" smtClean="0">
              <a:solidFill>
                <a:srgbClr val="191919"/>
              </a:solidFill>
              <a:ea typeface="Arial"/>
              <a:cs typeface="Arial"/>
              <a:sym typeface="Arial"/>
            </a:endParaRPr>
          </a:p>
          <a:p>
            <a:pPr marL="656695" lvl="1" indent="-320145">
              <a:lnSpc>
                <a:spcPct val="80000"/>
              </a:lnSpc>
              <a:buFont typeface="Noto Symbol"/>
              <a:buChar char="●"/>
              <a:defRPr/>
            </a:pPr>
            <a:r>
              <a:rPr lang="en-US" sz="1800" dirty="0" smtClean="0">
                <a:solidFill>
                  <a:srgbClr val="191919"/>
                </a:solidFill>
                <a:ea typeface="Arial"/>
                <a:cs typeface="Arial"/>
                <a:sym typeface="Arial"/>
              </a:rPr>
              <a:t>First </a:t>
            </a:r>
            <a:r>
              <a:rPr lang="en-US" sz="1800" dirty="0">
                <a:solidFill>
                  <a:srgbClr val="191919"/>
                </a:solidFill>
                <a:ea typeface="Arial"/>
                <a:cs typeface="Arial"/>
                <a:sym typeface="Arial"/>
              </a:rPr>
              <a:t>restorative programs in schools </a:t>
            </a:r>
          </a:p>
          <a:p>
            <a:pPr marL="656695" lvl="1" indent="-320145">
              <a:lnSpc>
                <a:spcPct val="80000"/>
              </a:lnSpc>
              <a:buFont typeface="Noto Symbol"/>
              <a:buChar char="●"/>
              <a:defRPr/>
            </a:pPr>
            <a:endParaRPr lang="en-US" sz="1800" dirty="0">
              <a:solidFill>
                <a:srgbClr val="19191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80000"/>
              </a:lnSpc>
              <a:buSzPct val="25000"/>
              <a:buFont typeface="Noto Symbol"/>
              <a:buNone/>
              <a:defRPr/>
            </a:pPr>
            <a:endParaRPr lang="en-US" sz="2000" dirty="0">
              <a:solidFill>
                <a:srgbClr val="19191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80000"/>
              </a:lnSpc>
              <a:buSzPct val="25000"/>
              <a:buFont typeface="Noto Symbol"/>
              <a:buNone/>
              <a:defRPr/>
            </a:pPr>
            <a:r>
              <a:rPr lang="en-US" sz="2200" dirty="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36213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Restorative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5586"/>
            <a:ext cx="885719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Restorative Justice programs aim to :</a:t>
            </a:r>
          </a:p>
          <a:p>
            <a:r>
              <a:rPr lang="en-US" dirty="0" smtClean="0"/>
              <a:t>Put key decisions into the hands of those most affected by the harms</a:t>
            </a:r>
          </a:p>
          <a:p>
            <a:r>
              <a:rPr lang="en-US" dirty="0" smtClean="0"/>
              <a:t>Make justice healing and transformative for all stakeholders</a:t>
            </a:r>
          </a:p>
          <a:p>
            <a:r>
              <a:rPr lang="en-US" dirty="0" smtClean="0"/>
              <a:t>Reduce the likelihood of future offenses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Achieving these goals requires that:</a:t>
            </a:r>
          </a:p>
          <a:p>
            <a:r>
              <a:rPr lang="en-US" dirty="0" smtClean="0"/>
              <a:t>Victims are involved in the process and are satisfied as a result</a:t>
            </a:r>
          </a:p>
          <a:p>
            <a:r>
              <a:rPr lang="en-US" dirty="0" smtClean="0"/>
              <a:t>Offenders understand how their actions have affected lives and take responsibility for those actions</a:t>
            </a:r>
          </a:p>
          <a:p>
            <a:r>
              <a:rPr lang="en-US" dirty="0" smtClean="0"/>
              <a:t>Outcomes help to repair the harms done and address the reasons for the offense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00576" y="6488668"/>
            <a:ext cx="4229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Susan Sharpe, </a:t>
            </a:r>
            <a:r>
              <a:rPr lang="en-US" sz="1000" i="1" dirty="0" smtClean="0"/>
              <a:t>Restorative Justice: A Vision for Healing and Change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358577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Roots of Restorative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US" dirty="0" smtClean="0"/>
              <a:t>Shared values among major religions and spiritual traditions</a:t>
            </a:r>
          </a:p>
          <a:p>
            <a:endParaRPr lang="en-US" dirty="0"/>
          </a:p>
          <a:p>
            <a:pPr lvl="1"/>
            <a:r>
              <a:rPr lang="en-US" dirty="0"/>
              <a:t>Restoration</a:t>
            </a:r>
          </a:p>
          <a:p>
            <a:pPr lvl="1"/>
            <a:r>
              <a:rPr lang="en-US" dirty="0" smtClean="0"/>
              <a:t>Reconciliation</a:t>
            </a:r>
          </a:p>
          <a:p>
            <a:pPr lvl="1"/>
            <a:r>
              <a:rPr lang="en-US" dirty="0" smtClean="0"/>
              <a:t>Healing</a:t>
            </a:r>
          </a:p>
          <a:p>
            <a:pPr lvl="1"/>
            <a:r>
              <a:rPr lang="en-US" dirty="0" smtClean="0"/>
              <a:t>Forgiveness</a:t>
            </a:r>
          </a:p>
          <a:p>
            <a:pPr lvl="1"/>
            <a:r>
              <a:rPr lang="en-US" dirty="0" smtClean="0"/>
              <a:t>Mercy</a:t>
            </a:r>
          </a:p>
          <a:p>
            <a:pPr lvl="1"/>
            <a:r>
              <a:rPr lang="en-US" dirty="0" smtClean="0"/>
              <a:t>Substantive, transformative justice</a:t>
            </a:r>
          </a:p>
          <a:p>
            <a:pPr lvl="1"/>
            <a:r>
              <a:rPr lang="en-US" dirty="0" smtClean="0"/>
              <a:t>Hope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4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2247</TotalTime>
  <Words>814</Words>
  <Application>Microsoft Office PowerPoint</Application>
  <PresentationFormat>Widescreen</PresentationFormat>
  <Paragraphs>119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MS PGothic</vt:lpstr>
      <vt:lpstr>Arial</vt:lpstr>
      <vt:lpstr>Calibri</vt:lpstr>
      <vt:lpstr>Noto Symbol</vt:lpstr>
      <vt:lpstr>Trebuchet MS</vt:lpstr>
      <vt:lpstr>Wingdings 3</vt:lpstr>
      <vt:lpstr>Facet</vt:lpstr>
      <vt:lpstr>RJ 101 An Introduction to Restorative Justice</vt:lpstr>
      <vt:lpstr> What is Restorative Justice anyway?</vt:lpstr>
      <vt:lpstr>Two Different Views…</vt:lpstr>
      <vt:lpstr>Definition of Restorative Justice</vt:lpstr>
      <vt:lpstr>Four Key Aspects of the RJ Process</vt:lpstr>
      <vt:lpstr>PowerPoint Presentation</vt:lpstr>
      <vt:lpstr>Restorative Justice Practices History</vt:lpstr>
      <vt:lpstr>Goals of Restorative Justice</vt:lpstr>
      <vt:lpstr>Spiritual Roots of Restorative Justice</vt:lpstr>
      <vt:lpstr>Some Models of Restorative Justice Practices</vt:lpstr>
      <vt:lpstr>PowerPoint Presentation</vt:lpstr>
      <vt:lpstr>Benefits of participation in an RJ process</vt:lpstr>
      <vt:lpstr>Restorative Practices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Justice 101 An Introduction to Restorative Justice</dc:title>
  <dc:creator>Program Manager</dc:creator>
  <cp:lastModifiedBy>Carrillo, Victoria</cp:lastModifiedBy>
  <cp:revision>59</cp:revision>
  <dcterms:created xsi:type="dcterms:W3CDTF">2016-02-16T00:25:49Z</dcterms:created>
  <dcterms:modified xsi:type="dcterms:W3CDTF">2016-07-25T16:31:01Z</dcterms:modified>
</cp:coreProperties>
</file>