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11"/>
  </p:notesMasterIdLst>
  <p:sldIdLst>
    <p:sldId id="256" r:id="rId6"/>
    <p:sldId id="261" r:id="rId7"/>
    <p:sldId id="6414" r:id="rId8"/>
    <p:sldId id="6416" r:id="rId9"/>
    <p:sldId id="267" r:id="rId10"/>
  </p:sldIdLst>
  <p:sldSz cx="12192000" cy="6858000"/>
  <p:notesSz cx="7315200" cy="96012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eorgia Pro" panose="02040502050405020303" pitchFamily="18" charset="0"/>
      <p:regular r:id="rId16"/>
      <p:bold r:id="rId17"/>
      <p:italic r:id="rId18"/>
      <p:boldItalic r:id="rId19"/>
    </p:embeddedFont>
    <p:embeddedFont>
      <p:font typeface="Georgia Pro Light" panose="020B0604020202020204" pitchFamily="18" charset="0"/>
      <p:regular r:id="rId20"/>
      <p: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</p:embeddedFont>
    <p:embeddedFont>
      <p:font typeface="Roboto Light" panose="020B0604020202020204" pitchFamily="2" charset="0"/>
      <p:regular r:id="rId27"/>
      <p:bold r:id="rId28"/>
      <p:italic r:id="rId29"/>
      <p:boldItalic r:id="rId30"/>
    </p:embeddedFont>
    <p:embeddedFont>
      <p:font typeface="Roboto Medium" panose="020B0604020202020204" pitchFamily="2" charset="0"/>
      <p:regular r:id="rId31"/>
      <p:bold r:id="rId32"/>
      <p:italic r:id="rId33"/>
      <p:boldItalic r:id="rId34"/>
    </p:embeddedFont>
    <p:embeddedFont>
      <p:font typeface="Roboto Serif" panose="020B0604020202020204" charset="0"/>
      <p:regular r:id="rId35"/>
      <p:bold r:id="rId36"/>
      <p:italic r:id="rId37"/>
      <p:boldItalic r:id="rId38"/>
    </p:embeddedFont>
    <p:embeddedFont>
      <p:font typeface="Source Sans Pro" panose="020B0503030403020204" pitchFamily="34" charset="0"/>
      <p:regular r:id="rId39"/>
      <p:bold r:id="rId40"/>
      <p:italic r:id="rId41"/>
      <p:boldItalic r:id="rId42"/>
    </p:embeddedFont>
    <p:embeddedFont>
      <p:font typeface="Source Sans Pro Regular" panose="020B0503030403020204" charset="0"/>
      <p:regular r:id="rId43"/>
    </p:embeddedFont>
    <p:embeddedFont>
      <p:font typeface="Source Sans Pro SemiBold" panose="020B0603030403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2" roundtripDataSignature="AMtx7mhyqYdLagR0RqTiyabco/QMgGalT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A0CA0D29-E527-55FF-4741-11910F8BA830}" name="Kathleen Foster" initials="KF" userId="S::kfoster@mgocpa.com::8e056810-0476-4d3d-bbce-b40bffc07a53" providerId="AD"/>
  <p188:author id="{2896BF7D-DFC9-30FB-7136-AA4946A7326C}" name="Amanda Jeffers" initials="AJ" userId="S::AJeffers@mgocpa.com::ae3fd590-18ee-48a6-8153-0b30576b7817" providerId="AD"/>
  <p188:author id="{51CB55BA-1280-6E8F-8F10-9C5C947730CF}" name="Annie Louie" initials="AL" userId="S::alouie@mgocpa.com::b4f3763d-57e8-4481-a685-a5592f197e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F938AF-AA84-4A0E-8965-92F23CB71352}">
  <a:tblStyle styleId="{53F938AF-AA84-4A0E-8965-92F23CB7135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6B380C6-9479-4B51-958A-CA1553DB19A5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78001-E84E-4F48-A1AE-93C826C35A31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9"/>
    <p:restoredTop sz="92620"/>
  </p:normalViewPr>
  <p:slideViewPr>
    <p:cSldViewPr snapToGrid="0" snapToObjects="1">
      <p:cViewPr varScale="1">
        <p:scale>
          <a:sx n="105" d="100"/>
          <a:sy n="105" d="100"/>
        </p:scale>
        <p:origin x="25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406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font" Target="fonts/font28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font" Target="fonts/font31.fntdata"/><Relationship Id="rId47" Type="http://schemas.openxmlformats.org/officeDocument/2006/relationships/font" Target="fonts/font36.fntdata"/><Relationship Id="rId146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9" Type="http://schemas.openxmlformats.org/officeDocument/2006/relationships/font" Target="fonts/font18.fntdata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font" Target="fonts/font29.fntdata"/><Relationship Id="rId45" Type="http://schemas.openxmlformats.org/officeDocument/2006/relationships/font" Target="fonts/font34.fntdata"/><Relationship Id="rId14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4" Type="http://schemas.openxmlformats.org/officeDocument/2006/relationships/font" Target="fonts/font33.fntdata"/><Relationship Id="rId143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schemas.openxmlformats.org/officeDocument/2006/relationships/font" Target="fonts/font32.fntdata"/><Relationship Id="rId147" Type="http://schemas.microsoft.com/office/2018/10/relationships/authors" Target="authors.xml"/><Relationship Id="rId8" Type="http://schemas.openxmlformats.org/officeDocument/2006/relationships/slide" Target="slides/slide3.xml"/><Relationship Id="rId142" Type="http://customschemas.google.com/relationships/presentationmetadata" Target="metadata"/><Relationship Id="rId3" Type="http://schemas.openxmlformats.org/officeDocument/2006/relationships/customXml" Target="../customXml/item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font" Target="fonts/font27.fntdata"/><Relationship Id="rId46" Type="http://schemas.openxmlformats.org/officeDocument/2006/relationships/font" Target="fonts/font35.fntdata"/><Relationship Id="rId20" Type="http://schemas.openxmlformats.org/officeDocument/2006/relationships/font" Target="fonts/font9.fntdata"/><Relationship Id="rId41" Type="http://schemas.openxmlformats.org/officeDocument/2006/relationships/font" Target="fonts/font30.fntdata"/><Relationship Id="rId14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>
              <a:defRPr b="0" i="0">
                <a:latin typeface="Source Sans Pro Regular" panose="020B0503030403020204" pitchFamily="34" charset="0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3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Source Sans Pro Regular" panose="020B0503030403020204" pitchFamily="34" charset="0"/>
        <a:ea typeface="Source Sans Pro Regular" panose="020B0503030403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>
              <a:latin typeface="Source Sans Pro Regular" panose="020B0503030403020204" pitchFamily="34" charset="0"/>
            </a:endParaRPr>
          </a:p>
        </p:txBody>
      </p:sp>
      <p:sp>
        <p:nvSpPr>
          <p:cNvPr id="273" name="Google Shape;2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>
              <a:latin typeface="Source Sans Pro Regular" panose="020B0503030403020204" pitchFamily="34" charset="0"/>
            </a:endParaRPr>
          </a:p>
        </p:txBody>
      </p:sp>
      <p:sp>
        <p:nvSpPr>
          <p:cNvPr id="333" name="Google Shape;3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81c4392432_1_6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Source Sans Pro Regular" panose="020B0503030403020204" pitchFamily="34" charset="0"/>
            </a:endParaRPr>
          </a:p>
        </p:txBody>
      </p:sp>
      <p:sp>
        <p:nvSpPr>
          <p:cNvPr id="560" name="Google Shape;560;g181c4392432_1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1f673017218_0_1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6" name="Google Shape;836;g1f673017218_0_15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Source Sans Pro Regular" panose="020B0503030403020204" pitchFamily="34" charset="0"/>
            </a:endParaRPr>
          </a:p>
        </p:txBody>
      </p:sp>
      <p:sp>
        <p:nvSpPr>
          <p:cNvPr id="837" name="Google Shape;837;g1f673017218_0_15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>
              <a:latin typeface="Source Sans Pro Regular" panose="020B0503030403020204" pitchFamily="34" charset="0"/>
            </a:endParaRPr>
          </a:p>
        </p:txBody>
      </p:sp>
      <p:sp>
        <p:nvSpPr>
          <p:cNvPr id="390" name="Google Shape;3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 preserve="1" userDrawn="1">
  <p:cSld name="Contents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5" descr="A picture containing building, window blind, apartment building, tower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5"/>
          <p:cNvSpPr/>
          <p:nvPr/>
        </p:nvSpPr>
        <p:spPr>
          <a:xfrm>
            <a:off x="6947243" y="1154224"/>
            <a:ext cx="4549551" cy="4549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" name="Google Shape;31;p45"/>
          <p:cNvSpPr txBox="1">
            <a:spLocks noGrp="1"/>
          </p:cNvSpPr>
          <p:nvPr>
            <p:ph type="title"/>
          </p:nvPr>
        </p:nvSpPr>
        <p:spPr>
          <a:xfrm>
            <a:off x="7254175" y="2504650"/>
            <a:ext cx="3935700" cy="19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Serif"/>
              <a:buNone/>
              <a:defRPr sz="3800" b="0" i="0">
                <a:solidFill>
                  <a:schemeClr val="tx1"/>
                </a:solidFill>
                <a:latin typeface="Georgia Pro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2" name="Google Shape;32;p45"/>
          <p:cNvSpPr txBox="1">
            <a:spLocks noGrp="1"/>
          </p:cNvSpPr>
          <p:nvPr>
            <p:ph type="title" idx="2"/>
          </p:nvPr>
        </p:nvSpPr>
        <p:spPr>
          <a:xfrm>
            <a:off x="8073864" y="1595673"/>
            <a:ext cx="22965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 SemiBold"/>
              <a:buNone/>
              <a:defRPr sz="1700">
                <a:solidFill>
                  <a:schemeClr val="tx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85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bg>
      <p:bgPr>
        <a:solidFill>
          <a:srgbClr val="4F758B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4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3676" y="6356787"/>
            <a:ext cx="1109500" cy="27926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9"/>
          <p:cNvSpPr txBox="1">
            <a:spLocks noGrp="1"/>
          </p:cNvSpPr>
          <p:nvPr>
            <p:ph type="title"/>
          </p:nvPr>
        </p:nvSpPr>
        <p:spPr>
          <a:xfrm>
            <a:off x="838200" y="2026938"/>
            <a:ext cx="10515600" cy="21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erif"/>
              <a:buNone/>
              <a:defRPr sz="6000" b="0" i="0">
                <a:solidFill>
                  <a:schemeClr val="lt1"/>
                </a:solidFill>
                <a:latin typeface="Georgia Pro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49"/>
          <p:cNvSpPr txBox="1">
            <a:spLocks noGrp="1"/>
          </p:cNvSpPr>
          <p:nvPr>
            <p:ph type="title" idx="2"/>
          </p:nvPr>
        </p:nvSpPr>
        <p:spPr>
          <a:xfrm>
            <a:off x="3028150" y="3785048"/>
            <a:ext cx="61356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 SemiBold"/>
              <a:buNone/>
              <a:defRPr sz="1800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Medium"/>
              <a:buNone/>
              <a:defRPr sz="30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ows" userDrawn="1">
  <p:cSld name="1 Column Informati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3679" y="6358684"/>
            <a:ext cx="1109500" cy="2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5"/>
          <p:cNvSpPr txBox="1">
            <a:spLocks noGrp="1"/>
          </p:cNvSpPr>
          <p:nvPr>
            <p:ph type="body" idx="1"/>
          </p:nvPr>
        </p:nvSpPr>
        <p:spPr>
          <a:xfrm>
            <a:off x="586517" y="1550100"/>
            <a:ext cx="6776100" cy="18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9" name="Google Shape;229;p55"/>
          <p:cNvSpPr txBox="1"/>
          <p:nvPr/>
        </p:nvSpPr>
        <p:spPr>
          <a:xfrm>
            <a:off x="586519" y="6464462"/>
            <a:ext cx="3136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2023 MACIAS GINI &amp; O'CONNELL LLP  —  CONFIDENTIAL</a:t>
            </a:r>
            <a:endParaRPr sz="90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0" name="Google Shape;230;p55"/>
          <p:cNvSpPr txBox="1">
            <a:spLocks noGrp="1"/>
          </p:cNvSpPr>
          <p:nvPr>
            <p:ph type="body" idx="2"/>
          </p:nvPr>
        </p:nvSpPr>
        <p:spPr>
          <a:xfrm>
            <a:off x="586517" y="3853475"/>
            <a:ext cx="6776100" cy="18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" name="Google Shape;94;p62">
            <a:extLst>
              <a:ext uri="{FF2B5EF4-FFF2-40B4-BE49-F238E27FC236}">
                <a16:creationId xmlns:a16="http://schemas.microsoft.com/office/drawing/2014/main" id="{D3668BF0-F36A-4C43-A5F7-284F4E2C27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6517" y="10188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800" b="0" i="0">
                <a:solidFill>
                  <a:schemeClr val="tx1"/>
                </a:solidFill>
                <a:latin typeface="Georgia Pro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2 Rows" userDrawn="1">
  <p:cSld name="1 Column Information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181c4392432_1_50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3679" y="6358684"/>
            <a:ext cx="1109500" cy="2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181c4392432_1_509"/>
          <p:cNvSpPr txBox="1">
            <a:spLocks noGrp="1"/>
          </p:cNvSpPr>
          <p:nvPr>
            <p:ph type="body" idx="1"/>
          </p:nvPr>
        </p:nvSpPr>
        <p:spPr>
          <a:xfrm>
            <a:off x="586517" y="1550100"/>
            <a:ext cx="5271300" cy="18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35" name="Google Shape;235;g181c4392432_1_509"/>
          <p:cNvSpPr txBox="1"/>
          <p:nvPr/>
        </p:nvSpPr>
        <p:spPr>
          <a:xfrm>
            <a:off x="586519" y="6464462"/>
            <a:ext cx="3136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2023 MACIAS GINI &amp; O'CONNELL LLP  —  CONFIDENTIAL</a:t>
            </a:r>
            <a:endParaRPr sz="90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6" name="Google Shape;236;g181c4392432_1_509"/>
          <p:cNvSpPr txBox="1">
            <a:spLocks noGrp="1"/>
          </p:cNvSpPr>
          <p:nvPr>
            <p:ph type="body" idx="2"/>
          </p:nvPr>
        </p:nvSpPr>
        <p:spPr>
          <a:xfrm>
            <a:off x="6003500" y="1550100"/>
            <a:ext cx="5271300" cy="18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37" name="Google Shape;237;g181c4392432_1_509"/>
          <p:cNvSpPr txBox="1">
            <a:spLocks noGrp="1"/>
          </p:cNvSpPr>
          <p:nvPr>
            <p:ph type="body" idx="3"/>
          </p:nvPr>
        </p:nvSpPr>
        <p:spPr>
          <a:xfrm>
            <a:off x="586517" y="3853475"/>
            <a:ext cx="5271300" cy="18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38" name="Google Shape;238;g181c4392432_1_509"/>
          <p:cNvSpPr txBox="1">
            <a:spLocks noGrp="1"/>
          </p:cNvSpPr>
          <p:nvPr>
            <p:ph type="body" idx="4"/>
          </p:nvPr>
        </p:nvSpPr>
        <p:spPr>
          <a:xfrm>
            <a:off x="6003500" y="3853475"/>
            <a:ext cx="5271300" cy="18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" name="Google Shape;94;p62">
            <a:extLst>
              <a:ext uri="{FF2B5EF4-FFF2-40B4-BE49-F238E27FC236}">
                <a16:creationId xmlns:a16="http://schemas.microsoft.com/office/drawing/2014/main" id="{AF260BFE-9957-0C44-972B-C2425B0D0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6517" y="10188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800" b="0" i="0">
                <a:solidFill>
                  <a:schemeClr val="tx1"/>
                </a:solidFill>
                <a:latin typeface="Georgia Pro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with Side Bar" userDrawn="1">
  <p:cSld name="2 Column with Side bar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7"/>
          <p:cNvSpPr/>
          <p:nvPr/>
        </p:nvSpPr>
        <p:spPr>
          <a:xfrm flipH="1">
            <a:off x="8131200" y="0"/>
            <a:ext cx="4060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1" name="Google Shape;241;p5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3679" y="6358684"/>
            <a:ext cx="1109500" cy="2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7"/>
          <p:cNvSpPr txBox="1">
            <a:spLocks noGrp="1"/>
          </p:cNvSpPr>
          <p:nvPr>
            <p:ph type="body" idx="1"/>
          </p:nvPr>
        </p:nvSpPr>
        <p:spPr>
          <a:xfrm>
            <a:off x="586525" y="1550100"/>
            <a:ext cx="3136500" cy="4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3" name="Google Shape;243;p57"/>
          <p:cNvSpPr txBox="1">
            <a:spLocks noGrp="1"/>
          </p:cNvSpPr>
          <p:nvPr>
            <p:ph type="body" idx="2"/>
          </p:nvPr>
        </p:nvSpPr>
        <p:spPr>
          <a:xfrm>
            <a:off x="4026725" y="1550100"/>
            <a:ext cx="3136500" cy="4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4" name="Google Shape;244;p57"/>
          <p:cNvSpPr txBox="1">
            <a:spLocks noGrp="1"/>
          </p:cNvSpPr>
          <p:nvPr>
            <p:ph type="body" idx="3"/>
          </p:nvPr>
        </p:nvSpPr>
        <p:spPr>
          <a:xfrm>
            <a:off x="8493579" y="1550100"/>
            <a:ext cx="3189600" cy="4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6" name="Google Shape;246;p57"/>
          <p:cNvSpPr txBox="1"/>
          <p:nvPr/>
        </p:nvSpPr>
        <p:spPr>
          <a:xfrm>
            <a:off x="586519" y="6464462"/>
            <a:ext cx="3136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2023 MACIAS GINI &amp; O'CONNELL LLP  —  CONFIDENTIAL</a:t>
            </a:r>
            <a:endParaRPr sz="90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Google Shape;94;p62">
            <a:extLst>
              <a:ext uri="{FF2B5EF4-FFF2-40B4-BE49-F238E27FC236}">
                <a16:creationId xmlns:a16="http://schemas.microsoft.com/office/drawing/2014/main" id="{AE73D7C6-4259-7E43-B6AA-ACFBB02830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6517" y="10188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800" b="0" i="0">
                <a:solidFill>
                  <a:schemeClr val="tx1"/>
                </a:solidFill>
                <a:latin typeface="Georgia Pro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 userDrawn="1">
  <p:cSld name="3 Colum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2"/>
          <p:cNvSpPr txBox="1">
            <a:spLocks noGrp="1"/>
          </p:cNvSpPr>
          <p:nvPr>
            <p:ph type="body" idx="1"/>
          </p:nvPr>
        </p:nvSpPr>
        <p:spPr>
          <a:xfrm>
            <a:off x="586525" y="1550106"/>
            <a:ext cx="2944200" cy="4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52"/>
          <p:cNvSpPr txBox="1">
            <a:spLocks noGrp="1"/>
          </p:cNvSpPr>
          <p:nvPr>
            <p:ph type="body" idx="2"/>
          </p:nvPr>
        </p:nvSpPr>
        <p:spPr>
          <a:xfrm>
            <a:off x="7629503" y="1550172"/>
            <a:ext cx="2944200" cy="4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  <a:ea typeface="Roboto"/>
                <a:cs typeface="Roboto"/>
                <a:sym typeface="Roboto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52"/>
          <p:cNvSpPr txBox="1">
            <a:spLocks noGrp="1"/>
          </p:cNvSpPr>
          <p:nvPr>
            <p:ph type="body" idx="3"/>
          </p:nvPr>
        </p:nvSpPr>
        <p:spPr>
          <a:xfrm>
            <a:off x="4114468" y="1550100"/>
            <a:ext cx="2944200" cy="4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0" i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5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3679" y="6358686"/>
            <a:ext cx="1109500" cy="2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2"/>
          <p:cNvSpPr txBox="1"/>
          <p:nvPr/>
        </p:nvSpPr>
        <p:spPr>
          <a:xfrm>
            <a:off x="586519" y="6464463"/>
            <a:ext cx="313650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2023 MACIAS GINI &amp; O'CONNELL LLP  —  CONFIDENTIAL</a:t>
            </a:r>
            <a:endParaRPr sz="9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Google Shape;85;p53">
            <a:extLst>
              <a:ext uri="{FF2B5EF4-FFF2-40B4-BE49-F238E27FC236}">
                <a16:creationId xmlns:a16="http://schemas.microsoft.com/office/drawing/2014/main" id="{CC68A05A-394A-674F-A907-4E0D25B655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6517" y="10188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800" b="0" i="0">
                <a:solidFill>
                  <a:schemeClr val="tx1"/>
                </a:solidFill>
                <a:latin typeface="Georgia Pro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0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userDrawn="1">
  <p:cSld name="Blank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181c4392432_1_14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3679" y="6358686"/>
            <a:ext cx="1109500" cy="2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81c4392432_1_145"/>
          <p:cNvSpPr txBox="1"/>
          <p:nvPr/>
        </p:nvSpPr>
        <p:spPr>
          <a:xfrm>
            <a:off x="586519" y="6464463"/>
            <a:ext cx="313650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2023 MACIAS GINI &amp; O'CONNELL LLP  —  CONFIDENTIAL</a:t>
            </a:r>
            <a:endParaRPr sz="9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Google Shape;90;g181c4392432_1_145">
            <a:extLst>
              <a:ext uri="{FF2B5EF4-FFF2-40B4-BE49-F238E27FC236}">
                <a16:creationId xmlns:a16="http://schemas.microsoft.com/office/drawing/2014/main" id="{AB7ECB00-419F-F94C-9A30-41EA6A0307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6517" y="10188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800" b="0" i="0">
                <a:solidFill>
                  <a:schemeClr val="tx1"/>
                </a:solidFill>
                <a:latin typeface="Georgia Pro" panose="02040502050405020303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554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79" r:id="rId2"/>
    <p:sldLayoutId id="2147483658" r:id="rId3"/>
    <p:sldLayoutId id="2147483675" r:id="rId4"/>
    <p:sldLayoutId id="2147483676" r:id="rId5"/>
    <p:sldLayoutId id="2147483677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Georgia Pro Light" panose="02040302050405020303" pitchFamily="18" charset="0"/>
          <a:ea typeface="Georgia Pro Light" panose="02040302050405020303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focused image of illuminated blue lights">
            <a:extLst>
              <a:ext uri="{FF2B5EF4-FFF2-40B4-BE49-F238E27FC236}">
                <a16:creationId xmlns:a16="http://schemas.microsoft.com/office/drawing/2014/main" id="{596C20E2-8EBA-54EA-B0E7-83007A23C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4681" y="-397984"/>
            <a:ext cx="12194281" cy="76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" name="Google Shape;275;p1"/>
          <p:cNvSpPr/>
          <p:nvPr/>
        </p:nvSpPr>
        <p:spPr>
          <a:xfrm>
            <a:off x="2400" y="2057400"/>
            <a:ext cx="8075400" cy="2743200"/>
          </a:xfrm>
          <a:prstGeom prst="rect">
            <a:avLst/>
          </a:prstGeom>
          <a:solidFill>
            <a:srgbClr val="4F75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76" name="Google Shape;276;p1"/>
          <p:cNvCxnSpPr/>
          <p:nvPr/>
        </p:nvCxnSpPr>
        <p:spPr>
          <a:xfrm>
            <a:off x="2669612" y="2792238"/>
            <a:ext cx="7500" cy="618300"/>
          </a:xfrm>
          <a:prstGeom prst="straightConnector1">
            <a:avLst/>
          </a:prstGeom>
          <a:noFill/>
          <a:ln w="19050" cap="flat" cmpd="sng">
            <a:solidFill>
              <a:srgbClr val="E1EAE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7" name="Google Shape;277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341" y="2883129"/>
            <a:ext cx="1746107" cy="4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"/>
          <p:cNvSpPr txBox="1"/>
          <p:nvPr/>
        </p:nvSpPr>
        <p:spPr>
          <a:xfrm>
            <a:off x="3142474" y="2902009"/>
            <a:ext cx="4702800" cy="78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06551">
              <a:defRPr/>
            </a:pPr>
            <a:r>
              <a:rPr lang="en-US" altLang="en-US" sz="2000" b="1" spc="-56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Governing Board Committee Meeting</a:t>
            </a:r>
          </a:p>
          <a:p>
            <a:pPr defTabSz="906551">
              <a:defRPr/>
            </a:pPr>
            <a:r>
              <a:rPr lang="en-US" altLang="en-US" sz="1800" spc="-56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 2023 Audit Results</a:t>
            </a:r>
          </a:p>
        </p:txBody>
      </p:sp>
      <p:sp>
        <p:nvSpPr>
          <p:cNvPr id="279" name="Google Shape;279;p1"/>
          <p:cNvSpPr txBox="1"/>
          <p:nvPr/>
        </p:nvSpPr>
        <p:spPr>
          <a:xfrm>
            <a:off x="3085020" y="3885857"/>
            <a:ext cx="1368108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Light"/>
              <a:buNone/>
            </a:pPr>
            <a:r>
              <a:rPr lang="en-US" sz="1600" dirty="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Linda Hurley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Light"/>
              <a:buNone/>
            </a:pPr>
            <a:r>
              <a:rPr lang="en-US" sz="1000" dirty="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Partner</a:t>
            </a:r>
            <a:endParaRPr sz="1000" i="0" u="none" strike="noStrike" cap="none" dirty="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0" name="Google Shape;280;p1"/>
          <p:cNvSpPr txBox="1"/>
          <p:nvPr/>
        </p:nvSpPr>
        <p:spPr>
          <a:xfrm>
            <a:off x="3085020" y="2281586"/>
            <a:ext cx="4567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Otay Mesa Enhanced Infrastructure Financing</a:t>
            </a:r>
          </a:p>
          <a:p>
            <a:r>
              <a:rPr lang="en-US" sz="12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District Public Financing Authority </a:t>
            </a:r>
            <a:r>
              <a:rPr lang="en-US" sz="1200" i="0" u="none" strike="noStrike" cap="none" dirty="0">
                <a:solidFill>
                  <a:srgbClr val="F3F3F3"/>
                </a:solidFill>
                <a:latin typeface="Source Sans Pro SemiBold" panose="020B0603030403020204" pitchFamily="34" charset="0"/>
                <a:ea typeface="Source Sans Pro SemiBold"/>
                <a:cs typeface="Source Sans Pro SemiBold"/>
                <a:sym typeface="Source Sans Pro SemiBold"/>
              </a:rPr>
              <a:t>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i="0" u="none" strike="noStrike" cap="none" dirty="0">
              <a:solidFill>
                <a:srgbClr val="F3F3F3"/>
              </a:solidFill>
              <a:latin typeface="Source Sans Pro SemiBold" panose="020B0603030403020204" pitchFamily="34" charset="0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281" name="Google Shape;281;p1"/>
          <p:cNvSpPr txBox="1"/>
          <p:nvPr/>
        </p:nvSpPr>
        <p:spPr>
          <a:xfrm>
            <a:off x="3085020" y="4531891"/>
            <a:ext cx="47028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Light"/>
              <a:buNone/>
            </a:pPr>
            <a:r>
              <a:rPr lang="en-US" sz="900" dirty="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February 22</a:t>
            </a:r>
            <a:r>
              <a:rPr lang="en-US" sz="900" i="0" u="none" strike="noStrike" cap="none" dirty="0">
                <a:solidFill>
                  <a:srgbClr val="F3F3F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2024 </a:t>
            </a:r>
            <a:endParaRPr sz="900" i="0" u="none" strike="noStrike" cap="none" dirty="0">
              <a:solidFill>
                <a:srgbClr val="F3F3F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E609F400-02B0-173E-77F6-0DF7B3B40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661" y="3810746"/>
            <a:ext cx="296315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3185">
              <a:defRPr/>
            </a:pPr>
            <a:r>
              <a:rPr lang="en-US" altLang="en-US" sz="900" spc="225" dirty="0">
                <a:solidFill>
                  <a:srgbClr val="FFC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PRESENTED BY</a:t>
            </a:r>
          </a:p>
        </p:txBody>
      </p:sp>
      <p:sp>
        <p:nvSpPr>
          <p:cNvPr id="4" name="Google Shape;88;p53">
            <a:extLst>
              <a:ext uri="{FF2B5EF4-FFF2-40B4-BE49-F238E27FC236}">
                <a16:creationId xmlns:a16="http://schemas.microsoft.com/office/drawing/2014/main" id="{635F90FE-81AB-CD68-9497-A3C9A6A58C44}"/>
              </a:ext>
            </a:extLst>
          </p:cNvPr>
          <p:cNvSpPr txBox="1"/>
          <p:nvPr/>
        </p:nvSpPr>
        <p:spPr>
          <a:xfrm>
            <a:off x="586519" y="6464462"/>
            <a:ext cx="3136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i="0" u="none" strike="noStrike" cap="none" dirty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2023 MACIAS GINI &amp; O'CONNELL LLP</a:t>
            </a:r>
            <a:endParaRPr sz="900" i="0" u="none" strike="noStrike" cap="none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852A26-EFE4-E740-B17A-8DED4C70B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175" y="2438550"/>
            <a:ext cx="3935700" cy="1980900"/>
          </a:xfrm>
        </p:spPr>
        <p:txBody>
          <a:bodyPr>
            <a:normAutofit fontScale="90000"/>
          </a:bodyPr>
          <a:lstStyle/>
          <a:p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Otay Mesa Enhanced Infrastructure Financing</a:t>
            </a:r>
            <a:b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District Public Financing Authority</a:t>
            </a:r>
            <a:endParaRPr lang="en-US" dirty="0"/>
          </a:p>
        </p:txBody>
      </p:sp>
      <p:sp>
        <p:nvSpPr>
          <p:cNvPr id="13" name="Google Shape;335;p11">
            <a:extLst>
              <a:ext uri="{FF2B5EF4-FFF2-40B4-BE49-F238E27FC236}">
                <a16:creationId xmlns:a16="http://schemas.microsoft.com/office/drawing/2014/main" id="{F5F71C40-95D1-7349-8C54-C89DA50D9AA7}"/>
              </a:ext>
            </a:extLst>
          </p:cNvPr>
          <p:cNvSpPr txBox="1">
            <a:spLocks/>
          </p:cNvSpPr>
          <p:nvPr/>
        </p:nvSpPr>
        <p:spPr>
          <a:xfrm>
            <a:off x="586525" y="-5701"/>
            <a:ext cx="465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Georgia Pro Light" panose="02040302050405020303" pitchFamily="18" charset="0"/>
                <a:ea typeface="Georgia Pro Light" panose="02040302050405020303" pitchFamily="18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SzPts val="3000"/>
            </a:pPr>
            <a:r>
              <a:rPr lang="en-US" sz="3800" dirty="0">
                <a:solidFill>
                  <a:schemeClr val="tx1"/>
                </a:solidFill>
                <a:latin typeface="Georgia Pro"/>
              </a:rPr>
              <a:t>Agenda</a:t>
            </a:r>
          </a:p>
        </p:txBody>
      </p:sp>
      <p:sp>
        <p:nvSpPr>
          <p:cNvPr id="14" name="Google Shape;336;p11">
            <a:extLst>
              <a:ext uri="{FF2B5EF4-FFF2-40B4-BE49-F238E27FC236}">
                <a16:creationId xmlns:a16="http://schemas.microsoft.com/office/drawing/2014/main" id="{B40F8091-50AF-2647-825F-F7930471169E}"/>
              </a:ext>
            </a:extLst>
          </p:cNvPr>
          <p:cNvSpPr txBox="1">
            <a:spLocks/>
          </p:cNvSpPr>
          <p:nvPr/>
        </p:nvSpPr>
        <p:spPr>
          <a:xfrm>
            <a:off x="675861" y="959709"/>
            <a:ext cx="5420139" cy="515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7663" marR="143510" indent="-347663"/>
            <a:endParaRPr lang="en-US" sz="1800" dirty="0">
              <a:solidFill>
                <a:srgbClr val="003D4C"/>
              </a:solidFill>
              <a:latin typeface="Georgia Pro"/>
              <a:cs typeface="Roboto Serif"/>
              <a:sym typeface="Roboto Serif"/>
            </a:endParaRPr>
          </a:p>
          <a:p>
            <a:pPr marL="576263" marR="143510" indent="-576263">
              <a:lnSpc>
                <a:spcPct val="300000"/>
              </a:lnSpc>
            </a:pPr>
            <a:r>
              <a:rPr lang="en-US" sz="2400" dirty="0">
                <a:solidFill>
                  <a:srgbClr val="003D4C"/>
                </a:solidFill>
                <a:latin typeface="Georgia Pro"/>
                <a:cs typeface="Roboto Serif"/>
                <a:sym typeface="Roboto Serif"/>
              </a:rPr>
              <a:t>01 </a:t>
            </a:r>
            <a:r>
              <a:rPr lang="en-US" sz="2400" dirty="0">
                <a:solidFill>
                  <a:srgbClr val="003D4C"/>
                </a:solidFill>
                <a:latin typeface="Georgia Pro"/>
                <a:cs typeface="Roboto Serif"/>
              </a:rPr>
              <a:t> Audit Results</a:t>
            </a:r>
          </a:p>
          <a:p>
            <a:pPr marR="143510">
              <a:lnSpc>
                <a:spcPct val="150000"/>
              </a:lnSpc>
              <a:spcBef>
                <a:spcPts val="1050"/>
              </a:spcBef>
            </a:pPr>
            <a:r>
              <a:rPr lang="en-US" sz="2400" dirty="0">
                <a:solidFill>
                  <a:srgbClr val="003D4C"/>
                </a:solidFill>
                <a:latin typeface="Georgia Pro"/>
                <a:cs typeface="Roboto Serif"/>
                <a:sym typeface="Roboto Serif"/>
              </a:rPr>
              <a:t>02 </a:t>
            </a:r>
            <a:r>
              <a:rPr lang="en-US" sz="2400" dirty="0">
                <a:solidFill>
                  <a:srgbClr val="003D4C"/>
                </a:solidFill>
                <a:latin typeface="Georgia Pro"/>
                <a:cs typeface="Roboto Serif"/>
              </a:rPr>
              <a:t> Required Communications</a:t>
            </a:r>
          </a:p>
        </p:txBody>
      </p:sp>
      <p:sp>
        <p:nvSpPr>
          <p:cNvPr id="2" name="Google Shape;88;p53">
            <a:extLst>
              <a:ext uri="{FF2B5EF4-FFF2-40B4-BE49-F238E27FC236}">
                <a16:creationId xmlns:a16="http://schemas.microsoft.com/office/drawing/2014/main" id="{9B60AD60-97CA-77FA-A6C7-12D5F9EF6FC9}"/>
              </a:ext>
            </a:extLst>
          </p:cNvPr>
          <p:cNvSpPr txBox="1"/>
          <p:nvPr/>
        </p:nvSpPr>
        <p:spPr>
          <a:xfrm>
            <a:off x="586519" y="6464462"/>
            <a:ext cx="3136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2023 MACIAS GINI &amp; O'CONNELL LLP  —  CONFIDENTIAL</a:t>
            </a:r>
            <a:endParaRPr sz="90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Google Shape;42;p49">
            <a:extLst>
              <a:ext uri="{FF2B5EF4-FFF2-40B4-BE49-F238E27FC236}">
                <a16:creationId xmlns:a16="http://schemas.microsoft.com/office/drawing/2014/main" id="{1FAB6BFB-4FF7-6347-B690-E9C017EC60A5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3676" y="6356787"/>
            <a:ext cx="1109500" cy="27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81c4392432_1_601"/>
          <p:cNvSpPr/>
          <p:nvPr/>
        </p:nvSpPr>
        <p:spPr>
          <a:xfrm rot="5400000" flipH="1">
            <a:off x="3240098" y="578792"/>
            <a:ext cx="34875" cy="210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400"/>
            </a:pPr>
            <a:endParaRPr sz="105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4" name="Google Shape;564;g181c4392432_1_601"/>
          <p:cNvSpPr/>
          <p:nvPr/>
        </p:nvSpPr>
        <p:spPr>
          <a:xfrm rot="5400000" flipH="1">
            <a:off x="5884068" y="578792"/>
            <a:ext cx="34875" cy="2103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400"/>
            </a:pPr>
            <a:endParaRPr sz="105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5" name="Google Shape;565;g181c4392432_1_601"/>
          <p:cNvSpPr/>
          <p:nvPr/>
        </p:nvSpPr>
        <p:spPr>
          <a:xfrm rot="5400000" flipH="1">
            <a:off x="8518967" y="578792"/>
            <a:ext cx="34875" cy="2103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400"/>
            </a:pPr>
            <a:endParaRPr sz="105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6" name="Google Shape;566;g181c4392432_1_601"/>
          <p:cNvSpPr txBox="1">
            <a:spLocks noGrp="1"/>
          </p:cNvSpPr>
          <p:nvPr>
            <p:ph type="body" idx="3"/>
          </p:nvPr>
        </p:nvSpPr>
        <p:spPr>
          <a:xfrm>
            <a:off x="4851616" y="1705199"/>
            <a:ext cx="2208150" cy="324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86916" indent="0"/>
            <a:r>
              <a:rPr lang="en-US" sz="18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Framework and Responsibilities</a:t>
            </a:r>
          </a:p>
          <a:p>
            <a:pPr marL="86916" indent="0">
              <a:lnSpc>
                <a:spcPct val="115000"/>
              </a:lnSpc>
              <a:buSzPts val="1200"/>
            </a:pPr>
            <a:endParaRPr lang="en-US" sz="12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86916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2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Financial Statements</a:t>
            </a:r>
          </a:p>
          <a:p>
            <a:pPr marL="259556" indent="-95250">
              <a:lnSpc>
                <a:spcPct val="115000"/>
              </a:lnSpc>
              <a:buClr>
                <a:schemeClr val="dk1"/>
              </a:buClr>
              <a:buSzPts val="1100"/>
              <a:buFont typeface="Source Sans Pro"/>
              <a:buChar char="∙"/>
            </a:pPr>
            <a:r>
              <a:rPr lang="en-US" sz="12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U.S. Generally Accepted Accounting Principles (GAAP)</a:t>
            </a:r>
          </a:p>
          <a:p>
            <a:pPr marL="259556" indent="-95250">
              <a:lnSpc>
                <a:spcPct val="115000"/>
              </a:lnSpc>
              <a:buClr>
                <a:schemeClr val="dk1"/>
              </a:buClr>
              <a:buSzPts val="1100"/>
              <a:buFont typeface="Source Sans Pro"/>
              <a:buChar char="∙"/>
            </a:pPr>
            <a:endParaRPr lang="en-US" sz="12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86916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2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Audit Standards</a:t>
            </a:r>
          </a:p>
          <a:p>
            <a:pPr marL="259556" indent="-95250">
              <a:lnSpc>
                <a:spcPct val="115000"/>
              </a:lnSpc>
              <a:buClr>
                <a:schemeClr val="dk1"/>
              </a:buClr>
              <a:buSzPts val="1100"/>
              <a:buFont typeface="Source Sans Pro"/>
              <a:buChar char="∙"/>
            </a:pPr>
            <a:r>
              <a:rPr lang="en-US" sz="12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U.S. Generally Accepted Auditing Standards (GAAS)</a:t>
            </a:r>
          </a:p>
          <a:p>
            <a:pPr marL="164306" indent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2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59556" indent="-95250">
              <a:lnSpc>
                <a:spcPct val="115000"/>
              </a:lnSpc>
              <a:buClr>
                <a:schemeClr val="dk1"/>
              </a:buClr>
              <a:buSzPts val="1100"/>
              <a:buFont typeface="Source Sans Pro"/>
              <a:buChar char="∙"/>
            </a:pPr>
            <a:r>
              <a:rPr lang="en-US" sz="12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Generally Accepted Government Auditing Standards (GAS)</a:t>
            </a:r>
          </a:p>
          <a:p>
            <a:pPr indent="-171450">
              <a:buSzPts val="1600"/>
            </a:pPr>
            <a:endParaRPr dirty="0"/>
          </a:p>
        </p:txBody>
      </p:sp>
      <p:sp>
        <p:nvSpPr>
          <p:cNvPr id="567" name="Google Shape;567;g181c4392432_1_601"/>
          <p:cNvSpPr txBox="1">
            <a:spLocks noGrp="1"/>
          </p:cNvSpPr>
          <p:nvPr>
            <p:ph type="body" idx="2"/>
          </p:nvPr>
        </p:nvSpPr>
        <p:spPr>
          <a:xfrm>
            <a:off x="7487893" y="1705253"/>
            <a:ext cx="2208150" cy="324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86916" indent="0"/>
            <a:r>
              <a:rPr lang="en-US" sz="18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Audit Results</a:t>
            </a:r>
          </a:p>
          <a:p>
            <a:pPr marL="86916" indent="0"/>
            <a:endParaRPr lang="en-US" sz="1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0">
              <a:lnSpc>
                <a:spcPct val="115000"/>
              </a:lnSpc>
              <a:buSzPts val="1200"/>
            </a:pPr>
            <a:endParaRPr lang="en-US" sz="12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86916" indent="0" defTabSz="685800">
              <a:lnSpc>
                <a:spcPct val="115000"/>
              </a:lnSpc>
              <a:buClr>
                <a:schemeClr val="dk1"/>
              </a:buClr>
              <a:buSzPts val="1100"/>
              <a:defRPr/>
            </a:pPr>
            <a:r>
              <a:rPr lang="en-US" sz="1200" b="1" dirty="0">
                <a:solidFill>
                  <a:schemeClr val="dk1"/>
                </a:solidFill>
                <a:latin typeface="Source Sans Pro"/>
                <a:ea typeface="Source Sans Pro"/>
                <a:sym typeface="Arial"/>
              </a:rPr>
              <a:t>Unmodified Opinion on Financial Statements</a:t>
            </a:r>
          </a:p>
          <a:p>
            <a:pPr marL="86916" indent="0" defTabSz="685800">
              <a:lnSpc>
                <a:spcPct val="115000"/>
              </a:lnSpc>
              <a:buClr>
                <a:schemeClr val="dk1"/>
              </a:buClr>
              <a:buSzPts val="1100"/>
              <a:defRPr/>
            </a:pPr>
            <a:endParaRPr lang="en-US" sz="1200" b="1" dirty="0">
              <a:solidFill>
                <a:schemeClr val="dk1"/>
              </a:solidFill>
              <a:latin typeface="Source Sans Pro"/>
              <a:ea typeface="Source Sans Pro"/>
              <a:sym typeface="Arial"/>
            </a:endParaRPr>
          </a:p>
          <a:p>
            <a:pPr marL="86916" indent="0" defTabSz="685800">
              <a:lnSpc>
                <a:spcPct val="115000"/>
              </a:lnSpc>
              <a:buClr>
                <a:schemeClr val="dk1"/>
              </a:buClr>
              <a:buSzPts val="1100"/>
              <a:defRPr/>
            </a:pPr>
            <a:r>
              <a:rPr lang="en-US" sz="1200" b="1" dirty="0">
                <a:solidFill>
                  <a:schemeClr val="dk1"/>
                </a:solidFill>
                <a:latin typeface="Source Sans Pro"/>
                <a:ea typeface="Source Sans Pro"/>
                <a:sym typeface="Arial"/>
              </a:rPr>
              <a:t>No financial statement findings</a:t>
            </a:r>
          </a:p>
          <a:p>
            <a:pPr indent="-171450">
              <a:buSzPts val="1600"/>
            </a:pPr>
            <a:endParaRPr lang="en-US" dirty="0"/>
          </a:p>
        </p:txBody>
      </p:sp>
      <p:sp>
        <p:nvSpPr>
          <p:cNvPr id="568" name="Google Shape;568;g181c4392432_1_601"/>
          <p:cNvSpPr txBox="1">
            <a:spLocks noGrp="1"/>
          </p:cNvSpPr>
          <p:nvPr>
            <p:ph type="body" idx="1"/>
          </p:nvPr>
        </p:nvSpPr>
        <p:spPr>
          <a:xfrm>
            <a:off x="2205659" y="1705204"/>
            <a:ext cx="2208150" cy="324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86916" indent="0"/>
            <a:r>
              <a:rPr lang="en-US" sz="18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Deliverables</a:t>
            </a:r>
          </a:p>
          <a:p>
            <a:pPr marL="86916" indent="0"/>
            <a:endParaRPr lang="en-US" sz="1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86916" indent="0">
              <a:lnSpc>
                <a:spcPct val="115000"/>
              </a:lnSpc>
              <a:buSzPts val="1200"/>
            </a:pPr>
            <a:endParaRPr lang="en-US" sz="12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86916" indent="0">
              <a:lnSpc>
                <a:spcPct val="115000"/>
              </a:lnSpc>
              <a:buSzPts val="1200"/>
            </a:pPr>
            <a:r>
              <a:rPr lang="en-US" altLang="zh-CN" sz="1200" b="1" dirty="0">
                <a:solidFill>
                  <a:schemeClr val="dk1"/>
                </a:solidFill>
                <a:latin typeface="Source Sans Pro"/>
                <a:ea typeface="Source Sans Pro"/>
                <a:cs typeface="Calibri"/>
              </a:rPr>
              <a:t>Independent Auditor</a:t>
            </a:r>
            <a:r>
              <a:rPr lang="en-US" altLang="zh-CN" sz="1200" b="1" dirty="0">
                <a:solidFill>
                  <a:schemeClr val="dk1"/>
                </a:solidFill>
                <a:latin typeface="Source Sans Pro"/>
                <a:cs typeface="Calibri"/>
              </a:rPr>
              <a:t>’</a:t>
            </a:r>
            <a:r>
              <a:rPr lang="en-US" altLang="zh-CN" sz="1200" b="1" dirty="0">
                <a:solidFill>
                  <a:schemeClr val="dk1"/>
                </a:solidFill>
                <a:latin typeface="Source Sans Pro"/>
                <a:ea typeface="Source Sans Pro"/>
                <a:cs typeface="Calibri"/>
              </a:rPr>
              <a:t>s Report – Basic Financial Statements</a:t>
            </a:r>
          </a:p>
          <a:p>
            <a:pPr marL="86916" indent="0">
              <a:lnSpc>
                <a:spcPct val="115000"/>
              </a:lnSpc>
              <a:buSzPts val="1200"/>
            </a:pPr>
            <a:endParaRPr lang="en-US" sz="12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86916" indent="0">
              <a:lnSpc>
                <a:spcPct val="115000"/>
              </a:lnSpc>
              <a:buSzPts val="1200"/>
            </a:pPr>
            <a:r>
              <a:rPr lang="en-US" sz="1200" b="1" dirty="0">
                <a:solidFill>
                  <a:schemeClr val="dk1"/>
                </a:solidFill>
                <a:latin typeface="Source Sans Pro"/>
                <a:ea typeface="Source Sans Pro"/>
                <a:cs typeface="Calibri"/>
              </a:rPr>
              <a:t>Report on Internal Control Over Financial Reporting and on Compliance and Other Matters</a:t>
            </a:r>
          </a:p>
          <a:p>
            <a:pPr marL="86916" indent="0">
              <a:lnSpc>
                <a:spcPct val="115000"/>
              </a:lnSpc>
              <a:buSzPts val="1200"/>
            </a:pPr>
            <a:endParaRPr lang="en-US" sz="1200" b="1" dirty="0">
              <a:solidFill>
                <a:schemeClr val="dk1"/>
              </a:solidFill>
              <a:latin typeface="Source Sans Pro"/>
              <a:ea typeface="Source Sans Pro"/>
              <a:cs typeface="Calibri"/>
            </a:endParaRPr>
          </a:p>
          <a:p>
            <a:pPr marL="86916" indent="0">
              <a:lnSpc>
                <a:spcPct val="115000"/>
              </a:lnSpc>
              <a:buSzPts val="1200"/>
            </a:pPr>
            <a:r>
              <a:rPr lang="en-US" sz="1200" b="1" dirty="0">
                <a:solidFill>
                  <a:schemeClr val="dk1"/>
                </a:solidFill>
                <a:latin typeface="Source Sans Pro"/>
                <a:ea typeface="Source Sans Pro"/>
                <a:cs typeface="Calibri"/>
              </a:rPr>
              <a:t>Required Communications</a:t>
            </a:r>
          </a:p>
          <a:p>
            <a:pPr marL="86916" indent="0">
              <a:lnSpc>
                <a:spcPct val="115000"/>
              </a:lnSpc>
              <a:buSzPts val="1200"/>
            </a:pPr>
            <a:endParaRPr lang="en-US" sz="1200" b="1" dirty="0">
              <a:solidFill>
                <a:schemeClr val="dk1"/>
              </a:solidFill>
              <a:latin typeface="Source Sans Pro"/>
              <a:ea typeface="Source Sans Pro"/>
              <a:cs typeface="Calibri"/>
            </a:endParaRPr>
          </a:p>
          <a:p>
            <a:pPr indent="-171450">
              <a:buSzPts val="1600"/>
            </a:pP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D4C332-13A6-E893-0707-63E39CCC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17" y="707365"/>
            <a:ext cx="10515600" cy="720219"/>
          </a:xfrm>
        </p:spPr>
        <p:txBody>
          <a:bodyPr/>
          <a:lstStyle/>
          <a:p>
            <a:r>
              <a:rPr lang="en-US" dirty="0"/>
              <a:t>Audit Results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5E7EAFC-F02F-170E-0AE7-B5FA251CBF00}"/>
              </a:ext>
            </a:extLst>
          </p:cNvPr>
          <p:cNvSpPr txBox="1">
            <a:spLocks/>
          </p:cNvSpPr>
          <p:nvPr/>
        </p:nvSpPr>
        <p:spPr>
          <a:xfrm>
            <a:off x="609599" y="462633"/>
            <a:ext cx="7182679" cy="4208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kern="1200">
                <a:solidFill>
                  <a:srgbClr val="57257D"/>
                </a:solidFill>
                <a:latin typeface="Stag Bold" pitchFamily="50" charset="0"/>
                <a:ea typeface="+mj-ea"/>
                <a:cs typeface="+mj-cs"/>
              </a:defRPr>
            </a:lvl1pPr>
          </a:lstStyle>
          <a:p>
            <a:r>
              <a:rPr lang="en-US" sz="16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Otay Mesa Enhanced Infrastructure Financing District Public Financing Authority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f673017218_0_1519"/>
          <p:cNvSpPr/>
          <p:nvPr/>
        </p:nvSpPr>
        <p:spPr>
          <a:xfrm>
            <a:off x="2296947" y="1512325"/>
            <a:ext cx="1199615" cy="957413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>
              <a:buSzPts val="1600"/>
            </a:pPr>
            <a:r>
              <a:rPr lang="en-US" sz="900" dirty="0">
                <a:solidFill>
                  <a:schemeClr val="bg1"/>
                </a:solidFill>
              </a:rPr>
              <a:t>Auditor Responsibilities</a:t>
            </a:r>
            <a:endParaRPr sz="900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432C2-1645-5E44-AE11-71A09B7A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17" y="688871"/>
            <a:ext cx="10515600" cy="738714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dirty="0">
                <a:solidFill>
                  <a:srgbClr val="003D4C"/>
                </a:solidFill>
                <a:latin typeface="Georgia Pro"/>
                <a:ea typeface="Roboto Serif"/>
                <a:cs typeface="Roboto Serif"/>
                <a:sym typeface="Roboto Serif"/>
              </a:rPr>
              <a:t>Required Communications</a:t>
            </a:r>
            <a:endParaRPr lang="en-US" dirty="0">
              <a:solidFill>
                <a:srgbClr val="003D4C"/>
              </a:solidFill>
              <a:latin typeface="Georgia Pro"/>
              <a:ea typeface="Roboto Serif"/>
              <a:cs typeface="Roboto Serif"/>
            </a:endParaRPr>
          </a:p>
        </p:txBody>
      </p:sp>
      <p:sp>
        <p:nvSpPr>
          <p:cNvPr id="844" name="Google Shape;844;g1f673017218_0_1519"/>
          <p:cNvSpPr/>
          <p:nvPr/>
        </p:nvSpPr>
        <p:spPr>
          <a:xfrm>
            <a:off x="3539751" y="1512325"/>
            <a:ext cx="1199615" cy="957413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>
              <a:buSzPts val="1600"/>
            </a:pPr>
            <a:r>
              <a:rPr lang="en-US" sz="900" dirty="0">
                <a:solidFill>
                  <a:schemeClr val="bg1"/>
                </a:solidFill>
              </a:rPr>
              <a:t>Planned Scope and Timing</a:t>
            </a:r>
            <a:endParaRPr sz="900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45" name="Google Shape;845;g1f673017218_0_1519"/>
          <p:cNvSpPr/>
          <p:nvPr/>
        </p:nvSpPr>
        <p:spPr>
          <a:xfrm>
            <a:off x="7260280" y="1523331"/>
            <a:ext cx="1199615" cy="94640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>
              <a:buSzPts val="1600"/>
            </a:pPr>
            <a:r>
              <a:rPr lang="en-US" sz="900" dirty="0">
                <a:solidFill>
                  <a:schemeClr val="bg1"/>
                </a:solidFill>
              </a:rPr>
              <a:t>Other Information Included in</a:t>
            </a:r>
          </a:p>
          <a:p>
            <a:pPr lvl="0" algn="ctr">
              <a:buSzPts val="1600"/>
            </a:pPr>
            <a:r>
              <a:rPr lang="en-US" sz="900" dirty="0">
                <a:solidFill>
                  <a:schemeClr val="bg1"/>
                </a:solidFill>
              </a:rPr>
              <a:t>Financial Report</a:t>
            </a:r>
            <a:endParaRPr sz="900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46" name="Google Shape;846;g1f673017218_0_1519"/>
          <p:cNvSpPr/>
          <p:nvPr/>
        </p:nvSpPr>
        <p:spPr>
          <a:xfrm>
            <a:off x="6025359" y="1523331"/>
            <a:ext cx="1199615" cy="946406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>
              <a:buSzPts val="1600"/>
            </a:pPr>
            <a:r>
              <a:rPr lang="en-US" sz="900" dirty="0">
                <a:solidFill>
                  <a:schemeClr val="bg1"/>
                </a:solidFill>
              </a:rPr>
              <a:t>Audit Adjustments and Uncorrected Misstatements</a:t>
            </a:r>
            <a:endParaRPr sz="900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47" name="Google Shape;847;g1f673017218_0_1519"/>
          <p:cNvSpPr/>
          <p:nvPr/>
        </p:nvSpPr>
        <p:spPr>
          <a:xfrm>
            <a:off x="4782555" y="1512325"/>
            <a:ext cx="1199615" cy="957413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>
              <a:buSzPts val="1600"/>
            </a:pPr>
            <a:r>
              <a:rPr lang="en-US" sz="900" dirty="0">
                <a:solidFill>
                  <a:schemeClr val="bg1"/>
                </a:solidFill>
              </a:rPr>
              <a:t>Accounting Policies and Practices</a:t>
            </a:r>
            <a:endParaRPr sz="900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Google Shape;845;g1f673017218_0_1519">
            <a:extLst>
              <a:ext uri="{FF2B5EF4-FFF2-40B4-BE49-F238E27FC236}">
                <a16:creationId xmlns:a16="http://schemas.microsoft.com/office/drawing/2014/main" id="{5561E8CB-E072-1E5F-9737-CCFB906068FE}"/>
              </a:ext>
            </a:extLst>
          </p:cNvPr>
          <p:cNvSpPr/>
          <p:nvPr/>
        </p:nvSpPr>
        <p:spPr>
          <a:xfrm>
            <a:off x="7256343" y="2520510"/>
            <a:ext cx="1199615" cy="2178792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28588" indent="-128588">
              <a:spcAft>
                <a:spcPts val="450"/>
              </a:spcAft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Required Supplementary Information</a:t>
            </a:r>
          </a:p>
          <a:p>
            <a:pPr marL="171450" indent="-171450"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endParaRPr sz="900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Google Shape;847;g1f673017218_0_1519">
            <a:extLst>
              <a:ext uri="{FF2B5EF4-FFF2-40B4-BE49-F238E27FC236}">
                <a16:creationId xmlns:a16="http://schemas.microsoft.com/office/drawing/2014/main" id="{3D7772A7-197C-E52C-305E-EE8D0E9D7DDA}"/>
              </a:ext>
            </a:extLst>
          </p:cNvPr>
          <p:cNvSpPr/>
          <p:nvPr/>
        </p:nvSpPr>
        <p:spPr>
          <a:xfrm>
            <a:off x="4778617" y="2509502"/>
            <a:ext cx="1199615" cy="2194560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28588" indent="-128588">
              <a:spcAft>
                <a:spcPts val="450"/>
              </a:spcAft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Accounting policies and practices**</a:t>
            </a:r>
          </a:p>
          <a:p>
            <a:pPr marL="128588" indent="-128588">
              <a:spcAft>
                <a:spcPts val="450"/>
              </a:spcAft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Unusual transactions</a:t>
            </a:r>
          </a:p>
          <a:p>
            <a:pPr marL="128588" indent="-128588"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Judgements and estimates</a:t>
            </a:r>
          </a:p>
        </p:txBody>
      </p:sp>
      <p:sp>
        <p:nvSpPr>
          <p:cNvPr id="8" name="Google Shape;845;g1f673017218_0_1519">
            <a:extLst>
              <a:ext uri="{FF2B5EF4-FFF2-40B4-BE49-F238E27FC236}">
                <a16:creationId xmlns:a16="http://schemas.microsoft.com/office/drawing/2014/main" id="{233A07F9-6E4B-52C3-A521-BA7BFDC0EE33}"/>
              </a:ext>
            </a:extLst>
          </p:cNvPr>
          <p:cNvSpPr/>
          <p:nvPr/>
        </p:nvSpPr>
        <p:spPr>
          <a:xfrm>
            <a:off x="8501814" y="1519394"/>
            <a:ext cx="1199615" cy="957413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>
              <a:buSzPts val="1600"/>
            </a:pPr>
            <a:r>
              <a:rPr lang="en-US" sz="900" dirty="0">
                <a:solidFill>
                  <a:schemeClr val="bg1"/>
                </a:solidFill>
              </a:rPr>
              <a:t>Observations About the Audit Process</a:t>
            </a:r>
            <a:endParaRPr sz="900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Google Shape;845;g1f673017218_0_1519">
            <a:extLst>
              <a:ext uri="{FF2B5EF4-FFF2-40B4-BE49-F238E27FC236}">
                <a16:creationId xmlns:a16="http://schemas.microsoft.com/office/drawing/2014/main" id="{C29C42B0-E47C-B018-3E6A-8785E4876EA6}"/>
              </a:ext>
            </a:extLst>
          </p:cNvPr>
          <p:cNvSpPr/>
          <p:nvPr/>
        </p:nvSpPr>
        <p:spPr>
          <a:xfrm>
            <a:off x="8497876" y="2516573"/>
            <a:ext cx="1199615" cy="2183123"/>
          </a:xfrm>
          <a:prstGeom prst="rect">
            <a:avLst/>
          </a:prstGeom>
          <a:solidFill>
            <a:srgbClr val="003D4C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28588" indent="-128588">
              <a:spcAft>
                <a:spcPts val="450"/>
              </a:spcAft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disagreements w/ management</a:t>
            </a:r>
          </a:p>
          <a:p>
            <a:pPr marL="128588" indent="-128588">
              <a:spcAft>
                <a:spcPts val="450"/>
              </a:spcAft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consultations with other accountants</a:t>
            </a:r>
          </a:p>
          <a:p>
            <a:pPr marL="128588" indent="-128588">
              <a:spcAft>
                <a:spcPts val="450"/>
              </a:spcAft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significant issues discussed</a:t>
            </a:r>
          </a:p>
          <a:p>
            <a:pPr marL="128588" indent="-128588"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difficulties encountered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BDE55-4C06-575B-FC3C-1D605C88CAE6}"/>
              </a:ext>
            </a:extLst>
          </p:cNvPr>
          <p:cNvSpPr txBox="1"/>
          <p:nvPr/>
        </p:nvSpPr>
        <p:spPr>
          <a:xfrm>
            <a:off x="2296946" y="4884404"/>
            <a:ext cx="823655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**New GASBs:</a:t>
            </a:r>
          </a:p>
          <a:p>
            <a:r>
              <a:rPr lang="en-US" dirty="0">
                <a:latin typeface="+mn-lt"/>
              </a:rPr>
              <a:t>GASB Statement No. 91 </a:t>
            </a:r>
            <a:r>
              <a:rPr lang="en-US" i="1" dirty="0">
                <a:latin typeface="+mn-lt"/>
              </a:rPr>
              <a:t>Conduit Debt Obligations</a:t>
            </a:r>
          </a:p>
          <a:p>
            <a:r>
              <a:rPr lang="en-US" dirty="0">
                <a:latin typeface="+mn-lt"/>
              </a:rPr>
              <a:t>GASB Statement No. 94 </a:t>
            </a:r>
            <a:r>
              <a:rPr lang="en-US" i="1" kern="100" dirty="0">
                <a:latin typeface="+mn-lt"/>
              </a:rPr>
              <a:t>Public-Public and Public-Private Partnerships and Availability Payment Arrangements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GASB Statement No. 96 </a:t>
            </a:r>
            <a:r>
              <a:rPr lang="en-US" i="1" kern="100" dirty="0">
                <a:latin typeface="+mn-lt"/>
              </a:rPr>
              <a:t>Subscription-Based Technology Arrangements</a:t>
            </a:r>
          </a:p>
          <a:p>
            <a:r>
              <a:rPr lang="en-US" kern="100" dirty="0">
                <a:latin typeface="+mn-lt"/>
              </a:rPr>
              <a:t>GASB Statement No. 99</a:t>
            </a:r>
            <a:r>
              <a:rPr lang="en-US" i="1" kern="100" dirty="0">
                <a:latin typeface="+mn-lt"/>
              </a:rPr>
              <a:t> Omnibus 2022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72FCED8-1EF4-18C1-2ECB-767040ABA409}"/>
              </a:ext>
            </a:extLst>
          </p:cNvPr>
          <p:cNvSpPr txBox="1">
            <a:spLocks/>
          </p:cNvSpPr>
          <p:nvPr/>
        </p:nvSpPr>
        <p:spPr>
          <a:xfrm>
            <a:off x="609599" y="462633"/>
            <a:ext cx="7182679" cy="4208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kern="1200">
                <a:solidFill>
                  <a:srgbClr val="57257D"/>
                </a:solidFill>
                <a:latin typeface="Stag Bold" pitchFamily="50" charset="0"/>
                <a:ea typeface="+mj-ea"/>
                <a:cs typeface="+mj-cs"/>
              </a:defRPr>
            </a:lvl1pPr>
          </a:lstStyle>
          <a:p>
            <a:r>
              <a:rPr lang="en-US" sz="16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Otay Mesa Enhanced Infrastructure Financing District Public Financing Authority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5"/>
          <p:cNvSpPr txBox="1">
            <a:spLocks noGrp="1"/>
          </p:cNvSpPr>
          <p:nvPr>
            <p:ph type="title"/>
          </p:nvPr>
        </p:nvSpPr>
        <p:spPr>
          <a:xfrm>
            <a:off x="838200" y="2026938"/>
            <a:ext cx="10515600" cy="21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>
                <a:latin typeface="Georgia Pro"/>
              </a:rPr>
              <a:t>Questions?</a:t>
            </a:r>
          </a:p>
        </p:txBody>
      </p:sp>
      <p:sp>
        <p:nvSpPr>
          <p:cNvPr id="2" name="Google Shape;45;p49">
            <a:extLst>
              <a:ext uri="{FF2B5EF4-FFF2-40B4-BE49-F238E27FC236}">
                <a16:creationId xmlns:a16="http://schemas.microsoft.com/office/drawing/2014/main" id="{12C411A2-C21B-E6E4-A8C4-53F4FDFD5586}"/>
              </a:ext>
            </a:extLst>
          </p:cNvPr>
          <p:cNvSpPr txBox="1"/>
          <p:nvPr/>
        </p:nvSpPr>
        <p:spPr>
          <a:xfrm>
            <a:off x="586519" y="6464462"/>
            <a:ext cx="3136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2023 MACIAS GINI &amp; O'CONNELL LLP</a:t>
            </a:r>
            <a:endParaRPr sz="90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3D4C"/>
      </a:dk1>
      <a:lt1>
        <a:srgbClr val="FFFFFF"/>
      </a:lt1>
      <a:dk2>
        <a:srgbClr val="003D4C"/>
      </a:dk2>
      <a:lt2>
        <a:srgbClr val="FFFFFF"/>
      </a:lt2>
      <a:accent1>
        <a:srgbClr val="F3D03E"/>
      </a:accent1>
      <a:accent2>
        <a:srgbClr val="B7BF10"/>
      </a:accent2>
      <a:accent3>
        <a:srgbClr val="4F758B"/>
      </a:accent3>
      <a:accent4>
        <a:srgbClr val="003D4C"/>
      </a:accent4>
      <a:accent5>
        <a:srgbClr val="F3F3F3"/>
      </a:accent5>
      <a:accent6>
        <a:srgbClr val="EAF0F4"/>
      </a:accent6>
      <a:hlink>
        <a:srgbClr val="003D4C"/>
      </a:hlink>
      <a:folHlink>
        <a:srgbClr val="954F72"/>
      </a:folHlink>
    </a:clrScheme>
    <a:fontScheme name="MGO Brand">
      <a:majorFont>
        <a:latin typeface="Georgia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00fae7-1452-45cf-a080-e9e577ef5e69" xsi:nil="true"/>
    <lcf76f155ced4ddcb4097134ff3c332f xmlns="d155bdd0-0ed6-4712-ab61-dd5d05c41004">
      <Terms xmlns="http://schemas.microsoft.com/office/infopath/2007/PartnerControls"/>
    </lcf76f155ced4ddcb4097134ff3c332f>
    <_dlc_DocId xmlns="eb00fae7-1452-45cf-a080-e9e577ef5e69">XEVQUMPAS56A-232442052-113</_dlc_DocId>
    <_dlc_DocIdUrl xmlns="eb00fae7-1452-45cf-a080-e9e577ef5e69">
      <Url>https://mgocpa.sharepoint.com/ops/marketing/_layouts/15/DocIdRedir.aspx?ID=XEVQUMPAS56A-232442052-113</Url>
      <Description>XEVQUMPAS56A-232442052-113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55DA1B63F3AC43B5C56527AC8D386A" ma:contentTypeVersion="14" ma:contentTypeDescription="Create a new document." ma:contentTypeScope="" ma:versionID="1d4bf6d813947290b1544e4cea1f1b88">
  <xsd:schema xmlns:xsd="http://www.w3.org/2001/XMLSchema" xmlns:xs="http://www.w3.org/2001/XMLSchema" xmlns:p="http://schemas.microsoft.com/office/2006/metadata/properties" xmlns:ns2="eb00fae7-1452-45cf-a080-e9e577ef5e69" xmlns:ns3="d155bdd0-0ed6-4712-ab61-dd5d05c41004" xmlns:ns4="946c75ff-bd4d-44f5-99ab-b5e773407e04" targetNamespace="http://schemas.microsoft.com/office/2006/metadata/properties" ma:root="true" ma:fieldsID="98d6c0d6ed844e9a6c333afea23bec9c" ns2:_="" ns3:_="" ns4:_="">
    <xsd:import namespace="eb00fae7-1452-45cf-a080-e9e577ef5e69"/>
    <xsd:import namespace="d155bdd0-0ed6-4712-ab61-dd5d05c41004"/>
    <xsd:import namespace="946c75ff-bd4d-44f5-99ab-b5e773407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0fae7-1452-45cf-a080-e9e577ef5e6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b066a574-3aee-42ba-a492-a6ae02310a2f}" ma:internalName="TaxCatchAll" ma:showField="CatchAllData" ma:web="eb00fae7-1452-45cf-a080-e9e577ef5e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5bdd0-0ed6-4712-ab61-dd5d05c41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2785430-32fe-4aac-bb66-d204857083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c75ff-bd4d-44f5-99ab-b5e773407e04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5DF8CE-2FE0-4A9B-9ECC-999632B28F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E53B71-6F33-4401-A635-45240C7CBCD3}">
  <ds:schemaRefs>
    <ds:schemaRef ds:uri="d155bdd0-0ed6-4712-ab61-dd5d05c41004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46c75ff-bd4d-44f5-99ab-b5e773407e04"/>
    <ds:schemaRef ds:uri="http://schemas.microsoft.com/office/2006/documentManagement/types"/>
    <ds:schemaRef ds:uri="eb00fae7-1452-45cf-a080-e9e577ef5e69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6167B78-608D-4251-A307-B5F46E60F66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D233697-1F07-4244-9223-B9368E821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00fae7-1452-45cf-a080-e9e577ef5e69"/>
    <ds:schemaRef ds:uri="d155bdd0-0ed6-4712-ab61-dd5d05c41004"/>
    <ds:schemaRef ds:uri="946c75ff-bd4d-44f5-99ab-b5e773407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6575</TotalTime>
  <Words>259</Words>
  <Application>Microsoft Office PowerPoint</Application>
  <PresentationFormat>Widescreen</PresentationFormat>
  <Paragraphs>65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Georgia Pro</vt:lpstr>
      <vt:lpstr>Roboto</vt:lpstr>
      <vt:lpstr>Source Sans Pro SemiBold</vt:lpstr>
      <vt:lpstr>Source Sans Pro</vt:lpstr>
      <vt:lpstr>Open Sans</vt:lpstr>
      <vt:lpstr>Roboto Serif</vt:lpstr>
      <vt:lpstr>Calibri</vt:lpstr>
      <vt:lpstr>Roboto Medium</vt:lpstr>
      <vt:lpstr>Source Sans Pro Regular</vt:lpstr>
      <vt:lpstr>Roboto Light</vt:lpstr>
      <vt:lpstr>Arial</vt:lpstr>
      <vt:lpstr>Georgia Pro Light</vt:lpstr>
      <vt:lpstr>Times New Roman</vt:lpstr>
      <vt:lpstr>Office Theme</vt:lpstr>
      <vt:lpstr>PowerPoint Presentation</vt:lpstr>
      <vt:lpstr>Otay Mesa Enhanced Infrastructure Financing District Public Financing Authority</vt:lpstr>
      <vt:lpstr>Audit Results</vt:lpstr>
      <vt:lpstr>Required Communications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Bruck</dc:creator>
  <cp:lastModifiedBy>Miyuki Freeman</cp:lastModifiedBy>
  <cp:revision>160</cp:revision>
  <cp:lastPrinted>2023-05-22T20:49:27Z</cp:lastPrinted>
  <dcterms:created xsi:type="dcterms:W3CDTF">2022-11-17T15:01:43Z</dcterms:created>
  <dcterms:modified xsi:type="dcterms:W3CDTF">2024-02-15T17:18:51Z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0x0101002E55DA1B63F3AC43B5C56527AC8D386A</vt:lpwstr>
  </property>
  <property fmtid="{D5CDD505-2E9C-101B-9397-08002B2CF9AE}" pid="3" name="_dlc_DocIdItemGuid">
    <vt:lpwstr>8a67aa8d-d1f0-433f-be28-29a717b1f859</vt:lpwstr>
  </property>
</Properties>
</file>