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  <p:sldMasterId id="2147483688" r:id="rId5"/>
  </p:sldMasterIdLst>
  <p:notesMasterIdLst>
    <p:notesMasterId r:id="rId14"/>
  </p:notesMasterIdLst>
  <p:handoutMasterIdLst>
    <p:handoutMasterId r:id="rId15"/>
  </p:handoutMasterIdLst>
  <p:sldIdLst>
    <p:sldId id="272" r:id="rId6"/>
    <p:sldId id="288" r:id="rId7"/>
    <p:sldId id="283" r:id="rId8"/>
    <p:sldId id="290" r:id="rId9"/>
    <p:sldId id="284" r:id="rId10"/>
    <p:sldId id="287" r:id="rId11"/>
    <p:sldId id="289" r:id="rId12"/>
    <p:sldId id="27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903AE48-ECBC-B8EA-88E2-E64215B05013}" name="Weisman, Samantha" initials="WS" userId="S::sweisman@sandiego.gov::56cc4286-8c3e-43df-94ce-4f111e9c76f5" providerId="AD"/>
  <p188:author id="{1FE0599B-5672-B5FB-E32B-93E5199E68EB}" name="Eyre, Richard" initials="ER" userId="S::reyre@sandiego.gov::f581bb8b-363d-4d36-ac68-f6aa42fcb332" providerId="AD"/>
  <p188:author id="{0C46DCA4-B5B3-B9A8-34BB-D46A887246A1}" name="Moore, Kevin" initials="MK" userId="S::kgmoore@sandiego.gov::a5c9beda-6244-442f-9098-23566a505314" providerId="AD"/>
  <p188:author id="{4E6331A6-5ED7-2704-1325-F5E24CA9AC55}" name="Moore, Kevin" initials="MK" userId="S::KGMoore@sandiego.gov::a5c9beda-6244-442f-9098-23566a505314" providerId="AD"/>
  <p188:author id="{F3034DB7-31AC-2833-7A6A-37587C390974}" name="Valdovinos, Marisol" initials="VM" userId="S::mvaldovinos@sandiego.gov::1457b7db-1d65-4d3f-bf48-6973795afc92" providerId="AD"/>
  <p188:author id="{BB8CA4F6-9540-14A0-D98A-B8295B892683}" name="Valdovinos, Marisol" initials="VM" userId="S::MValdovinos@sandiego.gov::1457b7db-1d65-4d3f-bf48-6973795afc92" providerId="AD"/>
  <p188:author id="{591A29FF-B035-2F16-31D9-0CD184718BE3}" name="Mallen, Jasmine" initials="MJ" userId="S::JMallen@sandiego.gov::b64e1cbf-aae7-4fdd-9047-addbabc5958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sen, Mike" initials="HM" lastIdx="8" clrIdx="0">
    <p:extLst>
      <p:ext uri="{19B8F6BF-5375-455C-9EA6-DF929625EA0E}">
        <p15:presenceInfo xmlns:p15="http://schemas.microsoft.com/office/powerpoint/2012/main" userId="S-1-5-21-219123761-1972038647-3338400271-87727" providerId="AD"/>
      </p:ext>
    </p:extLst>
  </p:cmAuthor>
  <p:cmAuthor id="2" name="Tomlinson, Tom" initials="TT" lastIdx="4" clrIdx="1">
    <p:extLst>
      <p:ext uri="{19B8F6BF-5375-455C-9EA6-DF929625EA0E}">
        <p15:presenceInfo xmlns:p15="http://schemas.microsoft.com/office/powerpoint/2012/main" userId="S-1-5-21-219123761-1972038647-3338400271-60119" providerId="AD"/>
      </p:ext>
    </p:extLst>
  </p:cmAuthor>
  <p:cmAuthor id="3" name="Modelo, Dianne" initials="MD" lastIdx="3" clrIdx="2">
    <p:extLst>
      <p:ext uri="{19B8F6BF-5375-455C-9EA6-DF929625EA0E}">
        <p15:presenceInfo xmlns:p15="http://schemas.microsoft.com/office/powerpoint/2012/main" userId="S::DModelo@sandiego.gov::647ce832-6eeb-4ed7-9205-99f9e97b44f9" providerId="AD"/>
      </p:ext>
    </p:extLst>
  </p:cmAuthor>
  <p:cmAuthor id="4" name="Mallen, Jasmine" initials="MJ" lastIdx="4" clrIdx="3">
    <p:extLst>
      <p:ext uri="{19B8F6BF-5375-455C-9EA6-DF929625EA0E}">
        <p15:presenceInfo xmlns:p15="http://schemas.microsoft.com/office/powerpoint/2012/main" userId="S::JMallen@sandiego.gov::b64e1cbf-aae7-4fdd-9047-addbabc59583" providerId="AD"/>
      </p:ext>
    </p:extLst>
  </p:cmAuthor>
  <p:cmAuthor id="5" name="Valdovinos, Marisol" initials="VM" lastIdx="2" clrIdx="4">
    <p:extLst>
      <p:ext uri="{19B8F6BF-5375-455C-9EA6-DF929625EA0E}">
        <p15:presenceInfo xmlns:p15="http://schemas.microsoft.com/office/powerpoint/2012/main" userId="S::mvaldovinos@sandiego.gov::1457b7db-1d65-4d3f-bf48-6973795afc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80B2C-784C-84F2-0D61-1C07781F0070}" v="9" dt="2024-02-14T00:51:27.620"/>
    <p1510:client id="{4920F6D1-B633-2AF9-0894-C9904E5B5BE1}" v="6" dt="2024-02-14T21:14:12.497"/>
    <p1510:client id="{71FCC41B-BEFA-7760-D874-EF87C6258732}" v="2" dt="2024-02-14T17:08:52.435"/>
    <p1510:client id="{A75F530D-6D33-E934-B587-1E7E26BBEF96}" v="2" dt="2024-02-14T22:36:37.822"/>
    <p1510:client id="{B82FD568-178E-1B26-DF2D-ED10D3B34783}" v="3" dt="2024-02-14T20:41:44.113"/>
    <p1510:client id="{E857D618-3883-4970-83AE-52C864520C6D}" v="2" dt="2024-02-14T22:39:04.3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B1F974-BBDE-40A4-91F0-1CD99AD97E83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615DCF-6671-47FA-B640-AC1B4BF2F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4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165F9A-70E9-4877-97AA-E787C9611D4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D30772-2387-4279-A75B-F1ABB60CE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8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30772-2387-4279-A75B-F1ABB60CE3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10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7221" y="4473576"/>
            <a:ext cx="6551875" cy="4356100"/>
          </a:xfrm>
        </p:spPr>
        <p:txBody>
          <a:bodyPr/>
          <a:lstStyle/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04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7221" y="4473576"/>
            <a:ext cx="6551875" cy="4356100"/>
          </a:xfrm>
        </p:spPr>
        <p:txBody>
          <a:bodyPr/>
          <a:lstStyle/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54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7221" y="4473576"/>
            <a:ext cx="6551875" cy="4356100"/>
          </a:xfrm>
        </p:spPr>
        <p:txBody>
          <a:bodyPr/>
          <a:lstStyle/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8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7221" y="4473576"/>
            <a:ext cx="6551875" cy="4356100"/>
          </a:xfrm>
        </p:spPr>
        <p:txBody>
          <a:bodyPr/>
          <a:lstStyle/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 baseline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57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7221" y="4473576"/>
            <a:ext cx="6551875" cy="4356100"/>
          </a:xfrm>
        </p:spPr>
        <p:txBody>
          <a:bodyPr/>
          <a:lstStyle/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 baseline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 baseline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 baseline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 baseline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990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69988"/>
            <a:ext cx="4213225" cy="3159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8432" y="4505661"/>
            <a:ext cx="6614189" cy="4387343"/>
          </a:xfrm>
        </p:spPr>
        <p:txBody>
          <a:bodyPr/>
          <a:lstStyle/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35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45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36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748"/>
            </a:lvl1pPr>
            <a:lvl2pPr marL="332833" indent="0" algn="ctr">
              <a:buNone/>
              <a:defRPr sz="1456"/>
            </a:lvl2pPr>
            <a:lvl3pPr marL="665665" indent="0" algn="ctr">
              <a:buNone/>
              <a:defRPr sz="1310"/>
            </a:lvl3pPr>
            <a:lvl4pPr marL="998498" indent="0" algn="ctr">
              <a:buNone/>
              <a:defRPr sz="1165"/>
            </a:lvl4pPr>
            <a:lvl5pPr marL="1331330" indent="0" algn="ctr">
              <a:buNone/>
              <a:defRPr sz="1165"/>
            </a:lvl5pPr>
            <a:lvl6pPr marL="1664162" indent="0" algn="ctr">
              <a:buNone/>
              <a:defRPr sz="1165"/>
            </a:lvl6pPr>
            <a:lvl7pPr marL="1996995" indent="0" algn="ctr">
              <a:buNone/>
              <a:defRPr sz="1165"/>
            </a:lvl7pPr>
            <a:lvl8pPr marL="2329827" indent="0" algn="ctr">
              <a:buNone/>
              <a:defRPr sz="1165"/>
            </a:lvl8pPr>
            <a:lvl9pPr marL="2662660" indent="0" algn="ctr">
              <a:buNone/>
              <a:defRPr sz="116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4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2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665665" rtl="0" eaLnBrk="1" latinLnBrk="0" hangingPunct="1">
        <a:lnSpc>
          <a:spcPct val="90000"/>
        </a:lnSpc>
        <a:spcBef>
          <a:spcPct val="0"/>
        </a:spcBef>
        <a:buNone/>
        <a:defRPr sz="32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416" indent="-166416" algn="l" defTabSz="665665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039" kern="1200">
          <a:solidFill>
            <a:schemeClr val="tx1"/>
          </a:solidFill>
          <a:latin typeface="+mn-lt"/>
          <a:ea typeface="+mn-ea"/>
          <a:cs typeface="+mn-cs"/>
        </a:defRPr>
      </a:lvl1pPr>
      <a:lvl2pPr marL="499249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748" kern="1200">
          <a:solidFill>
            <a:schemeClr val="tx1"/>
          </a:solidFill>
          <a:latin typeface="+mn-lt"/>
          <a:ea typeface="+mn-ea"/>
          <a:cs typeface="+mn-cs"/>
        </a:defRPr>
      </a:lvl2pPr>
      <a:lvl3pPr marL="832082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456" kern="1200">
          <a:solidFill>
            <a:schemeClr val="tx1"/>
          </a:solidFill>
          <a:latin typeface="+mn-lt"/>
          <a:ea typeface="+mn-ea"/>
          <a:cs typeface="+mn-cs"/>
        </a:defRPr>
      </a:lvl3pPr>
      <a:lvl4pPr marL="1164914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4pPr>
      <a:lvl5pPr marL="1497746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5pPr>
      <a:lvl6pPr marL="1830578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6pPr>
      <a:lvl7pPr marL="2163411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7pPr>
      <a:lvl8pPr marL="2496244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8pPr>
      <a:lvl9pPr marL="2829076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1pPr>
      <a:lvl2pPr marL="332833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2pPr>
      <a:lvl3pPr marL="665665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3pPr>
      <a:lvl4pPr marL="998498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4pPr>
      <a:lvl5pPr marL="1331330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5pPr>
      <a:lvl6pPr marL="1664162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6pPr>
      <a:lvl7pPr marL="1996995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7pPr>
      <a:lvl8pPr marL="2329827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8pPr>
      <a:lvl9pPr marL="2662660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2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665665" rtl="0" eaLnBrk="1" latinLnBrk="0" hangingPunct="1">
        <a:lnSpc>
          <a:spcPct val="90000"/>
        </a:lnSpc>
        <a:spcBef>
          <a:spcPct val="0"/>
        </a:spcBef>
        <a:buNone/>
        <a:defRPr sz="32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416" indent="-166416" algn="l" defTabSz="665665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039" kern="1200">
          <a:solidFill>
            <a:schemeClr val="tx1"/>
          </a:solidFill>
          <a:latin typeface="+mn-lt"/>
          <a:ea typeface="+mn-ea"/>
          <a:cs typeface="+mn-cs"/>
        </a:defRPr>
      </a:lvl1pPr>
      <a:lvl2pPr marL="499249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748" kern="1200">
          <a:solidFill>
            <a:schemeClr val="tx1"/>
          </a:solidFill>
          <a:latin typeface="+mn-lt"/>
          <a:ea typeface="+mn-ea"/>
          <a:cs typeface="+mn-cs"/>
        </a:defRPr>
      </a:lvl2pPr>
      <a:lvl3pPr marL="832082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456" kern="1200">
          <a:solidFill>
            <a:schemeClr val="tx1"/>
          </a:solidFill>
          <a:latin typeface="+mn-lt"/>
          <a:ea typeface="+mn-ea"/>
          <a:cs typeface="+mn-cs"/>
        </a:defRPr>
      </a:lvl3pPr>
      <a:lvl4pPr marL="1164914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4pPr>
      <a:lvl5pPr marL="1497746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5pPr>
      <a:lvl6pPr marL="1830578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6pPr>
      <a:lvl7pPr marL="2163411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7pPr>
      <a:lvl8pPr marL="2496244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8pPr>
      <a:lvl9pPr marL="2829076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1pPr>
      <a:lvl2pPr marL="332833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2pPr>
      <a:lvl3pPr marL="665665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3pPr>
      <a:lvl4pPr marL="998498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4pPr>
      <a:lvl5pPr marL="1331330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5pPr>
      <a:lvl6pPr marL="1664162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6pPr>
      <a:lvl7pPr marL="1996995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7pPr>
      <a:lvl8pPr marL="2329827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8pPr>
      <a:lvl9pPr marL="2662660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38513" y="3314229"/>
            <a:ext cx="6298724" cy="1304580"/>
          </a:xfrm>
          <a:prstGeom prst="rect">
            <a:avLst/>
          </a:prstGeom>
        </p:spPr>
        <p:txBody>
          <a:bodyPr vert="horz" lIns="60512" tIns="30256" rIns="60512" bIns="30256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Fiscal Year 2023 Otay Mesa EIFD Annual Report and Annual Review of the Infrastructure Financing Plan (IFP)</a:t>
            </a:r>
            <a:br>
              <a:rPr lang="en-US" sz="2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br>
              <a:rPr lang="en-US" sz="2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en-US" sz="155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February 22, 2024</a:t>
            </a:r>
            <a:br>
              <a:rPr lang="en-US" sz="155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en-US" sz="155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Public Financing Authority Meeting</a:t>
            </a:r>
          </a:p>
          <a:p>
            <a:pPr algn="l"/>
            <a:endParaRPr lang="en-US" sz="1589" dirty="0">
              <a:solidFill>
                <a:prstClr val="white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algn="l"/>
            <a:r>
              <a:rPr lang="en-US" sz="1550">
                <a:solidFill>
                  <a:prstClr val="white"/>
                </a:solidFill>
                <a:latin typeface="Open Sans Semibold"/>
                <a:ea typeface="Open Sans Semibold"/>
                <a:cs typeface="Open Sans Semibold"/>
              </a:rPr>
              <a:t>Item #3</a:t>
            </a:r>
            <a:endParaRPr lang="en-US" sz="1550" dirty="0">
              <a:solidFill>
                <a:srgbClr val="FF0000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36392" y="1543028"/>
            <a:ext cx="6051176" cy="421755"/>
          </a:xfrm>
          <a:prstGeom prst="rect">
            <a:avLst/>
          </a:prstGeom>
        </p:spPr>
        <p:txBody>
          <a:bodyPr vert="horz" lIns="60512" tIns="30256" rIns="60512" bIns="30256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Otay Mesa Enhanced Infrastructure Financing District</a:t>
            </a:r>
          </a:p>
        </p:txBody>
      </p:sp>
    </p:spTree>
    <p:extLst>
      <p:ext uri="{BB962C8B-B14F-4D97-AF65-F5344CB8AC3E}">
        <p14:creationId xmlns:p14="http://schemas.microsoft.com/office/powerpoint/2010/main" val="96159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031" y="976718"/>
            <a:ext cx="5806555" cy="414399"/>
          </a:xfrm>
        </p:spPr>
        <p:txBody>
          <a:bodyPr>
            <a:no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35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059" y="5735204"/>
            <a:ext cx="658885" cy="233097"/>
          </a:xfrm>
        </p:spPr>
        <p:txBody>
          <a:bodyPr/>
          <a:lstStyle/>
          <a:p>
            <a:pPr algn="ctr"/>
            <a:fld id="{02BD1D1A-3142-417D-892D-A79CE2DAB3EE}" type="slidenum">
              <a:rPr lang="en-US" sz="900" b="1" dirty="0">
                <a:solidFill>
                  <a:prstClr val="white"/>
                </a:solidFill>
              </a:rPr>
              <a:pPr algn="ctr"/>
              <a:t>2</a:t>
            </a:fld>
            <a:endParaRPr lang="en-US" sz="900" b="1">
              <a:solidFill>
                <a:prstClr val="white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43040" y="5708206"/>
            <a:ext cx="3795764" cy="286670"/>
          </a:xfrm>
          <a:prstGeom prst="rect">
            <a:avLst/>
          </a:prstGeom>
        </p:spPr>
        <p:txBody>
          <a:bodyPr vert="horz" lIns="60512" tIns="30256" rIns="60512" bIns="30256" rtlCol="0" anchor="ctr">
            <a:normAutofit fontScale="975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313">
              <a:latin typeface="Merriweather" panose="02060503050406030704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549826" y="1895167"/>
            <a:ext cx="6350321" cy="3535785"/>
          </a:xfrm>
          <a:prstGeom prst="rect">
            <a:avLst/>
          </a:prstGeom>
        </p:spPr>
        <p:txBody>
          <a:bodyPr vert="horz" lIns="60512" tIns="30256" rIns="60512" bIns="30256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 b="1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8091F-4155-44C1-B308-7F235B2BC036}"/>
              </a:ext>
            </a:extLst>
          </p:cNvPr>
          <p:cNvSpPr txBox="1"/>
          <p:nvPr/>
        </p:nvSpPr>
        <p:spPr>
          <a:xfrm>
            <a:off x="403651" y="1664634"/>
            <a:ext cx="8004854" cy="48474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700" b="1">
                <a:solidFill>
                  <a:schemeClr val="accent2"/>
                </a:solidFill>
                <a:latin typeface="Open Sans"/>
                <a:ea typeface="Open Sans"/>
                <a:cs typeface="Open Sans"/>
              </a:rPr>
              <a:t>AB 116 Amendment to EIFD Legislation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33031A-4130-4785-9426-EBABC02C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30362" y="2538524"/>
            <a:ext cx="9199570" cy="2894088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922496" lvl="2" indent="-257175">
              <a:lnSpc>
                <a:spcPct val="120000"/>
              </a:lnSpc>
            </a:pPr>
            <a:r>
              <a:rPr lang="en-US" sz="1800">
                <a:latin typeface="Open Sans"/>
                <a:ea typeface="Open Sans"/>
                <a:cs typeface="Open Sans"/>
              </a:rPr>
              <a:t>Adopt annual report on or before June 30</a:t>
            </a:r>
            <a:r>
              <a:rPr lang="en-US" sz="1800" baseline="30000">
                <a:latin typeface="Open Sans"/>
                <a:ea typeface="Open Sans"/>
                <a:cs typeface="Open Sans"/>
              </a:rPr>
              <a:t>th</a:t>
            </a:r>
            <a:r>
              <a:rPr lang="en-US" sz="1800">
                <a:latin typeface="Open Sans"/>
                <a:ea typeface="Open Sans"/>
                <a:cs typeface="Open Sans"/>
              </a:rPr>
              <a:t> after holding a public hearing</a:t>
            </a:r>
            <a:endParaRPr lang="en-US">
              <a:latin typeface="Calibri" panose="020F0502020204030204"/>
              <a:ea typeface="Open Sans"/>
              <a:cs typeface="Calibri" panose="020F0502020204030204"/>
            </a:endParaRPr>
          </a:p>
          <a:p>
            <a:pPr marL="922496" lvl="2" indent="-257175">
              <a:lnSpc>
                <a:spcPct val="120000"/>
              </a:lnSpc>
              <a:spcBef>
                <a:spcPts val="363"/>
              </a:spcBef>
            </a:pPr>
            <a:r>
              <a:rPr lang="en-US" sz="1800">
                <a:latin typeface="Open Sans"/>
                <a:ea typeface="Open Sans"/>
                <a:cs typeface="Open Sans"/>
              </a:rPr>
              <a:t>Draft report shall be made available to the public 30 days before hearing</a:t>
            </a:r>
            <a:endParaRPr lang="en-US" sz="1425">
              <a:latin typeface="Calibri"/>
              <a:ea typeface="Open Sans"/>
              <a:cs typeface="Calibri"/>
            </a:endParaRPr>
          </a:p>
          <a:p>
            <a:pPr marL="922496" lvl="2" indent="-257175">
              <a:lnSpc>
                <a:spcPct val="120000"/>
              </a:lnSpc>
              <a:spcBef>
                <a:spcPts val="363"/>
              </a:spcBef>
            </a:pPr>
            <a:r>
              <a:rPr lang="en-US" sz="1800">
                <a:latin typeface="Open Sans"/>
                <a:ea typeface="Open Sans"/>
                <a:cs typeface="Open Sans"/>
              </a:rPr>
              <a:t>Written notice shall be mailed to every landowner and occupant in the District</a:t>
            </a:r>
            <a:endParaRPr lang="en-US" sz="1425">
              <a:latin typeface="Calibri"/>
              <a:ea typeface="Open Sans"/>
              <a:cs typeface="Calibri"/>
            </a:endParaRPr>
          </a:p>
          <a:p>
            <a:pPr marL="675323" lvl="1" indent="-342900">
              <a:lnSpc>
                <a:spcPct val="120000"/>
              </a:lnSpc>
              <a:buFont typeface="+mj-lt"/>
              <a:buAutoNum type="arabicPeriod"/>
            </a:pPr>
            <a:endParaRPr lang="en-US" sz="1509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9029DE-FA35-49CD-9215-E526FFC7B985}"/>
              </a:ext>
            </a:extLst>
          </p:cNvPr>
          <p:cNvSpPr txBox="1"/>
          <p:nvPr/>
        </p:nvSpPr>
        <p:spPr>
          <a:xfrm>
            <a:off x="403651" y="2145884"/>
            <a:ext cx="6649279" cy="3924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100">
                <a:latin typeface="Open Sans Semibold"/>
              </a:rPr>
              <a:t>Fiscal Year Annual Report</a:t>
            </a:r>
          </a:p>
        </p:txBody>
      </p:sp>
    </p:spTree>
    <p:extLst>
      <p:ext uri="{BB962C8B-B14F-4D97-AF65-F5344CB8AC3E}">
        <p14:creationId xmlns:p14="http://schemas.microsoft.com/office/powerpoint/2010/main" val="61866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031" y="976718"/>
            <a:ext cx="5806555" cy="414399"/>
          </a:xfrm>
        </p:spPr>
        <p:txBody>
          <a:bodyPr>
            <a:no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35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08" y="5729987"/>
            <a:ext cx="658885" cy="241627"/>
          </a:xfrm>
        </p:spPr>
        <p:txBody>
          <a:bodyPr/>
          <a:lstStyle/>
          <a:p>
            <a:pPr algn="ctr"/>
            <a:r>
              <a:rPr lang="en-US" sz="900" b="1"/>
              <a:t> </a:t>
            </a:r>
            <a:fld id="{02BD1D1A-3142-417D-892D-A79CE2DAB3EE}" type="slidenum">
              <a:rPr lang="en-US" sz="900" b="1" dirty="0">
                <a:solidFill>
                  <a:prstClr val="white"/>
                </a:solidFill>
              </a:rPr>
              <a:pPr algn="ctr"/>
              <a:t>3</a:t>
            </a:fld>
            <a:endParaRPr lang="en-US" sz="900" b="1">
              <a:solidFill>
                <a:prstClr val="white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43040" y="5708206"/>
            <a:ext cx="3795764" cy="286670"/>
          </a:xfrm>
          <a:prstGeom prst="rect">
            <a:avLst/>
          </a:prstGeom>
        </p:spPr>
        <p:txBody>
          <a:bodyPr vert="horz" lIns="60512" tIns="30256" rIns="60512" bIns="30256" rtlCol="0" anchor="ctr">
            <a:normAutofit fontScale="975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313">
              <a:solidFill>
                <a:srgbClr val="000000"/>
              </a:solidFill>
              <a:latin typeface="Merriweather" panose="02060503050406030704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549826" y="1895167"/>
            <a:ext cx="6350321" cy="3535785"/>
          </a:xfrm>
          <a:prstGeom prst="rect">
            <a:avLst/>
          </a:prstGeom>
        </p:spPr>
        <p:txBody>
          <a:bodyPr vert="horz" lIns="60512" tIns="30256" rIns="60512" bIns="30256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 b="1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8091F-4155-44C1-B308-7F235B2BC036}"/>
              </a:ext>
            </a:extLst>
          </p:cNvPr>
          <p:cNvSpPr txBox="1"/>
          <p:nvPr/>
        </p:nvSpPr>
        <p:spPr>
          <a:xfrm>
            <a:off x="403651" y="1668371"/>
            <a:ext cx="8004854" cy="48474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endParaRPr lang="en-US" sz="27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33031A-4130-4785-9426-EBABC02C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573" y="2083335"/>
            <a:ext cx="8004854" cy="3103471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165735" indent="-165735">
              <a:lnSpc>
                <a:spcPct val="100000"/>
              </a:lnSpc>
              <a:spcAft>
                <a:spcPts val="600"/>
              </a:spcAft>
            </a:pPr>
            <a:r>
              <a:rPr lang="en-US" sz="1800" dirty="0">
                <a:latin typeface="Open Sans"/>
                <a:ea typeface="Open Sans"/>
                <a:cs typeface="Open Sans"/>
              </a:rPr>
              <a:t>La Media Road Improvements (S-15018)</a:t>
            </a:r>
            <a:endParaRPr lang="en-US" sz="1800" dirty="0"/>
          </a:p>
          <a:p>
            <a:pPr marL="499110" lvl="1" indent="-165735">
              <a:lnSpc>
                <a:spcPct val="10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1800" dirty="0">
                <a:latin typeface="Open Sans"/>
                <a:ea typeface="Open Sans"/>
                <a:cs typeface="Open Sans"/>
              </a:rPr>
              <a:t>Estimated total project cost $60.6 million </a:t>
            </a:r>
          </a:p>
          <a:p>
            <a:pPr marL="499110" lvl="1" indent="-165735">
              <a:lnSpc>
                <a:spcPct val="10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1800" dirty="0">
                <a:latin typeface="Open Sans"/>
                <a:ea typeface="Open Sans"/>
                <a:cs typeface="Open Sans"/>
              </a:rPr>
              <a:t>$1.65 million in District revenues was budgeted in FY 2023</a:t>
            </a:r>
          </a:p>
          <a:p>
            <a:pPr marL="499110" lvl="1" indent="-165735">
              <a:lnSpc>
                <a:spcPct val="100000"/>
              </a:lnSpc>
              <a:spcAft>
                <a:spcPts val="600"/>
              </a:spcAft>
            </a:pPr>
            <a:r>
              <a:rPr lang="en-US" sz="1800" dirty="0">
                <a:latin typeface="Open Sans"/>
                <a:ea typeface="Open Sans"/>
                <a:cs typeface="Open Sans"/>
              </a:rPr>
              <a:t>Project will widen La Media Road between SR-905 and Siempre Viva Road, and will improve drainage at the intersection of La Media Road and Airway Road</a:t>
            </a:r>
          </a:p>
          <a:p>
            <a:pPr marL="333375" lvl="1" indent="0">
              <a:lnSpc>
                <a:spcPct val="110000"/>
              </a:lnSpc>
              <a:buNone/>
            </a:pPr>
            <a:endParaRPr lang="en-US" sz="1800" dirty="0">
              <a:latin typeface="Open Sans"/>
              <a:ea typeface="Open Sans"/>
              <a:cs typeface="Open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850A3-1BB4-4454-B7CF-43C792540FD5}"/>
              </a:ext>
            </a:extLst>
          </p:cNvPr>
          <p:cNvSpPr txBox="1"/>
          <p:nvPr/>
        </p:nvSpPr>
        <p:spPr>
          <a:xfrm>
            <a:off x="266302" y="1690919"/>
            <a:ext cx="8799659" cy="3924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100" dirty="0">
                <a:latin typeface="Open Sans Semibold"/>
              </a:rPr>
              <a:t>1. Description of the projects undertaken in the Fiscal Year</a:t>
            </a:r>
            <a:endParaRPr lang="en-US" sz="2100" dirty="0">
              <a:latin typeface="Open Sans Semibold"/>
              <a:ea typeface="Open Sans Semibold"/>
              <a:cs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38417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031" y="976718"/>
            <a:ext cx="5806555" cy="414399"/>
          </a:xfrm>
        </p:spPr>
        <p:txBody>
          <a:bodyPr>
            <a:no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35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08" y="5729987"/>
            <a:ext cx="658885" cy="241627"/>
          </a:xfrm>
        </p:spPr>
        <p:txBody>
          <a:bodyPr/>
          <a:lstStyle/>
          <a:p>
            <a:pPr algn="ctr"/>
            <a:r>
              <a:rPr lang="en-US" sz="900" b="1"/>
              <a:t> </a:t>
            </a:r>
            <a:fld id="{02BD1D1A-3142-417D-892D-A79CE2DAB3EE}" type="slidenum">
              <a:rPr lang="en-US" sz="900" b="1" dirty="0">
                <a:solidFill>
                  <a:prstClr val="white"/>
                </a:solidFill>
              </a:rPr>
              <a:pPr algn="ctr"/>
              <a:t>4</a:t>
            </a:fld>
            <a:endParaRPr lang="en-US" sz="900" b="1">
              <a:solidFill>
                <a:prstClr val="white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549826" y="1895167"/>
            <a:ext cx="6350321" cy="3535785"/>
          </a:xfrm>
          <a:prstGeom prst="rect">
            <a:avLst/>
          </a:prstGeom>
        </p:spPr>
        <p:txBody>
          <a:bodyPr vert="horz" lIns="60512" tIns="30256" rIns="60512" bIns="30256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 b="1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8091F-4155-44C1-B308-7F235B2BC036}"/>
              </a:ext>
            </a:extLst>
          </p:cNvPr>
          <p:cNvSpPr txBox="1"/>
          <p:nvPr/>
        </p:nvSpPr>
        <p:spPr>
          <a:xfrm>
            <a:off x="403651" y="1668371"/>
            <a:ext cx="8004854" cy="48474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endParaRPr lang="en-US" sz="27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33031A-4130-4785-9426-EBABC02C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573" y="2083335"/>
            <a:ext cx="8004854" cy="3103471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165735" indent="-165735">
              <a:lnSpc>
                <a:spcPct val="100000"/>
              </a:lnSpc>
              <a:spcAft>
                <a:spcPts val="600"/>
              </a:spcAft>
            </a:pPr>
            <a:r>
              <a:rPr lang="en-US" sz="1800" dirty="0">
                <a:latin typeface="Open Sans"/>
                <a:ea typeface="Open Sans"/>
                <a:cs typeface="Open Sans"/>
              </a:rPr>
              <a:t>Hidden Trails Neighborhood Park (S-00995)</a:t>
            </a:r>
          </a:p>
          <a:p>
            <a:pPr marL="499110" lvl="1" indent="-165735">
              <a:lnSpc>
                <a:spcPct val="10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1800" dirty="0">
                <a:latin typeface="Open Sans"/>
                <a:ea typeface="Open Sans"/>
                <a:cs typeface="Open Sans"/>
              </a:rPr>
              <a:t>Estimated total project cost $10.96 million </a:t>
            </a:r>
          </a:p>
          <a:p>
            <a:pPr marL="499110" lvl="1" indent="-165735">
              <a:lnSpc>
                <a:spcPct val="10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1800" dirty="0">
                <a:latin typeface="Open Sans"/>
                <a:ea typeface="Open Sans"/>
                <a:cs typeface="Open Sans"/>
              </a:rPr>
              <a:t>$1.15 million in District revenues was budgeted in FY 2023</a:t>
            </a:r>
          </a:p>
          <a:p>
            <a:pPr marL="499110" lvl="1" indent="-165735">
              <a:lnSpc>
                <a:spcPct val="100000"/>
              </a:lnSpc>
              <a:spcAft>
                <a:spcPts val="600"/>
              </a:spcAft>
            </a:pPr>
            <a:r>
              <a:rPr lang="en-US" sz="1800" dirty="0">
                <a:latin typeface="Open Sans"/>
                <a:ea typeface="Open Sans"/>
                <a:cs typeface="Open Sans"/>
              </a:rPr>
              <a:t>Project will provide a 4.0 acre Neighborhood Park with new</a:t>
            </a:r>
            <a:r>
              <a:rPr lang="en-US" sz="1800" dirty="0">
                <a:effectLst/>
                <a:latin typeface="Open Sans"/>
                <a:ea typeface="Yu Mincho"/>
                <a:cs typeface="Arial"/>
              </a:rPr>
              <a:t> restroom building, shade structures, exercise equipment, children's play area, half-court basketball, security lighting, site furnishings, and other park amenities</a:t>
            </a:r>
            <a:endParaRPr lang="en-US" sz="1800" dirty="0">
              <a:latin typeface="Open Sans"/>
              <a:ea typeface="Yu Mincho"/>
              <a:cs typeface="Arial"/>
            </a:endParaRPr>
          </a:p>
          <a:p>
            <a:pPr marL="333375" lvl="1" indent="0">
              <a:lnSpc>
                <a:spcPct val="100000"/>
              </a:lnSpc>
              <a:spcAft>
                <a:spcPts val="600"/>
              </a:spcAft>
              <a:buNone/>
            </a:pPr>
            <a:endParaRPr lang="en-US" sz="1800" dirty="0">
              <a:latin typeface="Open Sans"/>
              <a:ea typeface="Yu Mincho"/>
              <a:cs typeface="Open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850A3-1BB4-4454-B7CF-43C792540FD5}"/>
              </a:ext>
            </a:extLst>
          </p:cNvPr>
          <p:cNvSpPr txBox="1"/>
          <p:nvPr/>
        </p:nvSpPr>
        <p:spPr>
          <a:xfrm>
            <a:off x="266302" y="1690919"/>
            <a:ext cx="8799659" cy="3924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100" dirty="0">
                <a:latin typeface="Open Sans Semibold"/>
              </a:rPr>
              <a:t>1. </a:t>
            </a:r>
            <a:r>
              <a:rPr lang="en-US" sz="2100">
                <a:latin typeface="Open Sans Semibold"/>
              </a:rPr>
              <a:t>Description of the projects undertaken in the Fiscal Year cont.</a:t>
            </a:r>
            <a:endParaRPr lang="en-US" sz="2100" dirty="0">
              <a:latin typeface="Open Sans Semibold"/>
              <a:ea typeface="Open Sans Semibold"/>
              <a:cs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94411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031" y="976718"/>
            <a:ext cx="5806555" cy="414399"/>
          </a:xfrm>
        </p:spPr>
        <p:txBody>
          <a:bodyPr>
            <a:no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35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059" y="5709615"/>
            <a:ext cx="658885" cy="241627"/>
          </a:xfrm>
        </p:spPr>
        <p:txBody>
          <a:bodyPr/>
          <a:lstStyle/>
          <a:p>
            <a:pPr algn="ctr"/>
            <a:fld id="{02BD1D1A-3142-417D-892D-A79CE2DAB3EE}" type="slidenum">
              <a:rPr lang="en-US" sz="900" b="1" dirty="0">
                <a:solidFill>
                  <a:prstClr val="white"/>
                </a:solidFill>
              </a:rPr>
              <a:pPr algn="ctr"/>
              <a:t>5</a:t>
            </a:fld>
            <a:endParaRPr lang="en-US" sz="900" b="1">
              <a:solidFill>
                <a:prstClr val="white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43040" y="5708206"/>
            <a:ext cx="3795764" cy="286670"/>
          </a:xfrm>
          <a:prstGeom prst="rect">
            <a:avLst/>
          </a:prstGeom>
        </p:spPr>
        <p:txBody>
          <a:bodyPr vert="horz" lIns="60512" tIns="30256" rIns="60512" bIns="30256" rtlCol="0" anchor="ctr">
            <a:normAutofit fontScale="975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313">
              <a:latin typeface="Merriweather" panose="02060503050406030704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549826" y="1895167"/>
            <a:ext cx="6350321" cy="3535785"/>
          </a:xfrm>
          <a:prstGeom prst="rect">
            <a:avLst/>
          </a:prstGeom>
        </p:spPr>
        <p:txBody>
          <a:bodyPr vert="horz" lIns="60512" tIns="30256" rIns="60512" bIns="30256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 b="1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8091F-4155-44C1-B308-7F235B2BC036}"/>
              </a:ext>
            </a:extLst>
          </p:cNvPr>
          <p:cNvSpPr txBox="1"/>
          <p:nvPr/>
        </p:nvSpPr>
        <p:spPr>
          <a:xfrm>
            <a:off x="457345" y="1390553"/>
            <a:ext cx="8337518" cy="3924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100">
                <a:latin typeface="Open Sans Semibold"/>
                <a:ea typeface="Open Sans Semibold"/>
                <a:cs typeface="Open Sans Semibold"/>
              </a:rPr>
              <a:t>2. Chart comparing actual revenues and expenditures</a:t>
            </a:r>
            <a:endParaRPr lang="en-US" sz="21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2086A2-C859-AA7F-1488-5D7B10FCE6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886" y="2017149"/>
            <a:ext cx="7237244" cy="380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839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031" y="976718"/>
            <a:ext cx="5806555" cy="414399"/>
          </a:xfrm>
        </p:spPr>
        <p:txBody>
          <a:bodyPr>
            <a:no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35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059" y="5726674"/>
            <a:ext cx="658885" cy="241627"/>
          </a:xfrm>
        </p:spPr>
        <p:txBody>
          <a:bodyPr/>
          <a:lstStyle/>
          <a:p>
            <a:pPr algn="ctr"/>
            <a:r>
              <a:rPr lang="en-US" sz="900" b="1"/>
              <a:t> </a:t>
            </a:r>
            <a:fld id="{02BD1D1A-3142-417D-892D-A79CE2DAB3EE}" type="slidenum">
              <a:rPr lang="en-US" sz="900" b="1" dirty="0">
                <a:solidFill>
                  <a:prstClr val="white"/>
                </a:solidFill>
              </a:rPr>
              <a:pPr algn="ctr"/>
              <a:t>6</a:t>
            </a:fld>
            <a:endParaRPr lang="en-US" sz="900" b="1">
              <a:solidFill>
                <a:prstClr val="white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33031A-4130-4785-9426-EBABC02C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920" y="5565088"/>
            <a:ext cx="8516645" cy="493278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165735" indent="-165735">
              <a:lnSpc>
                <a:spcPct val="120000"/>
              </a:lnSpc>
            </a:pPr>
            <a:r>
              <a:rPr lang="en-US" sz="1800" dirty="0">
                <a:latin typeface="Open Sans" panose="020B0606030504020204"/>
              </a:rPr>
              <a:t>No FY 2023 revenues were expended to assist private businesses</a:t>
            </a:r>
            <a:endParaRPr lang="en-US" sz="1800" dirty="0">
              <a:cs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850A3-1BB4-4454-B7CF-43C792540FD5}"/>
              </a:ext>
            </a:extLst>
          </p:cNvPr>
          <p:cNvSpPr txBox="1"/>
          <p:nvPr/>
        </p:nvSpPr>
        <p:spPr>
          <a:xfrm>
            <a:off x="645519" y="5172673"/>
            <a:ext cx="8715578" cy="3924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Open Sans Semibold"/>
              </a:rPr>
              <a:t>5. Amount of revenues expended to assist private businesses</a:t>
            </a:r>
            <a:endParaRPr lang="en-US" sz="2100" dirty="0">
              <a:solidFill>
                <a:srgbClr val="000000"/>
              </a:solidFill>
              <a:latin typeface="Open Sans Semibold"/>
              <a:ea typeface="Open Sans Semibold"/>
              <a:cs typeface="Open Sans Semibold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A966E-AA76-4CBB-B411-D32CCA1DDEB2}"/>
              </a:ext>
            </a:extLst>
          </p:cNvPr>
          <p:cNvSpPr txBox="1">
            <a:spLocks/>
          </p:cNvSpPr>
          <p:nvPr/>
        </p:nvSpPr>
        <p:spPr>
          <a:xfrm>
            <a:off x="722323" y="2241065"/>
            <a:ext cx="8004854" cy="1395146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221888" indent="-221888" algn="l" defTabSz="887553" rtl="0" eaLnBrk="1" latinLnBrk="0" hangingPunct="1">
              <a:lnSpc>
                <a:spcPct val="90000"/>
              </a:lnSpc>
              <a:spcBef>
                <a:spcPts val="971"/>
              </a:spcBef>
              <a:buFont typeface="Arial" panose="020B0604020202020204" pitchFamily="34" charset="0"/>
              <a:buChar char="•"/>
              <a:defRPr sz="27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566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23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9442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3218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699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40771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4548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2832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2101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5735" indent="-165735">
              <a:lnSpc>
                <a:spcPct val="100000"/>
              </a:lnSpc>
            </a:pPr>
            <a:r>
              <a:rPr lang="en-US" sz="1800" dirty="0">
                <a:solidFill>
                  <a:srgbClr val="000000"/>
                </a:solidFill>
                <a:latin typeface="Open Sans" panose="020B0606030504020204"/>
              </a:rPr>
              <a:t>La Media Road Improvements (S-15018)</a:t>
            </a:r>
            <a:endParaRPr lang="en-US" sz="18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marL="609600" lvl="1" indent="-285750">
              <a:lnSpc>
                <a:spcPct val="100000"/>
              </a:lnSpc>
              <a:spcBef>
                <a:spcPts val="484"/>
              </a:spcBef>
            </a:pP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In FY 2023 final design was completed and, project construction phase has begun and is currently in progress</a:t>
            </a:r>
            <a:endParaRPr lang="en-US" sz="1800" dirty="0">
              <a:cs typeface="Calibri" panose="020F0502020204030204"/>
            </a:endParaRPr>
          </a:p>
          <a:p>
            <a:pPr marL="609600" lvl="1" indent="-285750">
              <a:lnSpc>
                <a:spcPct val="100000"/>
              </a:lnSpc>
              <a:spcBef>
                <a:spcPts val="484"/>
              </a:spcBef>
            </a:pP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In FY 2023, staff obtained all required resource agency permits, Caltrans encroachment permit, and completed the construction contract bid and award phases</a:t>
            </a:r>
          </a:p>
          <a:p>
            <a:pPr marL="333375" lvl="1" indent="0">
              <a:lnSpc>
                <a:spcPct val="100000"/>
              </a:lnSpc>
              <a:spcBef>
                <a:spcPts val="484"/>
              </a:spcBef>
              <a:buNone/>
            </a:pP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99110" lvl="1" indent="-165735"/>
            <a:endParaRPr lang="en-US" sz="18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33375" lvl="1" indent="0">
              <a:buNone/>
            </a:pPr>
            <a:endParaRPr lang="en-US" sz="18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FF91EC-ABA4-40DE-98A4-F5B7D489815D}"/>
              </a:ext>
            </a:extLst>
          </p:cNvPr>
          <p:cNvSpPr txBox="1"/>
          <p:nvPr/>
        </p:nvSpPr>
        <p:spPr>
          <a:xfrm>
            <a:off x="386591" y="1810363"/>
            <a:ext cx="7910900" cy="3924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Open Sans Semibold"/>
              </a:rPr>
              <a:t>4. Assessment of the status of the projects in the District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88D50C-1F29-42AC-B807-8F29EA451F51}"/>
              </a:ext>
            </a:extLst>
          </p:cNvPr>
          <p:cNvSpPr/>
          <p:nvPr/>
        </p:nvSpPr>
        <p:spPr>
          <a:xfrm>
            <a:off x="386591" y="985844"/>
            <a:ext cx="7760679" cy="392415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Open Sans Semibold"/>
              </a:rPr>
              <a:t>3. Amount of Tax Increment (TI) revenues received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BC1904-329A-4EFF-B7BB-93277B2A9928}"/>
              </a:ext>
            </a:extLst>
          </p:cNvPr>
          <p:cNvSpPr/>
          <p:nvPr/>
        </p:nvSpPr>
        <p:spPr>
          <a:xfrm>
            <a:off x="722323" y="1421578"/>
            <a:ext cx="4642425" cy="346249"/>
          </a:xfrm>
          <a:prstGeom prst="rect">
            <a:avLst/>
          </a:prstGeom>
        </p:spPr>
        <p:txBody>
          <a:bodyPr wrap="none" lIns="68580" tIns="34290" rIns="68580" bIns="34290" anchor="t">
            <a:spAutoFit/>
          </a:bodyPr>
          <a:lstStyle/>
          <a:p>
            <a:pPr marL="213995" indent="-213995"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/>
              </a:rPr>
              <a:t>$</a:t>
            </a:r>
            <a:r>
              <a:rPr lang="en-US" sz="1800" dirty="0">
                <a:effectLst/>
                <a:latin typeface="Open Sans"/>
                <a:ea typeface="Yu Mincho"/>
                <a:cs typeface="Open Sans"/>
              </a:rPr>
              <a:t>4,438,256</a:t>
            </a:r>
            <a:r>
              <a:rPr lang="en-US" dirty="0">
                <a:solidFill>
                  <a:srgbClr val="FF0000"/>
                </a:solidFill>
                <a:latin typeface="Open Sans" panose="020B0606030504020204"/>
              </a:rPr>
              <a:t> </a:t>
            </a:r>
            <a:r>
              <a:rPr lang="en-US" dirty="0">
                <a:solidFill>
                  <a:srgbClr val="000000"/>
                </a:solidFill>
                <a:latin typeface="Open Sans" panose="020B0606030504020204"/>
              </a:rPr>
              <a:t>of TI revenues were received</a:t>
            </a:r>
            <a:endParaRPr lang="en-US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0CF064-10BB-903D-14C9-514AEC6D2C18}"/>
              </a:ext>
            </a:extLst>
          </p:cNvPr>
          <p:cNvSpPr txBox="1"/>
          <p:nvPr/>
        </p:nvSpPr>
        <p:spPr>
          <a:xfrm>
            <a:off x="731944" y="4095627"/>
            <a:ext cx="7964129" cy="10515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5245" indent="-165735">
              <a:spcBef>
                <a:spcPts val="971"/>
              </a:spcBef>
              <a:buFont typeface="Arial"/>
              <a:buChar char="•"/>
            </a:pPr>
            <a:r>
              <a:rPr lang="en-US" dirty="0">
                <a:latin typeface="Open Sans"/>
                <a:ea typeface="Open Sans"/>
                <a:cs typeface="Open Sans"/>
              </a:rPr>
              <a:t>Hidden Trails Neighborhood Park (S-00995)</a:t>
            </a:r>
          </a:p>
          <a:p>
            <a:pPr marL="499110" lvl="1" indent="-165735">
              <a:spcBef>
                <a:spcPts val="484"/>
              </a:spcBef>
              <a:buFont typeface="Arial"/>
              <a:buChar char="•"/>
            </a:pPr>
            <a:r>
              <a:rPr lang="en-US" dirty="0">
                <a:latin typeface="Open Sans"/>
                <a:ea typeface="Open Sans"/>
                <a:cs typeface="Open Sans"/>
              </a:rPr>
              <a:t>Design began in FY 2022 and will be completed in FY24</a:t>
            </a:r>
          </a:p>
          <a:p>
            <a:pPr marL="499110" lvl="1" indent="-165735">
              <a:spcBef>
                <a:spcPts val="484"/>
              </a:spcBef>
              <a:buFont typeface="Arial"/>
              <a:buChar char="•"/>
            </a:pPr>
            <a:r>
              <a:rPr lang="en-US" dirty="0">
                <a:latin typeface="Open Sans"/>
                <a:ea typeface="Open Sans"/>
                <a:cs typeface="Open Sans"/>
              </a:rPr>
              <a:t>Construction anticipate to begin in FY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72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031" y="976718"/>
            <a:ext cx="5806555" cy="414399"/>
          </a:xfrm>
        </p:spPr>
        <p:txBody>
          <a:bodyPr>
            <a:no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35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210" y="5702733"/>
            <a:ext cx="658885" cy="241627"/>
          </a:xfrm>
        </p:spPr>
        <p:txBody>
          <a:bodyPr/>
          <a:lstStyle/>
          <a:p>
            <a:pPr algn="ctr"/>
            <a:fld id="{02BD1D1A-3142-417D-892D-A79CE2DAB3EE}" type="slidenum">
              <a:rPr lang="en-US" sz="926" b="1">
                <a:solidFill>
                  <a:prstClr val="white"/>
                </a:solidFill>
              </a:rPr>
              <a:pPr algn="ctr"/>
              <a:t>7</a:t>
            </a:fld>
            <a:endParaRPr lang="en-US" sz="926" b="1">
              <a:solidFill>
                <a:prstClr val="white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549826" y="1895167"/>
            <a:ext cx="6350321" cy="3535785"/>
          </a:xfrm>
          <a:prstGeom prst="rect">
            <a:avLst/>
          </a:prstGeom>
        </p:spPr>
        <p:txBody>
          <a:bodyPr vert="horz" lIns="60512" tIns="30256" rIns="60512" bIns="30256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 b="1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8091F-4155-44C1-B308-7F235B2BC036}"/>
              </a:ext>
            </a:extLst>
          </p:cNvPr>
          <p:cNvSpPr txBox="1"/>
          <p:nvPr/>
        </p:nvSpPr>
        <p:spPr>
          <a:xfrm>
            <a:off x="396653" y="1678309"/>
            <a:ext cx="8868335" cy="946413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700" b="1">
                <a:solidFill>
                  <a:schemeClr val="accent2"/>
                </a:solidFill>
                <a:latin typeface="Open Sans" panose="020B0606030504020204"/>
              </a:rPr>
              <a:t>Annual Review of District’s IFP</a:t>
            </a:r>
            <a:br>
              <a:rPr lang="en-US" sz="3000" b="1">
                <a:latin typeface="Open Sans" panose="020B0606030504020204"/>
              </a:rPr>
            </a:br>
            <a:endParaRPr lang="en-US" sz="3000" b="1"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33031A-4130-4785-9426-EBABC02C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652" y="2580257"/>
            <a:ext cx="8004854" cy="2105479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166211" indent="-166211">
              <a:lnSpc>
                <a:spcPct val="100000"/>
              </a:lnSpc>
            </a:pPr>
            <a:r>
              <a:rPr lang="en-US" sz="1800" dirty="0">
                <a:latin typeface="Open Sans" panose="020B0606030504020204"/>
              </a:rPr>
              <a:t>Pursuant to Government Code section 53398.66(j)(1), the Authority must review the District’s IFP, at least annually, and make any amendments that are necessary and appropriate </a:t>
            </a:r>
            <a:endParaRPr lang="en-US" sz="1800" dirty="0">
              <a:cs typeface="Calibri"/>
            </a:endParaRPr>
          </a:p>
          <a:p>
            <a:pPr marL="166211" indent="-166211">
              <a:lnSpc>
                <a:spcPct val="100000"/>
              </a:lnSpc>
            </a:pPr>
            <a:r>
              <a:rPr lang="en-US" sz="1800" dirty="0">
                <a:latin typeface="Open Sans" panose="020B0606030504020204"/>
              </a:rPr>
              <a:t>Staff has no recommended amendments to the IFP for the Authority’s consideration</a:t>
            </a:r>
            <a:endParaRPr lang="en-US" sz="1800" dirty="0">
              <a:latin typeface="Open Sans" panose="020B0606030504020204"/>
              <a:ea typeface="Open Sans" panose="020B0606030504020204"/>
              <a:cs typeface="Open Sans" panose="020B060603050402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FAA04B-04CD-46A2-9D20-67E9C26B1E81}"/>
              </a:ext>
            </a:extLst>
          </p:cNvPr>
          <p:cNvSpPr txBox="1"/>
          <p:nvPr/>
        </p:nvSpPr>
        <p:spPr>
          <a:xfrm>
            <a:off x="396652" y="2151515"/>
            <a:ext cx="3235289" cy="3924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100">
                <a:latin typeface="Open Sans Semibold"/>
              </a:rPr>
              <a:t>AB116 Requirements</a:t>
            </a:r>
          </a:p>
        </p:txBody>
      </p:sp>
    </p:spTree>
    <p:extLst>
      <p:ext uri="{BB962C8B-B14F-4D97-AF65-F5344CB8AC3E}">
        <p14:creationId xmlns:p14="http://schemas.microsoft.com/office/powerpoint/2010/main" val="169836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031" y="957842"/>
            <a:ext cx="5806555" cy="4143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350" dirty="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224" y="5708556"/>
            <a:ext cx="658885" cy="241627"/>
          </a:xfrm>
        </p:spPr>
        <p:txBody>
          <a:bodyPr/>
          <a:lstStyle/>
          <a:p>
            <a:pPr algn="ctr"/>
            <a:fld id="{02BD1D1A-3142-417D-892D-A79CE2DAB3EE}" type="slidenum">
              <a:rPr lang="en-US" sz="900" b="1" dirty="0">
                <a:solidFill>
                  <a:prstClr val="white"/>
                </a:solidFill>
              </a:rPr>
              <a:pPr algn="ctr"/>
              <a:t>8</a:t>
            </a:fld>
            <a:endParaRPr lang="en-US" sz="900" b="1">
              <a:solidFill>
                <a:prstClr val="white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43040" y="5708206"/>
            <a:ext cx="3795764" cy="286670"/>
          </a:xfrm>
          <a:prstGeom prst="rect">
            <a:avLst/>
          </a:prstGeom>
        </p:spPr>
        <p:txBody>
          <a:bodyPr vert="horz" lIns="60512" tIns="30256" rIns="60512" bIns="30256" rtlCol="0" anchor="ctr">
            <a:normAutofit fontScale="975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313">
              <a:latin typeface="Merriweather" panose="02060503050406030704" pitchFamily="18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44268" y="1642513"/>
            <a:ext cx="8023792" cy="2775486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 dirty="0">
                <a:solidFill>
                  <a:schemeClr val="accent2"/>
                </a:solidFill>
                <a:latin typeface="Open Sans"/>
                <a:ea typeface="Open Sans"/>
                <a:cs typeface="Open Sans"/>
              </a:rPr>
              <a:t>Requested</a:t>
            </a:r>
            <a:r>
              <a:rPr lang="en-US" sz="2100" b="1" dirty="0">
                <a:solidFill>
                  <a:schemeClr val="accent2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2700" b="1" dirty="0">
                <a:solidFill>
                  <a:schemeClr val="accent2"/>
                </a:solidFill>
                <a:latin typeface="Open Sans"/>
                <a:ea typeface="Open Sans"/>
                <a:cs typeface="Open Sans"/>
              </a:rPr>
              <a:t>Action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50" b="1" dirty="0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latin typeface="Open Sans"/>
                <a:ea typeface="Open Sans"/>
                <a:cs typeface="Open Sans"/>
              </a:rPr>
              <a:t>Approve, via resolution, the District’s FY 2023 Annual Report and confirm the annual review of the District's IFP</a:t>
            </a:r>
            <a:endParaRPr 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9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2494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BA Dept FY19 BRC May XX" id="{9BD19894-3F54-4722-A24E-93E590A750EB}" vid="{F7CADA7D-774A-45CD-9EF4-136701F05724}"/>
    </a:ext>
  </a:extLst>
</a:theme>
</file>

<file path=ppt/theme/theme2.xml><?xml version="1.0" encoding="utf-8"?>
<a:theme xmlns:a="http://schemas.openxmlformats.org/drawingml/2006/main" name="9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BA Dept FY19 BRC May XX" id="{9BD19894-3F54-4722-A24E-93E590A750EB}" vid="{D3A6B414-DE2A-4D4F-9AA7-0485A2EFC10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E94BA794F2F04AB932F3B79FAE96FA" ma:contentTypeVersion="9" ma:contentTypeDescription="Create a new document." ma:contentTypeScope="" ma:versionID="71dd4b87c50f6b3466af0e07be9e9b1f">
  <xsd:schema xmlns:xsd="http://www.w3.org/2001/XMLSchema" xmlns:xs="http://www.w3.org/2001/XMLSchema" xmlns:p="http://schemas.microsoft.com/office/2006/metadata/properties" xmlns:ns2="d774df54-6ab4-4681-85e5-7b23fed88b82" xmlns:ns3="8a48e69d-0c89-4485-834a-79ddbdf2a3b8" targetNamespace="http://schemas.microsoft.com/office/2006/metadata/properties" ma:root="true" ma:fieldsID="ba7689ee83deb3c42de45c06c4d26ea5" ns2:_="" ns3:_="">
    <xsd:import namespace="d774df54-6ab4-4681-85e5-7b23fed88b82"/>
    <xsd:import namespace="8a48e69d-0c89-4485-834a-79ddbdf2a3b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4df54-6ab4-4681-85e5-7b23fed88b8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48e69d-0c89-4485-834a-79ddbdf2a3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E75795-10B7-4FF9-831B-36D204D79E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FD0377-F302-4C81-8826-364CF22EB53F}">
  <ds:schemaRefs>
    <ds:schemaRef ds:uri="8a48e69d-0c89-4485-834a-79ddbdf2a3b8"/>
    <ds:schemaRef ds:uri="d774df54-6ab4-4681-85e5-7b23fed88b8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1F5C310-86BB-41D4-8E10-E484CA75FD5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8a48e69d-0c89-4485-834a-79ddbdf2a3b8"/>
    <ds:schemaRef ds:uri="d774df54-6ab4-4681-85e5-7b23fed88b8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BA Dept FY19 BRC May XX</Template>
  <TotalTime>15</TotalTime>
  <Words>493</Words>
  <Application>Microsoft Office PowerPoint</Application>
  <PresentationFormat>On-screen Show (4:3)</PresentationFormat>
  <Paragraphs>65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Merriweather</vt:lpstr>
      <vt:lpstr>Open Sans</vt:lpstr>
      <vt:lpstr>Open Sans Semibold</vt:lpstr>
      <vt:lpstr>Wingdings</vt:lpstr>
      <vt:lpstr>1_Office Theme</vt:lpstr>
      <vt:lpstr>9_Office Theme</vt:lpstr>
      <vt:lpstr>PowerPoint Presentation</vt:lpstr>
      <vt:lpstr>Otay Mesa Enhanced Infrastructure Financing District</vt:lpstr>
      <vt:lpstr>Otay Mesa Enhanced Infrastructure Financing District</vt:lpstr>
      <vt:lpstr>Otay Mesa Enhanced Infrastructure Financing District</vt:lpstr>
      <vt:lpstr>Otay Mesa Enhanced Infrastructure Financing District</vt:lpstr>
      <vt:lpstr>Otay Mesa Enhanced Infrastructure Financing District</vt:lpstr>
      <vt:lpstr>Otay Mesa Enhanced Infrastructure Financing District</vt:lpstr>
      <vt:lpstr>Otay Mesa Enhanced Infrastructure Financing District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O'Donnell, Nicholas</dc:creator>
  <cp:lastModifiedBy>Moore, Kevin</cp:lastModifiedBy>
  <cp:revision>12</cp:revision>
  <cp:lastPrinted>2020-06-08T22:16:43Z</cp:lastPrinted>
  <dcterms:created xsi:type="dcterms:W3CDTF">2018-04-11T23:39:44Z</dcterms:created>
  <dcterms:modified xsi:type="dcterms:W3CDTF">2024-02-21T23:19:36Z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0x0101008BE94BA794F2F04AB932F3B79FAE96FA</vt:lpwstr>
  </property>
</Properties>
</file>