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86" r:id="rId5"/>
    <p:sldMasterId id="2147483688" r:id="rId6"/>
  </p:sldMasterIdLst>
  <p:notesMasterIdLst>
    <p:notesMasterId r:id="rId13"/>
  </p:notesMasterIdLst>
  <p:handoutMasterIdLst>
    <p:handoutMasterId r:id="rId14"/>
  </p:handoutMasterIdLst>
  <p:sldIdLst>
    <p:sldId id="272" r:id="rId7"/>
    <p:sldId id="286" r:id="rId8"/>
    <p:sldId id="271" r:id="rId9"/>
    <p:sldId id="273" r:id="rId10"/>
    <p:sldId id="270" r:id="rId11"/>
    <p:sldId id="288" r:id="rId1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CFBAA6-8170-406D-82A0-62E8EE92BEF5}">
          <p14:sldIdLst>
            <p14:sldId id="272"/>
            <p14:sldId id="286"/>
            <p14:sldId id="271"/>
            <p14:sldId id="273"/>
            <p14:sldId id="270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903AE48-ECBC-B8EA-88E2-E64215B05013}" name="Weisman, Samantha" initials="WS" userId="S::sweisman@sandiego.gov::56cc4286-8c3e-43df-94ce-4f111e9c76f5" providerId="AD"/>
  <p188:author id="{1FE0599B-5672-B5FB-E32B-93E5199E68EB}" name="Eyre, Richard" initials="ER" userId="S::reyre@sandiego.gov::f581bb8b-363d-4d36-ac68-f6aa42fcb332" providerId="AD"/>
  <p188:author id="{0C46DCA4-B5B3-B9A8-34BB-D46A887246A1}" name="Moore, Kevin" initials="MK" userId="S::kgmoore@sandiego.gov::a5c9beda-6244-442f-9098-23566a505314" providerId="AD"/>
  <p188:author id="{4E6331A6-5ED7-2704-1325-F5E24CA9AC55}" name="Moore, Kevin" initials="MK" userId="S::KGMoore@sandiego.gov::a5c9beda-6244-442f-9098-23566a505314" providerId="AD"/>
  <p188:author id="{F3034DB7-31AC-2833-7A6A-37587C390974}" name="Valdovinos, Marisol" initials="VM" userId="S::mvaldovinos@sandiego.gov::1457b7db-1d65-4d3f-bf48-6973795afc92" providerId="AD"/>
  <p188:author id="{591A29FF-B035-2F16-31D9-0CD184718BE3}" name="Mallen, Jasmine" initials="MJ" userId="S::JMallen@sandiego.gov::b64e1cbf-aae7-4fdd-9047-addbabc595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en, Mike" initials="HM" lastIdx="8" clrIdx="0">
    <p:extLst>
      <p:ext uri="{19B8F6BF-5375-455C-9EA6-DF929625EA0E}">
        <p15:presenceInfo xmlns:p15="http://schemas.microsoft.com/office/powerpoint/2012/main" userId="S-1-5-21-219123761-1972038647-3338400271-87727" providerId="AD"/>
      </p:ext>
    </p:extLst>
  </p:cmAuthor>
  <p:cmAuthor id="2" name="Tomlinson, Tom" initials="TT" lastIdx="4" clrIdx="1">
    <p:extLst>
      <p:ext uri="{19B8F6BF-5375-455C-9EA6-DF929625EA0E}">
        <p15:presenceInfo xmlns:p15="http://schemas.microsoft.com/office/powerpoint/2012/main" userId="S-1-5-21-219123761-1972038647-3338400271-60119" providerId="AD"/>
      </p:ext>
    </p:extLst>
  </p:cmAuthor>
  <p:cmAuthor id="3" name="Mallen, Jasmine" initials="MJ" lastIdx="11" clrIdx="2">
    <p:extLst>
      <p:ext uri="{19B8F6BF-5375-455C-9EA6-DF929625EA0E}">
        <p15:presenceInfo xmlns:p15="http://schemas.microsoft.com/office/powerpoint/2012/main" userId="S::JMallen@sandiego.gov::b64e1cbf-aae7-4fdd-9047-addbabc59583" providerId="AD"/>
      </p:ext>
    </p:extLst>
  </p:cmAuthor>
  <p:cmAuthor id="4" name="Valdovinos, Marisol" initials="VM" lastIdx="4" clrIdx="3">
    <p:extLst>
      <p:ext uri="{19B8F6BF-5375-455C-9EA6-DF929625EA0E}">
        <p15:presenceInfo xmlns:p15="http://schemas.microsoft.com/office/powerpoint/2012/main" userId="S::mvaldovinos@sandiego.gov::1457b7db-1d65-4d3f-bf48-6973795afc92" providerId="AD"/>
      </p:ext>
    </p:extLst>
  </p:cmAuthor>
  <p:cmAuthor id="5" name="Weisman, Samantha" initials="WS" lastIdx="3" clrIdx="4">
    <p:extLst>
      <p:ext uri="{19B8F6BF-5375-455C-9EA6-DF929625EA0E}">
        <p15:presenceInfo xmlns:p15="http://schemas.microsoft.com/office/powerpoint/2012/main" userId="S::sweisman@sandiego.gov::56cc4286-8c3e-43df-94ce-4f111e9c76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E17390-2672-A680-209A-B1812CA32EE9}" v="4" dt="2024-02-14T22:37:45.072"/>
    <p1510:client id="{B97A0DBC-FCC0-4E83-A5D4-F7611F14E664}" v="6" dt="2024-02-15T22:34:40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97224385888906"/>
          <c:y val="0.11613861827307678"/>
          <c:w val="0.38518693593650188"/>
          <c:h val="0.8159975317782494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.20601851851851852"/>
          <c:w val="0.46388888888888891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43-4CBE-9FD4-A57C16F759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3-4CBE-9FD4-A57C16F759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3-4CBE-9FD4-A57C16F759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43-4CBE-9FD4-A57C16F759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43-4CBE-9FD4-A57C16F759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90-4468-97B9-FBA7097725E9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190-4468-97B9-FBA7097725E9}"/>
              </c:ext>
            </c:extLst>
          </c:dPt>
          <c:dLbls>
            <c:dLbl>
              <c:idx val="0"/>
              <c:layout>
                <c:manualLayout>
                  <c:x val="-6.9635776270937894E-2"/>
                  <c:y val="-1.09238126428508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657FB089-C1FD-402C-A279-9972CE41CA9F}" type="CATEGORYNAME">
                      <a:rPr lang="en-US" sz="1200" b="1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200" baseline="0"/>
                      <a:t> </a:t>
                    </a:r>
                    <a:fld id="{73AD6AA1-829F-4C97-964C-A8497CF76DF3}" type="VALUE">
                      <a:rPr lang="en-US" sz="1200" baseline="0" smtClean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[VALUE]</a:t>
                    </a:fld>
                    <a:br>
                      <a:rPr lang="en-US" sz="1200" baseline="0"/>
                    </a:br>
                    <a:fld id="{E872537A-A953-427A-872D-7F9725064771}" type="PERCENTAGE">
                      <a:rPr lang="en-US" sz="1200" baseline="0" smtClean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200" baseline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369729750846962"/>
                      <c:h val="0.193099246923538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43-4CBE-9FD4-A57C16F75989}"/>
                </c:ext>
              </c:extLst>
            </c:dLbl>
            <c:dLbl>
              <c:idx val="1"/>
              <c:layout>
                <c:manualLayout>
                  <c:x val="6.955202330312607E-2"/>
                  <c:y val="7.8660052455804255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23052EFE-81AB-43CD-BE20-D820FF37492B}" type="CATEGORYNAME">
                      <a:rPr lang="en-US" sz="1200" b="1" smtClean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br>
                      <a:rPr lang="en-US" sz="1200" b="1"/>
                    </a:br>
                    <a:r>
                      <a:rPr lang="en-US" sz="1200" baseline="0"/>
                      <a:t> </a:t>
                    </a:r>
                    <a:fld id="{E5C831D2-7264-46C8-93B0-68979E97F486}" type="VALUE">
                      <a:rPr lang="en-US" sz="1200" baseline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[VALUE]</a:t>
                    </a:fld>
                    <a:r>
                      <a:rPr lang="en-US" sz="1200" baseline="0"/>
                      <a:t>           </a:t>
                    </a:r>
                    <a:br>
                      <a:rPr lang="en-US" sz="1200" baseline="0"/>
                    </a:br>
                    <a:fld id="{2FA8ECE5-8E3A-451B-95E4-14EAB39E1B2E}" type="PERCENTAGE">
                      <a:rPr lang="en-US" sz="1200" baseline="0" smtClean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200" baseline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204453659946716"/>
                      <c:h val="0.218568933235936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43-4CBE-9FD4-A57C16F75989}"/>
                </c:ext>
              </c:extLst>
            </c:dLbl>
            <c:dLbl>
              <c:idx val="2"/>
              <c:layout>
                <c:manualLayout>
                  <c:x val="0.154398105595278"/>
                  <c:y val="-3.1894092346213469E-3"/>
                </c:manualLayout>
              </c:layout>
              <c:tx>
                <c:rich>
                  <a:bodyPr/>
                  <a:lstStyle/>
                  <a:p>
                    <a:fld id="{37000FF6-BA18-4110-9782-DC25D70979B5}" type="CATEGORYNAME">
                      <a:rPr lang="en-US" sz="1200" b="1"/>
                      <a:pPr/>
                      <a:t>[CATEGORY NAME]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438905D0-228C-4302-BD58-5666F5D16866}" type="VALUE">
                      <a:rPr lang="en-US" sz="1200" baseline="0" smtClean="0"/>
                      <a:pPr/>
                      <a:t>[VALUE]</a:t>
                    </a:fld>
                    <a:br>
                      <a:rPr lang="en-US" sz="1200" baseline="0"/>
                    </a:br>
                    <a:fld id="{60B50490-367C-4E0B-90EC-BF0F45AB5EA3}" type="PERCENTAGE">
                      <a:rPr lang="en-US" sz="1200" baseline="0" smtClean="0"/>
                      <a:pPr/>
                      <a:t>[PERCENTAGE]</a:t>
                    </a:fld>
                    <a:endParaRPr lang="en-US" sz="1200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43-4CBE-9FD4-A57C16F75989}"/>
                </c:ext>
              </c:extLst>
            </c:dLbl>
            <c:dLbl>
              <c:idx val="3"/>
              <c:layout>
                <c:manualLayout>
                  <c:x val="9.207009220017208E-2"/>
                  <c:y val="5.4941574821353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9CF65E98-1015-44DD-B969-3BACE07F2C5D}" type="CATEGORYNAME">
                      <a:rPr lang="en-US" sz="1200" b="1"/>
                      <a:pPr algn="ctr"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200" baseline="0" dirty="0"/>
                      <a:t> </a:t>
                    </a:r>
                    <a:br>
                      <a:rPr lang="en-US" sz="1200" baseline="0" dirty="0"/>
                    </a:br>
                    <a:fld id="{028927B8-0B0D-4135-94E8-7FA244D10DC9}" type="VALUE">
                      <a:rPr lang="en-US" sz="1200" baseline="0" smtClean="0"/>
                      <a:pPr algn="ctr"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[VALUE]</a:t>
                    </a:fld>
                    <a:br>
                      <a:rPr lang="en-US" sz="1200" baseline="0" dirty="0"/>
                    </a:br>
                    <a:r>
                      <a:rPr lang="en-US" sz="1200" baseline="0" dirty="0"/>
                      <a:t> </a:t>
                    </a:r>
                    <a:fld id="{468CDF2B-63BD-4E0A-84B7-FC4032B0D4E7}" type="PERCENTAGE">
                      <a:rPr lang="en-US" sz="1200" baseline="0" smtClean="0"/>
                      <a:pPr algn="ctr"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200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38281908593899"/>
                      <c:h val="0.194672727072140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443-4CBE-9FD4-A57C16F75989}"/>
                </c:ext>
              </c:extLst>
            </c:dLbl>
            <c:dLbl>
              <c:idx val="4"/>
              <c:layout>
                <c:manualLayout>
                  <c:x val="-0.11918274848964024"/>
                  <c:y val="-7.1242734167985294E-2"/>
                </c:manualLayout>
              </c:layout>
              <c:tx>
                <c:rich>
                  <a:bodyPr/>
                  <a:lstStyle/>
                  <a:p>
                    <a:fld id="{5BED88AA-6EB2-46DE-9683-D8E9E84B82C5}" type="CATEGORYNAME">
                      <a:rPr lang="pl-PL" sz="1200" b="1"/>
                      <a:pPr/>
                      <a:t>[CATEGORY NAME]</a:t>
                    </a:fld>
                    <a:r>
                      <a:rPr lang="pl-PL" sz="1200" baseline="0"/>
                      <a:t> </a:t>
                    </a:r>
                    <a:br>
                      <a:rPr lang="pl-PL" sz="1200" baseline="0"/>
                    </a:br>
                    <a:fld id="{D445861B-EA1B-4339-9C34-079B4C5F1F82}" type="VALUE">
                      <a:rPr lang="pl-PL" sz="1200" baseline="0" smtClean="0"/>
                      <a:pPr/>
                      <a:t>[VALUE]</a:t>
                    </a:fld>
                    <a:br>
                      <a:rPr lang="pl-PL" sz="1200" baseline="0"/>
                    </a:br>
                    <a:r>
                      <a:rPr lang="pl-PL" sz="1200" baseline="0"/>
                      <a:t> </a:t>
                    </a:r>
                    <a:fld id="{C253247F-0B7F-444C-887C-1598D4CEF859}" type="PERCENTAGE">
                      <a:rPr lang="pl-PL" sz="1200" baseline="0"/>
                      <a:pPr/>
                      <a:t>[PERCENTAGE]</a:t>
                    </a:fld>
                    <a:endParaRPr lang="pl-PL" sz="1200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443-4CBE-9FD4-A57C16F75989}"/>
                </c:ext>
              </c:extLst>
            </c:dLbl>
            <c:dLbl>
              <c:idx val="5"/>
              <c:layout>
                <c:manualLayout>
                  <c:x val="-0.16708226512621857"/>
                  <c:y val="4.27729625315376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74F5B4CA-CA2B-45B2-9B38-BD5146C7C27F}" type="CATEGORYNAME">
                      <a:rPr lang="en-US" sz="1200" b="1" smtClean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br>
                      <a:rPr lang="en-US" sz="1200"/>
                    </a:br>
                    <a:r>
                      <a:rPr lang="en-US" sz="1200" baseline="0"/>
                      <a:t> </a:t>
                    </a:r>
                    <a:fld id="{40B13F4C-3663-48C7-BD38-88FAFDF8A84B}" type="VALUE">
                      <a:rPr lang="en-US" sz="1200" baseline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[VALUE]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5CE6F20D-D0AC-4F56-8A01-FBA0FFED54AC}" type="PERCENTAGE">
                      <a:rPr lang="en-US" sz="1200" baseline="0" smtClean="0"/>
                      <a:pPr>
                        <a:defRPr sz="12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200" baseline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010901800046614"/>
                      <c:h val="0.151567900419556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190-4468-97B9-FBA7097725E9}"/>
                </c:ext>
              </c:extLst>
            </c:dLbl>
            <c:dLbl>
              <c:idx val="6"/>
              <c:layout>
                <c:manualLayout>
                  <c:x val="-0.16882520095583634"/>
                  <c:y val="-7.647163432064101E-2"/>
                </c:manualLayout>
              </c:layout>
              <c:tx>
                <c:rich>
                  <a:bodyPr/>
                  <a:lstStyle/>
                  <a:p>
                    <a:fld id="{E1618494-C252-4FF4-9867-078BA1092768}" type="CATEGORYNAME">
                      <a:rPr lang="en-US" sz="1200" b="1"/>
                      <a:pPr/>
                      <a:t>[CATEGORY NAME]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CF798BE8-DF74-4A20-AA7C-95A05CF450C3}" type="VALUE">
                      <a:rPr lang="en-US" sz="1200" baseline="0" smtClean="0"/>
                      <a:pPr/>
                      <a:t>[VALUE]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184680CD-F0CA-4257-90D6-9B3FA44CD7DE}" type="PERCENTAGE">
                      <a:rPr lang="en-US" sz="1200" baseline="0" smtClean="0"/>
                      <a:pPr/>
                      <a:t>[PERCENTAGE]</a:t>
                    </a:fld>
                    <a:endParaRPr lang="en-US" sz="1200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190-4468-97B9-FBA7097725E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Sheet2!$A$3:$A$9</c:f>
              <c:strCache>
                <c:ptCount val="7"/>
                <c:pt idx="0">
                  <c:v>City Staff Services</c:v>
                </c:pt>
                <c:pt idx="1">
                  <c:v>Contractual Services &amp; Other</c:v>
                </c:pt>
                <c:pt idx="2">
                  <c:v>Hidden Trails NP</c:v>
                </c:pt>
                <c:pt idx="3">
                  <c:v>Fire Station #49</c:v>
                </c:pt>
                <c:pt idx="4">
                  <c:v>Dennery Ranch NP</c:v>
                </c:pt>
                <c:pt idx="5">
                  <c:v>Siempre Viva Road</c:v>
                </c:pt>
                <c:pt idx="6">
                  <c:v>Airway Road</c:v>
                </c:pt>
              </c:strCache>
            </c:strRef>
          </c:cat>
          <c:val>
            <c:numRef>
              <c:f>Sheet2!$B$3:$B$9</c:f>
              <c:numCache>
                <c:formatCode>_("$"* #,##0_);_("$"* \(#,##0\);_("$"* "-"??_);_(@_)</c:formatCode>
                <c:ptCount val="7"/>
                <c:pt idx="0">
                  <c:v>76700</c:v>
                </c:pt>
                <c:pt idx="1">
                  <c:v>83110</c:v>
                </c:pt>
                <c:pt idx="2">
                  <c:v>850000</c:v>
                </c:pt>
                <c:pt idx="3" formatCode="_(&quot;$&quot;* #,##0_);_(&quot;$&quot;* \(#,##0\);_(&quot;$&quot;* &quot;-&quot;_);_(@_)">
                  <c:v>1500000</c:v>
                </c:pt>
                <c:pt idx="4" formatCode="_(&quot;$&quot;* #,##0_);_(&quot;$&quot;* \(#,##0\);_(&quot;$&quot;* &quot;-&quot;_);_(@_)">
                  <c:v>4368165</c:v>
                </c:pt>
                <c:pt idx="5" formatCode="_(&quot;$&quot;* #,##0_);_(&quot;$&quot;* \(#,##0\);_(&quot;$&quot;* &quot;-&quot;_);_(@_)">
                  <c:v>500000</c:v>
                </c:pt>
                <c:pt idx="6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43-4CBE-9FD4-A57C16F75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47B1F974-BBDE-40A4-91F0-1CD99AD97E8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B4615DCF-6671-47FA-B640-AC1B4BF2F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BE165F9A-70E9-4877-97AA-E787C9611D4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A1D30772-2387-4279-A75B-F1ABB60CE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30772-2387-4279-A75B-F1ABB60CE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505981"/>
            <a:ext cx="5661660" cy="4327210"/>
          </a:xfrm>
        </p:spPr>
        <p:txBody>
          <a:bodyPr/>
          <a:lstStyle/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3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505981"/>
            <a:ext cx="5661660" cy="4327210"/>
          </a:xfrm>
        </p:spPr>
        <p:txBody>
          <a:bodyPr/>
          <a:lstStyle/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9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4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79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1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82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0"/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15189" y="2134770"/>
            <a:ext cx="8398299" cy="2375086"/>
          </a:xfrm>
          <a:prstGeom prst="rect">
            <a:avLst/>
          </a:prstGeom>
        </p:spPr>
        <p:txBody>
          <a:bodyPr vert="horz" lIns="80682" tIns="40341" rIns="80682" bIns="40341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Fiscal Year 2025 Otay Mesa EIFD Proposed Budget</a:t>
            </a:r>
            <a:br>
              <a:rPr lang="en-US" sz="35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en-US" sz="35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21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February 22, 2024</a:t>
            </a:r>
            <a:br>
              <a:rPr lang="en-US" sz="21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21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Public Financing Authority Meeting</a:t>
            </a:r>
          </a:p>
          <a:p>
            <a:pPr algn="l"/>
            <a:r>
              <a:rPr lang="en-US" sz="21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Item #5</a:t>
            </a:r>
            <a:endParaRPr lang="en-US" sz="2100" dirty="0">
              <a:solidFill>
                <a:srgbClr val="FF0000"/>
              </a:solidFill>
              <a:latin typeface="Open Sans Semibold"/>
              <a:ea typeface="Open Sans Semibold"/>
              <a:cs typeface="Open Sans Semibold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15189" y="1034610"/>
            <a:ext cx="8068235" cy="562340"/>
          </a:xfrm>
          <a:prstGeom prst="rect">
            <a:avLst/>
          </a:prstGeom>
        </p:spPr>
        <p:txBody>
          <a:bodyPr vert="horz" lIns="80682" tIns="40341" rIns="80682" bIns="40341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18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</p:spTree>
    <p:extLst>
      <p:ext uri="{BB962C8B-B14F-4D97-AF65-F5344CB8AC3E}">
        <p14:creationId xmlns:p14="http://schemas.microsoft.com/office/powerpoint/2010/main" val="9615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80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056" y="1094515"/>
            <a:ext cx="9042640" cy="650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FY 2024 Year-End Projection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799" y="6460643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2</a:t>
            </a:fld>
            <a:endParaRPr lang="en-US" sz="1235" b="1">
              <a:solidFill>
                <a:prstClr val="white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0D32DC-BFE6-4094-A60A-863A1F533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41136"/>
              </p:ext>
            </p:extLst>
          </p:nvPr>
        </p:nvGraphicFramePr>
        <p:xfrm>
          <a:off x="1074934" y="1976593"/>
          <a:ext cx="9042640" cy="329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60">
                  <a:extLst>
                    <a:ext uri="{9D8B030D-6E8A-4147-A177-3AD203B41FA5}">
                      <a16:colId xmlns:a16="http://schemas.microsoft.com/office/drawing/2014/main" val="327786265"/>
                    </a:ext>
                  </a:extLst>
                </a:gridCol>
                <a:gridCol w="2260660">
                  <a:extLst>
                    <a:ext uri="{9D8B030D-6E8A-4147-A177-3AD203B41FA5}">
                      <a16:colId xmlns:a16="http://schemas.microsoft.com/office/drawing/2014/main" val="2555002142"/>
                    </a:ext>
                  </a:extLst>
                </a:gridCol>
                <a:gridCol w="2253202">
                  <a:extLst>
                    <a:ext uri="{9D8B030D-6E8A-4147-A177-3AD203B41FA5}">
                      <a16:colId xmlns:a16="http://schemas.microsoft.com/office/drawing/2014/main" val="2018469835"/>
                    </a:ext>
                  </a:extLst>
                </a:gridCol>
                <a:gridCol w="2268118">
                  <a:extLst>
                    <a:ext uri="{9D8B030D-6E8A-4147-A177-3AD203B41FA5}">
                      <a16:colId xmlns:a16="http://schemas.microsoft.com/office/drawing/2014/main" val="3163038466"/>
                    </a:ext>
                  </a:extLst>
                </a:gridCol>
              </a:tblGrid>
              <a:tr h="13221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FY 2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024 Ad</a:t>
                      </a:r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opted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FY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2024 Y</a:t>
                      </a:r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ear-End Projections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Variance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1524330"/>
                  </a:ext>
                </a:extLst>
              </a:tr>
              <a:tr h="68761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Revenue</a:t>
                      </a:r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$7,214,435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$7,220,037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$5,602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730484"/>
                  </a:ext>
                </a:extLst>
              </a:tr>
              <a:tr h="6444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Operating Expense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$185,010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$208,935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$23,925</a:t>
                      </a:r>
                      <a:endParaRPr lang="en-US" sz="1800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798431"/>
                  </a:ext>
                </a:extLst>
              </a:tr>
              <a:tr h="6444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Capital Expense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$6,079,425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$6,079,425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800" dirty="0">
                          <a:latin typeface="Open Sans"/>
                          <a:ea typeface="Open Sans"/>
                          <a:cs typeface="Open Sans"/>
                        </a:rPr>
                        <a:t>$0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4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27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80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4413" y="844906"/>
            <a:ext cx="9042640" cy="4214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FY 2025 Proposed Budget Summary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799" y="6460643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3</a:t>
            </a:fld>
            <a:endParaRPr lang="en-US" sz="1235" b="1">
              <a:solidFill>
                <a:prstClr val="white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AAFD543-7444-40C9-A6DD-8C55A523C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93448"/>
              </p:ext>
            </p:extLst>
          </p:nvPr>
        </p:nvGraphicFramePr>
        <p:xfrm>
          <a:off x="1686581" y="1507762"/>
          <a:ext cx="7643068" cy="202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67">
                  <a:extLst>
                    <a:ext uri="{9D8B030D-6E8A-4147-A177-3AD203B41FA5}">
                      <a16:colId xmlns:a16="http://schemas.microsoft.com/office/drawing/2014/main" val="49754838"/>
                    </a:ext>
                  </a:extLst>
                </a:gridCol>
                <a:gridCol w="1910767">
                  <a:extLst>
                    <a:ext uri="{9D8B030D-6E8A-4147-A177-3AD203B41FA5}">
                      <a16:colId xmlns:a16="http://schemas.microsoft.com/office/drawing/2014/main" val="2996608226"/>
                    </a:ext>
                  </a:extLst>
                </a:gridCol>
                <a:gridCol w="1910767">
                  <a:extLst>
                    <a:ext uri="{9D8B030D-6E8A-4147-A177-3AD203B41FA5}">
                      <a16:colId xmlns:a16="http://schemas.microsoft.com/office/drawing/2014/main" val="1802156060"/>
                    </a:ext>
                  </a:extLst>
                </a:gridCol>
                <a:gridCol w="1910767">
                  <a:extLst>
                    <a:ext uri="{9D8B030D-6E8A-4147-A177-3AD203B41FA5}">
                      <a16:colId xmlns:a16="http://schemas.microsoft.com/office/drawing/2014/main" val="1237819049"/>
                    </a:ext>
                  </a:extLst>
                </a:gridCol>
              </a:tblGrid>
              <a:tr h="969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Revenue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FY 2024 Adopted Budget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FY 2025 Proposed Budget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Variance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94371"/>
                  </a:ext>
                </a:extLst>
              </a:tr>
              <a:tr h="3519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Tax Increment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$5,567,860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$7,022,373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$1,454,513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11101"/>
                  </a:ext>
                </a:extLst>
              </a:tr>
              <a:tr h="3519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Carryforward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$1,646,575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$855,602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$790,973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99744"/>
                  </a:ext>
                </a:extLst>
              </a:tr>
              <a:tr h="35196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</a:rPr>
                        <a:t>$7,214,435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</a:rPr>
                        <a:t>$7,877,975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</a:rPr>
                        <a:t>$663,540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284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6915EC2-7481-4C4D-8751-928B17965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50927"/>
              </p:ext>
            </p:extLst>
          </p:nvPr>
        </p:nvGraphicFramePr>
        <p:xfrm>
          <a:off x="1686581" y="3810768"/>
          <a:ext cx="7643068" cy="249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67">
                  <a:extLst>
                    <a:ext uri="{9D8B030D-6E8A-4147-A177-3AD203B41FA5}">
                      <a16:colId xmlns:a16="http://schemas.microsoft.com/office/drawing/2014/main" val="828480687"/>
                    </a:ext>
                  </a:extLst>
                </a:gridCol>
                <a:gridCol w="1910767">
                  <a:extLst>
                    <a:ext uri="{9D8B030D-6E8A-4147-A177-3AD203B41FA5}">
                      <a16:colId xmlns:a16="http://schemas.microsoft.com/office/drawing/2014/main" val="4149750440"/>
                    </a:ext>
                  </a:extLst>
                </a:gridCol>
                <a:gridCol w="1910767">
                  <a:extLst>
                    <a:ext uri="{9D8B030D-6E8A-4147-A177-3AD203B41FA5}">
                      <a16:colId xmlns:a16="http://schemas.microsoft.com/office/drawing/2014/main" val="4192785418"/>
                    </a:ext>
                  </a:extLst>
                </a:gridCol>
                <a:gridCol w="1910767">
                  <a:extLst>
                    <a:ext uri="{9D8B030D-6E8A-4147-A177-3AD203B41FA5}">
                      <a16:colId xmlns:a16="http://schemas.microsoft.com/office/drawing/2014/main" val="2916805416"/>
                    </a:ext>
                  </a:extLst>
                </a:gridCol>
              </a:tblGrid>
              <a:tr h="587128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FY 2024 Adopted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FY 2025 Proposed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44527"/>
                  </a:ext>
                </a:extLst>
              </a:tr>
              <a:tr h="239200">
                <a:tc>
                  <a:txBody>
                    <a:bodyPr/>
                    <a:lstStyle/>
                    <a:p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$185,010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$159,810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$25,200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5105"/>
                  </a:ext>
                </a:extLst>
              </a:tr>
              <a:tr h="761092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Operating Contingency for 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endParaRPr lang="en-US" sz="16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$950,000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endParaRPr lang="en-US" sz="16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</a:rPr>
                        <a:t>$950,000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5427"/>
                  </a:ext>
                </a:extLst>
              </a:tr>
              <a:tr h="413164">
                <a:tc>
                  <a:txBody>
                    <a:bodyPr/>
                    <a:lstStyle/>
                    <a:p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Capital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$6,079,425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Open Sans"/>
                          <a:ea typeface="Open Sans"/>
                          <a:cs typeface="Open Sans"/>
                        </a:rPr>
                        <a:t>$7,718,165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$1,638,740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247925"/>
                  </a:ext>
                </a:extLst>
              </a:tr>
              <a:tr h="239200"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Open Sans"/>
                          <a:ea typeface="Open Sans"/>
                          <a:cs typeface="Open San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latin typeface="Open Sans"/>
                          <a:ea typeface="Open Sans"/>
                          <a:cs typeface="Open Sans"/>
                        </a:rPr>
                        <a:t>$7,214,435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latin typeface="Open Sans"/>
                          <a:ea typeface="Open Sans"/>
                          <a:cs typeface="Open Sans"/>
                        </a:rPr>
                        <a:t>$7,877,975</a:t>
                      </a:r>
                      <a:endParaRPr lang="en-US" sz="16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</a:rPr>
                        <a:t>$663,540</a:t>
                      </a:r>
                      <a:endParaRPr lang="en-US" sz="16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71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878" y="6450371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4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0735" y="1099399"/>
            <a:ext cx="11446739" cy="52089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District Funding for CIP</a:t>
            </a:r>
          </a:p>
          <a:p>
            <a:pPr marL="221615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CIP within the District is continuously monitored for changes in funding needs 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1615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FY25 Proposed Projects</a:t>
            </a:r>
          </a:p>
          <a:p>
            <a:pPr marL="665480" lvl="1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Hidden Trails Neighborhood Park (S-00995) – $850,000</a:t>
            </a:r>
          </a:p>
          <a:p>
            <a:pPr marL="665480" lvl="1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Dennery Ranch Neighborhood Park (RD22001) - $4,368,165</a:t>
            </a:r>
          </a:p>
          <a:p>
            <a:pPr marL="665480" lvl="1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Fire Station #49 (S-00784) - $1,500,000</a:t>
            </a:r>
          </a:p>
          <a:p>
            <a:pPr marL="665480" lvl="1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Siempre Viva Road Improvement (P-19006) - $500,000</a:t>
            </a:r>
          </a:p>
          <a:p>
            <a:pPr marL="665480" lvl="1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Open Sans"/>
                <a:ea typeface="Open Sans"/>
                <a:cs typeface="Open Sans"/>
              </a:rPr>
              <a:t>Airway Road Improvements (P-19007) - $500,000</a:t>
            </a:r>
          </a:p>
          <a:p>
            <a:pPr marL="221615" indent="-22161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7824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203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185" y="6479391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5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8B876-2371-4AF5-83E3-18DD3F8F135D}"/>
              </a:ext>
            </a:extLst>
          </p:cNvPr>
          <p:cNvSpPr txBox="1"/>
          <p:nvPr/>
        </p:nvSpPr>
        <p:spPr>
          <a:xfrm>
            <a:off x="510442" y="1083530"/>
            <a:ext cx="1082012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FY 2025 Proposed Operating and CIP Budget </a:t>
            </a:r>
            <a:endParaRPr lang="en-US" sz="3600" b="1">
              <a:solidFill>
                <a:schemeClr val="accent2"/>
              </a:solidFill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8138E-67D3-46A4-B3E0-B25BBA635593}"/>
              </a:ext>
            </a:extLst>
          </p:cNvPr>
          <p:cNvSpPr txBox="1"/>
          <p:nvPr/>
        </p:nvSpPr>
        <p:spPr>
          <a:xfrm>
            <a:off x="8343645" y="5179923"/>
            <a:ext cx="330256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>
                <a:latin typeface="Open Sans" panose="020B0606030504020204"/>
              </a:rPr>
              <a:t>Total $7,877,975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AA7D7BC-959D-4D03-9E55-471C245468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036136"/>
              </p:ext>
            </p:extLst>
          </p:nvPr>
        </p:nvGraphicFramePr>
        <p:xfrm>
          <a:off x="-79165" y="1745799"/>
          <a:ext cx="7998310" cy="473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AA7D7BC-959D-4D03-9E55-471C245468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437935"/>
              </p:ext>
            </p:extLst>
          </p:nvPr>
        </p:nvGraphicFramePr>
        <p:xfrm>
          <a:off x="367862" y="1716723"/>
          <a:ext cx="10804268" cy="453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06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878" y="6450371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6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09135" y="1052535"/>
            <a:ext cx="10698389" cy="4281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Requested Actions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>
                <a:latin typeface="Open Sans"/>
                <a:ea typeface="Open Sans"/>
                <a:cs typeface="Open Sans"/>
              </a:rPr>
              <a:t>Approve, via resolution, the FY 2025 proposed budget</a:t>
            </a:r>
            <a:endParaRPr lang="en-US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588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9442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7A0E4D2A-D77C-4412-B832-2529182EE553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F7CADA7D-774A-45CD-9EF4-136701F05724}"/>
    </a:ext>
  </a:extLst>
</a:theme>
</file>

<file path=ppt/theme/theme3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D3A6B414-DE2A-4D4F-9AA7-0485A2EFC10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94BA794F2F04AB932F3B79FAE96FA" ma:contentTypeVersion="9" ma:contentTypeDescription="Create a new document." ma:contentTypeScope="" ma:versionID="71dd4b87c50f6b3466af0e07be9e9b1f">
  <xsd:schema xmlns:xsd="http://www.w3.org/2001/XMLSchema" xmlns:xs="http://www.w3.org/2001/XMLSchema" xmlns:p="http://schemas.microsoft.com/office/2006/metadata/properties" xmlns:ns2="d774df54-6ab4-4681-85e5-7b23fed88b82" xmlns:ns3="8a48e69d-0c89-4485-834a-79ddbdf2a3b8" targetNamespace="http://schemas.microsoft.com/office/2006/metadata/properties" ma:root="true" ma:fieldsID="ba7689ee83deb3c42de45c06c4d26ea5" ns2:_="" ns3:_="">
    <xsd:import namespace="d774df54-6ab4-4681-85e5-7b23fed88b82"/>
    <xsd:import namespace="8a48e69d-0c89-4485-834a-79ddbdf2a3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4df54-6ab4-4681-85e5-7b23fed88b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8e69d-0c89-4485-834a-79ddbdf2a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FD939E-717E-43ED-81BB-4BF05FE6AF5A}">
  <ds:schemaRefs>
    <ds:schemaRef ds:uri="8a48e69d-0c89-4485-834a-79ddbdf2a3b8"/>
    <ds:schemaRef ds:uri="d774df54-6ab4-4681-85e5-7b23fed88b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43BF72C-A755-4168-B563-4372A471BF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E5F0E9-1F0E-4FF7-9783-BC93409878D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8a48e69d-0c89-4485-834a-79ddbdf2a3b8"/>
    <ds:schemaRef ds:uri="d774df54-6ab4-4681-85e5-7b23fed88b8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BA Dept FY19 BRC May XX</Template>
  <TotalTime>31</TotalTime>
  <Words>322</Words>
  <Application>Microsoft Office PowerPoint</Application>
  <PresentationFormat>Widescreen</PresentationFormat>
  <Paragraphs>96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Merriweather</vt:lpstr>
      <vt:lpstr>Open Sans</vt:lpstr>
      <vt:lpstr>Open Sans Semibold</vt:lpstr>
      <vt:lpstr>3_Office Theme</vt:lpstr>
      <vt:lpstr>1_Office Theme</vt:lpstr>
      <vt:lpstr>9_Office Theme</vt:lpstr>
      <vt:lpstr>PowerPoint Presentation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  <vt:lpstr>Otay Mesa Enhanced Infrastructure Financing District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O'Donnell, Nicholas</dc:creator>
  <cp:lastModifiedBy>Moore, Kevin</cp:lastModifiedBy>
  <cp:revision>13</cp:revision>
  <cp:lastPrinted>2022-06-02T21:26:30Z</cp:lastPrinted>
  <dcterms:created xsi:type="dcterms:W3CDTF">2018-04-11T23:39:44Z</dcterms:created>
  <dcterms:modified xsi:type="dcterms:W3CDTF">2024-02-20T22:52:00Z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0x0101008BE94BA794F2F04AB932F3B79FAE96FA</vt:lpwstr>
  </property>
</Properties>
</file>