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  <p:sldMasterId id="2147483686" r:id="rId5"/>
    <p:sldMasterId id="2147483688" r:id="rId6"/>
  </p:sldMasterIdLst>
  <p:notesMasterIdLst>
    <p:notesMasterId r:id="rId11"/>
  </p:notesMasterIdLst>
  <p:handoutMasterIdLst>
    <p:handoutMasterId r:id="rId12"/>
  </p:handoutMasterIdLst>
  <p:sldIdLst>
    <p:sldId id="272" r:id="rId7"/>
    <p:sldId id="286" r:id="rId8"/>
    <p:sldId id="289" r:id="rId9"/>
    <p:sldId id="288" r:id="rId10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DCFBAA6-8170-406D-82A0-62E8EE92BEF5}">
          <p14:sldIdLst>
            <p14:sldId id="272"/>
            <p14:sldId id="286"/>
            <p14:sldId id="289"/>
            <p14:sldId id="28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64E8438-C274-54FD-6341-A2D197D20D7F}" name="Eyre, Richard" initials="ER" userId="S::REyre@sandiego.gov::f581bb8b-363d-4d36-ac68-f6aa42fcb332" providerId="AD"/>
  <p188:author id="{F903AE48-ECBC-B8EA-88E2-E64215B05013}" name="Weisman, Samantha" initials="WS" userId="S::sweisman@sandiego.gov::56cc4286-8c3e-43df-94ce-4f111e9c76f5" providerId="AD"/>
  <p188:author id="{1FE0599B-5672-B5FB-E32B-93E5199E68EB}" name="Eyre, Richard" initials="ER" userId="S::reyre@sandiego.gov::f581bb8b-363d-4d36-ac68-f6aa42fcb332" providerId="AD"/>
  <p188:author id="{0C46DCA4-B5B3-B9A8-34BB-D46A887246A1}" name="Moore, Kevin" initials="MK" userId="S::kgmoore@sandiego.gov::a5c9beda-6244-442f-9098-23566a505314" providerId="AD"/>
  <p188:author id="{4E6331A6-5ED7-2704-1325-F5E24CA9AC55}" name="Moore, Kevin" initials="MK" userId="S::KGMoore@sandiego.gov::a5c9beda-6244-442f-9098-23566a505314" providerId="AD"/>
  <p188:author id="{F3034DB7-31AC-2833-7A6A-37587C390974}" name="Valdovinos, Marisol" initials="VM" userId="S::mvaldovinos@sandiego.gov::1457b7db-1d65-4d3f-bf48-6973795afc92" providerId="AD"/>
  <p188:author id="{591A29FF-B035-2F16-31D9-0CD184718BE3}" name="Mallen, Jasmine" initials="MJ" userId="S::JMallen@sandiego.gov::b64e1cbf-aae7-4fdd-9047-addbabc5958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sen, Mike" initials="HM" lastIdx="8" clrIdx="0">
    <p:extLst>
      <p:ext uri="{19B8F6BF-5375-455C-9EA6-DF929625EA0E}">
        <p15:presenceInfo xmlns:p15="http://schemas.microsoft.com/office/powerpoint/2012/main" userId="S-1-5-21-219123761-1972038647-3338400271-87727" providerId="AD"/>
      </p:ext>
    </p:extLst>
  </p:cmAuthor>
  <p:cmAuthor id="2" name="Tomlinson, Tom" initials="TT" lastIdx="4" clrIdx="1">
    <p:extLst>
      <p:ext uri="{19B8F6BF-5375-455C-9EA6-DF929625EA0E}">
        <p15:presenceInfo xmlns:p15="http://schemas.microsoft.com/office/powerpoint/2012/main" userId="S-1-5-21-219123761-1972038647-3338400271-60119" providerId="AD"/>
      </p:ext>
    </p:extLst>
  </p:cmAuthor>
  <p:cmAuthor id="3" name="Mallen, Jasmine" initials="MJ" lastIdx="11" clrIdx="2">
    <p:extLst>
      <p:ext uri="{19B8F6BF-5375-455C-9EA6-DF929625EA0E}">
        <p15:presenceInfo xmlns:p15="http://schemas.microsoft.com/office/powerpoint/2012/main" userId="S::JMallen@sandiego.gov::b64e1cbf-aae7-4fdd-9047-addbabc59583" providerId="AD"/>
      </p:ext>
    </p:extLst>
  </p:cmAuthor>
  <p:cmAuthor id="4" name="Valdovinos, Marisol" initials="VM" lastIdx="4" clrIdx="3">
    <p:extLst>
      <p:ext uri="{19B8F6BF-5375-455C-9EA6-DF929625EA0E}">
        <p15:presenceInfo xmlns:p15="http://schemas.microsoft.com/office/powerpoint/2012/main" userId="S::mvaldovinos@sandiego.gov::1457b7db-1d65-4d3f-bf48-6973795afc92" providerId="AD"/>
      </p:ext>
    </p:extLst>
  </p:cmAuthor>
  <p:cmAuthor id="5" name="Weisman, Samantha" initials="WS" lastIdx="3" clrIdx="4">
    <p:extLst>
      <p:ext uri="{19B8F6BF-5375-455C-9EA6-DF929625EA0E}">
        <p15:presenceInfo xmlns:p15="http://schemas.microsoft.com/office/powerpoint/2012/main" userId="S::sweisman@sandiego.gov::56cc4286-8c3e-43df-94ce-4f111e9c76f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6733" cy="469779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1"/>
            <a:ext cx="3066733" cy="469779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47B1F974-BBDE-40A4-91F0-1CD99AD97E83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8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8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B4615DCF-6671-47FA-B640-AC1B4BF2F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49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6733" cy="469779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1"/>
            <a:ext cx="3066733" cy="469779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BE165F9A-70E9-4877-97AA-E787C9611D40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1169988"/>
            <a:ext cx="5616575" cy="3159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8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8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A1D30772-2387-4279-A75B-F1ABB60CE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89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D30772-2387-4279-A75B-F1ABB60CE3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110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0250" y="1169988"/>
            <a:ext cx="5616575" cy="31591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7708" y="4505981"/>
            <a:ext cx="5661660" cy="4327210"/>
          </a:xfrm>
        </p:spPr>
        <p:txBody>
          <a:bodyPr/>
          <a:lstStyle/>
          <a:p>
            <a:pPr defTabSz="921807">
              <a:defRPr/>
            </a:pPr>
            <a:endParaRPr lang="en-US" sz="1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defTabSz="921807">
              <a:defRPr/>
            </a:pPr>
            <a:endParaRPr lang="en-US" sz="1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defTabSz="921807">
              <a:defRPr/>
            </a:pPr>
            <a:endParaRPr lang="en-US" sz="1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437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0250" y="1169988"/>
            <a:ext cx="5616575" cy="31591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7708" y="4505981"/>
            <a:ext cx="5661660" cy="4327210"/>
          </a:xfrm>
        </p:spPr>
        <p:txBody>
          <a:bodyPr/>
          <a:lstStyle/>
          <a:p>
            <a:pPr defTabSz="921807">
              <a:defRPr/>
            </a:pPr>
            <a:endParaRPr lang="en-US" sz="1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defTabSz="921807">
              <a:defRPr/>
            </a:pPr>
            <a:endParaRPr lang="en-US" sz="1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defTabSz="921807">
              <a:defRPr/>
            </a:pPr>
            <a:endParaRPr lang="en-US" sz="1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5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0250" y="1169988"/>
            <a:ext cx="5616575" cy="31591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5DF47-9613-4206-B161-327DBD9C040D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816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47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582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330"/>
            </a:lvl1pPr>
            <a:lvl2pPr marL="443777" indent="0" algn="ctr">
              <a:buNone/>
              <a:defRPr sz="1941"/>
            </a:lvl2pPr>
            <a:lvl3pPr marL="887553" indent="0" algn="ctr">
              <a:buNone/>
              <a:defRPr sz="1747"/>
            </a:lvl3pPr>
            <a:lvl4pPr marL="1331330" indent="0" algn="ctr">
              <a:buNone/>
              <a:defRPr sz="1553"/>
            </a:lvl4pPr>
            <a:lvl5pPr marL="1775106" indent="0" algn="ctr">
              <a:buNone/>
              <a:defRPr sz="1553"/>
            </a:lvl5pPr>
            <a:lvl6pPr marL="2218883" indent="0" algn="ctr">
              <a:buNone/>
              <a:defRPr sz="1553"/>
            </a:lvl6pPr>
            <a:lvl7pPr marL="2662660" indent="0" algn="ctr">
              <a:buNone/>
              <a:defRPr sz="1553"/>
            </a:lvl7pPr>
            <a:lvl8pPr marL="3106436" indent="0" algn="ctr">
              <a:buNone/>
              <a:defRPr sz="1553"/>
            </a:lvl8pPr>
            <a:lvl9pPr marL="3550213" indent="0" algn="ctr">
              <a:buNone/>
              <a:defRPr sz="155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847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24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45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87553" rtl="0" eaLnBrk="1" latinLnBrk="0" hangingPunct="1">
        <a:lnSpc>
          <a:spcPct val="90000"/>
        </a:lnSpc>
        <a:spcBef>
          <a:spcPct val="0"/>
        </a:spcBef>
        <a:buNone/>
        <a:defRPr sz="42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1888" indent="-221888" algn="l" defTabSz="887553" rtl="0" eaLnBrk="1" latinLnBrk="0" hangingPunct="1">
        <a:lnSpc>
          <a:spcPct val="90000"/>
        </a:lnSpc>
        <a:spcBef>
          <a:spcPts val="971"/>
        </a:spcBef>
        <a:buFont typeface="Arial" panose="020B0604020202020204" pitchFamily="34" charset="0"/>
        <a:buChar char="•"/>
        <a:defRPr sz="2718" kern="1200">
          <a:solidFill>
            <a:schemeClr val="tx1"/>
          </a:solidFill>
          <a:latin typeface="+mn-lt"/>
          <a:ea typeface="+mn-ea"/>
          <a:cs typeface="+mn-cs"/>
        </a:defRPr>
      </a:lvl1pPr>
      <a:lvl2pPr marL="66566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2330" kern="1200">
          <a:solidFill>
            <a:schemeClr val="tx1"/>
          </a:solidFill>
          <a:latin typeface="+mn-lt"/>
          <a:ea typeface="+mn-ea"/>
          <a:cs typeface="+mn-cs"/>
        </a:defRPr>
      </a:lvl2pPr>
      <a:lvl3pPr marL="1109442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3pPr>
      <a:lvl4pPr marL="155321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99699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44077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88454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32832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77210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1pPr>
      <a:lvl2pPr marL="443777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2pPr>
      <a:lvl3pPr marL="88755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3pPr>
      <a:lvl4pPr marL="133133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77510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21888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66266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10643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55021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525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887553" rtl="0" eaLnBrk="1" latinLnBrk="0" hangingPunct="1">
        <a:lnSpc>
          <a:spcPct val="90000"/>
        </a:lnSpc>
        <a:spcBef>
          <a:spcPct val="0"/>
        </a:spcBef>
        <a:buNone/>
        <a:defRPr sz="42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1888" indent="-221888" algn="l" defTabSz="887553" rtl="0" eaLnBrk="1" latinLnBrk="0" hangingPunct="1">
        <a:lnSpc>
          <a:spcPct val="90000"/>
        </a:lnSpc>
        <a:spcBef>
          <a:spcPts val="971"/>
        </a:spcBef>
        <a:buFont typeface="Arial" panose="020B0604020202020204" pitchFamily="34" charset="0"/>
        <a:buChar char="•"/>
        <a:defRPr sz="2718" kern="1200">
          <a:solidFill>
            <a:schemeClr val="tx1"/>
          </a:solidFill>
          <a:latin typeface="+mn-lt"/>
          <a:ea typeface="+mn-ea"/>
          <a:cs typeface="+mn-cs"/>
        </a:defRPr>
      </a:lvl1pPr>
      <a:lvl2pPr marL="66566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2330" kern="1200">
          <a:solidFill>
            <a:schemeClr val="tx1"/>
          </a:solidFill>
          <a:latin typeface="+mn-lt"/>
          <a:ea typeface="+mn-ea"/>
          <a:cs typeface="+mn-cs"/>
        </a:defRPr>
      </a:lvl2pPr>
      <a:lvl3pPr marL="1109442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3pPr>
      <a:lvl4pPr marL="155321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99699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44077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88454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32832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77210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1pPr>
      <a:lvl2pPr marL="443777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2pPr>
      <a:lvl3pPr marL="88755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3pPr>
      <a:lvl4pPr marL="133133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77510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21888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66266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10643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55021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68D38-7081-47D1-9A76-D93F2A79BE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CBB43-4EE7-4AE0-A011-CC90528271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02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887553" rtl="0" eaLnBrk="1" latinLnBrk="0" hangingPunct="1">
        <a:lnSpc>
          <a:spcPct val="90000"/>
        </a:lnSpc>
        <a:spcBef>
          <a:spcPct val="0"/>
        </a:spcBef>
        <a:buNone/>
        <a:defRPr sz="42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1888" indent="-221888" algn="l" defTabSz="887553" rtl="0" eaLnBrk="1" latinLnBrk="0" hangingPunct="1">
        <a:lnSpc>
          <a:spcPct val="90000"/>
        </a:lnSpc>
        <a:spcBef>
          <a:spcPts val="971"/>
        </a:spcBef>
        <a:buFont typeface="Arial" panose="020B0604020202020204" pitchFamily="34" charset="0"/>
        <a:buChar char="•"/>
        <a:defRPr sz="2718" kern="1200">
          <a:solidFill>
            <a:schemeClr val="tx1"/>
          </a:solidFill>
          <a:latin typeface="+mn-lt"/>
          <a:ea typeface="+mn-ea"/>
          <a:cs typeface="+mn-cs"/>
        </a:defRPr>
      </a:lvl1pPr>
      <a:lvl2pPr marL="66566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2330" kern="1200">
          <a:solidFill>
            <a:schemeClr val="tx1"/>
          </a:solidFill>
          <a:latin typeface="+mn-lt"/>
          <a:ea typeface="+mn-ea"/>
          <a:cs typeface="+mn-cs"/>
        </a:defRPr>
      </a:lvl2pPr>
      <a:lvl3pPr marL="1109442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3pPr>
      <a:lvl4pPr marL="155321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99699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44077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88454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32832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77210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1pPr>
      <a:lvl2pPr marL="443777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2pPr>
      <a:lvl3pPr marL="88755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3pPr>
      <a:lvl4pPr marL="133133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77510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21888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66266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10643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55021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37450" y="1955201"/>
            <a:ext cx="9611549" cy="2375086"/>
          </a:xfrm>
          <a:prstGeom prst="rect">
            <a:avLst/>
          </a:prstGeom>
        </p:spPr>
        <p:txBody>
          <a:bodyPr vert="horz" lIns="80682" tIns="40341" rIns="80682" bIns="40341" rtlCol="0" anchor="b">
            <a:no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bg1"/>
                </a:solidFill>
                <a:latin typeface="Open Sans Semibold"/>
                <a:ea typeface="Open Sans Semibold"/>
                <a:cs typeface="Open Sans Semibold"/>
              </a:rPr>
              <a:t>Fiscal Year 2025 Otay Mesa EIFD Budget Amendment</a:t>
            </a:r>
            <a:br>
              <a:rPr lang="en-US" sz="35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br>
              <a:rPr lang="en-US" sz="35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en-US" sz="2000" dirty="0">
                <a:solidFill>
                  <a:schemeClr val="bg1"/>
                </a:solidFill>
                <a:latin typeface="Open Sans Semibold"/>
                <a:ea typeface="Open Sans Semibold"/>
                <a:cs typeface="Open Sans Semibold"/>
              </a:rPr>
              <a:t>April 30, 2024</a:t>
            </a:r>
            <a:br>
              <a:rPr lang="en-US" sz="20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en-US" sz="2000" dirty="0">
                <a:solidFill>
                  <a:schemeClr val="bg1"/>
                </a:solidFill>
                <a:latin typeface="Open Sans Semibold"/>
                <a:ea typeface="Open Sans Semibold"/>
                <a:cs typeface="Open Sans Semibold"/>
              </a:rPr>
              <a:t>Public Financing Authority Meeting</a:t>
            </a:r>
            <a:endParaRPr lang="en-US" sz="2000" dirty="0">
              <a:solidFill>
                <a:schemeClr val="bg1"/>
              </a:solidFill>
            </a:endParaRPr>
          </a:p>
          <a:p>
            <a:pPr algn="l"/>
            <a:r>
              <a:rPr lang="en-US" sz="2000" dirty="0">
                <a:solidFill>
                  <a:schemeClr val="bg1"/>
                </a:solidFill>
                <a:latin typeface="Open Sans Semibold"/>
                <a:ea typeface="Open Sans Semibold"/>
                <a:cs typeface="Open Sans Semibold"/>
              </a:rPr>
              <a:t>Item </a:t>
            </a:r>
            <a:r>
              <a:rPr lang="en-US" sz="2000" dirty="0">
                <a:solidFill>
                  <a:schemeClr val="bg1">
                    <a:lumMod val="95000"/>
                  </a:schemeClr>
                </a:solidFill>
                <a:latin typeface="Open Sans Semibold"/>
                <a:ea typeface="Open Sans Semibold"/>
                <a:cs typeface="Open Sans Semibold"/>
              </a:rPr>
              <a:t>#2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437450" y="1038500"/>
            <a:ext cx="11808491" cy="541174"/>
          </a:xfrm>
          <a:prstGeom prst="rect">
            <a:avLst/>
          </a:prstGeom>
        </p:spPr>
        <p:txBody>
          <a:bodyPr vert="horz" lIns="80682" tIns="40341" rIns="80682" bIns="40341" rtlCol="0" anchor="t">
            <a:no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prstClr val="white"/>
                </a:solidFill>
                <a:latin typeface="Open Sans"/>
                <a:ea typeface="Open Sans"/>
                <a:cs typeface="Open Sans"/>
              </a:rPr>
              <a:t>Otay Mesa Enhanced Infrastructure Financing District </a:t>
            </a:r>
          </a:p>
        </p:txBody>
      </p:sp>
    </p:spTree>
    <p:extLst>
      <p:ext uri="{BB962C8B-B14F-4D97-AF65-F5344CB8AC3E}">
        <p14:creationId xmlns:p14="http://schemas.microsoft.com/office/powerpoint/2010/main" val="961595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041" y="134123"/>
            <a:ext cx="7742073" cy="5525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solidFill>
                  <a:prstClr val="white"/>
                </a:solidFill>
                <a:latin typeface="Merriweather" panose="02060503050406030704" pitchFamily="18" charset="0"/>
              </a:rPr>
              <a:t>Otay Mesa Enhanced Infrastructure Financing District</a:t>
            </a:r>
            <a:endParaRPr lang="en-US" sz="1800" dirty="0">
              <a:solidFill>
                <a:schemeClr val="bg1"/>
              </a:solidFill>
              <a:latin typeface="Merriweather" panose="020605030504060307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6055" y="1094515"/>
            <a:ext cx="11052371" cy="6500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Autofit/>
          </a:bodyPr>
          <a:lstStyle/>
          <a:p>
            <a:r>
              <a:rPr lang="en-US" sz="2800" b="1" dirty="0">
                <a:solidFill>
                  <a:schemeClr val="accent2"/>
                </a:solidFill>
                <a:latin typeface="Open Sans"/>
                <a:ea typeface="Open Sans Semibold"/>
                <a:cs typeface="Open Sans Semibold"/>
              </a:rPr>
              <a:t>Overview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799" y="6460643"/>
            <a:ext cx="878513" cy="322169"/>
          </a:xfrm>
        </p:spPr>
        <p:txBody>
          <a:bodyPr/>
          <a:lstStyle/>
          <a:p>
            <a:pPr algn="ctr"/>
            <a:fld id="{02BD1D1A-3142-417D-892D-A79CE2DAB3EE}" type="slidenum">
              <a:rPr lang="en-US" sz="1235" b="1" smtClean="0">
                <a:solidFill>
                  <a:prstClr val="white"/>
                </a:solidFill>
              </a:rPr>
              <a:pPr algn="ctr"/>
              <a:t>2</a:t>
            </a:fld>
            <a:endParaRPr lang="en-US" sz="1235" b="1">
              <a:solidFill>
                <a:prstClr val="white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03C313-FDFA-DCE1-2202-C3B3CC5F702E}"/>
              </a:ext>
            </a:extLst>
          </p:cNvPr>
          <p:cNvSpPr txBox="1"/>
          <p:nvPr/>
        </p:nvSpPr>
        <p:spPr>
          <a:xfrm>
            <a:off x="506055" y="1094879"/>
            <a:ext cx="10693038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endParaRPr lang="en-US" sz="2800" dirty="0">
              <a:ea typeface="Open Sans Semibold"/>
              <a:cs typeface="Open Sans Semibold"/>
            </a:endParaRPr>
          </a:p>
          <a:p>
            <a:pPr algn="just"/>
            <a:endParaRPr lang="en-US" sz="2800" dirty="0">
              <a:latin typeface="Calibri" panose="020F0502020204030204"/>
              <a:ea typeface="Open Sans Semibold"/>
              <a:cs typeface="Open Sans Semibold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Open Sans"/>
                <a:ea typeface="Calibri"/>
                <a:cs typeface="Open Sans"/>
              </a:rPr>
              <a:t>The</a:t>
            </a:r>
            <a:r>
              <a:rPr lang="en-US" sz="2000" dirty="0">
                <a:latin typeface="Open Sans"/>
                <a:ea typeface="Calibri"/>
                <a:cs typeface="Calibri"/>
              </a:rPr>
              <a:t> District’s FY 2025 Budget was </a:t>
            </a:r>
            <a:r>
              <a:rPr lang="en-US" sz="2000" dirty="0">
                <a:effectLst/>
                <a:latin typeface="Open Sans"/>
                <a:ea typeface="Calibri"/>
                <a:cs typeface="Calibri"/>
              </a:rPr>
              <a:t>approved </a:t>
            </a:r>
            <a:r>
              <a:rPr lang="en-US" sz="2000" dirty="0">
                <a:latin typeface="Open Sans"/>
                <a:ea typeface="Calibri"/>
                <a:cs typeface="Calibri"/>
              </a:rPr>
              <a:t>on February 2024 with the request to reallocate </a:t>
            </a:r>
            <a:r>
              <a:rPr lang="en-US" sz="2000" dirty="0">
                <a:effectLst/>
                <a:latin typeface="Open Sans"/>
                <a:ea typeface="Calibri"/>
                <a:cs typeface="Calibri"/>
              </a:rPr>
              <a:t>$250,000 from </a:t>
            </a:r>
            <a:r>
              <a:rPr lang="en-US" sz="2000" dirty="0" err="1">
                <a:effectLst/>
                <a:latin typeface="Open Sans"/>
                <a:ea typeface="Calibri"/>
                <a:cs typeface="Calibri"/>
              </a:rPr>
              <a:t>Siempre</a:t>
            </a:r>
            <a:r>
              <a:rPr lang="en-US" sz="2000" dirty="0">
                <a:effectLst/>
                <a:latin typeface="Open Sans"/>
                <a:ea typeface="Calibri"/>
                <a:cs typeface="Calibri"/>
              </a:rPr>
              <a:t> Viva Road Improvements</a:t>
            </a:r>
            <a:r>
              <a:rPr lang="en-US" sz="2000" dirty="0">
                <a:latin typeface="Open Sans"/>
                <a:ea typeface="Calibri"/>
                <a:cs typeface="Calibri"/>
              </a:rPr>
              <a:t> </a:t>
            </a:r>
            <a:r>
              <a:rPr lang="en-US" sz="2000" dirty="0">
                <a:effectLst/>
                <a:latin typeface="Open Sans"/>
                <a:ea typeface="Calibri"/>
                <a:cs typeface="Calibri"/>
              </a:rPr>
              <a:t>(P-19006) to fund and create a new </a:t>
            </a:r>
            <a:r>
              <a:rPr lang="en-US" sz="2000" dirty="0">
                <a:latin typeface="Open Sans"/>
                <a:ea typeface="Calibri"/>
                <a:cs typeface="Calibri"/>
              </a:rPr>
              <a:t>Capital Improvement Project for</a:t>
            </a:r>
            <a:r>
              <a:rPr lang="en-US" sz="2000" dirty="0">
                <a:effectLst/>
                <a:latin typeface="Open Sans"/>
                <a:ea typeface="Calibri"/>
                <a:cs typeface="Calibri"/>
              </a:rPr>
              <a:t> </a:t>
            </a:r>
            <a:r>
              <a:rPr lang="en-US" sz="2000" dirty="0" err="1">
                <a:effectLst/>
                <a:latin typeface="Open Sans"/>
                <a:ea typeface="Calibri"/>
                <a:cs typeface="Calibri"/>
              </a:rPr>
              <a:t>Siempre</a:t>
            </a:r>
            <a:r>
              <a:rPr lang="en-US" sz="2000" dirty="0">
                <a:effectLst/>
                <a:latin typeface="Open Sans"/>
                <a:ea typeface="Calibri"/>
                <a:cs typeface="Calibri"/>
              </a:rPr>
              <a:t> Viva Road Improvements West,</a:t>
            </a:r>
            <a:r>
              <a:rPr lang="en-US" sz="2000" dirty="0">
                <a:latin typeface="Open Sans"/>
                <a:ea typeface="Calibri"/>
                <a:cs typeface="Calibri"/>
              </a:rPr>
              <a:t> spanning</a:t>
            </a:r>
            <a:r>
              <a:rPr lang="en-US" sz="2000" dirty="0">
                <a:effectLst/>
                <a:latin typeface="Open Sans"/>
                <a:ea typeface="Calibri"/>
                <a:cs typeface="Calibri"/>
              </a:rPr>
              <a:t> between Britannia Blvd and La Media Road.</a:t>
            </a:r>
            <a:endParaRPr lang="en-US" sz="2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000" dirty="0">
              <a:latin typeface="Open Sans"/>
              <a:ea typeface="Calibri"/>
              <a:cs typeface="Calibri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Open Sans"/>
                <a:ea typeface="Calibri"/>
                <a:cs typeface="Calibri"/>
              </a:rPr>
              <a:t>The project scope of P-19006 has been updated to encompass both East and West ends rather than initiating a separate project.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000" dirty="0">
              <a:latin typeface="Open Sans"/>
              <a:ea typeface="Calibri"/>
              <a:cs typeface="Calibri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Open Sans"/>
                <a:ea typeface="Calibri"/>
                <a:cs typeface="Calibri"/>
              </a:rPr>
              <a:t>Therefore, the proposed amended FY 2025 budget includes reallocating $250,000 back to P-19006.</a:t>
            </a:r>
          </a:p>
          <a:p>
            <a:pPr algn="just"/>
            <a:endParaRPr lang="en-US" sz="2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8277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041" y="134123"/>
            <a:ext cx="7742073" cy="5525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solidFill>
                  <a:prstClr val="white"/>
                </a:solidFill>
                <a:latin typeface="Merriweather" panose="02060503050406030704" pitchFamily="18" charset="0"/>
              </a:rPr>
              <a:t>Otay Mesa Enhanced Infrastructure Financing District</a:t>
            </a:r>
            <a:endParaRPr lang="en-US" sz="1800" dirty="0">
              <a:solidFill>
                <a:schemeClr val="bg1"/>
              </a:solidFill>
              <a:latin typeface="Merriweather" panose="020605030504060307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6055" y="1094515"/>
            <a:ext cx="11052371" cy="6500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Autofit/>
          </a:bodyPr>
          <a:lstStyle/>
          <a:p>
            <a:r>
              <a:rPr lang="en-US" sz="2800" b="1" dirty="0" err="1">
                <a:solidFill>
                  <a:schemeClr val="accent2"/>
                </a:solidFill>
                <a:latin typeface="Open Sans"/>
                <a:ea typeface="Open Sans Semibold"/>
                <a:cs typeface="Open Sans Semibold"/>
              </a:rPr>
              <a:t>Siempre</a:t>
            </a:r>
            <a:r>
              <a:rPr lang="en-US" sz="2800" b="1" dirty="0">
                <a:solidFill>
                  <a:schemeClr val="accent2"/>
                </a:solidFill>
                <a:latin typeface="Open Sans"/>
                <a:ea typeface="Open Sans Semibold"/>
                <a:cs typeface="Open Sans Semibold"/>
              </a:rPr>
              <a:t> Viva Road Improvements (P-19006)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799" y="6460643"/>
            <a:ext cx="878513" cy="322169"/>
          </a:xfrm>
        </p:spPr>
        <p:txBody>
          <a:bodyPr/>
          <a:lstStyle/>
          <a:p>
            <a:pPr algn="ctr"/>
            <a:fld id="{02BD1D1A-3142-417D-892D-A79CE2DAB3EE}" type="slidenum">
              <a:rPr lang="en-US" sz="1235" b="1" smtClean="0">
                <a:solidFill>
                  <a:prstClr val="white"/>
                </a:solidFill>
              </a:rPr>
              <a:pPr algn="ctr"/>
              <a:t>3</a:t>
            </a:fld>
            <a:endParaRPr lang="en-US" sz="1235" b="1">
              <a:solidFill>
                <a:prstClr val="white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03C313-FDFA-DCE1-2202-C3B3CC5F702E}"/>
              </a:ext>
            </a:extLst>
          </p:cNvPr>
          <p:cNvSpPr txBox="1"/>
          <p:nvPr/>
        </p:nvSpPr>
        <p:spPr>
          <a:xfrm>
            <a:off x="506055" y="1094879"/>
            <a:ext cx="10693038" cy="49552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endParaRPr lang="en-US" sz="2800" dirty="0">
              <a:ea typeface="Open Sans Semibold"/>
              <a:cs typeface="Open Sans Semibold"/>
            </a:endParaRPr>
          </a:p>
          <a:p>
            <a:pPr algn="just"/>
            <a:endParaRPr lang="en-US" sz="2800" dirty="0">
              <a:latin typeface="Calibri" panose="020F0502020204030204"/>
              <a:ea typeface="Open Sans Semibold"/>
              <a:cs typeface="Open Sans Semibold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Open Sans"/>
                <a:ea typeface="Calibri"/>
                <a:cs typeface="Calibri"/>
              </a:rPr>
              <a:t>To facilitate the design and construction for upgrading both East and West of </a:t>
            </a:r>
            <a:r>
              <a:rPr lang="en-US" sz="2000" dirty="0" err="1">
                <a:latin typeface="Open Sans"/>
                <a:ea typeface="Calibri"/>
                <a:cs typeface="Calibri"/>
              </a:rPr>
              <a:t>Siempre</a:t>
            </a:r>
            <a:r>
              <a:rPr lang="en-US" sz="2000" dirty="0">
                <a:latin typeface="Open Sans"/>
                <a:ea typeface="Calibri"/>
                <a:cs typeface="Calibri"/>
              </a:rPr>
              <a:t> Viva Road. 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000" dirty="0">
              <a:latin typeface="Open Sans"/>
              <a:ea typeface="Calibri"/>
              <a:cs typeface="Calibri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Open Sans"/>
                <a:ea typeface="Calibri"/>
                <a:cs typeface="Calibri"/>
              </a:rPr>
              <a:t>The scope of the project limit is </a:t>
            </a:r>
            <a:r>
              <a:rPr lang="en-US" sz="2000" dirty="0" err="1">
                <a:latin typeface="Open Sans"/>
                <a:ea typeface="Calibri"/>
                <a:cs typeface="Calibri"/>
              </a:rPr>
              <a:t>Siempre</a:t>
            </a:r>
            <a:r>
              <a:rPr lang="en-US" sz="2000" dirty="0">
                <a:latin typeface="Open Sans"/>
                <a:ea typeface="Calibri"/>
                <a:cs typeface="Calibri"/>
              </a:rPr>
              <a:t> Viva Rd between Britannia Blvd and approximately 600ft east of La Media Rd. 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000" dirty="0">
              <a:latin typeface="Open Sans"/>
              <a:ea typeface="Calibri"/>
              <a:cs typeface="Calibri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Open Sans"/>
                <a:ea typeface="Calibri"/>
                <a:cs typeface="Calibri"/>
              </a:rPr>
              <a:t>Benefits of consolidating: </a:t>
            </a:r>
            <a:r>
              <a:rPr lang="en-US" sz="2000" dirty="0">
                <a:effectLst/>
                <a:latin typeface="Segoe UI" panose="020B0502040204020203" pitchFamily="34" charset="0"/>
              </a:rPr>
              <a:t>Provides for a holistic analysis of the project requiring one feasibility study to reduce administrative costs, enhance project coordination and efficiency</a:t>
            </a:r>
            <a:r>
              <a:rPr lang="en-US" sz="2000" dirty="0">
                <a:latin typeface="Open Sans"/>
                <a:ea typeface="Calibri"/>
                <a:cs typeface="Calibri"/>
              </a:rPr>
              <a:t>. 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000" dirty="0">
              <a:latin typeface="Open Sans"/>
              <a:ea typeface="Calibri"/>
              <a:cs typeface="Calibri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Open Sans"/>
                <a:ea typeface="Calibri"/>
                <a:cs typeface="Calibri"/>
              </a:rPr>
              <a:t>The EIFD funding will primarily support a feasibility study to develop a preliminary cost estimate, conceptual design, environmental assessment, and related traffic analysis.</a:t>
            </a:r>
            <a:endParaRPr lang="en-US" sz="2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9549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041" y="134123"/>
            <a:ext cx="7742073" cy="5525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bg1"/>
                </a:solidFill>
                <a:latin typeface="Merriweather" panose="02060503050406030704" pitchFamily="18" charset="0"/>
              </a:rPr>
              <a:t>Otay Mesa Enhanced Infrastructure Financing District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878" y="6450371"/>
            <a:ext cx="878513" cy="322169"/>
          </a:xfrm>
        </p:spPr>
        <p:txBody>
          <a:bodyPr/>
          <a:lstStyle/>
          <a:p>
            <a:pPr algn="ctr"/>
            <a:fld id="{02BD1D1A-3142-417D-892D-A79CE2DAB3EE}" type="slidenum">
              <a:rPr lang="en-US" sz="1235" b="1" smtClean="0">
                <a:solidFill>
                  <a:prstClr val="white"/>
                </a:solidFill>
              </a:rPr>
              <a:pPr algn="ctr"/>
              <a:t>4</a:t>
            </a:fld>
            <a:endParaRPr lang="en-US" sz="1235" b="1">
              <a:solidFill>
                <a:prstClr val="white"/>
              </a:solidFill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509135" y="1052535"/>
            <a:ext cx="10698389" cy="428183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b="1" dirty="0">
                <a:solidFill>
                  <a:schemeClr val="accent2"/>
                </a:solidFill>
                <a:latin typeface="Open Sans"/>
                <a:ea typeface="Open Sans"/>
                <a:cs typeface="Open Sans"/>
              </a:rPr>
              <a:t>Requested Actions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800" b="1" dirty="0">
              <a:solidFill>
                <a:schemeClr val="accent2"/>
              </a:solidFill>
              <a:latin typeface="Open Sans"/>
              <a:ea typeface="Open Sans"/>
              <a:cs typeface="Open Sans"/>
            </a:endParaRPr>
          </a:p>
          <a:p>
            <a:pPr marL="221615" indent="-221615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Open Sans"/>
                <a:ea typeface="Open Sans"/>
                <a:cs typeface="Open Sans"/>
              </a:rPr>
              <a:t>Approve, via resolution, the District’s Amended FY 2025 Operating and Capital </a:t>
            </a:r>
            <a:r>
              <a:rPr lang="en-US" sz="2000">
                <a:latin typeface="Open Sans"/>
                <a:ea typeface="Open Sans"/>
                <a:cs typeface="Open Sans"/>
              </a:rPr>
              <a:t>Improvements Budget.</a:t>
            </a:r>
            <a:endParaRPr lang="en-US" sz="2000" dirty="0">
              <a:latin typeface="Open Sans"/>
              <a:ea typeface="Open Sans"/>
              <a:cs typeface="Open Sans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800" dirty="0">
              <a:latin typeface="Open Sans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1588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094422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BA Dept FY19 BRC May XX" id="{9BD19894-3F54-4722-A24E-93E590A750EB}" vid="{7A0E4D2A-D77C-4412-B832-2529182EE553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BA Dept FY19 BRC May XX" id="{9BD19894-3F54-4722-A24E-93E590A750EB}" vid="{F7CADA7D-774A-45CD-9EF4-136701F05724}"/>
    </a:ext>
  </a:extLst>
</a:theme>
</file>

<file path=ppt/theme/theme3.xml><?xml version="1.0" encoding="utf-8"?>
<a:theme xmlns:a="http://schemas.openxmlformats.org/drawingml/2006/main" name="9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BA Dept FY19 BRC May XX" id="{9BD19894-3F54-4722-A24E-93E590A750EB}" vid="{D3A6B414-DE2A-4D4F-9AA7-0485A2EFC10C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E94BA794F2F04AB932F3B79FAE96FA" ma:contentTypeVersion="9" ma:contentTypeDescription="Create a new document." ma:contentTypeScope="" ma:versionID="71dd4b87c50f6b3466af0e07be9e9b1f">
  <xsd:schema xmlns:xsd="http://www.w3.org/2001/XMLSchema" xmlns:xs="http://www.w3.org/2001/XMLSchema" xmlns:p="http://schemas.microsoft.com/office/2006/metadata/properties" xmlns:ns2="d774df54-6ab4-4681-85e5-7b23fed88b82" xmlns:ns3="8a48e69d-0c89-4485-834a-79ddbdf2a3b8" targetNamespace="http://schemas.microsoft.com/office/2006/metadata/properties" ma:root="true" ma:fieldsID="ba7689ee83deb3c42de45c06c4d26ea5" ns2:_="" ns3:_="">
    <xsd:import namespace="d774df54-6ab4-4681-85e5-7b23fed88b82"/>
    <xsd:import namespace="8a48e69d-0c89-4485-834a-79ddbdf2a3b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74df54-6ab4-4681-85e5-7b23fed88b8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48e69d-0c89-4485-834a-79ddbdf2a3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43BF72C-A755-4168-B563-4372A471BF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FD939E-717E-43ED-81BB-4BF05FE6AF5A}">
  <ds:schemaRefs>
    <ds:schemaRef ds:uri="8a48e69d-0c89-4485-834a-79ddbdf2a3b8"/>
    <ds:schemaRef ds:uri="d774df54-6ab4-4681-85e5-7b23fed88b8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BE5F0E9-1F0E-4FF7-9783-BC93409878D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8a48e69d-0c89-4485-834a-79ddbdf2a3b8"/>
    <ds:schemaRef ds:uri="d774df54-6ab4-4681-85e5-7b23fed88b8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BA Dept FY19 BRC May XX</Template>
  <TotalTime>130</TotalTime>
  <Words>260</Words>
  <Application>Microsoft Office PowerPoint</Application>
  <PresentationFormat>Widescreen</PresentationFormat>
  <Paragraphs>36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Calibri</vt:lpstr>
      <vt:lpstr>Calibri Light</vt:lpstr>
      <vt:lpstr>Merriweather</vt:lpstr>
      <vt:lpstr>Open Sans</vt:lpstr>
      <vt:lpstr>Open Sans Semibold</vt:lpstr>
      <vt:lpstr>Segoe UI</vt:lpstr>
      <vt:lpstr>3_Office Theme</vt:lpstr>
      <vt:lpstr>1_Office Theme</vt:lpstr>
      <vt:lpstr>9_Office Theme</vt:lpstr>
      <vt:lpstr>PowerPoint Presentation</vt:lpstr>
      <vt:lpstr>Otay Mesa Enhanced Infrastructure Financing District</vt:lpstr>
      <vt:lpstr>Otay Mesa Enhanced Infrastructure Financing District</vt:lpstr>
      <vt:lpstr>Otay Mesa Enhanced Infrastructure Financing District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O'Donnell, Nicholas</dc:creator>
  <cp:lastModifiedBy>Moore, Kevin</cp:lastModifiedBy>
  <cp:revision>163</cp:revision>
  <cp:lastPrinted>2022-06-02T21:26:30Z</cp:lastPrinted>
  <dcterms:created xsi:type="dcterms:W3CDTF">2018-04-11T23:39:44Z</dcterms:created>
  <dcterms:modified xsi:type="dcterms:W3CDTF">2024-04-29T18:39:45Z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0x0101008BE94BA794F2F04AB932F3B79FAE96FA</vt:lpwstr>
  </property>
</Properties>
</file>