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4"/>
  </p:notesMasterIdLst>
  <p:sldIdLst>
    <p:sldId id="304" r:id="rId2"/>
    <p:sldId id="305" r:id="rId3"/>
    <p:sldId id="306" r:id="rId4"/>
    <p:sldId id="307" r:id="rId5"/>
    <p:sldId id="310" r:id="rId6"/>
    <p:sldId id="311" r:id="rId7"/>
    <p:sldId id="312" r:id="rId8"/>
    <p:sldId id="313" r:id="rId9"/>
    <p:sldId id="314" r:id="rId10"/>
    <p:sldId id="315" r:id="rId11"/>
    <p:sldId id="289" r:id="rId12"/>
    <p:sldId id="317" r:id="rId13"/>
  </p:sldIdLst>
  <p:sldSz cx="10058400" cy="7772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3" autoAdjust="0"/>
    <p:restoredTop sz="71111" autoAdjust="0"/>
  </p:normalViewPr>
  <p:slideViewPr>
    <p:cSldViewPr snapToGrid="0">
      <p:cViewPr varScale="1">
        <p:scale>
          <a:sx n="64" d="100"/>
          <a:sy n="64" d="100"/>
        </p:scale>
        <p:origin x="83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B5812C-F2E0-4322-8451-900A906EA8A7}" type="datetimeFigureOut">
              <a:rPr lang="en-US" smtClean="0"/>
              <a:t>8/20/2024</a:t>
            </a:fld>
            <a:endParaRPr lang="en-US"/>
          </a:p>
        </p:txBody>
      </p:sp>
      <p:sp>
        <p:nvSpPr>
          <p:cNvPr id="4" name="Slide Image Placeholder 3"/>
          <p:cNvSpPr>
            <a:spLocks noGrp="1" noRot="1" noChangeAspect="1"/>
          </p:cNvSpPr>
          <p:nvPr>
            <p:ph type="sldImg" idx="2"/>
          </p:nvPr>
        </p:nvSpPr>
        <p:spPr>
          <a:xfrm>
            <a:off x="1431925" y="1143000"/>
            <a:ext cx="39941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49EC3-50C8-4E3F-8596-695653E2F606}" type="slidenum">
              <a:rPr lang="en-US" smtClean="0"/>
              <a:t>‹#›</a:t>
            </a:fld>
            <a:endParaRPr lang="en-US"/>
          </a:p>
        </p:txBody>
      </p:sp>
    </p:spTree>
    <p:extLst>
      <p:ext uri="{BB962C8B-B14F-4D97-AF65-F5344CB8AC3E}">
        <p14:creationId xmlns:p14="http://schemas.microsoft.com/office/powerpoint/2010/main" val="3787257516"/>
      </p:ext>
    </p:extLst>
  </p:cSld>
  <p:clrMap bg1="lt1" tx1="dk1" bg2="lt2" tx2="dk2" accent1="accent1" accent2="accent2" accent3="accent3" accent4="accent4" accent5="accent5" accent6="accent6" hlink="hlink" folHlink="folHlink"/>
  <p:notesStyle>
    <a:lvl1pPr marL="0" algn="l" defTabSz="1018824" rtl="0" eaLnBrk="1" latinLnBrk="0" hangingPunct="1">
      <a:defRPr sz="1337" kern="1200">
        <a:solidFill>
          <a:schemeClr val="tx1"/>
        </a:solidFill>
        <a:latin typeface="+mn-lt"/>
        <a:ea typeface="+mn-ea"/>
        <a:cs typeface="+mn-cs"/>
      </a:defRPr>
    </a:lvl1pPr>
    <a:lvl2pPr marL="509412" algn="l" defTabSz="1018824" rtl="0" eaLnBrk="1" latinLnBrk="0" hangingPunct="1">
      <a:defRPr sz="1337" kern="1200">
        <a:solidFill>
          <a:schemeClr val="tx1"/>
        </a:solidFill>
        <a:latin typeface="+mn-lt"/>
        <a:ea typeface="+mn-ea"/>
        <a:cs typeface="+mn-cs"/>
      </a:defRPr>
    </a:lvl2pPr>
    <a:lvl3pPr marL="1018824" algn="l" defTabSz="1018824" rtl="0" eaLnBrk="1" latinLnBrk="0" hangingPunct="1">
      <a:defRPr sz="1337" kern="1200">
        <a:solidFill>
          <a:schemeClr val="tx1"/>
        </a:solidFill>
        <a:latin typeface="+mn-lt"/>
        <a:ea typeface="+mn-ea"/>
        <a:cs typeface="+mn-cs"/>
      </a:defRPr>
    </a:lvl3pPr>
    <a:lvl4pPr marL="1528237" algn="l" defTabSz="1018824" rtl="0" eaLnBrk="1" latinLnBrk="0" hangingPunct="1">
      <a:defRPr sz="1337" kern="1200">
        <a:solidFill>
          <a:schemeClr val="tx1"/>
        </a:solidFill>
        <a:latin typeface="+mn-lt"/>
        <a:ea typeface="+mn-ea"/>
        <a:cs typeface="+mn-cs"/>
      </a:defRPr>
    </a:lvl4pPr>
    <a:lvl5pPr marL="2037649" algn="l" defTabSz="1018824" rtl="0" eaLnBrk="1" latinLnBrk="0" hangingPunct="1">
      <a:defRPr sz="1337" kern="1200">
        <a:solidFill>
          <a:schemeClr val="tx1"/>
        </a:solidFill>
        <a:latin typeface="+mn-lt"/>
        <a:ea typeface="+mn-ea"/>
        <a:cs typeface="+mn-cs"/>
      </a:defRPr>
    </a:lvl5pPr>
    <a:lvl6pPr marL="2547061" algn="l" defTabSz="1018824" rtl="0" eaLnBrk="1" latinLnBrk="0" hangingPunct="1">
      <a:defRPr sz="1337" kern="1200">
        <a:solidFill>
          <a:schemeClr val="tx1"/>
        </a:solidFill>
        <a:latin typeface="+mn-lt"/>
        <a:ea typeface="+mn-ea"/>
        <a:cs typeface="+mn-cs"/>
      </a:defRPr>
    </a:lvl6pPr>
    <a:lvl7pPr marL="3056473" algn="l" defTabSz="1018824" rtl="0" eaLnBrk="1" latinLnBrk="0" hangingPunct="1">
      <a:defRPr sz="1337" kern="1200">
        <a:solidFill>
          <a:schemeClr val="tx1"/>
        </a:solidFill>
        <a:latin typeface="+mn-lt"/>
        <a:ea typeface="+mn-ea"/>
        <a:cs typeface="+mn-cs"/>
      </a:defRPr>
    </a:lvl7pPr>
    <a:lvl8pPr marL="3565886" algn="l" defTabSz="1018824" rtl="0" eaLnBrk="1" latinLnBrk="0" hangingPunct="1">
      <a:defRPr sz="1337" kern="1200">
        <a:solidFill>
          <a:schemeClr val="tx1"/>
        </a:solidFill>
        <a:latin typeface="+mn-lt"/>
        <a:ea typeface="+mn-ea"/>
        <a:cs typeface="+mn-cs"/>
      </a:defRPr>
    </a:lvl8pPr>
    <a:lvl9pPr marL="4075298" algn="l" defTabSz="1018824" rtl="0" eaLnBrk="1" latinLnBrk="0" hangingPunct="1">
      <a:defRPr sz="133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43000"/>
            <a:ext cx="3994150" cy="3086100"/>
          </a:xfrm>
        </p:spPr>
      </p:sp>
      <p:sp>
        <p:nvSpPr>
          <p:cNvPr id="3" name="Notes Placeholder 2"/>
          <p:cNvSpPr>
            <a:spLocks noGrp="1"/>
          </p:cNvSpPr>
          <p:nvPr>
            <p:ph type="body" idx="1"/>
          </p:nvPr>
        </p:nvSpPr>
        <p:spPr/>
        <p:txBody>
          <a:bodyPr/>
          <a:lstStyle/>
          <a:p>
            <a:r>
              <a:rPr lang="en-US" b="0" i="0" dirty="0">
                <a:solidFill>
                  <a:srgbClr val="000000"/>
                </a:solidFill>
                <a:effectLst/>
                <a:latin typeface="Calibri" panose="020F0502020204030204" pitchFamily="34" charset="0"/>
              </a:rPr>
              <a:t>Hi everyone! Thank you so much for joining us as we provide an overview of the upcoming grant cycle for the ACCF City Council funding program, which we are excited to announce has been funded in the City’s Fiscal Year 2025 budget. My name is Malachi Bielecki and I’m a Grants Coordinator with Council Administration here at the City of San Diego. Our team manages the grant process on behalf of the City Council Offices for the CPPS and ACCF programs, and we’ll be your primary points of contact for any related questions.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A3F721-858F-4D26-8BEA-F86379D259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0738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43000"/>
            <a:ext cx="3994150" cy="3086100"/>
          </a:xfrm>
        </p:spPr>
      </p:sp>
      <p:sp>
        <p:nvSpPr>
          <p:cNvPr id="3" name="Notes Placeholder 2"/>
          <p:cNvSpPr>
            <a:spLocks noGrp="1"/>
          </p:cNvSpPr>
          <p:nvPr>
            <p:ph type="body" idx="1"/>
          </p:nvPr>
        </p:nvSpPr>
        <p:spPr/>
        <p:txBody>
          <a:bodyPr/>
          <a:lstStyle/>
          <a:p>
            <a:r>
              <a:rPr lang="en-US" sz="1800" b="0" i="0" dirty="0">
                <a:solidFill>
                  <a:srgbClr val="000000"/>
                </a:solidFill>
                <a:effectLst/>
                <a:latin typeface="Calibri" panose="020F0502020204030204" pitchFamily="34" charset="0"/>
              </a:rPr>
              <a:t>Here are some important program reminders. Funds </a:t>
            </a:r>
            <a:r>
              <a:rPr lang="en-US" sz="1800" b="1" i="0" dirty="0">
                <a:solidFill>
                  <a:srgbClr val="000000"/>
                </a:solidFill>
                <a:effectLst/>
                <a:latin typeface="Calibri" panose="020F0502020204030204" pitchFamily="34" charset="0"/>
              </a:rPr>
              <a:t>cannot </a:t>
            </a:r>
            <a:r>
              <a:rPr lang="en-US" sz="1800" b="0" i="0" dirty="0">
                <a:solidFill>
                  <a:srgbClr val="000000"/>
                </a:solidFill>
                <a:effectLst/>
                <a:latin typeface="Calibri" panose="020F0502020204030204" pitchFamily="34" charset="0"/>
              </a:rPr>
              <a:t>be used for food, beverages, travel, private purposes, political, religious, or fundraising activities. The minimum funding allocation is $1,500 and matching funds are not required. Additionally, funds should be considered a one-time resource.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A3F721-858F-4D26-8BEA-F86379D259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8776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43000"/>
            <a:ext cx="3994150" cy="3086100"/>
          </a:xfrm>
        </p:spPr>
      </p:sp>
      <p:sp>
        <p:nvSpPr>
          <p:cNvPr id="3" name="Notes Placeholder 2"/>
          <p:cNvSpPr>
            <a:spLocks noGrp="1"/>
          </p:cNvSpPr>
          <p:nvPr>
            <p:ph type="body" idx="1"/>
          </p:nvPr>
        </p:nvSpPr>
        <p:spPr/>
        <p:txBody>
          <a:bodyPr/>
          <a:lstStyle/>
          <a:p>
            <a:pPr algn="l" rtl="0" fontAlgn="base"/>
            <a:r>
              <a:rPr lang="en-US" sz="1800" b="0" i="0" dirty="0">
                <a:solidFill>
                  <a:srgbClr val="000000"/>
                </a:solidFill>
                <a:effectLst/>
                <a:latin typeface="Calibri" panose="020F0502020204030204" pitchFamily="34" charset="0"/>
              </a:rPr>
              <a:t>After City processing has been completed, the reimbursement process will take place at the end of the fiscal year.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Calibri" panose="020F0502020204030204" pitchFamily="34" charset="0"/>
              </a:rPr>
              <a:t>All expenses must have been incurred within the fiscal year, which begins on July 1, 2024, and ends on June 30, 2025, and documentation is due no later than July 31st, 2025. After reimbursement documentation has been reviewed and approved, the City will issue the payment. Mailed checks can take up to 30-60 days to process. The same reporting documentation as CPPS will be required. Each expense must have a corresponding proof of purchase and payment document corroborating the expense. </a:t>
            </a:r>
            <a:r>
              <a:rPr lang="en-US" dirty="0"/>
              <a:t>Please be sure to retain these records. Proof of purchase documentation may include receipts, invoices, pay stubs, or time sheets, and proof of payment documentation may include bank statements, credit card statements, or cancelled checks. </a:t>
            </a:r>
            <a:endParaRPr lang="en-US" b="0" i="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A3F721-858F-4D26-8BEA-F86379D259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4577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43000"/>
            <a:ext cx="3994150" cy="3086100"/>
          </a:xfrm>
        </p:spPr>
      </p:sp>
      <p:sp>
        <p:nvSpPr>
          <p:cNvPr id="3" name="Notes Placeholder 2"/>
          <p:cNvSpPr>
            <a:spLocks noGrp="1"/>
          </p:cNvSpPr>
          <p:nvPr>
            <p:ph type="body" idx="1"/>
          </p:nvPr>
        </p:nvSpPr>
        <p:spPr/>
        <p:txBody>
          <a:bodyPr/>
          <a:lstStyle/>
          <a:p>
            <a:r>
              <a:rPr lang="en-US" b="0" i="0" dirty="0">
                <a:solidFill>
                  <a:srgbClr val="000000"/>
                </a:solidFill>
                <a:effectLst/>
                <a:latin typeface="Calibri" panose="020F0502020204030204" pitchFamily="34" charset="0"/>
              </a:rPr>
              <a:t>This concludes our presentation. Here is our contact info and links to our websites. Please feel free to reach out to our office with any questions. </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A3F721-858F-4D26-8BEA-F86379D259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8854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43000"/>
            <a:ext cx="399415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Calibri" panose="020F0502020204030204" pitchFamily="34" charset="0"/>
              </a:rPr>
              <a:t>Arts, Culture, and Community Festivals, or ACCF, funding is awarded to nonprofit organizations and public agencies for programs, projects, or events that promote local arts and culture. Organizations receive ACCF funding for programming that enhances the cultural and artistic experience of the City for both residents and visitors alike.</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A3F721-858F-4D26-8BEA-F86379D259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8584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43000"/>
            <a:ext cx="399415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Calibri" panose="020F0502020204030204" pitchFamily="34" charset="0"/>
              </a:rPr>
              <a:t>The program’s award allocations are administered jointly by Council Administration and the Commission for Arts and Culture. Funding is awarded strictly at the discretion of each Councilmember and their office. All recipients will have submitted an application for review and enter into an agreement with the City.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A3F721-858F-4D26-8BEA-F86379D259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1957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43000"/>
            <a:ext cx="399415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Calibri" panose="020F0502020204030204" pitchFamily="34" charset="0"/>
              </a:rPr>
              <a:t>The annual funding levels are subject to the amount of Transient Occupancy Tax (or TOT) allocated to each Councilmember. ACCF City Council Allocations are disbursed as reimbursements provided at the end of the fiscal year. It’s important to note that ACCF remains reimbursement-based only. Additionally, allocations are governed by Council Policy 100-23, which is available on our website.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A3F721-858F-4D26-8BEA-F86379D259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3941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43000"/>
            <a:ext cx="3994150" cy="3086100"/>
          </a:xfrm>
        </p:spPr>
      </p:sp>
      <p:sp>
        <p:nvSpPr>
          <p:cNvPr id="3" name="Notes Placeholder 2"/>
          <p:cNvSpPr>
            <a:spLocks noGrp="1"/>
          </p:cNvSpPr>
          <p:nvPr>
            <p:ph type="body" idx="1"/>
          </p:nvPr>
        </p:nvSpPr>
        <p:spPr/>
        <p:txBody>
          <a:bodyPr/>
          <a:lstStyle/>
          <a:p>
            <a:pPr algn="l" rtl="0" fontAlgn="base"/>
            <a:r>
              <a:rPr lang="en-US" sz="1800" b="0" i="0" dirty="0">
                <a:solidFill>
                  <a:srgbClr val="000000"/>
                </a:solidFill>
                <a:effectLst/>
                <a:latin typeface="Calibri" panose="020F0502020204030204" pitchFamily="34" charset="0"/>
              </a:rPr>
              <a:t>There are two ways organizations can apply. If an applicant is receiving a CCSD or OSP award this fiscal year, then they will have the option to submit an abbreviated application. If an applicant is selected by a Council Office, the organization’s OSP or CCSD agreement will be amended to add the additional funds. Please note that this means that grantees can only use this allocation for the original purposes identified in their agreement OSP or CCSD agreement. Awards of this type simply represent additional funding for that OSP or CCSD project beyond what was already awarded by the Commission for Arts and Culture. Again, if an organization would like to apply for additional funding toward their OSP or CCSD award, they can submit an abbreviated application.  This screenshot is how the two applications look on our website. When the application opens, both the highlighted portions will be clickable links. </a:t>
            </a:r>
            <a:endParaRPr lang="en-US" b="0" i="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A3F721-858F-4D26-8BEA-F86379D259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35575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43000"/>
            <a:ext cx="3994150" cy="3086100"/>
          </a:xfrm>
        </p:spPr>
      </p:sp>
      <p:sp>
        <p:nvSpPr>
          <p:cNvPr id="3" name="Notes Placeholder 2"/>
          <p:cNvSpPr>
            <a:spLocks noGrp="1"/>
          </p:cNvSpPr>
          <p:nvPr>
            <p:ph type="body" idx="1"/>
          </p:nvPr>
        </p:nvSpPr>
        <p:spPr/>
        <p:txBody>
          <a:bodyPr/>
          <a:lstStyle/>
          <a:p>
            <a:pPr algn="l" rtl="0" fontAlgn="base"/>
            <a:r>
              <a:rPr lang="en-US" sz="1800" b="0" i="0" dirty="0">
                <a:solidFill>
                  <a:srgbClr val="000000"/>
                </a:solidFill>
                <a:effectLst/>
                <a:latin typeface="Calibri" panose="020F0502020204030204" pitchFamily="34" charset="0"/>
              </a:rPr>
              <a:t>Alternatively, if your organization is not receiving an OSP or CCSD award for fiscal year 2025, a full application will be made available, and you will need to provide full documentation. For those organizations that applied for CPPS, this will be a very similar process as the required documents are the same for both programs. Lastly, if your organization </a:t>
            </a:r>
            <a:r>
              <a:rPr lang="en-US" sz="1800" b="1" i="0" dirty="0">
                <a:solidFill>
                  <a:srgbClr val="000000"/>
                </a:solidFill>
                <a:effectLst/>
                <a:latin typeface="Calibri" panose="020F0502020204030204" pitchFamily="34" charset="0"/>
              </a:rPr>
              <a:t>did</a:t>
            </a:r>
            <a:r>
              <a:rPr lang="en-US" sz="1800" b="0" i="0" dirty="0">
                <a:solidFill>
                  <a:srgbClr val="000000"/>
                </a:solidFill>
                <a:effectLst/>
                <a:latin typeface="Calibri" panose="020F0502020204030204" pitchFamily="34" charset="0"/>
              </a:rPr>
              <a:t> receive an OSP or CCSD award but would like to apply for funding for a different, unrelated project, then you are able to apply using the full application. </a:t>
            </a:r>
            <a:endParaRPr lang="en-US" b="0" i="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A3F721-858F-4D26-8BEA-F86379D259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3653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43000"/>
            <a:ext cx="3994150" cy="3086100"/>
          </a:xfrm>
        </p:spPr>
      </p:sp>
      <p:sp>
        <p:nvSpPr>
          <p:cNvPr id="3" name="Notes Placeholder 2"/>
          <p:cNvSpPr>
            <a:spLocks noGrp="1"/>
          </p:cNvSpPr>
          <p:nvPr>
            <p:ph type="body" idx="1"/>
          </p:nvPr>
        </p:nvSpPr>
        <p:spPr/>
        <p:txBody>
          <a:bodyPr/>
          <a:lstStyle/>
          <a:p>
            <a:pPr algn="l" rtl="0" fontAlgn="base"/>
            <a:r>
              <a:rPr lang="en-US" sz="1800" b="0" i="0" dirty="0">
                <a:solidFill>
                  <a:srgbClr val="000000"/>
                </a:solidFill>
                <a:effectLst/>
                <a:latin typeface="Calibri" panose="020F0502020204030204" pitchFamily="34" charset="0"/>
              </a:rPr>
              <a:t>The ACCF application will be open from August 19 to September 13, 2024, allowing applicants 25 days to submit their application. Following the application period, our office will vet applications for eligibility and provide a cure period, allowing applicants to correct any resolvable errors. The Council Offices will then select their grant awards and the City Attorney’s Office will vet them for legality. We expect to announce the awards in the middle of November, though this may be subject to change. As a reminder, ACCF is reimbursement only, and the reimbursement process will take place once the City Council approves the grant award and the funding agreement is signed by all parties, likely no sooner than April 2025. It’s important to note that this schedule only applies to those completing a full application, it is not relevant to those with existing OSP or CCSD agreements who submitted an abbreviated application. While the application timeline and award announcements are the same, the processing protocol differs. Once the award for an OSP or CCSD is approved by Council, the Commission for Arts and Culture takes over as administrator and those grantees will follow their schedule. </a:t>
            </a:r>
            <a:endParaRPr lang="en-US" sz="2800" b="0" i="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A3F721-858F-4D26-8BEA-F86379D259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724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43000"/>
            <a:ext cx="3994150" cy="3086100"/>
          </a:xfrm>
        </p:spPr>
      </p:sp>
      <p:sp>
        <p:nvSpPr>
          <p:cNvPr id="3" name="Notes Placeholder 2"/>
          <p:cNvSpPr>
            <a:spLocks noGrp="1"/>
          </p:cNvSpPr>
          <p:nvPr>
            <p:ph type="body" idx="1"/>
          </p:nvPr>
        </p:nvSpPr>
        <p:spPr/>
        <p:txBody>
          <a:bodyPr/>
          <a:lstStyle/>
          <a:p>
            <a:pPr algn="l" rtl="0" fontAlgn="base"/>
            <a:r>
              <a:rPr lang="en-US" sz="1800" b="0" i="0" dirty="0">
                <a:solidFill>
                  <a:srgbClr val="000000"/>
                </a:solidFill>
                <a:effectLst/>
                <a:latin typeface="Calibri" panose="020F0502020204030204" pitchFamily="34" charset="0"/>
              </a:rPr>
              <a:t>Here are some examples of organizations that received ACCF City Council allocations.   </a:t>
            </a:r>
            <a:endParaRPr lang="en-US"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en-US" sz="1800" b="1" i="0" dirty="0">
                <a:solidFill>
                  <a:srgbClr val="000000"/>
                </a:solidFill>
                <a:effectLst/>
                <a:latin typeface="Times New Roman" panose="02020603050405020304" pitchFamily="18" charset="0"/>
              </a:rPr>
              <a:t>Barnard PTA: </a:t>
            </a:r>
            <a:r>
              <a:rPr lang="en-US" sz="1800" b="0" i="0" dirty="0">
                <a:solidFill>
                  <a:srgbClr val="000000"/>
                </a:solidFill>
                <a:effectLst/>
                <a:latin typeface="Times New Roman" panose="02020603050405020304" pitchFamily="18" charset="0"/>
              </a:rPr>
              <a:t>Annual Lunar New Year Festival  </a:t>
            </a:r>
          </a:p>
          <a:p>
            <a:pPr algn="l" rtl="0" fontAlgn="base">
              <a:buFont typeface="Arial" panose="020B0604020202020204" pitchFamily="34" charset="0"/>
              <a:buChar char="•"/>
            </a:pPr>
            <a:r>
              <a:rPr lang="en-US" sz="1800" b="1" i="0" dirty="0">
                <a:solidFill>
                  <a:srgbClr val="000000"/>
                </a:solidFill>
                <a:effectLst/>
                <a:latin typeface="Calibri" panose="020F0502020204030204" pitchFamily="34" charset="0"/>
              </a:rPr>
              <a:t>San Diego Parks Foundation: </a:t>
            </a:r>
            <a:r>
              <a:rPr lang="en-US" sz="1800" b="0" i="0" dirty="0">
                <a:solidFill>
                  <a:srgbClr val="000000"/>
                </a:solidFill>
                <a:effectLst/>
                <a:latin typeface="Calibri" panose="020F0502020204030204" pitchFamily="34" charset="0"/>
              </a:rPr>
              <a:t>I Love My Park Day </a:t>
            </a:r>
          </a:p>
          <a:p>
            <a:pPr algn="l" rtl="0" fontAlgn="base">
              <a:buFont typeface="Arial" panose="020B0604020202020204" pitchFamily="34" charset="0"/>
              <a:buChar char="•"/>
            </a:pPr>
            <a:r>
              <a:rPr lang="en-US" sz="1800" b="1" i="0" dirty="0">
                <a:solidFill>
                  <a:srgbClr val="000000"/>
                </a:solidFill>
                <a:effectLst/>
                <a:latin typeface="Calibri" panose="020F0502020204030204" pitchFamily="34" charset="0"/>
              </a:rPr>
              <a:t>Black San Diego Empowering Our Community: </a:t>
            </a:r>
            <a:r>
              <a:rPr lang="en-US" sz="1800" b="0" i="0" dirty="0">
                <a:solidFill>
                  <a:srgbClr val="000000"/>
                </a:solidFill>
                <a:effectLst/>
                <a:latin typeface="Calibri" panose="020F0502020204030204" pitchFamily="34" charset="0"/>
              </a:rPr>
              <a:t>Jazz in the Garden  event </a:t>
            </a:r>
          </a:p>
          <a:p>
            <a:pPr algn="l" rtl="0" fontAlgn="base">
              <a:buFont typeface="Arial" panose="020B0604020202020204" pitchFamily="34" charset="0"/>
              <a:buChar char="•"/>
            </a:pPr>
            <a:r>
              <a:rPr lang="en-US" sz="1800" b="1" i="0" dirty="0">
                <a:solidFill>
                  <a:srgbClr val="000000"/>
                </a:solidFill>
                <a:effectLst/>
                <a:latin typeface="Calibri" panose="020F0502020204030204" pitchFamily="34" charset="0"/>
              </a:rPr>
              <a:t>San Diego International Sister Cities Association: </a:t>
            </a:r>
            <a:r>
              <a:rPr lang="en-US" sz="1800" b="0" i="0" dirty="0">
                <a:solidFill>
                  <a:srgbClr val="000000"/>
                </a:solidFill>
                <a:effectLst/>
                <a:latin typeface="Calibri" panose="020F0502020204030204" pitchFamily="34" charset="0"/>
              </a:rPr>
              <a:t>World Design Capital Indigenous Forum </a:t>
            </a:r>
          </a:p>
          <a:p>
            <a:pPr algn="l" rtl="0" fontAlgn="base"/>
            <a:r>
              <a:rPr lang="en-US" sz="1800" b="0" i="0" dirty="0">
                <a:solidFill>
                  <a:srgbClr val="000000"/>
                </a:solidFill>
                <a:effectLst/>
                <a:latin typeface="Calibri" panose="020F0502020204030204" pitchFamily="34" charset="0"/>
              </a:rPr>
              <a:t>These are just a few of dozens of projects put on by diverse organizations across the city. More examples are available on our website. </a:t>
            </a:r>
            <a:endParaRPr lang="en-US" b="0" i="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A3F721-858F-4D26-8BEA-F86379D259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0730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43000"/>
            <a:ext cx="399415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Calibri" panose="020F0502020204030204" pitchFamily="34" charset="0"/>
              </a:rPr>
              <a:t>The City’s recently approved Fiscal Year 2025 budget includes a $450,000 allocation for ACCF. This number is divided across the nine Council Offices, with each office allocated a $50,000 budget, which is the same as in the previous two fiscal years.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A3F721-858F-4D26-8BEA-F86379D259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9695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1272011"/>
            <a:ext cx="8549640" cy="2705947"/>
          </a:xfrm>
        </p:spPr>
        <p:txBody>
          <a:bodyPr anchor="b"/>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1257300" y="4082310"/>
            <a:ext cx="7543800" cy="1876530"/>
          </a:xfrm>
        </p:spPr>
        <p:txBody>
          <a:bodyPr/>
          <a:lstStyle>
            <a:lvl1pPr marL="0" indent="0" algn="ctr">
              <a:buNone/>
              <a:defRPr sz="2640"/>
            </a:lvl1pPr>
            <a:lvl2pPr marL="502920" indent="0" algn="ctr">
              <a:buNone/>
              <a:defRPr sz="2200"/>
            </a:lvl2pPr>
            <a:lvl3pPr marL="1005840" indent="0" algn="ctr">
              <a:buNone/>
              <a:defRPr sz="1980"/>
            </a:lvl3pPr>
            <a:lvl4pPr marL="1508760" indent="0" algn="ctr">
              <a:buNone/>
              <a:defRPr sz="1760"/>
            </a:lvl4pPr>
            <a:lvl5pPr marL="2011680" indent="0" algn="ctr">
              <a:buNone/>
              <a:defRPr sz="1760"/>
            </a:lvl5pPr>
            <a:lvl6pPr marL="2514600" indent="0" algn="ctr">
              <a:buNone/>
              <a:defRPr sz="1760"/>
            </a:lvl6pPr>
            <a:lvl7pPr marL="3017520" indent="0" algn="ctr">
              <a:buNone/>
              <a:defRPr sz="1760"/>
            </a:lvl7pPr>
            <a:lvl8pPr marL="3520440" indent="0" algn="ctr">
              <a:buNone/>
              <a:defRPr sz="1760"/>
            </a:lvl8pPr>
            <a:lvl9pPr marL="4023360" indent="0" algn="ctr">
              <a:buNone/>
              <a:defRPr sz="17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2468D38-7081-47D1-9A76-D93F2A79BEBB}" type="datetimeFigureOut">
              <a:rPr lang="en-US" smtClean="0"/>
              <a:t>8/20/2024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FCBB43-4EE7-4AE0-A011-CC9052827149}" type="slidenum">
              <a:rPr lang="en-US" smtClean="0"/>
              <a:t>‹#›</a:t>
            </a:fld>
            <a:endParaRPr lang="en-US"/>
          </a:p>
        </p:txBody>
      </p:sp>
    </p:spTree>
    <p:extLst>
      <p:ext uri="{BB962C8B-B14F-4D97-AF65-F5344CB8AC3E}">
        <p14:creationId xmlns:p14="http://schemas.microsoft.com/office/powerpoint/2010/main" val="2511111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468D38-7081-47D1-9A76-D93F2A79BEBB}" type="datetimeFigureOut">
              <a:rPr lang="en-US" smtClean="0"/>
              <a:t>8/20/2024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FCBB43-4EE7-4AE0-A011-CC9052827149}" type="slidenum">
              <a:rPr lang="en-US" smtClean="0"/>
              <a:t>‹#›</a:t>
            </a:fld>
            <a:endParaRPr lang="en-US"/>
          </a:p>
        </p:txBody>
      </p:sp>
    </p:spTree>
    <p:extLst>
      <p:ext uri="{BB962C8B-B14F-4D97-AF65-F5344CB8AC3E}">
        <p14:creationId xmlns:p14="http://schemas.microsoft.com/office/powerpoint/2010/main" val="3527564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8043" y="413808"/>
            <a:ext cx="2168843" cy="65867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91515" y="413808"/>
            <a:ext cx="6380798" cy="65867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468D38-7081-47D1-9A76-D93F2A79BEBB}" type="datetimeFigureOut">
              <a:rPr lang="en-US" smtClean="0"/>
              <a:t>8/20/2024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FCBB43-4EE7-4AE0-A011-CC9052827149}" type="slidenum">
              <a:rPr lang="en-US" smtClean="0"/>
              <a:t>‹#›</a:t>
            </a:fld>
            <a:endParaRPr lang="en-US"/>
          </a:p>
        </p:txBody>
      </p:sp>
    </p:spTree>
    <p:extLst>
      <p:ext uri="{BB962C8B-B14F-4D97-AF65-F5344CB8AC3E}">
        <p14:creationId xmlns:p14="http://schemas.microsoft.com/office/powerpoint/2010/main" val="1967459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468D38-7081-47D1-9A76-D93F2A79BEBB}" type="datetimeFigureOut">
              <a:rPr lang="en-US" smtClean="0"/>
              <a:t>8/20/2024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FCBB43-4EE7-4AE0-A011-CC9052827149}" type="slidenum">
              <a:rPr lang="en-US" smtClean="0"/>
              <a:t>‹#›</a:t>
            </a:fld>
            <a:endParaRPr lang="en-US"/>
          </a:p>
        </p:txBody>
      </p:sp>
    </p:spTree>
    <p:extLst>
      <p:ext uri="{BB962C8B-B14F-4D97-AF65-F5344CB8AC3E}">
        <p14:creationId xmlns:p14="http://schemas.microsoft.com/office/powerpoint/2010/main" val="37472433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6277" y="1937705"/>
            <a:ext cx="8675370" cy="3233102"/>
          </a:xfrm>
        </p:spPr>
        <p:txBody>
          <a:bodyPr anchor="b"/>
          <a:lstStyle>
            <a:lvl1pPr>
              <a:defRPr sz="6600"/>
            </a:lvl1pPr>
          </a:lstStyle>
          <a:p>
            <a:r>
              <a:rPr lang="en-US"/>
              <a:t>Click to edit Master title style</a:t>
            </a:r>
            <a:endParaRPr lang="en-US" dirty="0"/>
          </a:p>
        </p:txBody>
      </p:sp>
      <p:sp>
        <p:nvSpPr>
          <p:cNvPr id="3" name="Text Placeholder 2"/>
          <p:cNvSpPr>
            <a:spLocks noGrp="1"/>
          </p:cNvSpPr>
          <p:nvPr>
            <p:ph type="body" idx="1"/>
          </p:nvPr>
        </p:nvSpPr>
        <p:spPr>
          <a:xfrm>
            <a:off x="686277" y="5201393"/>
            <a:ext cx="8675370" cy="1700212"/>
          </a:xfrm>
        </p:spPr>
        <p:txBody>
          <a:bodyPr/>
          <a:lstStyle>
            <a:lvl1pPr marL="0" indent="0">
              <a:buNone/>
              <a:defRPr sz="2640">
                <a:solidFill>
                  <a:schemeClr val="tx1"/>
                </a:solidFill>
              </a:defRPr>
            </a:lvl1pPr>
            <a:lvl2pPr marL="502920" indent="0">
              <a:buNone/>
              <a:defRPr sz="2200">
                <a:solidFill>
                  <a:schemeClr val="tx1">
                    <a:tint val="75000"/>
                  </a:schemeClr>
                </a:solidFill>
              </a:defRPr>
            </a:lvl2pPr>
            <a:lvl3pPr marL="1005840" indent="0">
              <a:buNone/>
              <a:defRPr sz="1980">
                <a:solidFill>
                  <a:schemeClr val="tx1">
                    <a:tint val="75000"/>
                  </a:schemeClr>
                </a:solidFill>
              </a:defRPr>
            </a:lvl3pPr>
            <a:lvl4pPr marL="1508760" indent="0">
              <a:buNone/>
              <a:defRPr sz="1760">
                <a:solidFill>
                  <a:schemeClr val="tx1">
                    <a:tint val="75000"/>
                  </a:schemeClr>
                </a:solidFill>
              </a:defRPr>
            </a:lvl4pPr>
            <a:lvl5pPr marL="2011680" indent="0">
              <a:buNone/>
              <a:defRPr sz="1760">
                <a:solidFill>
                  <a:schemeClr val="tx1">
                    <a:tint val="75000"/>
                  </a:schemeClr>
                </a:solidFill>
              </a:defRPr>
            </a:lvl5pPr>
            <a:lvl6pPr marL="2514600" indent="0">
              <a:buNone/>
              <a:defRPr sz="1760">
                <a:solidFill>
                  <a:schemeClr val="tx1">
                    <a:tint val="75000"/>
                  </a:schemeClr>
                </a:solidFill>
              </a:defRPr>
            </a:lvl6pPr>
            <a:lvl7pPr marL="3017520" indent="0">
              <a:buNone/>
              <a:defRPr sz="1760">
                <a:solidFill>
                  <a:schemeClr val="tx1">
                    <a:tint val="75000"/>
                  </a:schemeClr>
                </a:solidFill>
              </a:defRPr>
            </a:lvl7pPr>
            <a:lvl8pPr marL="3520440" indent="0">
              <a:buNone/>
              <a:defRPr sz="1760">
                <a:solidFill>
                  <a:schemeClr val="tx1">
                    <a:tint val="75000"/>
                  </a:schemeClr>
                </a:solidFill>
              </a:defRPr>
            </a:lvl8pPr>
            <a:lvl9pPr marL="4023360" indent="0">
              <a:buNone/>
              <a:defRPr sz="17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468D38-7081-47D1-9A76-D93F2A79BEBB}" type="datetimeFigureOut">
              <a:rPr lang="en-US" smtClean="0"/>
              <a:t>8/20/2024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FCBB43-4EE7-4AE0-A011-CC9052827149}" type="slidenum">
              <a:rPr lang="en-US" smtClean="0"/>
              <a:t>‹#›</a:t>
            </a:fld>
            <a:endParaRPr lang="en-US"/>
          </a:p>
        </p:txBody>
      </p:sp>
    </p:spTree>
    <p:extLst>
      <p:ext uri="{BB962C8B-B14F-4D97-AF65-F5344CB8AC3E}">
        <p14:creationId xmlns:p14="http://schemas.microsoft.com/office/powerpoint/2010/main" val="545548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91515" y="2069042"/>
            <a:ext cx="427482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2065" y="2069042"/>
            <a:ext cx="427482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2468D38-7081-47D1-9A76-D93F2A79BEBB}" type="datetimeFigureOut">
              <a:rPr lang="en-US" smtClean="0"/>
              <a:t>8/20/2024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FCBB43-4EE7-4AE0-A011-CC9052827149}" type="slidenum">
              <a:rPr lang="en-US" smtClean="0"/>
              <a:t>‹#›</a:t>
            </a:fld>
            <a:endParaRPr lang="en-US"/>
          </a:p>
        </p:txBody>
      </p:sp>
    </p:spTree>
    <p:extLst>
      <p:ext uri="{BB962C8B-B14F-4D97-AF65-F5344CB8AC3E}">
        <p14:creationId xmlns:p14="http://schemas.microsoft.com/office/powerpoint/2010/main" val="4006695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2825" y="413810"/>
            <a:ext cx="8675370" cy="1502305"/>
          </a:xfrm>
        </p:spPr>
        <p:txBody>
          <a:bodyPr/>
          <a:lstStyle/>
          <a:p>
            <a:r>
              <a:rPr lang="en-US"/>
              <a:t>Click to edit Master title style</a:t>
            </a:r>
            <a:endParaRPr lang="en-US" dirty="0"/>
          </a:p>
        </p:txBody>
      </p:sp>
      <p:sp>
        <p:nvSpPr>
          <p:cNvPr id="3" name="Text Placeholder 2"/>
          <p:cNvSpPr>
            <a:spLocks noGrp="1"/>
          </p:cNvSpPr>
          <p:nvPr>
            <p:ph type="body" idx="1"/>
          </p:nvPr>
        </p:nvSpPr>
        <p:spPr>
          <a:xfrm>
            <a:off x="692826" y="1905318"/>
            <a:ext cx="4255174"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4" name="Content Placeholder 3"/>
          <p:cNvSpPr>
            <a:spLocks noGrp="1"/>
          </p:cNvSpPr>
          <p:nvPr>
            <p:ph sz="half" idx="2"/>
          </p:nvPr>
        </p:nvSpPr>
        <p:spPr>
          <a:xfrm>
            <a:off x="692826" y="2839085"/>
            <a:ext cx="4255174"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92066" y="1905318"/>
            <a:ext cx="4276130"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6" name="Content Placeholder 5"/>
          <p:cNvSpPr>
            <a:spLocks noGrp="1"/>
          </p:cNvSpPr>
          <p:nvPr>
            <p:ph sz="quarter" idx="4"/>
          </p:nvPr>
        </p:nvSpPr>
        <p:spPr>
          <a:xfrm>
            <a:off x="5092066" y="2839085"/>
            <a:ext cx="4276130"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2468D38-7081-47D1-9A76-D93F2A79BEBB}" type="datetimeFigureOut">
              <a:rPr lang="en-US" smtClean="0"/>
              <a:t>8/20/2024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FCBB43-4EE7-4AE0-A011-CC9052827149}" type="slidenum">
              <a:rPr lang="en-US" smtClean="0"/>
              <a:t>‹#›</a:t>
            </a:fld>
            <a:endParaRPr lang="en-US"/>
          </a:p>
        </p:txBody>
      </p:sp>
    </p:spTree>
    <p:extLst>
      <p:ext uri="{BB962C8B-B14F-4D97-AF65-F5344CB8AC3E}">
        <p14:creationId xmlns:p14="http://schemas.microsoft.com/office/powerpoint/2010/main" val="33272087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2468D38-7081-47D1-9A76-D93F2A79BEBB}" type="datetimeFigureOut">
              <a:rPr lang="en-US" smtClean="0"/>
              <a:t>8/20/2024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FCBB43-4EE7-4AE0-A011-CC9052827149}" type="slidenum">
              <a:rPr lang="en-US" smtClean="0"/>
              <a:t>‹#›</a:t>
            </a:fld>
            <a:endParaRPr lang="en-US"/>
          </a:p>
        </p:txBody>
      </p:sp>
    </p:spTree>
    <p:extLst>
      <p:ext uri="{BB962C8B-B14F-4D97-AF65-F5344CB8AC3E}">
        <p14:creationId xmlns:p14="http://schemas.microsoft.com/office/powerpoint/2010/main" val="1491994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468D38-7081-47D1-9A76-D93F2A79BEBB}" type="datetimeFigureOut">
              <a:rPr lang="en-US" smtClean="0"/>
              <a:t>8/20/2024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FCBB43-4EE7-4AE0-A011-CC9052827149}" type="slidenum">
              <a:rPr lang="en-US" smtClean="0"/>
              <a:t>‹#›</a:t>
            </a:fld>
            <a:endParaRPr lang="en-US"/>
          </a:p>
        </p:txBody>
      </p:sp>
    </p:spTree>
    <p:extLst>
      <p:ext uri="{BB962C8B-B14F-4D97-AF65-F5344CB8AC3E}">
        <p14:creationId xmlns:p14="http://schemas.microsoft.com/office/powerpoint/2010/main" val="810435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a:t>Click to edit Master title style</a:t>
            </a:r>
            <a:endParaRPr lang="en-US" dirty="0"/>
          </a:p>
        </p:txBody>
      </p:sp>
      <p:sp>
        <p:nvSpPr>
          <p:cNvPr id="3" name="Content Placeholder 2"/>
          <p:cNvSpPr>
            <a:spLocks noGrp="1"/>
          </p:cNvSpPr>
          <p:nvPr>
            <p:ph idx="1"/>
          </p:nvPr>
        </p:nvSpPr>
        <p:spPr>
          <a:xfrm>
            <a:off x="4276130" y="1119083"/>
            <a:ext cx="5092065" cy="5523442"/>
          </a:xfrm>
        </p:spPr>
        <p:txBody>
          <a:bodyPr/>
          <a:lstStyle>
            <a:lvl1pPr>
              <a:defRPr sz="3520"/>
            </a:lvl1pPr>
            <a:lvl2pPr>
              <a:defRPr sz="3080"/>
            </a:lvl2pPr>
            <a:lvl3pPr>
              <a:defRPr sz="264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C2468D38-7081-47D1-9A76-D93F2A79BEBB}" type="datetimeFigureOut">
              <a:rPr lang="en-US" smtClean="0"/>
              <a:t>8/20/2024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FCBB43-4EE7-4AE0-A011-CC9052827149}" type="slidenum">
              <a:rPr lang="en-US" smtClean="0"/>
              <a:t>‹#›</a:t>
            </a:fld>
            <a:endParaRPr lang="en-US"/>
          </a:p>
        </p:txBody>
      </p:sp>
    </p:spTree>
    <p:extLst>
      <p:ext uri="{BB962C8B-B14F-4D97-AF65-F5344CB8AC3E}">
        <p14:creationId xmlns:p14="http://schemas.microsoft.com/office/powerpoint/2010/main" val="5714219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76130" y="1119083"/>
            <a:ext cx="5092065" cy="5523442"/>
          </a:xfrm>
        </p:spPr>
        <p:txBody>
          <a:bodyPr anchor="t"/>
          <a:lstStyle>
            <a:lvl1pPr marL="0" indent="0">
              <a:buNone/>
              <a:defRPr sz="3520"/>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r>
              <a:rPr lang="en-US"/>
              <a:t>Click icon to add picture</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C2468D38-7081-47D1-9A76-D93F2A79BEBB}" type="datetimeFigureOut">
              <a:rPr lang="en-US" smtClean="0"/>
              <a:t>8/20/2024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FCBB43-4EE7-4AE0-A011-CC9052827149}" type="slidenum">
              <a:rPr lang="en-US" smtClean="0"/>
              <a:t>‹#›</a:t>
            </a:fld>
            <a:endParaRPr lang="en-US"/>
          </a:p>
        </p:txBody>
      </p:sp>
    </p:spTree>
    <p:extLst>
      <p:ext uri="{BB962C8B-B14F-4D97-AF65-F5344CB8AC3E}">
        <p14:creationId xmlns:p14="http://schemas.microsoft.com/office/powerpoint/2010/main" val="494829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515" y="413810"/>
            <a:ext cx="8675370" cy="150230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1515" y="7203865"/>
            <a:ext cx="2263140" cy="413808"/>
          </a:xfrm>
          <a:prstGeom prst="rect">
            <a:avLst/>
          </a:prstGeom>
        </p:spPr>
        <p:txBody>
          <a:bodyPr vert="horz" lIns="91440" tIns="45720" rIns="91440" bIns="45720" rtlCol="0" anchor="ctr"/>
          <a:lstStyle>
            <a:lvl1pPr algn="l">
              <a:defRPr sz="1320">
                <a:solidFill>
                  <a:schemeClr val="tx1">
                    <a:tint val="75000"/>
                  </a:schemeClr>
                </a:solidFill>
              </a:defRPr>
            </a:lvl1pPr>
          </a:lstStyle>
          <a:p>
            <a:fld id="{C2468D38-7081-47D1-9A76-D93F2A79BEBB}" type="datetimeFigureOut">
              <a:rPr lang="en-US" smtClean="0"/>
              <a:t>8/20/2024</a:t>
            </a:fld>
            <a:endParaRPr lang="en-US"/>
          </a:p>
        </p:txBody>
      </p:sp>
      <p:sp>
        <p:nvSpPr>
          <p:cNvPr id="5" name="Footer Placeholder 4"/>
          <p:cNvSpPr>
            <a:spLocks noGrp="1"/>
          </p:cNvSpPr>
          <p:nvPr>
            <p:ph type="ftr" sz="quarter" idx="3"/>
          </p:nvPr>
        </p:nvSpPr>
        <p:spPr>
          <a:xfrm>
            <a:off x="3331845" y="7203865"/>
            <a:ext cx="3394710" cy="413808"/>
          </a:xfrm>
          <a:prstGeom prst="rect">
            <a:avLst/>
          </a:prstGeom>
        </p:spPr>
        <p:txBody>
          <a:bodyPr vert="horz" lIns="91440" tIns="45720" rIns="91440" bIns="45720" rtlCol="0" anchor="ctr"/>
          <a:lstStyle>
            <a:lvl1pPr algn="ctr">
              <a:defRPr sz="13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103745" y="7203865"/>
            <a:ext cx="2263140" cy="413808"/>
          </a:xfrm>
          <a:prstGeom prst="rect">
            <a:avLst/>
          </a:prstGeom>
        </p:spPr>
        <p:txBody>
          <a:bodyPr vert="horz" lIns="91440" tIns="45720" rIns="91440" bIns="45720" rtlCol="0" anchor="ctr"/>
          <a:lstStyle>
            <a:lvl1pPr algn="r">
              <a:defRPr sz="1320">
                <a:solidFill>
                  <a:schemeClr val="tx1">
                    <a:tint val="75000"/>
                  </a:schemeClr>
                </a:solidFill>
              </a:defRPr>
            </a:lvl1pPr>
          </a:lstStyle>
          <a:p>
            <a:fld id="{90FCBB43-4EE7-4AE0-A011-CC9052827149}" type="slidenum">
              <a:rPr lang="en-US" smtClean="0"/>
              <a:t>‹#›</a:t>
            </a:fld>
            <a:endParaRPr lang="en-US"/>
          </a:p>
        </p:txBody>
      </p:sp>
    </p:spTree>
    <p:extLst>
      <p:ext uri="{BB962C8B-B14F-4D97-AF65-F5344CB8AC3E}">
        <p14:creationId xmlns:p14="http://schemas.microsoft.com/office/powerpoint/2010/main" val="138262668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p:titleStyle>
    <p:body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hyperlink" Target="mailto:ACCF@sandiego.gov" TargetMode="External"/><Relationship Id="rId3" Type="http://schemas.openxmlformats.org/officeDocument/2006/relationships/image" Target="../media/image5.jpg"/><Relationship Id="rId7"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www.sandiego.gov/citycouncil/ACCF" TargetMode="External"/><Relationship Id="rId11" Type="http://schemas.openxmlformats.org/officeDocument/2006/relationships/hyperlink" Target="mailto:EdwardsA@sandiego.gov" TargetMode="External"/><Relationship Id="rId5" Type="http://schemas.openxmlformats.org/officeDocument/2006/relationships/hyperlink" Target="https://www.sandiego.gov/citycouncil/cpps" TargetMode="External"/><Relationship Id="rId10" Type="http://schemas.openxmlformats.org/officeDocument/2006/relationships/hyperlink" Target="mailto:Mbielecki@sandiego.gov" TargetMode="External"/><Relationship Id="rId4" Type="http://schemas.openxmlformats.org/officeDocument/2006/relationships/hyperlink" Target="https://www.sandiego.gov/citycouncil" TargetMode="External"/><Relationship Id="rId9" Type="http://schemas.openxmlformats.org/officeDocument/2006/relationships/hyperlink" Target="mailto:CPPS@sandiego.gov"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hyperlink" Target="https://www.sandiego.gov/sites/default/files/admin-trade_work_force_report_aug_2018.pdf" TargetMode="External"/><Relationship Id="rId3" Type="http://schemas.openxmlformats.org/officeDocument/2006/relationships/image" Target="../media/image5.jpg"/><Relationship Id="rId7" Type="http://schemas.openxmlformats.org/officeDocument/2006/relationships/hyperlink" Target="https://www.sandiego.gov/sites/default/files/cert-drug-free-workplace_0.pdf"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rct.doj.ca.gov/Verification/Web/Search.aspx?facility=Y" TargetMode="External"/><Relationship Id="rId11" Type="http://schemas.openxmlformats.org/officeDocument/2006/relationships/image" Target="../media/image9.png"/><Relationship Id="rId5" Type="http://schemas.openxmlformats.org/officeDocument/2006/relationships/hyperlink" Target="https://bizfileonline.sos.ca.gov/search/business" TargetMode="External"/><Relationship Id="rId10" Type="http://schemas.openxmlformats.org/officeDocument/2006/relationships/hyperlink" Target="https://www.irs.gov/pub/irs-pdf/fw9.pdf" TargetMode="External"/><Relationship Id="rId4" Type="http://schemas.openxmlformats.org/officeDocument/2006/relationships/hyperlink" Target="https://apps.irs.gov/app/eos/" TargetMode="External"/><Relationship Id="rId9" Type="http://schemas.openxmlformats.org/officeDocument/2006/relationships/hyperlink" Target="https://www.sandiego.gov/sites/default/files/irs_form_990-ez.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773164" y="2457265"/>
            <a:ext cx="5179429" cy="906852"/>
          </a:xfrm>
        </p:spPr>
        <p:txBody>
          <a:bodyPr>
            <a:normAutofit/>
          </a:bodyPr>
          <a:lstStyle/>
          <a:p>
            <a:pPr algn="l"/>
            <a:r>
              <a:rPr lang="en-US" sz="2184"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Fiscal Year 2025</a:t>
            </a:r>
          </a:p>
        </p:txBody>
      </p:sp>
      <p:sp>
        <p:nvSpPr>
          <p:cNvPr id="3" name="Rectangle 2">
            <a:extLst>
              <a:ext uri="{FF2B5EF4-FFF2-40B4-BE49-F238E27FC236}">
                <a16:creationId xmlns:a16="http://schemas.microsoft.com/office/drawing/2014/main" id="{9D310D67-A76C-4A49-B1B7-E6C83496A06A}"/>
              </a:ext>
            </a:extLst>
          </p:cNvPr>
          <p:cNvSpPr/>
          <p:nvPr/>
        </p:nvSpPr>
        <p:spPr>
          <a:xfrm>
            <a:off x="1773164" y="1409602"/>
            <a:ext cx="3579733" cy="1437381"/>
          </a:xfrm>
          <a:prstGeom prst="rect">
            <a:avLst/>
          </a:prstGeom>
        </p:spPr>
        <p:txBody>
          <a:bodyPr wrap="square">
            <a:spAutoFit/>
          </a:bodyPr>
          <a:lstStyle/>
          <a:p>
            <a:pPr defTabSz="665650">
              <a:defRPr/>
            </a:pPr>
            <a:r>
              <a:rPr lang="en-US" sz="2331"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Arts, Culture, and Community Festivals (ACCF) </a:t>
            </a:r>
          </a:p>
          <a:p>
            <a:pPr defTabSz="665650">
              <a:defRPr/>
            </a:pPr>
            <a:r>
              <a:rPr lang="en-US" sz="1748"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City Council Allocations</a:t>
            </a:r>
            <a:endParaRPr lang="en-US" sz="1748" dirty="0">
              <a:solidFill>
                <a:prstClr val="black"/>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9" name="Picture 8" descr="Camarada Flamenco">
            <a:extLst>
              <a:ext uri="{FF2B5EF4-FFF2-40B4-BE49-F238E27FC236}">
                <a16:creationId xmlns:a16="http://schemas.microsoft.com/office/drawing/2014/main" id="{661FEDA1-F790-4C30-B358-1D4A923E5BA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901747" y="3537832"/>
            <a:ext cx="3466821" cy="1650207"/>
          </a:xfrm>
          <a:prstGeom prst="rect">
            <a:avLst/>
          </a:prstGeom>
          <a:noFill/>
          <a:ln>
            <a:noFill/>
          </a:ln>
        </p:spPr>
      </p:pic>
      <p:pic>
        <p:nvPicPr>
          <p:cNvPr id="10" name="Picture 9" descr="Journey to Aztlan by Jamex de la Torre and Einar de la Torre">
            <a:extLst>
              <a:ext uri="{FF2B5EF4-FFF2-40B4-BE49-F238E27FC236}">
                <a16:creationId xmlns:a16="http://schemas.microsoft.com/office/drawing/2014/main" id="{7F119B9A-F3CF-4EE3-8908-160849CEF078}"/>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684262" y="3364118"/>
            <a:ext cx="2536662" cy="1823922"/>
          </a:xfrm>
          <a:prstGeom prst="rect">
            <a:avLst/>
          </a:prstGeom>
          <a:noFill/>
          <a:ln>
            <a:noFill/>
          </a:ln>
        </p:spPr>
      </p:pic>
      <p:pic>
        <p:nvPicPr>
          <p:cNvPr id="11" name="Picture 10" descr="The AJA Project">
            <a:extLst>
              <a:ext uri="{FF2B5EF4-FFF2-40B4-BE49-F238E27FC236}">
                <a16:creationId xmlns:a16="http://schemas.microsoft.com/office/drawing/2014/main" id="{2D32B6BA-E928-42FA-B2F0-A1C00983C7E7}"/>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5684264" y="1362972"/>
            <a:ext cx="2536663" cy="1731954"/>
          </a:xfrm>
          <a:prstGeom prst="rect">
            <a:avLst/>
          </a:prstGeom>
          <a:noFill/>
          <a:ln>
            <a:noFill/>
          </a:ln>
        </p:spPr>
      </p:pic>
    </p:spTree>
    <p:extLst>
      <p:ext uri="{BB962C8B-B14F-4D97-AF65-F5344CB8AC3E}">
        <p14:creationId xmlns:p14="http://schemas.microsoft.com/office/powerpoint/2010/main" val="827710130"/>
      </p:ext>
    </p:extLst>
  </p:cSld>
  <p:clrMapOvr>
    <a:masterClrMapping/>
  </p:clrMapOvr>
  <mc:AlternateContent xmlns:mc="http://schemas.openxmlformats.org/markup-compatibility/2006" xmlns:p14="http://schemas.microsoft.com/office/powerpoint/2010/main">
    <mc:Choice Requires="p14">
      <p:transition spd="slow" p14:dur="2000" advTm="30534"/>
    </mc:Choice>
    <mc:Fallback xmlns="">
      <p:transition spd="slow" advTm="3053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761C7B7-79D8-4F6D-BCEF-BB3ED4A87986}"/>
              </a:ext>
            </a:extLst>
          </p:cNvPr>
          <p:cNvSpPr txBox="1"/>
          <p:nvPr/>
        </p:nvSpPr>
        <p:spPr>
          <a:xfrm>
            <a:off x="1656252" y="1794108"/>
            <a:ext cx="6009158" cy="405945"/>
          </a:xfrm>
          <a:prstGeom prst="rect">
            <a:avLst/>
          </a:prstGeom>
          <a:noFill/>
        </p:spPr>
        <p:txBody>
          <a:bodyPr wrap="square" rtlCol="0">
            <a:spAutoFit/>
          </a:bodyPr>
          <a:lstStyle/>
          <a:p>
            <a:pPr defTabSz="587368">
              <a:defRPr/>
            </a:pPr>
            <a:r>
              <a:rPr lang="en-US" sz="2038" dirty="0">
                <a:solidFill>
                  <a:prstClr val="black"/>
                </a:solidFill>
                <a:latin typeface="Open Sans" panose="020B0606030504020204" pitchFamily="34" charset="0"/>
                <a:ea typeface="Open Sans" panose="020B0606030504020204" pitchFamily="34" charset="0"/>
                <a:cs typeface="Open Sans" panose="020B0606030504020204" pitchFamily="34" charset="0"/>
                <a:sym typeface="Arial"/>
              </a:rPr>
              <a:t>ACCF City Council Allocations</a:t>
            </a:r>
          </a:p>
        </p:txBody>
      </p:sp>
      <p:sp>
        <p:nvSpPr>
          <p:cNvPr id="13" name="TextBox 12">
            <a:extLst>
              <a:ext uri="{FF2B5EF4-FFF2-40B4-BE49-F238E27FC236}">
                <a16:creationId xmlns:a16="http://schemas.microsoft.com/office/drawing/2014/main" id="{36FBE8E7-7E1F-4836-A2E1-85ED65D5C0C6}"/>
              </a:ext>
            </a:extLst>
          </p:cNvPr>
          <p:cNvSpPr txBox="1"/>
          <p:nvPr/>
        </p:nvSpPr>
        <p:spPr>
          <a:xfrm>
            <a:off x="1632139" y="2175737"/>
            <a:ext cx="5837700" cy="361317"/>
          </a:xfrm>
          <a:prstGeom prst="rect">
            <a:avLst/>
          </a:prstGeom>
          <a:noFill/>
        </p:spPr>
        <p:txBody>
          <a:bodyPr wrap="square" rtlCol="0">
            <a:spAutoFit/>
          </a:bodyPr>
          <a:lstStyle/>
          <a:p>
            <a:pPr defTabSz="587368">
              <a:defRPr/>
            </a:pPr>
            <a:r>
              <a:rPr lang="en-US" sz="1748" dirty="0">
                <a:solidFill>
                  <a:srgbClr val="ED7D31"/>
                </a:solidFill>
                <a:latin typeface="Open Sans Semibold" panose="020B0706030804020204" pitchFamily="34" charset="0"/>
                <a:ea typeface="Open Sans Semibold" panose="020B0706030804020204" pitchFamily="34" charset="0"/>
                <a:cs typeface="Open Sans Semibold" panose="020B0706030804020204" pitchFamily="34" charset="0"/>
              </a:rPr>
              <a:t>Reminders &amp; Council Policy Review </a:t>
            </a:r>
            <a:endParaRPr lang="en-US" sz="1748" dirty="0">
              <a:solidFill>
                <a:srgbClr val="ED7D31"/>
              </a:solidFill>
              <a:latin typeface="Open Sans Semibold" panose="020B0706030804020204" pitchFamily="34" charset="0"/>
              <a:ea typeface="Open Sans Semibold" panose="020B0706030804020204" pitchFamily="34" charset="0"/>
              <a:cs typeface="Open Sans Semibold" panose="020B0706030804020204" pitchFamily="34" charset="0"/>
              <a:sym typeface="Arial"/>
            </a:endParaRPr>
          </a:p>
        </p:txBody>
      </p:sp>
      <p:sp>
        <p:nvSpPr>
          <p:cNvPr id="3" name="TextBox 2">
            <a:extLst>
              <a:ext uri="{FF2B5EF4-FFF2-40B4-BE49-F238E27FC236}">
                <a16:creationId xmlns:a16="http://schemas.microsoft.com/office/drawing/2014/main" id="{2D6DDD0A-54FF-415E-BD15-CD6D6280D767}"/>
              </a:ext>
            </a:extLst>
          </p:cNvPr>
          <p:cNvSpPr txBox="1"/>
          <p:nvPr/>
        </p:nvSpPr>
        <p:spPr>
          <a:xfrm>
            <a:off x="1632140" y="2511801"/>
            <a:ext cx="6323481" cy="1400768"/>
          </a:xfrm>
          <a:prstGeom prst="rect">
            <a:avLst/>
          </a:prstGeom>
          <a:noFill/>
        </p:spPr>
        <p:txBody>
          <a:bodyPr wrap="square" rtlCol="0">
            <a:spAutoFit/>
          </a:bodyPr>
          <a:lstStyle/>
          <a:p>
            <a:pPr marL="208017" indent="-208017" defTabSz="665650">
              <a:lnSpc>
                <a:spcPct val="150000"/>
              </a:lnSpc>
              <a:buFont typeface="Arial" panose="020B0604020202020204" pitchFamily="34" charset="0"/>
              <a:buChar char="•"/>
              <a:defRPr/>
            </a:pPr>
            <a:r>
              <a:rPr lang="en-US" sz="1456" dirty="0">
                <a:solidFill>
                  <a:prstClr val="black"/>
                </a:solidFill>
                <a:latin typeface="Open Sans" panose="020B0606030504020204" pitchFamily="34" charset="0"/>
                <a:ea typeface="Open Sans" panose="020B0606030504020204" pitchFamily="34" charset="0"/>
                <a:cs typeface="Open Sans" panose="020B0606030504020204" pitchFamily="34" charset="0"/>
              </a:rPr>
              <a:t>ACCF funds </a:t>
            </a:r>
            <a:r>
              <a:rPr lang="en-US" sz="1456" b="1" dirty="0">
                <a:solidFill>
                  <a:prstClr val="black"/>
                </a:solidFill>
                <a:latin typeface="Open Sans" panose="020B0606030504020204" pitchFamily="34" charset="0"/>
                <a:ea typeface="Open Sans" panose="020B0606030504020204" pitchFamily="34" charset="0"/>
                <a:cs typeface="Open Sans" panose="020B0606030504020204" pitchFamily="34" charset="0"/>
              </a:rPr>
              <a:t>cannot </a:t>
            </a:r>
            <a:r>
              <a:rPr lang="en-US" sz="1456" dirty="0">
                <a:solidFill>
                  <a:prstClr val="black"/>
                </a:solidFill>
                <a:latin typeface="Open Sans" panose="020B0606030504020204" pitchFamily="34" charset="0"/>
                <a:ea typeface="Open Sans" panose="020B0606030504020204" pitchFamily="34" charset="0"/>
                <a:cs typeface="Open Sans" panose="020B0606030504020204" pitchFamily="34" charset="0"/>
              </a:rPr>
              <a:t>be used for food, beverages, travel, private purposes, political, religious, or fundraising activities. </a:t>
            </a:r>
          </a:p>
          <a:p>
            <a:pPr marL="208017" indent="-208017" defTabSz="665650">
              <a:lnSpc>
                <a:spcPct val="150000"/>
              </a:lnSpc>
              <a:buFont typeface="Arial" panose="020B0604020202020204" pitchFamily="34" charset="0"/>
              <a:buChar char="•"/>
              <a:defRPr/>
            </a:pPr>
            <a:r>
              <a:rPr lang="en-US" sz="1456" dirty="0">
                <a:solidFill>
                  <a:prstClr val="black"/>
                </a:solidFill>
                <a:latin typeface="Open Sans" panose="020B0606030504020204" pitchFamily="34" charset="0"/>
                <a:ea typeface="Open Sans" panose="020B0606030504020204" pitchFamily="34" charset="0"/>
                <a:cs typeface="Open Sans" panose="020B0606030504020204" pitchFamily="34" charset="0"/>
              </a:rPr>
              <a:t>$1,500 minimum funding allocation.</a:t>
            </a:r>
          </a:p>
          <a:p>
            <a:pPr marL="208017" indent="-208017" defTabSz="665650">
              <a:lnSpc>
                <a:spcPct val="150000"/>
              </a:lnSpc>
              <a:buFont typeface="Arial" panose="020B0604020202020204" pitchFamily="34" charset="0"/>
              <a:buChar char="•"/>
              <a:defRPr/>
            </a:pPr>
            <a:r>
              <a:rPr lang="en-US" sz="1456" dirty="0">
                <a:solidFill>
                  <a:prstClr val="black"/>
                </a:solidFill>
                <a:latin typeface="Open Sans" panose="020B0606030504020204" pitchFamily="34" charset="0"/>
                <a:ea typeface="Open Sans" panose="020B0606030504020204" pitchFamily="34" charset="0"/>
                <a:cs typeface="Open Sans" panose="020B0606030504020204" pitchFamily="34" charset="0"/>
              </a:rPr>
              <a:t>Matching funds is not required.</a:t>
            </a:r>
          </a:p>
        </p:txBody>
      </p:sp>
      <p:pic>
        <p:nvPicPr>
          <p:cNvPr id="8" name="Picture 7" descr="San Diego Art Institute Education - Photo: Tim Hardy">
            <a:extLst>
              <a:ext uri="{FF2B5EF4-FFF2-40B4-BE49-F238E27FC236}">
                <a16:creationId xmlns:a16="http://schemas.microsoft.com/office/drawing/2014/main" id="{CC8E8E55-C1E3-4D24-899F-1DED9A71DCE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632141" y="4117185"/>
            <a:ext cx="3294792" cy="1623696"/>
          </a:xfrm>
          <a:prstGeom prst="rect">
            <a:avLst/>
          </a:prstGeom>
          <a:noFill/>
          <a:ln>
            <a:noFill/>
          </a:ln>
        </p:spPr>
      </p:pic>
      <p:pic>
        <p:nvPicPr>
          <p:cNvPr id="9" name="Picture 8" descr="Art of Elan">
            <a:extLst>
              <a:ext uri="{FF2B5EF4-FFF2-40B4-BE49-F238E27FC236}">
                <a16:creationId xmlns:a16="http://schemas.microsoft.com/office/drawing/2014/main" id="{2827EE7E-A8B2-47B0-9C5C-7056708780A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511038" y="4117185"/>
            <a:ext cx="2915226" cy="1623696"/>
          </a:xfrm>
          <a:prstGeom prst="rect">
            <a:avLst/>
          </a:prstGeom>
          <a:noFill/>
          <a:ln>
            <a:noFill/>
          </a:ln>
        </p:spPr>
      </p:pic>
    </p:spTree>
    <p:extLst>
      <p:ext uri="{BB962C8B-B14F-4D97-AF65-F5344CB8AC3E}">
        <p14:creationId xmlns:p14="http://schemas.microsoft.com/office/powerpoint/2010/main" val="1423353980"/>
      </p:ext>
    </p:extLst>
  </p:cSld>
  <p:clrMapOvr>
    <a:masterClrMapping/>
  </p:clrMapOvr>
  <mc:AlternateContent xmlns:mc="http://schemas.openxmlformats.org/markup-compatibility/2006" xmlns:p14="http://schemas.microsoft.com/office/powerpoint/2010/main">
    <mc:Choice Requires="p14">
      <p:transition spd="slow" p14:dur="2000" advTm="21294"/>
    </mc:Choice>
    <mc:Fallback xmlns="">
      <p:transition spd="slow" advTm="21294"/>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26121" y="2620374"/>
            <a:ext cx="4741273" cy="3569408"/>
          </a:xfrm>
        </p:spPr>
        <p:txBody>
          <a:bodyPr>
            <a:noAutofit/>
          </a:bodyPr>
          <a:lstStyle/>
          <a:p>
            <a:pPr marL="0" indent="0" defTabSz="665650">
              <a:lnSpc>
                <a:spcPct val="120000"/>
              </a:lnSpc>
              <a:spcBef>
                <a:spcPts val="729"/>
              </a:spcBef>
              <a:buNone/>
            </a:pPr>
            <a:r>
              <a:rPr lang="en-US" sz="1456" b="1" dirty="0">
                <a:solidFill>
                  <a:prstClr val="black"/>
                </a:solidFill>
                <a:latin typeface="Open Sans" panose="020B0606030504020204" pitchFamily="34" charset="0"/>
                <a:ea typeface="Open Sans" panose="020B0606030504020204" pitchFamily="34" charset="0"/>
                <a:cs typeface="Open Sans" panose="020B0606030504020204" pitchFamily="34" charset="0"/>
              </a:rPr>
              <a:t>To receive reimbursement: </a:t>
            </a:r>
          </a:p>
          <a:p>
            <a:pPr marL="499236" lvl="1" indent="-166412" defTabSz="665650">
              <a:lnSpc>
                <a:spcPct val="120000"/>
              </a:lnSpc>
              <a:spcBef>
                <a:spcPts val="364"/>
              </a:spcBef>
            </a:pPr>
            <a:r>
              <a:rPr lang="en-US" sz="1310" dirty="0">
                <a:solidFill>
                  <a:prstClr val="black"/>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Request for Reimbursement Form, supplemental documentation, and Final Performance Report must be submitted by July 31, 2025.</a:t>
            </a:r>
          </a:p>
          <a:p>
            <a:pPr marL="499236" lvl="1" indent="-166412" defTabSz="665650">
              <a:lnSpc>
                <a:spcPct val="120000"/>
              </a:lnSpc>
              <a:spcBef>
                <a:spcPts val="364"/>
              </a:spcBef>
            </a:pPr>
            <a:r>
              <a:rPr lang="en-US" sz="1310" dirty="0">
                <a:solidFill>
                  <a:prstClr val="black"/>
                </a:solidFill>
                <a:latin typeface="Open Sans" panose="020B0606030504020204" pitchFamily="34" charset="0"/>
                <a:ea typeface="Open Sans" panose="020B0606030504020204" pitchFamily="34" charset="0"/>
                <a:cs typeface="Open Sans" panose="020B0606030504020204" pitchFamily="34" charset="0"/>
              </a:rPr>
              <a:t>Supplemental documentation include both </a:t>
            </a:r>
            <a:r>
              <a:rPr lang="en-US" sz="1310" b="1" dirty="0">
                <a:solidFill>
                  <a:prstClr val="black"/>
                </a:solidFill>
                <a:latin typeface="Open Sans" panose="020B0606030504020204" pitchFamily="34" charset="0"/>
                <a:ea typeface="Open Sans" panose="020B0606030504020204" pitchFamily="34" charset="0"/>
                <a:cs typeface="Open Sans" panose="020B0606030504020204" pitchFamily="34" charset="0"/>
              </a:rPr>
              <a:t>proof of purchase </a:t>
            </a:r>
            <a:r>
              <a:rPr lang="en-US" sz="1310" dirty="0">
                <a:solidFill>
                  <a:prstClr val="black"/>
                </a:solidFill>
                <a:latin typeface="Open Sans" panose="020B0606030504020204" pitchFamily="34" charset="0"/>
                <a:ea typeface="Open Sans" panose="020B0606030504020204" pitchFamily="34" charset="0"/>
                <a:cs typeface="Open Sans" panose="020B0606030504020204" pitchFamily="34" charset="0"/>
              </a:rPr>
              <a:t>(r</a:t>
            </a:r>
            <a:r>
              <a:rPr lang="en-US" sz="1310" dirty="0">
                <a:solidFill>
                  <a:prstClr val="black"/>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eceipts, invoices, pay stubs, time sheets, etc.) and </a:t>
            </a:r>
            <a:r>
              <a:rPr lang="en-US" sz="1310" b="1" dirty="0">
                <a:solidFill>
                  <a:prstClr val="black"/>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p</a:t>
            </a:r>
            <a:r>
              <a:rPr lang="en-US" sz="1310" b="1" dirty="0">
                <a:solidFill>
                  <a:prstClr val="black"/>
                </a:solidFill>
                <a:latin typeface="Open Sans" panose="020B0606030504020204" pitchFamily="34" charset="0"/>
                <a:ea typeface="Open Sans" panose="020B0606030504020204" pitchFamily="34" charset="0"/>
                <a:cs typeface="Open Sans" panose="020B0606030504020204" pitchFamily="34" charset="0"/>
              </a:rPr>
              <a:t>roof of payment </a:t>
            </a:r>
            <a:r>
              <a:rPr lang="en-US" sz="1310" u="sng"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r>
              <a:rPr lang="en-US" sz="1310" dirty="0">
                <a:solidFill>
                  <a:prstClr val="black"/>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cancelled checks, bank/credit card statements, etc.).</a:t>
            </a:r>
          </a:p>
          <a:p>
            <a:pPr marL="499236" lvl="1" indent="-166412" defTabSz="665650">
              <a:lnSpc>
                <a:spcPct val="120000"/>
              </a:lnSpc>
              <a:spcBef>
                <a:spcPts val="364"/>
              </a:spcBef>
            </a:pPr>
            <a:r>
              <a:rPr lang="en-US" sz="1310" dirty="0">
                <a:solidFill>
                  <a:prstClr val="black"/>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Your assigned contract administrator will inform you when it is time to request reimbursement. </a:t>
            </a:r>
          </a:p>
          <a:p>
            <a:pPr marL="499236" lvl="1" indent="-166412" defTabSz="665650">
              <a:lnSpc>
                <a:spcPct val="120000"/>
              </a:lnSpc>
              <a:spcBef>
                <a:spcPts val="364"/>
              </a:spcBef>
            </a:pPr>
            <a:r>
              <a:rPr lang="en-US" sz="1310" b="1" dirty="0">
                <a:solidFill>
                  <a:prstClr val="black"/>
                </a:solidFill>
                <a:latin typeface="Open Sans" panose="020B0606030504020204" pitchFamily="34" charset="0"/>
                <a:ea typeface="Open Sans" panose="020B0606030504020204" pitchFamily="34" charset="0"/>
                <a:cs typeface="Open Sans" panose="020B0606030504020204" pitchFamily="34" charset="0"/>
              </a:rPr>
              <a:t>Only eligible expenditures incurred within the Fiscal Year (</a:t>
            </a:r>
            <a:r>
              <a:rPr lang="en-US" sz="1310" b="1" u="sng" dirty="0">
                <a:solidFill>
                  <a:prstClr val="black"/>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July 1, 2024 – June 30, 2025), </a:t>
            </a:r>
            <a:r>
              <a:rPr lang="en-US" sz="1310" b="1" dirty="0">
                <a:solidFill>
                  <a:prstClr val="black"/>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are eligible for reimbursement.</a:t>
            </a:r>
          </a:p>
        </p:txBody>
      </p:sp>
      <p:sp>
        <p:nvSpPr>
          <p:cNvPr id="5" name="TextBox 4"/>
          <p:cNvSpPr txBox="1"/>
          <p:nvPr/>
        </p:nvSpPr>
        <p:spPr>
          <a:xfrm>
            <a:off x="1626120" y="1815668"/>
            <a:ext cx="6567304" cy="405945"/>
          </a:xfrm>
          <a:prstGeom prst="rect">
            <a:avLst/>
          </a:prstGeom>
          <a:noFill/>
        </p:spPr>
        <p:txBody>
          <a:bodyPr wrap="square" rtlCol="0">
            <a:spAutoFit/>
          </a:bodyPr>
          <a:lstStyle/>
          <a:p>
            <a:pPr defTabSz="665650">
              <a:defRPr/>
            </a:pPr>
            <a:r>
              <a:rPr lang="en-US" sz="2038" dirty="0">
                <a:solidFill>
                  <a:prstClr val="black"/>
                </a:solidFill>
                <a:latin typeface="Open Sans" panose="020B0606030504020204" pitchFamily="34" charset="0"/>
                <a:ea typeface="Open Sans" panose="020B0606030504020204" pitchFamily="34" charset="0"/>
                <a:cs typeface="Open Sans" panose="020B0606030504020204" pitchFamily="34" charset="0"/>
              </a:rPr>
              <a:t>ACCF Payments</a:t>
            </a:r>
          </a:p>
        </p:txBody>
      </p:sp>
      <p:pic>
        <p:nvPicPr>
          <p:cNvPr id="3074" name="Picture 2" descr="Image result for example of invoice">
            <a:extLst>
              <a:ext uri="{FF2B5EF4-FFF2-40B4-BE49-F238E27FC236}">
                <a16:creationId xmlns:a16="http://schemas.microsoft.com/office/drawing/2014/main" id="{1CC39DF7-065F-4894-A2E1-47EB40F53CD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6455" y="2246746"/>
            <a:ext cx="1530482" cy="198591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cleared check">
            <a:extLst>
              <a:ext uri="{FF2B5EF4-FFF2-40B4-BE49-F238E27FC236}">
                <a16:creationId xmlns:a16="http://schemas.microsoft.com/office/drawing/2014/main" id="{74A1ED7D-D9F4-4E3B-9181-20B2750C5AB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310" t="17548" r="17990" b="8094"/>
          <a:stretch/>
        </p:blipFill>
        <p:spPr bwMode="auto">
          <a:xfrm>
            <a:off x="6556457" y="4405076"/>
            <a:ext cx="1575049" cy="138094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1CB5F07-3D0A-4E7C-AA70-6ED679FFBCC7}"/>
              </a:ext>
            </a:extLst>
          </p:cNvPr>
          <p:cNvSpPr txBox="1"/>
          <p:nvPr/>
        </p:nvSpPr>
        <p:spPr>
          <a:xfrm>
            <a:off x="1626123" y="2196544"/>
            <a:ext cx="6379922" cy="361317"/>
          </a:xfrm>
          <a:prstGeom prst="rect">
            <a:avLst/>
          </a:prstGeom>
          <a:noFill/>
        </p:spPr>
        <p:txBody>
          <a:bodyPr wrap="square" rtlCol="0">
            <a:spAutoFit/>
          </a:bodyPr>
          <a:lstStyle/>
          <a:p>
            <a:pPr defTabSz="587368">
              <a:defRPr/>
            </a:pPr>
            <a:r>
              <a:rPr lang="en-US" sz="1748" dirty="0">
                <a:solidFill>
                  <a:srgbClr val="ED7D31"/>
                </a:solidFill>
                <a:latin typeface="Open Sans Semibold" panose="020B0706030804020204" pitchFamily="34" charset="0"/>
                <a:ea typeface="Open Sans Semibold" panose="020B0706030804020204" pitchFamily="34" charset="0"/>
                <a:cs typeface="Open Sans Semibold" panose="020B0706030804020204" pitchFamily="34" charset="0"/>
                <a:sym typeface="Arial"/>
              </a:rPr>
              <a:t>Reimbursement Process</a:t>
            </a:r>
          </a:p>
        </p:txBody>
      </p:sp>
    </p:spTree>
    <p:extLst>
      <p:ext uri="{BB962C8B-B14F-4D97-AF65-F5344CB8AC3E}">
        <p14:creationId xmlns:p14="http://schemas.microsoft.com/office/powerpoint/2010/main" val="3622741793"/>
      </p:ext>
    </p:extLst>
  </p:cSld>
  <p:clrMapOvr>
    <a:masterClrMapping/>
  </p:clrMapOvr>
  <mc:AlternateContent xmlns:mc="http://schemas.openxmlformats.org/markup-compatibility/2006" xmlns:p14="http://schemas.microsoft.com/office/powerpoint/2010/main">
    <mc:Choice Requires="p14">
      <p:transition spd="slow" p14:dur="2000" advTm="52176"/>
    </mc:Choice>
    <mc:Fallback xmlns="">
      <p:transition spd="slow" advTm="52176"/>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7852" y="2463082"/>
            <a:ext cx="6266673" cy="1844547"/>
          </a:xfrm>
        </p:spPr>
        <p:txBody>
          <a:bodyPr>
            <a:noAutofit/>
          </a:bodyPr>
          <a:lstStyle/>
          <a:p>
            <a:pPr>
              <a:lnSpc>
                <a:spcPct val="120000"/>
              </a:lnSpc>
            </a:pPr>
            <a:r>
              <a:rPr lang="en-US" sz="1456" b="1" dirty="0">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Council Offices</a:t>
            </a:r>
            <a:r>
              <a:rPr lang="en-US" sz="1456" dirty="0">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 </a:t>
            </a:r>
            <a:r>
              <a:rPr lang="en-US" sz="1456" dirty="0">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hlinkClick r:id="rId4"/>
              </a:rPr>
              <a:t>https://www.sandiego.gov/citycouncil</a:t>
            </a:r>
            <a:r>
              <a:rPr lang="en-US" sz="1456" dirty="0">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  </a:t>
            </a:r>
          </a:p>
          <a:p>
            <a:pPr>
              <a:lnSpc>
                <a:spcPct val="120000"/>
              </a:lnSpc>
            </a:pPr>
            <a:r>
              <a:rPr lang="en-US" sz="1456" b="1" dirty="0">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CPPS Homepage </a:t>
            </a:r>
            <a:r>
              <a:rPr lang="en-US" sz="1456" dirty="0">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 </a:t>
            </a:r>
            <a:r>
              <a:rPr lang="en-US" sz="1456" dirty="0">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hlinkClick r:id="rId5"/>
              </a:rPr>
              <a:t>https://www.sandiego.gov/citycouncil/cpps</a:t>
            </a:r>
            <a:r>
              <a:rPr lang="en-US" sz="1456" dirty="0">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 </a:t>
            </a:r>
            <a:endParaRPr lang="en-US" sz="1456" dirty="0">
              <a:latin typeface="Open Sans" panose="020B0606030504020204" pitchFamily="34" charset="0"/>
              <a:ea typeface="Open Sans" panose="020B0606030504020204" pitchFamily="34" charset="0"/>
              <a:cs typeface="Open Sans" panose="020B0606030504020204" pitchFamily="34" charset="0"/>
            </a:endParaRPr>
          </a:p>
          <a:p>
            <a:pPr>
              <a:lnSpc>
                <a:spcPct val="120000"/>
              </a:lnSpc>
            </a:pPr>
            <a:r>
              <a:rPr lang="en-US" sz="1456" b="1" dirty="0">
                <a:latin typeface="Open Sans" panose="020B0606030504020204" pitchFamily="34" charset="0"/>
                <a:ea typeface="Open Sans" panose="020B0606030504020204" pitchFamily="34" charset="0"/>
                <a:cs typeface="Open Sans" panose="020B0606030504020204" pitchFamily="34" charset="0"/>
              </a:rPr>
              <a:t>ACCF Homepage</a:t>
            </a:r>
            <a:r>
              <a:rPr lang="en-US" sz="1456" dirty="0">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 </a:t>
            </a:r>
            <a:r>
              <a:rPr lang="en-US" sz="1456" dirty="0">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hlinkClick r:id="rId6"/>
              </a:rPr>
              <a:t>https://www.sandiego.gov/citycouncil/ACCF</a:t>
            </a:r>
            <a:r>
              <a:rPr lang="en-US" sz="1456" dirty="0">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  </a:t>
            </a:r>
            <a:endParaRPr lang="en-US" sz="1456" dirty="0">
              <a:latin typeface="Open Sans" panose="020B0606030504020204" pitchFamily="34" charset="0"/>
              <a:ea typeface="Open Sans" panose="020B0606030504020204" pitchFamily="34" charset="0"/>
              <a:cs typeface="Open Sans" panose="020B0606030504020204" pitchFamily="34" charset="0"/>
            </a:endParaRPr>
          </a:p>
          <a:p>
            <a:pPr>
              <a:lnSpc>
                <a:spcPct val="120000"/>
              </a:lnSpc>
            </a:pPr>
            <a:r>
              <a:rPr lang="en-US" sz="1456" b="1" dirty="0">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Office Hours</a:t>
            </a:r>
            <a:r>
              <a:rPr lang="en-US" sz="1456" dirty="0">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 By Appointment (Phone</a:t>
            </a:r>
            <a:r>
              <a:rPr lang="en-US" sz="1456" i="1" dirty="0">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a:t>
            </a:r>
            <a:r>
              <a:rPr lang="en-US" sz="1456" dirty="0">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 </a:t>
            </a:r>
            <a:endParaRPr lang="en-US" sz="1456" dirty="0">
              <a:latin typeface="Open Sans" panose="020B0606030504020204" pitchFamily="34" charset="0"/>
              <a:ea typeface="Open Sans" panose="020B0606030504020204" pitchFamily="34" charset="0"/>
              <a:cs typeface="Open Sans" panose="020B0606030504020204" pitchFamily="34" charset="0"/>
            </a:endParaRPr>
          </a:p>
          <a:p>
            <a:pPr marL="366108" lvl="1" indent="0">
              <a:lnSpc>
                <a:spcPct val="120000"/>
              </a:lnSpc>
              <a:buNone/>
            </a:pPr>
            <a:endParaRPr lang="en-US" sz="990" dirty="0">
              <a:latin typeface="Open Sans" panose="020B0606030504020204" pitchFamily="34" charset="0"/>
              <a:ea typeface="Open Sans" panose="020B0606030504020204" pitchFamily="34" charset="0"/>
              <a:cs typeface="Open Sans" panose="020B0606030504020204" pitchFamily="34" charset="0"/>
            </a:endParaRPr>
          </a:p>
          <a:p>
            <a:pPr marL="366108" lvl="1" indent="0">
              <a:lnSpc>
                <a:spcPct val="120000"/>
              </a:lnSpc>
              <a:buNone/>
            </a:pPr>
            <a:endParaRPr lang="en-US" sz="99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p:cNvSpPr txBox="1"/>
          <p:nvPr/>
        </p:nvSpPr>
        <p:spPr>
          <a:xfrm>
            <a:off x="1617850" y="1760694"/>
            <a:ext cx="6567304" cy="405945"/>
          </a:xfrm>
          <a:prstGeom prst="rect">
            <a:avLst/>
          </a:prstGeom>
          <a:noFill/>
        </p:spPr>
        <p:txBody>
          <a:bodyPr wrap="square" rtlCol="0">
            <a:spAutoFit/>
          </a:bodyPr>
          <a:lstStyle/>
          <a:p>
            <a:pPr defTabSz="665650">
              <a:defRPr/>
            </a:pPr>
            <a:r>
              <a:rPr lang="en-US" sz="2038" dirty="0">
                <a:solidFill>
                  <a:prstClr val="black"/>
                </a:solidFill>
                <a:latin typeface="Open Sans" panose="020B0606030504020204" pitchFamily="34" charset="0"/>
                <a:ea typeface="Open Sans" panose="020B0606030504020204" pitchFamily="34" charset="0"/>
                <a:cs typeface="Open Sans" panose="020B0606030504020204" pitchFamily="34" charset="0"/>
              </a:rPr>
              <a:t>Assistance</a:t>
            </a:r>
          </a:p>
        </p:txBody>
      </p:sp>
      <p:sp>
        <p:nvSpPr>
          <p:cNvPr id="6" name="TextBox 5"/>
          <p:cNvSpPr txBox="1"/>
          <p:nvPr/>
        </p:nvSpPr>
        <p:spPr>
          <a:xfrm>
            <a:off x="1626123" y="2147377"/>
            <a:ext cx="6379922" cy="361317"/>
          </a:xfrm>
          <a:prstGeom prst="rect">
            <a:avLst/>
          </a:prstGeom>
          <a:noFill/>
        </p:spPr>
        <p:txBody>
          <a:bodyPr wrap="square" rtlCol="0">
            <a:spAutoFit/>
          </a:bodyPr>
          <a:lstStyle/>
          <a:p>
            <a:pPr defTabSz="665650">
              <a:defRPr/>
            </a:pPr>
            <a:r>
              <a:rPr lang="en-US" sz="1748" dirty="0">
                <a:solidFill>
                  <a:srgbClr val="ED7D31"/>
                </a:solidFill>
                <a:latin typeface="Open Sans Semibold" panose="020B0706030804020204" pitchFamily="34" charset="0"/>
                <a:ea typeface="Open Sans Semibold" panose="020B0706030804020204" pitchFamily="34" charset="0"/>
                <a:cs typeface="Open Sans Semibold" panose="020B0706030804020204" pitchFamily="34" charset="0"/>
              </a:rPr>
              <a:t>To Learn More</a:t>
            </a:r>
          </a:p>
        </p:txBody>
      </p:sp>
      <p:sp>
        <p:nvSpPr>
          <p:cNvPr id="7" name="TextBox 6">
            <a:extLst>
              <a:ext uri="{FF2B5EF4-FFF2-40B4-BE49-F238E27FC236}">
                <a16:creationId xmlns:a16="http://schemas.microsoft.com/office/drawing/2014/main" id="{848E924E-EF74-4B4D-98F8-F31CC58F9F4C}"/>
              </a:ext>
            </a:extLst>
          </p:cNvPr>
          <p:cNvSpPr txBox="1"/>
          <p:nvPr/>
        </p:nvSpPr>
        <p:spPr>
          <a:xfrm>
            <a:off x="1561227" y="4072382"/>
            <a:ext cx="6379922" cy="495649"/>
          </a:xfrm>
          <a:prstGeom prst="rect">
            <a:avLst/>
          </a:prstGeom>
          <a:noFill/>
        </p:spPr>
        <p:txBody>
          <a:bodyPr wrap="square" rtlCol="0">
            <a:spAutoFit/>
          </a:bodyPr>
          <a:lstStyle/>
          <a:p>
            <a:pPr defTabSz="665650">
              <a:defRPr/>
            </a:pPr>
            <a:r>
              <a:rPr lang="en-US" sz="2621" dirty="0">
                <a:solidFill>
                  <a:srgbClr val="ED7D31"/>
                </a:solidFill>
                <a:latin typeface="Open Sans Semibold" panose="020B0706030804020204" pitchFamily="34" charset="0"/>
                <a:ea typeface="Open Sans Semibold" panose="020B0706030804020204" pitchFamily="34" charset="0"/>
                <a:cs typeface="Open Sans Semibold" panose="020B0706030804020204" pitchFamily="34" charset="0"/>
              </a:rPr>
              <a:t>Contact Us</a:t>
            </a:r>
          </a:p>
        </p:txBody>
      </p:sp>
      <p:pic>
        <p:nvPicPr>
          <p:cNvPr id="6148" name="Picture 4" descr="Image result for computer mouse clipart">
            <a:extLst>
              <a:ext uri="{FF2B5EF4-FFF2-40B4-BE49-F238E27FC236}">
                <a16:creationId xmlns:a16="http://schemas.microsoft.com/office/drawing/2014/main" id="{1E596DFB-D63C-43BA-963D-FE2C0B713CD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654629">
            <a:off x="6896788" y="3897045"/>
            <a:ext cx="1721328" cy="76883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BEE4979-330B-4385-8FC9-B2D5FAC8F4ED}"/>
              </a:ext>
            </a:extLst>
          </p:cNvPr>
          <p:cNvSpPr txBox="1"/>
          <p:nvPr/>
        </p:nvSpPr>
        <p:spPr>
          <a:xfrm>
            <a:off x="1561225" y="4582014"/>
            <a:ext cx="6925370" cy="1865319"/>
          </a:xfrm>
          <a:prstGeom prst="rect">
            <a:avLst/>
          </a:prstGeom>
          <a:noFill/>
        </p:spPr>
        <p:txBody>
          <a:bodyPr wrap="square" rtlCol="0">
            <a:spAutoFit/>
          </a:bodyPr>
          <a:lstStyle/>
          <a:p>
            <a:pPr defTabSz="665650">
              <a:lnSpc>
                <a:spcPct val="120000"/>
              </a:lnSpc>
              <a:defRPr/>
            </a:pPr>
            <a:r>
              <a:rPr lang="en-US" sz="1748"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Submit ACCF questions to </a:t>
            </a:r>
            <a:r>
              <a:rPr lang="en-US" sz="1748"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hlinkClick r:id="rId8"/>
              </a:rPr>
              <a:t>ACCF@sandiego.gov</a:t>
            </a:r>
            <a:endParaRPr lang="en-US" sz="1748"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p>
            <a:pPr defTabSz="665650">
              <a:lnSpc>
                <a:spcPct val="120000"/>
              </a:lnSpc>
              <a:defRPr/>
            </a:pPr>
            <a:r>
              <a:rPr lang="en-US" sz="1748"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Submit CPPS questions to </a:t>
            </a:r>
            <a:r>
              <a:rPr lang="en-US" sz="1748"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hlinkClick r:id="rId9"/>
              </a:rPr>
              <a:t>CPPS@sandiego.gov</a:t>
            </a:r>
            <a:r>
              <a:rPr lang="en-US" sz="1748"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 </a:t>
            </a:r>
          </a:p>
          <a:p>
            <a:pPr defTabSz="665650">
              <a:lnSpc>
                <a:spcPct val="120000"/>
              </a:lnSpc>
              <a:defRPr/>
            </a:pPr>
            <a:endParaRPr lang="en-US" sz="1165"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p>
            <a:pPr marL="0" lvl="1" defTabSz="665650">
              <a:lnSpc>
                <a:spcPct val="120000"/>
              </a:lnSpc>
              <a:defRPr/>
            </a:pPr>
            <a:r>
              <a:rPr lang="en-US" sz="1310" b="1" dirty="0">
                <a:solidFill>
                  <a:prstClr val="black"/>
                </a:solidFill>
                <a:latin typeface="Calibri" panose="020F0502020204030204"/>
              </a:rPr>
              <a:t>Council Administration	Malachi Bielecki		Abigail Edwards</a:t>
            </a:r>
            <a:br>
              <a:rPr lang="en-US" sz="1165" dirty="0">
                <a:solidFill>
                  <a:prstClr val="black"/>
                </a:solidFill>
                <a:latin typeface="Calibri" panose="020F0502020204030204"/>
              </a:rPr>
            </a:br>
            <a:r>
              <a:rPr lang="en-US" sz="1310" dirty="0">
                <a:solidFill>
                  <a:prstClr val="black"/>
                </a:solidFill>
                <a:latin typeface="Calibri" panose="020F0502020204030204"/>
              </a:rPr>
              <a:t>619-236-6441 		</a:t>
            </a:r>
            <a:r>
              <a:rPr lang="en-US" sz="1310" dirty="0">
                <a:solidFill>
                  <a:prstClr val="black"/>
                </a:solidFill>
                <a:latin typeface="Calibri" panose="020F0502020204030204"/>
                <a:hlinkClick r:id="rId10"/>
              </a:rPr>
              <a:t>Mbielecki@sandiego.gov</a:t>
            </a:r>
            <a:r>
              <a:rPr lang="en-US" sz="1310" dirty="0">
                <a:solidFill>
                  <a:prstClr val="black"/>
                </a:solidFill>
                <a:latin typeface="Calibri" panose="020F0502020204030204"/>
              </a:rPr>
              <a:t> 	</a:t>
            </a:r>
            <a:r>
              <a:rPr lang="en-US" sz="1310" dirty="0">
                <a:solidFill>
                  <a:prstClr val="black"/>
                </a:solidFill>
                <a:latin typeface="Calibri" panose="020F0502020204030204"/>
                <a:hlinkClick r:id="rId11"/>
              </a:rPr>
              <a:t>EdwardsA@sandiego.gov</a:t>
            </a:r>
            <a:r>
              <a:rPr lang="en-US" sz="1310" dirty="0">
                <a:solidFill>
                  <a:prstClr val="black"/>
                </a:solidFill>
                <a:latin typeface="Calibri" panose="020F0502020204030204"/>
              </a:rPr>
              <a:t> 	</a:t>
            </a:r>
            <a:br>
              <a:rPr lang="en-US" sz="1165" dirty="0">
                <a:solidFill>
                  <a:prstClr val="black"/>
                </a:solidFill>
                <a:latin typeface="Calibri" panose="020F0502020204030204"/>
              </a:rPr>
            </a:br>
            <a:r>
              <a:rPr lang="en-US" sz="1310" dirty="0">
                <a:solidFill>
                  <a:prstClr val="black"/>
                </a:solidFill>
                <a:latin typeface="Calibri" panose="020F0502020204030204"/>
              </a:rPr>
              <a:t>	</a:t>
            </a:r>
            <a:br>
              <a:rPr lang="en-US" sz="1165" dirty="0">
                <a:solidFill>
                  <a:prstClr val="black"/>
                </a:solidFill>
                <a:latin typeface="Calibri" panose="020F0502020204030204"/>
              </a:rPr>
            </a:br>
            <a:r>
              <a:rPr lang="en-US" sz="1092"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	</a:t>
            </a:r>
            <a:endParaRPr lang="en-US" sz="1020" kern="0" dirty="0">
              <a:solidFill>
                <a:srgbClr val="000000"/>
              </a:solidFill>
              <a:latin typeface="Arial"/>
              <a:cs typeface="Arial"/>
              <a:sym typeface="Arial"/>
            </a:endParaRPr>
          </a:p>
        </p:txBody>
      </p:sp>
      <p:sp>
        <p:nvSpPr>
          <p:cNvPr id="4" name="Title 1">
            <a:extLst>
              <a:ext uri="{FF2B5EF4-FFF2-40B4-BE49-F238E27FC236}">
                <a16:creationId xmlns:a16="http://schemas.microsoft.com/office/drawing/2014/main" id="{E67FE783-3AE4-7E71-E151-0B01586152F6}"/>
              </a:ext>
            </a:extLst>
          </p:cNvPr>
          <p:cNvSpPr txBox="1">
            <a:spLocks/>
          </p:cNvSpPr>
          <p:nvPr/>
        </p:nvSpPr>
        <p:spPr>
          <a:xfrm>
            <a:off x="1804950" y="1350530"/>
            <a:ext cx="2712441" cy="202650"/>
          </a:xfrm>
          <a:prstGeom prst="rect">
            <a:avLst/>
          </a:prstGeom>
        </p:spPr>
        <p:txBody>
          <a:bodyPr vert="horz" lIns="66563" tIns="33282" rIns="66563" bIns="33282" rtlCol="0" anchor="b">
            <a:noAutofit/>
          </a:bodyPr>
          <a:lstStyle>
            <a:lvl1pPr algn="ctr" defTabSz="754380" rtl="0" eaLnBrk="1" latinLnBrk="0" hangingPunct="1">
              <a:lnSpc>
                <a:spcPct val="90000"/>
              </a:lnSpc>
              <a:spcBef>
                <a:spcPct val="0"/>
              </a:spcBef>
              <a:buNone/>
              <a:defRPr sz="4950" kern="1200">
                <a:solidFill>
                  <a:schemeClr val="tx1"/>
                </a:solidFill>
                <a:latin typeface="+mj-lt"/>
                <a:ea typeface="+mj-ea"/>
                <a:cs typeface="+mj-cs"/>
              </a:defRPr>
            </a:lvl1pPr>
          </a:lstStyle>
          <a:p>
            <a:pPr defTabSz="549161">
              <a:lnSpc>
                <a:spcPct val="100000"/>
              </a:lnSpc>
              <a:defRPr/>
            </a:pPr>
            <a:r>
              <a:rPr lang="en-US" sz="1165" dirty="0">
                <a:solidFill>
                  <a:prstClr val="white"/>
                </a:solidFill>
                <a:latin typeface="Merriweather" panose="00000500000000000000" pitchFamily="2" charset="0"/>
                <a:ea typeface="Open Sans" panose="020B0606030504020204" pitchFamily="34" charset="0"/>
                <a:cs typeface="Open Sans" panose="020B0606030504020204" pitchFamily="34" charset="0"/>
              </a:rPr>
              <a:t>FY25 CPPS and ACCF</a:t>
            </a:r>
            <a:endParaRPr lang="en-US" sz="1165" dirty="0">
              <a:solidFill>
                <a:prstClr val="white"/>
              </a:solidFill>
              <a:latin typeface="Merriweather" panose="00000500000000000000" pitchFamily="2" charset="0"/>
              <a:ea typeface="Open Sans Semibold" panose="020B0706030804020204" pitchFamily="34" charset="0"/>
              <a:cs typeface="Open Sans Semibold" panose="020B0706030804020204" pitchFamily="34" charset="0"/>
            </a:endParaRPr>
          </a:p>
        </p:txBody>
      </p:sp>
    </p:spTree>
    <p:extLst>
      <p:ext uri="{BB962C8B-B14F-4D97-AF65-F5344CB8AC3E}">
        <p14:creationId xmlns:p14="http://schemas.microsoft.com/office/powerpoint/2010/main" val="3570193344"/>
      </p:ext>
    </p:extLst>
  </p:cSld>
  <p:clrMapOvr>
    <a:masterClrMapping/>
  </p:clrMapOvr>
  <mc:AlternateContent xmlns:mc="http://schemas.openxmlformats.org/markup-compatibility/2006" xmlns:p14="http://schemas.microsoft.com/office/powerpoint/2010/main">
    <mc:Choice Requires="p14">
      <p:transition spd="slow" p14:dur="2000" advTm="9621"/>
    </mc:Choice>
    <mc:Fallback xmlns="">
      <p:transition spd="slow" advTm="9621"/>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26123" y="2909470"/>
            <a:ext cx="6266673" cy="2289572"/>
          </a:xfrm>
        </p:spPr>
        <p:txBody>
          <a:bodyPr>
            <a:noAutofit/>
          </a:bodyPr>
          <a:lstStyle/>
          <a:p>
            <a:pPr>
              <a:lnSpc>
                <a:spcPct val="130000"/>
              </a:lnSpc>
            </a:pPr>
            <a:r>
              <a:rPr lang="en-US" sz="1385" dirty="0">
                <a:latin typeface="Open Sans" panose="020B0606030504020204" pitchFamily="34" charset="0"/>
                <a:ea typeface="Open Sans" panose="020B0606030504020204" pitchFamily="34" charset="0"/>
                <a:cs typeface="Open Sans" panose="020B0606030504020204" pitchFamily="34" charset="0"/>
              </a:rPr>
              <a:t>ACCF City Council allocations are awarded to nonprofit organizations and public agencies for the purpose of promoting local arts and culture.  </a:t>
            </a:r>
          </a:p>
          <a:p>
            <a:pPr>
              <a:lnSpc>
                <a:spcPct val="130000"/>
              </a:lnSpc>
            </a:pPr>
            <a:r>
              <a:rPr lang="en-US" sz="1385" b="1" dirty="0">
                <a:latin typeface="Open Sans" panose="020B0606030504020204" pitchFamily="34" charset="0"/>
                <a:ea typeface="Open Sans" panose="020B0606030504020204" pitchFamily="34" charset="0"/>
                <a:cs typeface="Open Sans" panose="020B0606030504020204" pitchFamily="34" charset="0"/>
              </a:rPr>
              <a:t>Organizations may produce programs, projects or events that:</a:t>
            </a:r>
          </a:p>
          <a:p>
            <a:pPr lvl="1">
              <a:lnSpc>
                <a:spcPct val="130000"/>
              </a:lnSpc>
            </a:pPr>
            <a:r>
              <a:rPr lang="en-US" sz="1238" dirty="0">
                <a:latin typeface="Open Sans" panose="020B0606030504020204" pitchFamily="34" charset="0"/>
                <a:ea typeface="Open Sans" panose="020B0606030504020204" pitchFamily="34" charset="0"/>
                <a:cs typeface="Open Sans" panose="020B0606030504020204" pitchFamily="34" charset="0"/>
              </a:rPr>
              <a:t>Provide access to excellence in culture and the arts for residents of, and visitors to San Diego. </a:t>
            </a:r>
          </a:p>
          <a:p>
            <a:pPr lvl="1">
              <a:lnSpc>
                <a:spcPct val="130000"/>
              </a:lnSpc>
            </a:pPr>
            <a:r>
              <a:rPr lang="en-US" sz="1238" dirty="0">
                <a:latin typeface="Open Sans" panose="020B0606030504020204" pitchFamily="34" charset="0"/>
                <a:ea typeface="Open Sans" panose="020B0606030504020204" pitchFamily="34" charset="0"/>
                <a:cs typeface="Open Sans" panose="020B0606030504020204" pitchFamily="34" charset="0"/>
              </a:rPr>
              <a:t>Enrich the lives of the people of San Diego and build healthy, vital neighborhoods. </a:t>
            </a:r>
          </a:p>
        </p:txBody>
      </p:sp>
      <p:sp>
        <p:nvSpPr>
          <p:cNvPr id="5" name="TextBox 4"/>
          <p:cNvSpPr txBox="1"/>
          <p:nvPr/>
        </p:nvSpPr>
        <p:spPr>
          <a:xfrm>
            <a:off x="1626120" y="1815667"/>
            <a:ext cx="6567304" cy="719556"/>
          </a:xfrm>
          <a:prstGeom prst="rect">
            <a:avLst/>
          </a:prstGeom>
          <a:noFill/>
        </p:spPr>
        <p:txBody>
          <a:bodyPr wrap="square" rtlCol="0">
            <a:spAutoFit/>
          </a:bodyPr>
          <a:lstStyle/>
          <a:p>
            <a:pPr defTabSz="665650">
              <a:defRPr/>
            </a:pPr>
            <a:r>
              <a:rPr lang="en-US" sz="2038" dirty="0">
                <a:solidFill>
                  <a:prstClr val="black"/>
                </a:solidFill>
                <a:latin typeface="Open Sans" panose="020B0606030504020204" pitchFamily="34" charset="0"/>
                <a:ea typeface="Open Sans" panose="020B0606030504020204" pitchFamily="34" charset="0"/>
                <a:cs typeface="Open Sans" panose="020B0606030504020204" pitchFamily="34" charset="0"/>
              </a:rPr>
              <a:t>Arts, Culture and Community Festivals (ACCF) </a:t>
            </a:r>
          </a:p>
          <a:p>
            <a:pPr defTabSz="665650">
              <a:defRPr/>
            </a:pPr>
            <a:r>
              <a:rPr lang="en-US" sz="2038" dirty="0">
                <a:solidFill>
                  <a:prstClr val="black"/>
                </a:solidFill>
                <a:latin typeface="Open Sans" panose="020B0606030504020204" pitchFamily="34" charset="0"/>
                <a:ea typeface="Open Sans" panose="020B0606030504020204" pitchFamily="34" charset="0"/>
                <a:cs typeface="Open Sans" panose="020B0606030504020204" pitchFamily="34" charset="0"/>
              </a:rPr>
              <a:t>City Council Allocations</a:t>
            </a:r>
          </a:p>
        </p:txBody>
      </p:sp>
      <p:sp>
        <p:nvSpPr>
          <p:cNvPr id="6" name="TextBox 5"/>
          <p:cNvSpPr txBox="1"/>
          <p:nvPr/>
        </p:nvSpPr>
        <p:spPr>
          <a:xfrm>
            <a:off x="1626123" y="2510204"/>
            <a:ext cx="6379922" cy="361317"/>
          </a:xfrm>
          <a:prstGeom prst="rect">
            <a:avLst/>
          </a:prstGeom>
          <a:noFill/>
        </p:spPr>
        <p:txBody>
          <a:bodyPr wrap="square" rtlCol="0">
            <a:spAutoFit/>
          </a:bodyPr>
          <a:lstStyle/>
          <a:p>
            <a:pPr defTabSz="665650">
              <a:defRPr/>
            </a:pPr>
            <a:r>
              <a:rPr lang="en-US" sz="1748" dirty="0">
                <a:solidFill>
                  <a:srgbClr val="ED7D31"/>
                </a:solidFill>
                <a:latin typeface="Open Sans Semibold" panose="020B0706030804020204" pitchFamily="34" charset="0"/>
                <a:ea typeface="Open Sans Semibold" panose="020B0706030804020204" pitchFamily="34" charset="0"/>
                <a:cs typeface="Open Sans Semibold" panose="020B0706030804020204" pitchFamily="34" charset="0"/>
              </a:rPr>
              <a:t>Background</a:t>
            </a:r>
          </a:p>
        </p:txBody>
      </p:sp>
      <p:pic>
        <p:nvPicPr>
          <p:cNvPr id="8" name="Picture 7" descr="Children's Museum">
            <a:extLst>
              <a:ext uri="{FF2B5EF4-FFF2-40B4-BE49-F238E27FC236}">
                <a16:creationId xmlns:a16="http://schemas.microsoft.com/office/drawing/2014/main" id="{85744E31-38D0-41BA-828C-8E988411CB5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626120" y="5515323"/>
            <a:ext cx="3302015" cy="1530368"/>
          </a:xfrm>
          <a:prstGeom prst="rect">
            <a:avLst/>
          </a:prstGeom>
          <a:noFill/>
          <a:ln>
            <a:noFill/>
          </a:ln>
        </p:spPr>
      </p:pic>
      <p:pic>
        <p:nvPicPr>
          <p:cNvPr id="9" name="Picture 8" descr="Hiding My Candy">
            <a:extLst>
              <a:ext uri="{FF2B5EF4-FFF2-40B4-BE49-F238E27FC236}">
                <a16:creationId xmlns:a16="http://schemas.microsoft.com/office/drawing/2014/main" id="{A4E4D61A-92C4-4FA4-A287-58630F62172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197643" y="5515323"/>
            <a:ext cx="2695154" cy="1530369"/>
          </a:xfrm>
          <a:prstGeom prst="rect">
            <a:avLst/>
          </a:prstGeom>
          <a:noFill/>
          <a:ln>
            <a:noFill/>
          </a:ln>
        </p:spPr>
      </p:pic>
    </p:spTree>
    <p:extLst>
      <p:ext uri="{BB962C8B-B14F-4D97-AF65-F5344CB8AC3E}">
        <p14:creationId xmlns:p14="http://schemas.microsoft.com/office/powerpoint/2010/main" val="3830320321"/>
      </p:ext>
    </p:extLst>
  </p:cSld>
  <p:clrMapOvr>
    <a:masterClrMapping/>
  </p:clrMapOvr>
  <mc:AlternateContent xmlns:mc="http://schemas.openxmlformats.org/markup-compatibility/2006" xmlns:p14="http://schemas.microsoft.com/office/powerpoint/2010/main">
    <mc:Choice Requires="p14">
      <p:transition spd="slow" p14:dur="2000" advTm="21399"/>
    </mc:Choice>
    <mc:Fallback xmlns="">
      <p:transition spd="slow" advTm="21399"/>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26123" y="2836783"/>
            <a:ext cx="6266673" cy="2289572"/>
          </a:xfrm>
        </p:spPr>
        <p:txBody>
          <a:bodyPr>
            <a:noAutofit/>
          </a:bodyPr>
          <a:lstStyle/>
          <a:p>
            <a:pPr>
              <a:lnSpc>
                <a:spcPct val="130000"/>
              </a:lnSpc>
            </a:pPr>
            <a:r>
              <a:rPr lang="en-US" sz="1456" dirty="0">
                <a:latin typeface="Open Sans" panose="020B0606030504020204" pitchFamily="34" charset="0"/>
                <a:ea typeface="Open Sans" panose="020B0606030504020204" pitchFamily="34" charset="0"/>
                <a:cs typeface="Open Sans" panose="020B0606030504020204" pitchFamily="34" charset="0"/>
              </a:rPr>
              <a:t>The allocations are administered jointly by Council Administration and Commission for Arts and Culture.</a:t>
            </a:r>
          </a:p>
          <a:p>
            <a:pPr>
              <a:lnSpc>
                <a:spcPct val="130000"/>
              </a:lnSpc>
            </a:pPr>
            <a:r>
              <a:rPr lang="en-US" sz="1456" dirty="0">
                <a:latin typeface="Open Sans" panose="020B0606030504020204" pitchFamily="34" charset="0"/>
                <a:ea typeface="Open Sans" panose="020B0606030504020204" pitchFamily="34" charset="0"/>
                <a:cs typeface="Open Sans" panose="020B0606030504020204" pitchFamily="34" charset="0"/>
              </a:rPr>
              <a:t>ACCF funding is awarded at the discretion of each Council Office. </a:t>
            </a:r>
          </a:p>
          <a:p>
            <a:pPr>
              <a:lnSpc>
                <a:spcPct val="130000"/>
              </a:lnSpc>
            </a:pPr>
            <a:r>
              <a:rPr lang="en-US" sz="1456" dirty="0">
                <a:latin typeface="Open Sans" panose="020B0606030504020204" pitchFamily="34" charset="0"/>
                <a:ea typeface="Open Sans" panose="020B0606030504020204" pitchFamily="34" charset="0"/>
                <a:cs typeface="Open Sans" panose="020B0606030504020204" pitchFamily="34" charset="0"/>
              </a:rPr>
              <a:t>All recipients of ACCF allocations: </a:t>
            </a:r>
          </a:p>
          <a:p>
            <a:pPr lvl="1">
              <a:lnSpc>
                <a:spcPct val="130000"/>
              </a:lnSpc>
            </a:pPr>
            <a:r>
              <a:rPr lang="en-US" sz="1165" dirty="0">
                <a:latin typeface="Open Sans" panose="020B0606030504020204" pitchFamily="34" charset="0"/>
                <a:ea typeface="Open Sans" panose="020B0606030504020204" pitchFamily="34" charset="0"/>
                <a:cs typeface="Open Sans" panose="020B0606030504020204" pitchFamily="34" charset="0"/>
              </a:rPr>
              <a:t>Submit an application.</a:t>
            </a:r>
          </a:p>
          <a:p>
            <a:pPr lvl="1">
              <a:lnSpc>
                <a:spcPct val="130000"/>
              </a:lnSpc>
            </a:pPr>
            <a:r>
              <a:rPr lang="en-US" sz="1165" dirty="0">
                <a:latin typeface="Open Sans" panose="020B0606030504020204" pitchFamily="34" charset="0"/>
                <a:ea typeface="Open Sans" panose="020B0606030504020204" pitchFamily="34" charset="0"/>
                <a:cs typeface="Open Sans" panose="020B0606030504020204" pitchFamily="34" charset="0"/>
              </a:rPr>
              <a:t>Enter into an agreement with the City. </a:t>
            </a:r>
          </a:p>
          <a:p>
            <a:pPr lvl="1">
              <a:lnSpc>
                <a:spcPct val="130000"/>
              </a:lnSpc>
            </a:pPr>
            <a:endParaRPr lang="en-US" sz="1456" b="1"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p:cNvSpPr txBox="1"/>
          <p:nvPr/>
        </p:nvSpPr>
        <p:spPr>
          <a:xfrm>
            <a:off x="1626120" y="1815667"/>
            <a:ext cx="6567304" cy="719556"/>
          </a:xfrm>
          <a:prstGeom prst="rect">
            <a:avLst/>
          </a:prstGeom>
          <a:noFill/>
        </p:spPr>
        <p:txBody>
          <a:bodyPr wrap="square" rtlCol="0">
            <a:spAutoFit/>
          </a:bodyPr>
          <a:lstStyle/>
          <a:p>
            <a:pPr defTabSz="665650">
              <a:defRPr/>
            </a:pPr>
            <a:r>
              <a:rPr lang="en-US" sz="2038" dirty="0">
                <a:solidFill>
                  <a:prstClr val="black"/>
                </a:solidFill>
                <a:latin typeface="Open Sans" panose="020B0606030504020204" pitchFamily="34" charset="0"/>
                <a:ea typeface="Open Sans" panose="020B0606030504020204" pitchFamily="34" charset="0"/>
                <a:cs typeface="Open Sans" panose="020B0606030504020204" pitchFamily="34" charset="0"/>
              </a:rPr>
              <a:t>Arts, Culture and Community Festivals (ACCF) </a:t>
            </a:r>
          </a:p>
          <a:p>
            <a:pPr defTabSz="665650">
              <a:defRPr/>
            </a:pPr>
            <a:r>
              <a:rPr lang="en-US" sz="2038" dirty="0">
                <a:solidFill>
                  <a:prstClr val="black"/>
                </a:solidFill>
                <a:latin typeface="Open Sans" panose="020B0606030504020204" pitchFamily="34" charset="0"/>
                <a:ea typeface="Open Sans" panose="020B0606030504020204" pitchFamily="34" charset="0"/>
                <a:cs typeface="Open Sans" panose="020B0606030504020204" pitchFamily="34" charset="0"/>
              </a:rPr>
              <a:t>City Council Allocations</a:t>
            </a:r>
          </a:p>
        </p:txBody>
      </p:sp>
      <p:sp>
        <p:nvSpPr>
          <p:cNvPr id="6" name="TextBox 5"/>
          <p:cNvSpPr txBox="1"/>
          <p:nvPr/>
        </p:nvSpPr>
        <p:spPr>
          <a:xfrm>
            <a:off x="1626123" y="2510204"/>
            <a:ext cx="6379922" cy="361317"/>
          </a:xfrm>
          <a:prstGeom prst="rect">
            <a:avLst/>
          </a:prstGeom>
          <a:noFill/>
        </p:spPr>
        <p:txBody>
          <a:bodyPr wrap="square" rtlCol="0">
            <a:spAutoFit/>
          </a:bodyPr>
          <a:lstStyle/>
          <a:p>
            <a:pPr defTabSz="665650">
              <a:defRPr/>
            </a:pPr>
            <a:r>
              <a:rPr lang="en-US" sz="1748" dirty="0">
                <a:solidFill>
                  <a:srgbClr val="ED7D31"/>
                </a:solidFill>
                <a:latin typeface="Open Sans Semibold" panose="020B0706030804020204" pitchFamily="34" charset="0"/>
                <a:ea typeface="Open Sans Semibold" panose="020B0706030804020204" pitchFamily="34" charset="0"/>
                <a:cs typeface="Open Sans Semibold" panose="020B0706030804020204" pitchFamily="34" charset="0"/>
              </a:rPr>
              <a:t>Background</a:t>
            </a:r>
          </a:p>
        </p:txBody>
      </p:sp>
      <p:pic>
        <p:nvPicPr>
          <p:cNvPr id="2" name="Picture 1" descr="Children's Museum">
            <a:extLst>
              <a:ext uri="{FF2B5EF4-FFF2-40B4-BE49-F238E27FC236}">
                <a16:creationId xmlns:a16="http://schemas.microsoft.com/office/drawing/2014/main" id="{21CAB4CE-284F-706C-9FFB-B9C9977724D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626120" y="5515323"/>
            <a:ext cx="3302015" cy="1530368"/>
          </a:xfrm>
          <a:prstGeom prst="rect">
            <a:avLst/>
          </a:prstGeom>
          <a:noFill/>
          <a:ln>
            <a:noFill/>
          </a:ln>
        </p:spPr>
      </p:pic>
      <p:pic>
        <p:nvPicPr>
          <p:cNvPr id="4" name="Picture 3" descr="Hiding My Candy">
            <a:extLst>
              <a:ext uri="{FF2B5EF4-FFF2-40B4-BE49-F238E27FC236}">
                <a16:creationId xmlns:a16="http://schemas.microsoft.com/office/drawing/2014/main" id="{820C46B3-9329-937E-4CE0-62865C6B1F4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197643" y="5515323"/>
            <a:ext cx="2695154" cy="1530369"/>
          </a:xfrm>
          <a:prstGeom prst="rect">
            <a:avLst/>
          </a:prstGeom>
          <a:noFill/>
          <a:ln>
            <a:noFill/>
          </a:ln>
        </p:spPr>
      </p:pic>
    </p:spTree>
    <p:extLst>
      <p:ext uri="{BB962C8B-B14F-4D97-AF65-F5344CB8AC3E}">
        <p14:creationId xmlns:p14="http://schemas.microsoft.com/office/powerpoint/2010/main" val="1640073962"/>
      </p:ext>
    </p:extLst>
  </p:cSld>
  <p:clrMapOvr>
    <a:masterClrMapping/>
  </p:clrMapOvr>
  <mc:AlternateContent xmlns:mc="http://schemas.openxmlformats.org/markup-compatibility/2006" xmlns:p14="http://schemas.microsoft.com/office/powerpoint/2010/main">
    <mc:Choice Requires="p14">
      <p:transition spd="slow" p14:dur="2000" advTm="17257"/>
    </mc:Choice>
    <mc:Fallback xmlns="">
      <p:transition spd="slow" advTm="17257"/>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26123" y="2909470"/>
            <a:ext cx="6266673" cy="2289572"/>
          </a:xfrm>
        </p:spPr>
        <p:txBody>
          <a:bodyPr>
            <a:noAutofit/>
          </a:bodyPr>
          <a:lstStyle/>
          <a:p>
            <a:pPr>
              <a:lnSpc>
                <a:spcPct val="130000"/>
              </a:lnSpc>
            </a:pPr>
            <a:r>
              <a:rPr lang="en-US" sz="1456" dirty="0">
                <a:latin typeface="Open Sans" panose="020B0606030504020204" pitchFamily="34" charset="0"/>
                <a:ea typeface="Open Sans" panose="020B0606030504020204" pitchFamily="34" charset="0"/>
                <a:cs typeface="Open Sans" panose="020B0606030504020204" pitchFamily="34" charset="0"/>
              </a:rPr>
              <a:t>Transient Occupancy Tax (TOT)</a:t>
            </a:r>
          </a:p>
          <a:p>
            <a:pPr>
              <a:lnSpc>
                <a:spcPct val="130000"/>
              </a:lnSpc>
            </a:pPr>
            <a:r>
              <a:rPr lang="en-US" sz="1456" dirty="0">
                <a:latin typeface="Open Sans" panose="020B0606030504020204" pitchFamily="34" charset="0"/>
                <a:ea typeface="Open Sans" panose="020B0606030504020204" pitchFamily="34" charset="0"/>
                <a:cs typeface="Open Sans" panose="020B0606030504020204" pitchFamily="34" charset="0"/>
              </a:rPr>
              <a:t>Reimbursement only</a:t>
            </a:r>
          </a:p>
          <a:p>
            <a:pPr>
              <a:lnSpc>
                <a:spcPct val="130000"/>
              </a:lnSpc>
            </a:pPr>
            <a:r>
              <a:rPr lang="en-US" sz="1456" dirty="0">
                <a:latin typeface="Open Sans" panose="020B0606030504020204" pitchFamily="34" charset="0"/>
                <a:ea typeface="Open Sans" panose="020B0606030504020204" pitchFamily="34" charset="0"/>
                <a:cs typeface="Open Sans" panose="020B0606030504020204" pitchFamily="34" charset="0"/>
              </a:rPr>
              <a:t>Council Policy 100-23</a:t>
            </a:r>
          </a:p>
          <a:p>
            <a:pPr>
              <a:lnSpc>
                <a:spcPct val="130000"/>
              </a:lnSpc>
            </a:pPr>
            <a:endParaRPr lang="en-US" sz="1456" b="1" dirty="0">
              <a:latin typeface="Open Sans" panose="020B0606030504020204" pitchFamily="34" charset="0"/>
              <a:ea typeface="Open Sans" panose="020B0606030504020204" pitchFamily="34" charset="0"/>
              <a:cs typeface="Open Sans" panose="020B0606030504020204" pitchFamily="34" charset="0"/>
            </a:endParaRPr>
          </a:p>
          <a:p>
            <a:pPr>
              <a:lnSpc>
                <a:spcPct val="130000"/>
              </a:lnSpc>
            </a:pPr>
            <a:endParaRPr lang="en-US" sz="1456" b="1" dirty="0">
              <a:latin typeface="Open Sans" panose="020B0606030504020204" pitchFamily="34" charset="0"/>
              <a:ea typeface="Open Sans" panose="020B0606030504020204" pitchFamily="34" charset="0"/>
              <a:cs typeface="Open Sans" panose="020B0606030504020204" pitchFamily="34" charset="0"/>
            </a:endParaRPr>
          </a:p>
          <a:p>
            <a:pPr lvl="1">
              <a:lnSpc>
                <a:spcPct val="130000"/>
              </a:lnSpc>
            </a:pPr>
            <a:endParaRPr lang="en-US" sz="1456" b="1" dirty="0">
              <a:latin typeface="Open Sans" panose="020B0606030504020204" pitchFamily="34" charset="0"/>
              <a:ea typeface="Open Sans" panose="020B0606030504020204" pitchFamily="34" charset="0"/>
              <a:cs typeface="Open Sans" panose="020B0606030504020204" pitchFamily="34" charset="0"/>
            </a:endParaRPr>
          </a:p>
          <a:p>
            <a:pPr>
              <a:lnSpc>
                <a:spcPct val="130000"/>
              </a:lnSpc>
            </a:pPr>
            <a:endParaRPr lang="en-US" sz="1456" b="1" dirty="0">
              <a:latin typeface="Open Sans" panose="020B0606030504020204" pitchFamily="34" charset="0"/>
              <a:ea typeface="Open Sans" panose="020B0606030504020204" pitchFamily="34" charset="0"/>
              <a:cs typeface="Open Sans" panose="020B0606030504020204" pitchFamily="34" charset="0"/>
            </a:endParaRPr>
          </a:p>
          <a:p>
            <a:pPr>
              <a:lnSpc>
                <a:spcPct val="130000"/>
              </a:lnSpc>
            </a:pPr>
            <a:endParaRPr lang="en-US" sz="1456" b="1" dirty="0">
              <a:latin typeface="Open Sans" panose="020B0606030504020204" pitchFamily="34" charset="0"/>
              <a:ea typeface="Open Sans" panose="020B0606030504020204" pitchFamily="34" charset="0"/>
              <a:cs typeface="Open Sans" panose="020B0606030504020204" pitchFamily="34" charset="0"/>
            </a:endParaRPr>
          </a:p>
          <a:p>
            <a:pPr>
              <a:lnSpc>
                <a:spcPct val="130000"/>
              </a:lnSpc>
            </a:pPr>
            <a:endParaRPr lang="en-US" sz="1456" b="1" dirty="0">
              <a:latin typeface="Open Sans" panose="020B0606030504020204" pitchFamily="34" charset="0"/>
              <a:ea typeface="Open Sans" panose="020B0606030504020204" pitchFamily="34" charset="0"/>
              <a:cs typeface="Open Sans" panose="020B0606030504020204" pitchFamily="34" charset="0"/>
            </a:endParaRPr>
          </a:p>
          <a:p>
            <a:pPr lvl="1">
              <a:lnSpc>
                <a:spcPct val="130000"/>
              </a:lnSpc>
            </a:pPr>
            <a:endParaRPr lang="en-US" sz="1456" b="1" dirty="0">
              <a:latin typeface="Open Sans" panose="020B0606030504020204" pitchFamily="34" charset="0"/>
              <a:ea typeface="Open Sans" panose="020B0606030504020204" pitchFamily="34" charset="0"/>
              <a:cs typeface="Open Sans" panose="020B0606030504020204" pitchFamily="34" charset="0"/>
            </a:endParaRPr>
          </a:p>
          <a:p>
            <a:pPr lvl="1">
              <a:lnSpc>
                <a:spcPct val="130000"/>
              </a:lnSpc>
            </a:pPr>
            <a:endParaRPr lang="en-US" sz="1456" b="1"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p:cNvSpPr txBox="1"/>
          <p:nvPr/>
        </p:nvSpPr>
        <p:spPr>
          <a:xfrm>
            <a:off x="1626123" y="1815667"/>
            <a:ext cx="5876703" cy="719556"/>
          </a:xfrm>
          <a:prstGeom prst="rect">
            <a:avLst/>
          </a:prstGeom>
          <a:noFill/>
        </p:spPr>
        <p:txBody>
          <a:bodyPr wrap="square" rtlCol="0">
            <a:spAutoFit/>
          </a:bodyPr>
          <a:lstStyle/>
          <a:p>
            <a:pPr defTabSz="665650">
              <a:defRPr/>
            </a:pPr>
            <a:r>
              <a:rPr lang="en-US" sz="2038" dirty="0">
                <a:solidFill>
                  <a:prstClr val="black"/>
                </a:solidFill>
                <a:latin typeface="Open Sans" panose="020B0606030504020204" pitchFamily="34" charset="0"/>
                <a:ea typeface="Open Sans" panose="020B0606030504020204" pitchFamily="34" charset="0"/>
                <a:cs typeface="Open Sans" panose="020B0606030504020204" pitchFamily="34" charset="0"/>
              </a:rPr>
              <a:t>Arts, Culture and Community Festivals (ACCF) City Council Allocations</a:t>
            </a:r>
          </a:p>
        </p:txBody>
      </p:sp>
      <p:sp>
        <p:nvSpPr>
          <p:cNvPr id="6" name="TextBox 5"/>
          <p:cNvSpPr txBox="1"/>
          <p:nvPr/>
        </p:nvSpPr>
        <p:spPr>
          <a:xfrm>
            <a:off x="1626123" y="2510204"/>
            <a:ext cx="6379922" cy="361317"/>
          </a:xfrm>
          <a:prstGeom prst="rect">
            <a:avLst/>
          </a:prstGeom>
          <a:noFill/>
        </p:spPr>
        <p:txBody>
          <a:bodyPr wrap="square" rtlCol="0">
            <a:spAutoFit/>
          </a:bodyPr>
          <a:lstStyle/>
          <a:p>
            <a:pPr defTabSz="665650">
              <a:defRPr/>
            </a:pPr>
            <a:r>
              <a:rPr lang="en-US" sz="1748" dirty="0">
                <a:solidFill>
                  <a:srgbClr val="ED7D31"/>
                </a:solidFill>
                <a:latin typeface="Open Sans Semibold" panose="020B0706030804020204" pitchFamily="34" charset="0"/>
                <a:ea typeface="Open Sans Semibold" panose="020B0706030804020204" pitchFamily="34" charset="0"/>
                <a:cs typeface="Open Sans Semibold" panose="020B0706030804020204" pitchFamily="34" charset="0"/>
              </a:rPr>
              <a:t>Background</a:t>
            </a:r>
          </a:p>
        </p:txBody>
      </p:sp>
      <p:pic>
        <p:nvPicPr>
          <p:cNvPr id="8" name="Picture 7" descr="Children's Museum">
            <a:extLst>
              <a:ext uri="{FF2B5EF4-FFF2-40B4-BE49-F238E27FC236}">
                <a16:creationId xmlns:a16="http://schemas.microsoft.com/office/drawing/2014/main" id="{7FF6F7A7-C226-414B-848D-7D6A5E3F83A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626123" y="4611759"/>
            <a:ext cx="3113183" cy="1555583"/>
          </a:xfrm>
          <a:prstGeom prst="rect">
            <a:avLst/>
          </a:prstGeom>
          <a:noFill/>
          <a:ln>
            <a:noFill/>
          </a:ln>
        </p:spPr>
      </p:pic>
      <p:pic>
        <p:nvPicPr>
          <p:cNvPr id="7" name="Picture 6" descr="A person standing next to a painting&#10;&#10;Description automatically generated with medium confidence">
            <a:extLst>
              <a:ext uri="{FF2B5EF4-FFF2-40B4-BE49-F238E27FC236}">
                <a16:creationId xmlns:a16="http://schemas.microsoft.com/office/drawing/2014/main" id="{AAEF8A1B-D927-F64D-0310-BFA868E2A74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3405" b="16769"/>
          <a:stretch/>
        </p:blipFill>
        <p:spPr>
          <a:xfrm>
            <a:off x="5099060" y="3369087"/>
            <a:ext cx="3005573" cy="2798255"/>
          </a:xfrm>
          <a:prstGeom prst="rect">
            <a:avLst/>
          </a:prstGeom>
        </p:spPr>
      </p:pic>
    </p:spTree>
    <p:extLst>
      <p:ext uri="{BB962C8B-B14F-4D97-AF65-F5344CB8AC3E}">
        <p14:creationId xmlns:p14="http://schemas.microsoft.com/office/powerpoint/2010/main" val="3652391134"/>
      </p:ext>
    </p:extLst>
  </p:cSld>
  <p:clrMapOvr>
    <a:masterClrMapping/>
  </p:clrMapOvr>
  <mc:AlternateContent xmlns:mc="http://schemas.openxmlformats.org/markup-compatibility/2006" xmlns:p14="http://schemas.microsoft.com/office/powerpoint/2010/main">
    <mc:Choice Requires="p14">
      <p:transition spd="slow" p14:dur="2000" advTm="27108"/>
    </mc:Choice>
    <mc:Fallback xmlns="">
      <p:transition spd="slow" advTm="27108"/>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1626120" y="1815668"/>
            <a:ext cx="6567304" cy="405945"/>
          </a:xfrm>
          <a:prstGeom prst="rect">
            <a:avLst/>
          </a:prstGeom>
          <a:noFill/>
        </p:spPr>
        <p:txBody>
          <a:bodyPr wrap="square" rtlCol="0">
            <a:spAutoFit/>
          </a:bodyPr>
          <a:lstStyle/>
          <a:p>
            <a:pPr defTabSz="665650">
              <a:defRPr/>
            </a:pPr>
            <a:r>
              <a:rPr lang="en-US" sz="2038" dirty="0">
                <a:solidFill>
                  <a:prstClr val="black"/>
                </a:solidFill>
                <a:latin typeface="Open Sans" panose="020B0606030504020204" pitchFamily="34" charset="0"/>
                <a:ea typeface="Open Sans" panose="020B0606030504020204" pitchFamily="34" charset="0"/>
                <a:cs typeface="Open Sans" panose="020B0606030504020204" pitchFamily="34" charset="0"/>
              </a:rPr>
              <a:t>Application Process</a:t>
            </a:r>
          </a:p>
        </p:txBody>
      </p:sp>
      <p:sp>
        <p:nvSpPr>
          <p:cNvPr id="6" name="TextBox 5"/>
          <p:cNvSpPr txBox="1"/>
          <p:nvPr/>
        </p:nvSpPr>
        <p:spPr>
          <a:xfrm>
            <a:off x="1616416" y="2211949"/>
            <a:ext cx="6379922" cy="361317"/>
          </a:xfrm>
          <a:prstGeom prst="rect">
            <a:avLst/>
          </a:prstGeom>
          <a:noFill/>
        </p:spPr>
        <p:txBody>
          <a:bodyPr wrap="square" rtlCol="0">
            <a:spAutoFit/>
          </a:bodyPr>
          <a:lstStyle/>
          <a:p>
            <a:pPr defTabSz="665650">
              <a:defRPr/>
            </a:pPr>
            <a:r>
              <a:rPr lang="en-US" sz="1748" dirty="0">
                <a:solidFill>
                  <a:srgbClr val="ED7D31"/>
                </a:solidFill>
                <a:latin typeface="Open Sans Semibold" panose="020B0706030804020204" pitchFamily="34" charset="0"/>
                <a:ea typeface="Open Sans Semibold" panose="020B0706030804020204" pitchFamily="34" charset="0"/>
                <a:cs typeface="Open Sans Semibold" panose="020B0706030804020204" pitchFamily="34" charset="0"/>
              </a:rPr>
              <a:t>ACCF Application</a:t>
            </a:r>
          </a:p>
        </p:txBody>
      </p:sp>
      <p:sp>
        <p:nvSpPr>
          <p:cNvPr id="4" name="Content Placeholder 3">
            <a:extLst>
              <a:ext uri="{FF2B5EF4-FFF2-40B4-BE49-F238E27FC236}">
                <a16:creationId xmlns:a16="http://schemas.microsoft.com/office/drawing/2014/main" id="{22B44E00-2CE6-4F0E-9009-AC94B39A09BB}"/>
              </a:ext>
            </a:extLst>
          </p:cNvPr>
          <p:cNvSpPr>
            <a:spLocks noGrp="1"/>
          </p:cNvSpPr>
          <p:nvPr>
            <p:ph idx="1"/>
          </p:nvPr>
        </p:nvSpPr>
        <p:spPr>
          <a:xfrm>
            <a:off x="1368240" y="3372174"/>
            <a:ext cx="6719204" cy="1573637"/>
          </a:xfrm>
        </p:spPr>
        <p:txBody>
          <a:bodyPr>
            <a:normAutofit/>
          </a:bodyPr>
          <a:lstStyle/>
          <a:p>
            <a:pPr lvl="2" indent="-249618" defTabSz="665650">
              <a:lnSpc>
                <a:spcPct val="130000"/>
              </a:lnSpc>
              <a:spcBef>
                <a:spcPts val="0"/>
              </a:spcBef>
              <a:defRPr/>
            </a:pPr>
            <a:r>
              <a:rPr lang="en-US" sz="1456" dirty="0">
                <a:solidFill>
                  <a:prstClr val="black"/>
                </a:solidFill>
                <a:latin typeface="Open Sans" panose="020B0606030504020204" pitchFamily="34" charset="0"/>
                <a:ea typeface="Open Sans" panose="020B0606030504020204" pitchFamily="34" charset="0"/>
                <a:cs typeface="Open Sans" panose="020B0606030504020204" pitchFamily="34" charset="0"/>
              </a:rPr>
              <a:t>Apply using the Abbreviated ACCF application.</a:t>
            </a:r>
          </a:p>
          <a:p>
            <a:pPr marL="1248091" lvl="3" indent="-249618">
              <a:lnSpc>
                <a:spcPct val="130000"/>
              </a:lnSpc>
              <a:defRPr/>
            </a:pPr>
            <a:r>
              <a:rPr lang="en-US" sz="1456" dirty="0">
                <a:solidFill>
                  <a:prstClr val="black"/>
                </a:solidFill>
                <a:latin typeface="Open Sans" panose="020B0606030504020204" pitchFamily="34" charset="0"/>
                <a:ea typeface="Open Sans" panose="020B0606030504020204" pitchFamily="34" charset="0"/>
                <a:cs typeface="Open Sans" panose="020B0606030504020204" pitchFamily="34" charset="0"/>
              </a:rPr>
              <a:t>If funds are awarded, your FY25 OSP or CCSD award will be amended.</a:t>
            </a:r>
          </a:p>
          <a:p>
            <a:pPr marL="0" indent="0">
              <a:buNone/>
            </a:pPr>
            <a:endParaRPr lang="en-US" dirty="0"/>
          </a:p>
        </p:txBody>
      </p:sp>
      <p:sp>
        <p:nvSpPr>
          <p:cNvPr id="3" name="TextBox 2">
            <a:extLst>
              <a:ext uri="{FF2B5EF4-FFF2-40B4-BE49-F238E27FC236}">
                <a16:creationId xmlns:a16="http://schemas.microsoft.com/office/drawing/2014/main" id="{DEE7162D-3EF6-4DBC-96AD-B89A5FBC0F64}"/>
              </a:ext>
            </a:extLst>
          </p:cNvPr>
          <p:cNvSpPr txBox="1"/>
          <p:nvPr/>
        </p:nvSpPr>
        <p:spPr>
          <a:xfrm>
            <a:off x="1368242" y="2629988"/>
            <a:ext cx="6379922" cy="1349665"/>
          </a:xfrm>
          <a:prstGeom prst="rect">
            <a:avLst/>
          </a:prstGeom>
          <a:noFill/>
        </p:spPr>
        <p:txBody>
          <a:bodyPr wrap="square" rtlCol="0">
            <a:spAutoFit/>
          </a:bodyPr>
          <a:lstStyle/>
          <a:p>
            <a:pPr marL="582442" lvl="1" indent="-249618" defTabSz="665650">
              <a:lnSpc>
                <a:spcPct val="130000"/>
              </a:lnSpc>
              <a:buFont typeface="Arial" panose="020B0604020202020204" pitchFamily="34" charset="0"/>
              <a:buChar char="•"/>
              <a:defRPr/>
            </a:pPr>
            <a:r>
              <a:rPr lang="en-US" sz="1748" b="1" dirty="0">
                <a:solidFill>
                  <a:prstClr val="black"/>
                </a:solidFill>
                <a:latin typeface="Open Sans" panose="020B0606030504020204" pitchFamily="34" charset="0"/>
                <a:ea typeface="Open Sans" panose="020B0606030504020204" pitchFamily="34" charset="0"/>
                <a:cs typeface="Open Sans" panose="020B0606030504020204" pitchFamily="34" charset="0"/>
              </a:rPr>
              <a:t>If your organization </a:t>
            </a:r>
            <a:r>
              <a:rPr lang="en-US" sz="1748" b="1" u="sng" dirty="0">
                <a:solidFill>
                  <a:prstClr val="black"/>
                </a:solidFill>
                <a:latin typeface="Open Sans" panose="020B0606030504020204" pitchFamily="34" charset="0"/>
                <a:ea typeface="Open Sans" panose="020B0606030504020204" pitchFamily="34" charset="0"/>
                <a:cs typeface="Open Sans" panose="020B0606030504020204" pitchFamily="34" charset="0"/>
              </a:rPr>
              <a:t>is receiving</a:t>
            </a:r>
            <a:r>
              <a:rPr lang="en-US" sz="1748" b="1" dirty="0">
                <a:solidFill>
                  <a:prstClr val="black"/>
                </a:solidFill>
                <a:latin typeface="Open Sans" panose="020B0606030504020204" pitchFamily="34" charset="0"/>
                <a:ea typeface="Open Sans" panose="020B0606030504020204" pitchFamily="34" charset="0"/>
                <a:cs typeface="Open Sans" panose="020B0606030504020204" pitchFamily="34" charset="0"/>
              </a:rPr>
              <a:t> a CCSD or OSP award:</a:t>
            </a:r>
            <a:r>
              <a:rPr lang="en-US" sz="1748"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p>
          <a:p>
            <a:pPr marL="1248091" lvl="3" indent="-249618" defTabSz="665650">
              <a:lnSpc>
                <a:spcPct val="130000"/>
              </a:lnSpc>
              <a:buFont typeface="Arial" panose="020B0604020202020204" pitchFamily="34" charset="0"/>
              <a:buChar char="•"/>
              <a:defRPr/>
            </a:pPr>
            <a:endParaRPr lang="en-US" sz="1456"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998473" lvl="3" defTabSz="665650">
              <a:lnSpc>
                <a:spcPct val="130000"/>
              </a:lnSpc>
              <a:defRPr/>
            </a:pPr>
            <a:endParaRPr lang="en-US" sz="1456"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28" name="Picture 4" descr="Related image">
            <a:extLst>
              <a:ext uri="{FF2B5EF4-FFF2-40B4-BE49-F238E27FC236}">
                <a16:creationId xmlns:a16="http://schemas.microsoft.com/office/drawing/2014/main" id="{38D4D841-74AF-4E27-942A-CF91A76873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1936" y="1800104"/>
            <a:ext cx="1104610" cy="16473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9DE233F-F1EE-2A80-2B20-B86AC9182116}"/>
              </a:ext>
            </a:extLst>
          </p:cNvPr>
          <p:cNvPicPr>
            <a:picLocks noChangeAspect="1"/>
          </p:cNvPicPr>
          <p:nvPr/>
        </p:nvPicPr>
        <p:blipFill rotWithShape="1">
          <a:blip r:embed="rId5"/>
          <a:srcRect b="51111"/>
          <a:stretch/>
        </p:blipFill>
        <p:spPr>
          <a:xfrm>
            <a:off x="3839138" y="4239480"/>
            <a:ext cx="3909025" cy="1933139"/>
          </a:xfrm>
          <a:prstGeom prst="rect">
            <a:avLst/>
          </a:prstGeom>
        </p:spPr>
      </p:pic>
    </p:spTree>
    <p:extLst>
      <p:ext uri="{BB962C8B-B14F-4D97-AF65-F5344CB8AC3E}">
        <p14:creationId xmlns:p14="http://schemas.microsoft.com/office/powerpoint/2010/main" val="764019775"/>
      </p:ext>
    </p:extLst>
  </p:cSld>
  <p:clrMapOvr>
    <a:masterClrMapping/>
  </p:clrMapOvr>
  <mc:AlternateContent xmlns:mc="http://schemas.openxmlformats.org/markup-compatibility/2006" xmlns:p14="http://schemas.microsoft.com/office/powerpoint/2010/main">
    <mc:Choice Requires="p14">
      <p:transition spd="slow" p14:dur="2000" advTm="54877"/>
    </mc:Choice>
    <mc:Fallback xmlns="">
      <p:transition spd="slow" advTm="54877"/>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1626120" y="1815668"/>
            <a:ext cx="6567304" cy="405945"/>
          </a:xfrm>
          <a:prstGeom prst="rect">
            <a:avLst/>
          </a:prstGeom>
          <a:noFill/>
        </p:spPr>
        <p:txBody>
          <a:bodyPr wrap="square" rtlCol="0">
            <a:spAutoFit/>
          </a:bodyPr>
          <a:lstStyle/>
          <a:p>
            <a:pPr defTabSz="665650">
              <a:defRPr/>
            </a:pPr>
            <a:r>
              <a:rPr lang="en-US" sz="2038" dirty="0">
                <a:solidFill>
                  <a:prstClr val="black"/>
                </a:solidFill>
                <a:latin typeface="Open Sans" panose="020B0606030504020204" pitchFamily="34" charset="0"/>
                <a:ea typeface="Open Sans" panose="020B0606030504020204" pitchFamily="34" charset="0"/>
                <a:cs typeface="Open Sans" panose="020B0606030504020204" pitchFamily="34" charset="0"/>
              </a:rPr>
              <a:t>Application Process</a:t>
            </a:r>
          </a:p>
        </p:txBody>
      </p:sp>
      <p:sp>
        <p:nvSpPr>
          <p:cNvPr id="6" name="TextBox 5"/>
          <p:cNvSpPr txBox="1"/>
          <p:nvPr/>
        </p:nvSpPr>
        <p:spPr>
          <a:xfrm>
            <a:off x="1616416" y="2211949"/>
            <a:ext cx="6379922" cy="361317"/>
          </a:xfrm>
          <a:prstGeom prst="rect">
            <a:avLst/>
          </a:prstGeom>
          <a:noFill/>
        </p:spPr>
        <p:txBody>
          <a:bodyPr wrap="square" rtlCol="0">
            <a:spAutoFit/>
          </a:bodyPr>
          <a:lstStyle/>
          <a:p>
            <a:pPr defTabSz="665650">
              <a:defRPr/>
            </a:pPr>
            <a:r>
              <a:rPr lang="en-US" sz="1748" dirty="0">
                <a:solidFill>
                  <a:srgbClr val="ED7D31"/>
                </a:solidFill>
                <a:latin typeface="Open Sans Semibold" panose="020B0706030804020204" pitchFamily="34" charset="0"/>
                <a:ea typeface="Open Sans Semibold" panose="020B0706030804020204" pitchFamily="34" charset="0"/>
                <a:cs typeface="Open Sans Semibold" panose="020B0706030804020204" pitchFamily="34" charset="0"/>
              </a:rPr>
              <a:t>ACCF Application</a:t>
            </a:r>
          </a:p>
        </p:txBody>
      </p:sp>
      <p:sp>
        <p:nvSpPr>
          <p:cNvPr id="4" name="Content Placeholder 3">
            <a:extLst>
              <a:ext uri="{FF2B5EF4-FFF2-40B4-BE49-F238E27FC236}">
                <a16:creationId xmlns:a16="http://schemas.microsoft.com/office/drawing/2014/main" id="{22B44E00-2CE6-4F0E-9009-AC94B39A09BB}"/>
              </a:ext>
            </a:extLst>
          </p:cNvPr>
          <p:cNvSpPr>
            <a:spLocks noGrp="1"/>
          </p:cNvSpPr>
          <p:nvPr>
            <p:ph idx="1"/>
          </p:nvPr>
        </p:nvSpPr>
        <p:spPr/>
        <p:txBody>
          <a:bodyPr/>
          <a:lstStyle/>
          <a:p>
            <a:pPr marL="0" indent="0">
              <a:buNone/>
            </a:pPr>
            <a:r>
              <a:rPr lang="en-US" dirty="0"/>
              <a:t> </a:t>
            </a:r>
          </a:p>
        </p:txBody>
      </p:sp>
      <p:sp>
        <p:nvSpPr>
          <p:cNvPr id="3" name="TextBox 2">
            <a:extLst>
              <a:ext uri="{FF2B5EF4-FFF2-40B4-BE49-F238E27FC236}">
                <a16:creationId xmlns:a16="http://schemas.microsoft.com/office/drawing/2014/main" id="{DEE7162D-3EF6-4DBC-96AD-B89A5FBC0F64}"/>
              </a:ext>
            </a:extLst>
          </p:cNvPr>
          <p:cNvSpPr txBox="1"/>
          <p:nvPr/>
        </p:nvSpPr>
        <p:spPr>
          <a:xfrm>
            <a:off x="1257302" y="2611953"/>
            <a:ext cx="6146579" cy="3743461"/>
          </a:xfrm>
          <a:prstGeom prst="rect">
            <a:avLst/>
          </a:prstGeom>
          <a:noFill/>
        </p:spPr>
        <p:txBody>
          <a:bodyPr wrap="square" rtlCol="0">
            <a:spAutoFit/>
          </a:bodyPr>
          <a:lstStyle/>
          <a:p>
            <a:pPr marL="582442" lvl="1" indent="-249618" defTabSz="665650">
              <a:lnSpc>
                <a:spcPct val="130000"/>
              </a:lnSpc>
              <a:buFont typeface="Arial" panose="020B0604020202020204" pitchFamily="34" charset="0"/>
              <a:buChar char="•"/>
              <a:defRPr/>
            </a:pPr>
            <a:r>
              <a:rPr lang="en-US" sz="1748" b="1" dirty="0">
                <a:solidFill>
                  <a:prstClr val="black"/>
                </a:solidFill>
                <a:latin typeface="Open Sans" panose="020B0606030504020204" pitchFamily="34" charset="0"/>
                <a:ea typeface="Open Sans" panose="020B0606030504020204" pitchFamily="34" charset="0"/>
                <a:cs typeface="Open Sans" panose="020B0606030504020204" pitchFamily="34" charset="0"/>
              </a:rPr>
              <a:t>If your organization </a:t>
            </a:r>
            <a:r>
              <a:rPr lang="en-US" sz="1748" b="1" u="sng" dirty="0">
                <a:solidFill>
                  <a:prstClr val="black"/>
                </a:solidFill>
                <a:latin typeface="Open Sans" panose="020B0606030504020204" pitchFamily="34" charset="0"/>
                <a:ea typeface="Open Sans" panose="020B0606030504020204" pitchFamily="34" charset="0"/>
                <a:cs typeface="Open Sans" panose="020B0606030504020204" pitchFamily="34" charset="0"/>
              </a:rPr>
              <a:t>is not receiving </a:t>
            </a:r>
            <a:r>
              <a:rPr lang="en-US" sz="1748" b="1" dirty="0">
                <a:solidFill>
                  <a:prstClr val="black"/>
                </a:solidFill>
                <a:latin typeface="Open Sans" panose="020B0606030504020204" pitchFamily="34" charset="0"/>
                <a:ea typeface="Open Sans" panose="020B0606030504020204" pitchFamily="34" charset="0"/>
                <a:cs typeface="Open Sans" panose="020B0606030504020204" pitchFamily="34" charset="0"/>
              </a:rPr>
              <a:t>a CCSD or OSP award: </a:t>
            </a:r>
          </a:p>
          <a:p>
            <a:pPr marL="915268" lvl="2" indent="-249618" defTabSz="665650">
              <a:lnSpc>
                <a:spcPct val="130000"/>
              </a:lnSpc>
              <a:buFont typeface="Arial" panose="020B0604020202020204" pitchFamily="34" charset="0"/>
              <a:buChar char="•"/>
              <a:defRPr/>
            </a:pPr>
            <a:r>
              <a:rPr lang="en-US" sz="1456" dirty="0">
                <a:solidFill>
                  <a:prstClr val="black"/>
                </a:solidFill>
                <a:latin typeface="Open Sans" panose="020B0606030504020204" pitchFamily="34" charset="0"/>
                <a:ea typeface="Open Sans" panose="020B0606030504020204" pitchFamily="34" charset="0"/>
                <a:cs typeface="Open Sans" panose="020B0606030504020204" pitchFamily="34" charset="0"/>
              </a:rPr>
              <a:t>Apply using the Full ACCF Application and provide supplemental documentation. </a:t>
            </a:r>
            <a:endParaRPr lang="en-US" sz="1456" b="1"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915268" lvl="2" indent="-249618" defTabSz="665650">
              <a:lnSpc>
                <a:spcPct val="130000"/>
              </a:lnSpc>
              <a:buFont typeface="Arial" panose="020B0604020202020204" pitchFamily="34" charset="0"/>
              <a:buChar char="•"/>
              <a:defRPr/>
            </a:pPr>
            <a:r>
              <a:rPr lang="en-US" sz="1456" b="1" dirty="0">
                <a:solidFill>
                  <a:prstClr val="black"/>
                </a:solidFill>
                <a:latin typeface="Open Sans" panose="020B0606030504020204" pitchFamily="34" charset="0"/>
                <a:ea typeface="Open Sans" panose="020B0606030504020204" pitchFamily="34" charset="0"/>
                <a:cs typeface="Open Sans" panose="020B0606030504020204" pitchFamily="34" charset="0"/>
              </a:rPr>
              <a:t>Documentation Required:</a:t>
            </a:r>
          </a:p>
          <a:p>
            <a:pPr marL="1248091" lvl="3" indent="-249618" defTabSz="665650">
              <a:spcBef>
                <a:spcPts val="437"/>
              </a:spcBef>
              <a:spcAft>
                <a:spcPts val="437"/>
              </a:spcAft>
              <a:buFont typeface="Arial" panose="020B0604020202020204" pitchFamily="34" charset="0"/>
              <a:buChar char="•"/>
            </a:pPr>
            <a:r>
              <a:rPr lang="en-US" sz="1310" dirty="0">
                <a:solidFill>
                  <a:prstClr val="black"/>
                </a:solidFill>
                <a:latin typeface="Open Sans" panose="020B0606030504020204" pitchFamily="34" charset="0"/>
                <a:ea typeface="Open Sans" panose="020B0606030504020204" pitchFamily="34" charset="0"/>
                <a:cs typeface="Open Sans" panose="020B0606030504020204" pitchFamily="34" charset="0"/>
              </a:rPr>
              <a:t>Proof of nonprofit status (</a:t>
            </a:r>
            <a:r>
              <a:rPr lang="en-US" sz="1310" dirty="0">
                <a:solidFill>
                  <a:prstClr val="black"/>
                </a:solidFill>
                <a:latin typeface="Open Sans" panose="020B0606030504020204" pitchFamily="34" charset="0"/>
                <a:ea typeface="Open Sans" panose="020B0606030504020204" pitchFamily="34" charset="0"/>
                <a:cs typeface="Open Sans" panose="020B0606030504020204" pitchFamily="34" charset="0"/>
                <a:hlinkClick r:id="rId4"/>
              </a:rPr>
              <a:t>IRS</a:t>
            </a:r>
            <a:r>
              <a:rPr lang="en-US" sz="1310" dirty="0">
                <a:solidFill>
                  <a:prstClr val="black"/>
                </a:solidFill>
                <a:latin typeface="Open Sans" panose="020B0606030504020204" pitchFamily="34" charset="0"/>
                <a:ea typeface="Open Sans" panose="020B0606030504020204" pitchFamily="34" charset="0"/>
                <a:cs typeface="Open Sans" panose="020B0606030504020204" pitchFamily="34" charset="0"/>
              </a:rPr>
              <a:t> Determination Letter)</a:t>
            </a:r>
          </a:p>
          <a:p>
            <a:pPr marL="1248091" lvl="3" indent="-249618" defTabSz="665650">
              <a:spcBef>
                <a:spcPts val="437"/>
              </a:spcBef>
              <a:spcAft>
                <a:spcPts val="437"/>
              </a:spcAft>
              <a:buFont typeface="Arial" panose="020B0604020202020204" pitchFamily="34" charset="0"/>
              <a:buChar char="•"/>
            </a:pPr>
            <a:r>
              <a:rPr lang="en-US" sz="1310" dirty="0">
                <a:solidFill>
                  <a:prstClr val="black"/>
                </a:solidFill>
                <a:latin typeface="Open Sans" panose="020B0606030504020204" pitchFamily="34" charset="0"/>
                <a:ea typeface="Open Sans" panose="020B0606030504020204" pitchFamily="34" charset="0"/>
                <a:cs typeface="Open Sans" panose="020B0606030504020204" pitchFamily="34" charset="0"/>
              </a:rPr>
              <a:t>Proof of “ACTIVE” status with the </a:t>
            </a:r>
            <a:r>
              <a:rPr lang="en-US" sz="1310" dirty="0">
                <a:solidFill>
                  <a:prstClr val="black"/>
                </a:solidFill>
                <a:latin typeface="Open Sans" panose="020B0606030504020204" pitchFamily="34" charset="0"/>
                <a:ea typeface="Open Sans" panose="020B0606030504020204" pitchFamily="34" charset="0"/>
                <a:cs typeface="Open Sans" panose="020B0606030504020204" pitchFamily="34" charset="0"/>
                <a:hlinkClick r:id="rId5"/>
              </a:rPr>
              <a:t>CA SOS</a:t>
            </a:r>
            <a:endParaRPr lang="en-US" sz="131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1248091" lvl="3" indent="-249618" defTabSz="665650">
              <a:spcBef>
                <a:spcPts val="437"/>
              </a:spcBef>
              <a:spcAft>
                <a:spcPts val="437"/>
              </a:spcAft>
              <a:buFont typeface="Arial" panose="020B0604020202020204" pitchFamily="34" charset="0"/>
              <a:buChar char="•"/>
            </a:pPr>
            <a:r>
              <a:rPr lang="en-US" sz="1310" dirty="0">
                <a:solidFill>
                  <a:prstClr val="black"/>
                </a:solidFill>
                <a:latin typeface="Open Sans" panose="020B0606030504020204" pitchFamily="34" charset="0"/>
                <a:ea typeface="Open Sans" panose="020B0606030504020204" pitchFamily="34" charset="0"/>
                <a:cs typeface="Open Sans" panose="020B0606030504020204" pitchFamily="34" charset="0"/>
              </a:rPr>
              <a:t>Proof of “CURRENT” (or exempt) status with the </a:t>
            </a:r>
            <a:r>
              <a:rPr lang="en-US" sz="1310" dirty="0">
                <a:solidFill>
                  <a:prstClr val="black"/>
                </a:solidFill>
                <a:latin typeface="Open Sans" panose="020B0606030504020204" pitchFamily="34" charset="0"/>
                <a:ea typeface="Open Sans" panose="020B0606030504020204" pitchFamily="34" charset="0"/>
                <a:cs typeface="Open Sans" panose="020B0606030504020204" pitchFamily="34" charset="0"/>
                <a:hlinkClick r:id="rId6"/>
              </a:rPr>
              <a:t>CA AG</a:t>
            </a:r>
            <a:endParaRPr lang="en-US" sz="131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1248091" lvl="3" indent="-249618" defTabSz="665650">
              <a:spcBef>
                <a:spcPts val="437"/>
              </a:spcBef>
              <a:spcAft>
                <a:spcPts val="437"/>
              </a:spcAft>
              <a:buFont typeface="Arial" panose="020B0604020202020204" pitchFamily="34" charset="0"/>
              <a:buChar char="•"/>
            </a:pPr>
            <a:r>
              <a:rPr lang="en-US" sz="1310" dirty="0">
                <a:solidFill>
                  <a:prstClr val="black"/>
                </a:solidFill>
                <a:latin typeface="Open Sans" panose="020B0606030504020204" pitchFamily="34" charset="0"/>
                <a:ea typeface="Open Sans" panose="020B0606030504020204" pitchFamily="34" charset="0"/>
                <a:cs typeface="Open Sans" panose="020B0606030504020204" pitchFamily="34" charset="0"/>
                <a:hlinkClick r:id="rId7"/>
              </a:rPr>
              <a:t>Certification for a Drug Free Workplace</a:t>
            </a:r>
            <a:endParaRPr lang="en-US" sz="131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1248091" lvl="3" indent="-249618" defTabSz="665650">
              <a:spcBef>
                <a:spcPts val="437"/>
              </a:spcBef>
              <a:spcAft>
                <a:spcPts val="437"/>
              </a:spcAft>
              <a:buFont typeface="Arial" panose="020B0604020202020204" pitchFamily="34" charset="0"/>
              <a:buChar char="•"/>
            </a:pPr>
            <a:r>
              <a:rPr lang="en-US" sz="1310" dirty="0">
                <a:solidFill>
                  <a:prstClr val="black"/>
                </a:solidFill>
                <a:latin typeface="Open Sans" panose="020B0606030504020204" pitchFamily="34" charset="0"/>
                <a:ea typeface="Open Sans" panose="020B0606030504020204" pitchFamily="34" charset="0"/>
                <a:cs typeface="Open Sans" panose="020B0606030504020204" pitchFamily="34" charset="0"/>
                <a:hlinkClick r:id="rId8"/>
              </a:rPr>
              <a:t>EOC Workforce Report</a:t>
            </a:r>
            <a:r>
              <a:rPr lang="en-US" sz="1310" dirty="0">
                <a:solidFill>
                  <a:prstClr val="black"/>
                </a:solidFill>
                <a:latin typeface="Open Sans" panose="020B0606030504020204" pitchFamily="34" charset="0"/>
                <a:ea typeface="Open Sans" panose="020B0606030504020204" pitchFamily="34" charset="0"/>
                <a:cs typeface="Open Sans" panose="020B0606030504020204" pitchFamily="34" charset="0"/>
              </a:rPr>
              <a:t> (pages 1-3)</a:t>
            </a:r>
          </a:p>
          <a:p>
            <a:pPr marL="1248091" lvl="3" indent="-249618" defTabSz="665650">
              <a:spcBef>
                <a:spcPts val="437"/>
              </a:spcBef>
              <a:spcAft>
                <a:spcPts val="437"/>
              </a:spcAft>
              <a:buFont typeface="Arial" panose="020B0604020202020204" pitchFamily="34" charset="0"/>
              <a:buChar char="•"/>
            </a:pPr>
            <a:r>
              <a:rPr lang="en-US" sz="1310" dirty="0">
                <a:solidFill>
                  <a:prstClr val="black"/>
                </a:solidFill>
                <a:latin typeface="Open Sans" panose="020B0606030504020204" pitchFamily="34" charset="0"/>
                <a:ea typeface="Open Sans" panose="020B0606030504020204" pitchFamily="34" charset="0"/>
                <a:cs typeface="Open Sans" panose="020B0606030504020204" pitchFamily="34" charset="0"/>
                <a:hlinkClick r:id="rId9"/>
              </a:rPr>
              <a:t>IRS Form 990, 990EZ, or 990N</a:t>
            </a:r>
            <a:endParaRPr lang="en-US" sz="131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1248091" lvl="3" indent="-249618" defTabSz="665650">
              <a:spcBef>
                <a:spcPts val="437"/>
              </a:spcBef>
              <a:spcAft>
                <a:spcPts val="437"/>
              </a:spcAft>
              <a:buFont typeface="Arial" panose="020B0604020202020204" pitchFamily="34" charset="0"/>
              <a:buChar char="•"/>
            </a:pPr>
            <a:r>
              <a:rPr lang="en-US" sz="1310" dirty="0">
                <a:solidFill>
                  <a:prstClr val="black"/>
                </a:solidFill>
                <a:latin typeface="Open Sans" panose="020B0606030504020204" pitchFamily="34" charset="0"/>
                <a:ea typeface="Open Sans" panose="020B0606030504020204" pitchFamily="34" charset="0"/>
                <a:cs typeface="Open Sans" panose="020B0606030504020204" pitchFamily="34" charset="0"/>
                <a:hlinkClick r:id="rId10"/>
              </a:rPr>
              <a:t>IRS Form W-9</a:t>
            </a:r>
            <a:endParaRPr lang="en-US" sz="131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28" name="Picture 4" descr="Related image">
            <a:extLst>
              <a:ext uri="{FF2B5EF4-FFF2-40B4-BE49-F238E27FC236}">
                <a16:creationId xmlns:a16="http://schemas.microsoft.com/office/drawing/2014/main" id="{38D4D841-74AF-4E27-942A-CF91A76873C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73151" y="3557884"/>
            <a:ext cx="1361029" cy="1695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5012648"/>
      </p:ext>
    </p:extLst>
  </p:cSld>
  <p:clrMapOvr>
    <a:masterClrMapping/>
  </p:clrMapOvr>
  <mc:AlternateContent xmlns:mc="http://schemas.openxmlformats.org/markup-compatibility/2006" xmlns:p14="http://schemas.microsoft.com/office/powerpoint/2010/main">
    <mc:Choice Requires="p14">
      <p:transition spd="slow" p14:dur="2000" advTm="31506"/>
    </mc:Choice>
    <mc:Fallback xmlns="">
      <p:transition spd="slow" advTm="31506"/>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1626120" y="1815668"/>
            <a:ext cx="6567304" cy="405945"/>
          </a:xfrm>
          <a:prstGeom prst="rect">
            <a:avLst/>
          </a:prstGeom>
          <a:noFill/>
        </p:spPr>
        <p:txBody>
          <a:bodyPr wrap="square" rtlCol="0">
            <a:spAutoFit/>
          </a:bodyPr>
          <a:lstStyle/>
          <a:p>
            <a:pPr defTabSz="665650">
              <a:defRPr/>
            </a:pPr>
            <a:r>
              <a:rPr lang="en-US" sz="2038" dirty="0">
                <a:solidFill>
                  <a:prstClr val="black"/>
                </a:solidFill>
                <a:latin typeface="Open Sans" panose="020B0606030504020204" pitchFamily="34" charset="0"/>
                <a:ea typeface="Open Sans" panose="020B0606030504020204" pitchFamily="34" charset="0"/>
                <a:cs typeface="Open Sans" panose="020B0606030504020204" pitchFamily="34" charset="0"/>
              </a:rPr>
              <a:t>ACCF City Council Allocations</a:t>
            </a:r>
          </a:p>
        </p:txBody>
      </p:sp>
      <p:sp>
        <p:nvSpPr>
          <p:cNvPr id="6" name="TextBox 5"/>
          <p:cNvSpPr txBox="1"/>
          <p:nvPr/>
        </p:nvSpPr>
        <p:spPr>
          <a:xfrm>
            <a:off x="1626123" y="2203554"/>
            <a:ext cx="6379922" cy="361317"/>
          </a:xfrm>
          <a:prstGeom prst="rect">
            <a:avLst/>
          </a:prstGeom>
          <a:noFill/>
        </p:spPr>
        <p:txBody>
          <a:bodyPr wrap="square" rtlCol="0">
            <a:spAutoFit/>
          </a:bodyPr>
          <a:lstStyle/>
          <a:p>
            <a:pPr defTabSz="665650">
              <a:defRPr/>
            </a:pPr>
            <a:r>
              <a:rPr lang="en-US" sz="1748" dirty="0">
                <a:solidFill>
                  <a:srgbClr val="ED7D31"/>
                </a:solidFill>
                <a:latin typeface="Open Sans Semibold" panose="020B0706030804020204" pitchFamily="34" charset="0"/>
                <a:ea typeface="Open Sans Semibold" panose="020B0706030804020204" pitchFamily="34" charset="0"/>
                <a:cs typeface="Open Sans Semibold" panose="020B0706030804020204" pitchFamily="34" charset="0"/>
              </a:rPr>
              <a:t>Fiscal Year 2025 Schedule </a:t>
            </a:r>
            <a:endParaRPr lang="en-US" sz="1020" dirty="0">
              <a:solidFill>
                <a:prstClr val="black"/>
              </a:solidFill>
              <a:latin typeface="Calibri" panose="020F0502020204030204"/>
            </a:endParaRPr>
          </a:p>
        </p:txBody>
      </p:sp>
      <p:sp>
        <p:nvSpPr>
          <p:cNvPr id="7" name="Content Placeholder 2">
            <a:extLst>
              <a:ext uri="{FF2B5EF4-FFF2-40B4-BE49-F238E27FC236}">
                <a16:creationId xmlns:a16="http://schemas.microsoft.com/office/drawing/2014/main" id="{4F262936-0222-4C2F-9738-E2B1A8FB7A9C}"/>
              </a:ext>
            </a:extLst>
          </p:cNvPr>
          <p:cNvSpPr txBox="1">
            <a:spLocks/>
          </p:cNvSpPr>
          <p:nvPr/>
        </p:nvSpPr>
        <p:spPr>
          <a:xfrm>
            <a:off x="1626124" y="2711563"/>
            <a:ext cx="6651347" cy="3414203"/>
          </a:xfrm>
          <a:prstGeom prst="rect">
            <a:avLst/>
          </a:prstGeom>
        </p:spPr>
        <p:txBody>
          <a:bodyPr vert="horz" lIns="66563" tIns="33282" rIns="66563" bIns="33282" rtlCol="0">
            <a:noAutofit/>
          </a:bodyPr>
          <a:lst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marL="366108" lvl="1" indent="0" defTabSz="732214">
              <a:lnSpc>
                <a:spcPct val="100000"/>
              </a:lnSpc>
              <a:spcBef>
                <a:spcPts val="0"/>
              </a:spcBef>
              <a:buNone/>
              <a:defRPr/>
            </a:pPr>
            <a:endParaRPr lang="en-US" sz="1136"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366108" lvl="1" indent="0" defTabSz="732214">
              <a:lnSpc>
                <a:spcPct val="100000"/>
              </a:lnSpc>
              <a:spcBef>
                <a:spcPts val="0"/>
              </a:spcBef>
              <a:buNone/>
              <a:defRPr/>
            </a:pPr>
            <a:endParaRPr lang="en-US" sz="699"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Graphic 8">
            <a:extLst>
              <a:ext uri="{FF2B5EF4-FFF2-40B4-BE49-F238E27FC236}">
                <a16:creationId xmlns:a16="http://schemas.microsoft.com/office/drawing/2014/main" id="{CCAAA131-0CF1-4749-9BB7-99D92E33811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37986" y="3030265"/>
            <a:ext cx="1194295" cy="1194295"/>
          </a:xfrm>
          <a:prstGeom prst="rect">
            <a:avLst/>
          </a:prstGeom>
        </p:spPr>
      </p:pic>
      <p:sp>
        <p:nvSpPr>
          <p:cNvPr id="11" name="TextBox 10">
            <a:extLst>
              <a:ext uri="{FF2B5EF4-FFF2-40B4-BE49-F238E27FC236}">
                <a16:creationId xmlns:a16="http://schemas.microsoft.com/office/drawing/2014/main" id="{3D54BA69-7B4F-460F-901D-3C8DA582B363}"/>
              </a:ext>
            </a:extLst>
          </p:cNvPr>
          <p:cNvSpPr txBox="1"/>
          <p:nvPr/>
        </p:nvSpPr>
        <p:spPr>
          <a:xfrm>
            <a:off x="1797857" y="4937329"/>
            <a:ext cx="2189125" cy="293927"/>
          </a:xfrm>
          <a:prstGeom prst="rect">
            <a:avLst/>
          </a:prstGeom>
          <a:noFill/>
        </p:spPr>
        <p:txBody>
          <a:bodyPr wrap="none" rtlCol="0">
            <a:spAutoFit/>
          </a:bodyPr>
          <a:lstStyle/>
          <a:p>
            <a:pPr defTabSz="665650">
              <a:defRPr/>
            </a:pPr>
            <a:r>
              <a:rPr lang="en-US" sz="1310" b="1" dirty="0">
                <a:solidFill>
                  <a:prstClr val="black"/>
                </a:solidFill>
                <a:latin typeface="Calibri" panose="020F0502020204030204"/>
              </a:rPr>
              <a:t>*Dates are subject to change</a:t>
            </a:r>
          </a:p>
        </p:txBody>
      </p:sp>
      <p:sp>
        <p:nvSpPr>
          <p:cNvPr id="3" name="TextBox 2">
            <a:extLst>
              <a:ext uri="{FF2B5EF4-FFF2-40B4-BE49-F238E27FC236}">
                <a16:creationId xmlns:a16="http://schemas.microsoft.com/office/drawing/2014/main" id="{AFEB56F8-098F-4168-9B6B-270FBD34BB9B}"/>
              </a:ext>
            </a:extLst>
          </p:cNvPr>
          <p:cNvSpPr txBox="1"/>
          <p:nvPr/>
        </p:nvSpPr>
        <p:spPr>
          <a:xfrm>
            <a:off x="1780936" y="5802483"/>
            <a:ext cx="5739880" cy="495520"/>
          </a:xfrm>
          <a:prstGeom prst="rect">
            <a:avLst/>
          </a:prstGeom>
          <a:noFill/>
        </p:spPr>
        <p:txBody>
          <a:bodyPr wrap="square" rtlCol="0">
            <a:spAutoFit/>
          </a:bodyPr>
          <a:lstStyle/>
          <a:p>
            <a:pPr defTabSz="665650">
              <a:defRPr/>
            </a:pPr>
            <a:r>
              <a:rPr lang="en-US" sz="1310" b="1" dirty="0">
                <a:solidFill>
                  <a:prstClr val="black"/>
                </a:solidFill>
                <a:latin typeface="Calibri" panose="020F0502020204030204"/>
              </a:rPr>
              <a:t>*This schedule only applies to those completing a full application, it is not relevant to those with existing CCSD/OSP Agreements.</a:t>
            </a:r>
          </a:p>
        </p:txBody>
      </p:sp>
      <p:sp>
        <p:nvSpPr>
          <p:cNvPr id="4" name="TextBox 3">
            <a:extLst>
              <a:ext uri="{FF2B5EF4-FFF2-40B4-BE49-F238E27FC236}">
                <a16:creationId xmlns:a16="http://schemas.microsoft.com/office/drawing/2014/main" id="{3365A524-0C76-D55D-C75B-0A7F6DBFF1D1}"/>
              </a:ext>
            </a:extLst>
          </p:cNvPr>
          <p:cNvSpPr txBox="1"/>
          <p:nvPr/>
        </p:nvSpPr>
        <p:spPr>
          <a:xfrm>
            <a:off x="1869609" y="2985561"/>
            <a:ext cx="5285319" cy="1875770"/>
          </a:xfrm>
          <a:prstGeom prst="rect">
            <a:avLst/>
          </a:prstGeom>
          <a:noFill/>
        </p:spPr>
        <p:txBody>
          <a:bodyPr wrap="square" rtlCol="0">
            <a:spAutoFit/>
          </a:bodyPr>
          <a:lstStyle/>
          <a:p>
            <a:pPr marL="230667" indent="-210327" defTabSz="665650">
              <a:spcBef>
                <a:spcPts val="437"/>
              </a:spcBef>
              <a:spcAft>
                <a:spcPts val="437"/>
              </a:spcAft>
              <a:buFont typeface="Symbol"/>
              <a:buChar char=""/>
              <a:tabLst>
                <a:tab pos="230667" algn="l"/>
                <a:tab pos="231129" algn="l"/>
              </a:tabLst>
            </a:pPr>
            <a:r>
              <a:rPr lang="en-US" sz="1456" spc="-96" dirty="0">
                <a:solidFill>
                  <a:prstClr val="black"/>
                </a:solidFill>
                <a:latin typeface="Open Sans" panose="020B0606030504020204" pitchFamily="34" charset="0"/>
                <a:ea typeface="Open Sans" panose="020B0606030504020204" pitchFamily="34" charset="0"/>
                <a:cs typeface="Open Sans" panose="020B0606030504020204" pitchFamily="34" charset="0"/>
              </a:rPr>
              <a:t>Application.................................</a:t>
            </a:r>
            <a:r>
              <a:rPr lang="en-US" sz="1456" spc="-106"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1456" dirty="0">
                <a:solidFill>
                  <a:prstClr val="black"/>
                </a:solidFill>
                <a:latin typeface="Open Sans" panose="020B0606030504020204" pitchFamily="34" charset="0"/>
                <a:ea typeface="Open Sans" panose="020B0606030504020204" pitchFamily="34" charset="0"/>
                <a:cs typeface="Open Sans" panose="020B0606030504020204" pitchFamily="34" charset="0"/>
              </a:rPr>
              <a:t>Aug. 19 – Sept. 13, 2024</a:t>
            </a:r>
            <a:endParaRPr lang="en-US" sz="1456" spc="-17"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230667" indent="-210327" defTabSz="665650">
              <a:spcBef>
                <a:spcPts val="437"/>
              </a:spcBef>
              <a:spcAft>
                <a:spcPts val="437"/>
              </a:spcAft>
              <a:buFont typeface="Symbol"/>
              <a:buChar char=""/>
              <a:tabLst>
                <a:tab pos="230667" algn="l"/>
                <a:tab pos="231129" algn="l"/>
              </a:tabLst>
            </a:pPr>
            <a:r>
              <a:rPr lang="en-US" sz="1456" spc="-88" dirty="0">
                <a:solidFill>
                  <a:prstClr val="black"/>
                </a:solidFill>
                <a:latin typeface="Open Sans" panose="020B0606030504020204" pitchFamily="34" charset="0"/>
                <a:ea typeface="Open Sans" panose="020B0606030504020204" pitchFamily="34" charset="0"/>
                <a:cs typeface="Open Sans" panose="020B0606030504020204" pitchFamily="34" charset="0"/>
              </a:rPr>
              <a:t>Award</a:t>
            </a:r>
            <a:r>
              <a:rPr lang="en-US" sz="1456" spc="-131"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1456" spc="-96" dirty="0">
                <a:solidFill>
                  <a:prstClr val="black"/>
                </a:solidFill>
                <a:latin typeface="Open Sans" panose="020B0606030504020204" pitchFamily="34" charset="0"/>
                <a:ea typeface="Open Sans" panose="020B0606030504020204" pitchFamily="34" charset="0"/>
                <a:cs typeface="Open Sans" panose="020B0606030504020204" pitchFamily="34" charset="0"/>
              </a:rPr>
              <a:t>Announcement.......... </a:t>
            </a:r>
            <a:r>
              <a:rPr lang="en-US" sz="1456" spc="-128" dirty="0">
                <a:solidFill>
                  <a:prstClr val="black"/>
                </a:solidFill>
                <a:latin typeface="Open Sans" panose="020B0606030504020204" pitchFamily="34" charset="0"/>
                <a:ea typeface="Open Sans" panose="020B0606030504020204" pitchFamily="34" charset="0"/>
                <a:cs typeface="Open Sans" panose="020B0606030504020204" pitchFamily="34" charset="0"/>
              </a:rPr>
              <a:t>Middle of November </a:t>
            </a:r>
            <a:r>
              <a:rPr lang="en-US" sz="1456" spc="-17" dirty="0">
                <a:solidFill>
                  <a:prstClr val="black"/>
                </a:solidFill>
                <a:latin typeface="Open Sans" panose="020B0606030504020204" pitchFamily="34" charset="0"/>
                <a:ea typeface="Open Sans" panose="020B0606030504020204" pitchFamily="34" charset="0"/>
                <a:cs typeface="Open Sans" panose="020B0606030504020204" pitchFamily="34" charset="0"/>
              </a:rPr>
              <a:t>(tentative)</a:t>
            </a:r>
          </a:p>
          <a:p>
            <a:pPr marL="230667" indent="-221420" defTabSz="665650">
              <a:spcBef>
                <a:spcPts val="437"/>
              </a:spcBef>
              <a:spcAft>
                <a:spcPts val="437"/>
              </a:spcAft>
              <a:buFont typeface="Symbol"/>
              <a:buChar char=""/>
              <a:tabLst>
                <a:tab pos="230667" algn="l"/>
                <a:tab pos="231129" algn="l"/>
              </a:tabLst>
            </a:pPr>
            <a:r>
              <a:rPr lang="en-US" sz="1456" spc="-74" dirty="0">
                <a:solidFill>
                  <a:prstClr val="black"/>
                </a:solidFill>
                <a:latin typeface="Open Sans" panose="020B0606030504020204" pitchFamily="34" charset="0"/>
                <a:ea typeface="Open Sans" panose="020B0606030504020204" pitchFamily="34" charset="0"/>
                <a:cs typeface="Open Sans" panose="020B0606030504020204" pitchFamily="34" charset="0"/>
              </a:rPr>
              <a:t>City</a:t>
            </a:r>
            <a:r>
              <a:rPr lang="en-US" sz="1456" spc="-149"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1456" spc="-98" dirty="0">
                <a:solidFill>
                  <a:prstClr val="black"/>
                </a:solidFill>
                <a:latin typeface="Open Sans" panose="020B0606030504020204" pitchFamily="34" charset="0"/>
                <a:ea typeface="Open Sans" panose="020B0606030504020204" pitchFamily="34" charset="0"/>
                <a:cs typeface="Open Sans" panose="020B0606030504020204" pitchFamily="34" charset="0"/>
              </a:rPr>
              <a:t>Processing...........................</a:t>
            </a:r>
            <a:r>
              <a:rPr lang="en-US" sz="1456" spc="-14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1456" spc="-74" dirty="0">
                <a:solidFill>
                  <a:prstClr val="black"/>
                </a:solidFill>
                <a:latin typeface="Open Sans" panose="020B0606030504020204" pitchFamily="34" charset="0"/>
                <a:ea typeface="Open Sans" panose="020B0606030504020204" pitchFamily="34" charset="0"/>
                <a:cs typeface="Open Sans" panose="020B0606030504020204" pitchFamily="34" charset="0"/>
              </a:rPr>
              <a:t>Nov.</a:t>
            </a:r>
            <a:r>
              <a:rPr lang="en-US" sz="1456" spc="-140" dirty="0">
                <a:solidFill>
                  <a:prstClr val="black"/>
                </a:solidFill>
                <a:latin typeface="Open Sans" panose="020B0606030504020204" pitchFamily="34" charset="0"/>
                <a:ea typeface="Open Sans" panose="020B0606030504020204" pitchFamily="34" charset="0"/>
                <a:cs typeface="Open Sans" panose="020B0606030504020204" pitchFamily="34" charset="0"/>
              </a:rPr>
              <a:t> 2024 -  Mar. </a:t>
            </a:r>
            <a:r>
              <a:rPr lang="en-US" sz="1456" spc="-41" dirty="0">
                <a:solidFill>
                  <a:prstClr val="black"/>
                </a:solidFill>
                <a:latin typeface="Open Sans" panose="020B0606030504020204" pitchFamily="34" charset="0"/>
                <a:ea typeface="Open Sans" panose="020B0606030504020204" pitchFamily="34" charset="0"/>
                <a:cs typeface="Open Sans" panose="020B0606030504020204" pitchFamily="34" charset="0"/>
              </a:rPr>
              <a:t>2025</a:t>
            </a:r>
            <a:endParaRPr lang="en-US" sz="1456"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610640" lvl="1" indent="-218647" defTabSz="665650">
              <a:spcBef>
                <a:spcPts val="437"/>
              </a:spcBef>
              <a:spcAft>
                <a:spcPts val="437"/>
              </a:spcAft>
              <a:buFont typeface="Courier New"/>
              <a:buChar char="o"/>
              <a:tabLst>
                <a:tab pos="611101" algn="l"/>
              </a:tabLst>
            </a:pPr>
            <a:r>
              <a:rPr lang="en-US" sz="1456" spc="-74" dirty="0">
                <a:solidFill>
                  <a:prstClr val="black"/>
                </a:solidFill>
                <a:latin typeface="Open Sans" panose="020B0606030504020204" pitchFamily="34" charset="0"/>
                <a:ea typeface="Open Sans" panose="020B0606030504020204" pitchFamily="34" charset="0"/>
                <a:cs typeface="Open Sans" panose="020B0606030504020204" pitchFamily="34" charset="0"/>
              </a:rPr>
              <a:t>Contracts are signed after full City Council approval</a:t>
            </a:r>
            <a:endParaRPr lang="en-US" sz="1456"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267183" indent="-208017" defTabSz="665650">
              <a:spcBef>
                <a:spcPts val="437"/>
              </a:spcBef>
              <a:spcAft>
                <a:spcPts val="437"/>
              </a:spcAft>
              <a:buSzPct val="125000"/>
              <a:buFont typeface="Arial" panose="020B0604020202020204" pitchFamily="34" charset="0"/>
              <a:buChar char="•"/>
              <a:tabLst>
                <a:tab pos="611101" algn="l"/>
              </a:tabLst>
            </a:pPr>
            <a:r>
              <a:rPr lang="en-US" sz="1456" spc="-91" dirty="0">
                <a:solidFill>
                  <a:prstClr val="black"/>
                </a:solidFill>
                <a:latin typeface="Open Sans" panose="020B0606030504020204" pitchFamily="34" charset="0"/>
                <a:ea typeface="Open Sans" panose="020B0606030504020204" pitchFamily="34" charset="0"/>
                <a:cs typeface="Open Sans" panose="020B0606030504020204" pitchFamily="34" charset="0"/>
              </a:rPr>
              <a:t>Reimbursement Process………………Apr. 2025 – Jul. 2025</a:t>
            </a:r>
          </a:p>
          <a:p>
            <a:pPr defTabSz="665650"/>
            <a:endParaRPr lang="en-US" sz="1310" dirty="0">
              <a:solidFill>
                <a:prstClr val="black"/>
              </a:solidFill>
              <a:latin typeface="Calibri" panose="020F0502020204030204"/>
            </a:endParaRPr>
          </a:p>
        </p:txBody>
      </p:sp>
    </p:spTree>
    <p:extLst>
      <p:ext uri="{BB962C8B-B14F-4D97-AF65-F5344CB8AC3E}">
        <p14:creationId xmlns:p14="http://schemas.microsoft.com/office/powerpoint/2010/main" val="2133916203"/>
      </p:ext>
    </p:extLst>
  </p:cSld>
  <p:clrMapOvr>
    <a:masterClrMapping/>
  </p:clrMapOvr>
  <mc:AlternateContent xmlns:mc="http://schemas.openxmlformats.org/markup-compatibility/2006" xmlns:p14="http://schemas.microsoft.com/office/powerpoint/2010/main">
    <mc:Choice Requires="p14">
      <p:transition spd="slow" p14:dur="2000" advTm="67304"/>
    </mc:Choice>
    <mc:Fallback xmlns="">
      <p:transition spd="slow" advTm="67304"/>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19588" y="2594233"/>
            <a:ext cx="4048287" cy="2289572"/>
          </a:xfrm>
        </p:spPr>
        <p:txBody>
          <a:bodyPr>
            <a:noAutofit/>
          </a:bodyPr>
          <a:lstStyle/>
          <a:p>
            <a:pPr>
              <a:lnSpc>
                <a:spcPct val="130000"/>
              </a:lnSpc>
            </a:pPr>
            <a:r>
              <a:rPr lang="en-US" sz="1456" b="1" dirty="0">
                <a:latin typeface="Open Sans" panose="020B0606030504020204" pitchFamily="34" charset="0"/>
                <a:ea typeface="Open Sans" panose="020B0606030504020204" pitchFamily="34" charset="0"/>
                <a:cs typeface="Open Sans" panose="020B0606030504020204" pitchFamily="34" charset="0"/>
              </a:rPr>
              <a:t>Barnard PTA: </a:t>
            </a:r>
            <a:r>
              <a:rPr lang="en-US" sz="1456" dirty="0">
                <a:latin typeface="Open Sans" panose="020B0606030504020204" pitchFamily="34" charset="0"/>
                <a:ea typeface="Open Sans" panose="020B0606030504020204" pitchFamily="34" charset="0"/>
                <a:cs typeface="Open Sans" panose="020B0606030504020204" pitchFamily="34" charset="0"/>
              </a:rPr>
              <a:t>Annual Lunar New Year Festival </a:t>
            </a:r>
          </a:p>
          <a:p>
            <a:pPr>
              <a:lnSpc>
                <a:spcPct val="130000"/>
              </a:lnSpc>
            </a:pPr>
            <a:r>
              <a:rPr lang="en-US" sz="1456" b="1" dirty="0">
                <a:latin typeface="Open Sans" panose="020B0606030504020204" pitchFamily="34" charset="0"/>
                <a:ea typeface="Open Sans" panose="020B0606030504020204" pitchFamily="34" charset="0"/>
                <a:cs typeface="Open Sans" panose="020B0606030504020204" pitchFamily="34" charset="0"/>
              </a:rPr>
              <a:t>San Diego Parks Foundation: </a:t>
            </a:r>
            <a:r>
              <a:rPr lang="en-US" sz="1456" dirty="0">
                <a:latin typeface="Open Sans" panose="020B0606030504020204" pitchFamily="34" charset="0"/>
                <a:ea typeface="Open Sans" panose="020B0606030504020204" pitchFamily="34" charset="0"/>
                <a:cs typeface="Open Sans" panose="020B0606030504020204" pitchFamily="34" charset="0"/>
              </a:rPr>
              <a:t>I Love My Park Day</a:t>
            </a:r>
          </a:p>
          <a:p>
            <a:pPr>
              <a:lnSpc>
                <a:spcPct val="130000"/>
              </a:lnSpc>
            </a:pPr>
            <a:r>
              <a:rPr lang="en-US" sz="1456" b="1" dirty="0">
                <a:latin typeface="Open Sans" panose="020B0606030504020204" pitchFamily="34" charset="0"/>
                <a:ea typeface="Open Sans" panose="020B0606030504020204" pitchFamily="34" charset="0"/>
                <a:cs typeface="Open Sans" panose="020B0606030504020204" pitchFamily="34" charset="0"/>
              </a:rPr>
              <a:t>Black San Diego Empowering Our Community: </a:t>
            </a:r>
            <a:r>
              <a:rPr lang="en-US" sz="1456" dirty="0">
                <a:latin typeface="Open Sans" panose="020B0606030504020204" pitchFamily="34" charset="0"/>
                <a:ea typeface="Open Sans" panose="020B0606030504020204" pitchFamily="34" charset="0"/>
                <a:cs typeface="Open Sans" panose="020B0606030504020204" pitchFamily="34" charset="0"/>
              </a:rPr>
              <a:t>Jazz in the Garden  </a:t>
            </a:r>
          </a:p>
          <a:p>
            <a:pPr>
              <a:lnSpc>
                <a:spcPct val="130000"/>
              </a:lnSpc>
            </a:pPr>
            <a:r>
              <a:rPr lang="en-US" sz="1456" b="1" dirty="0">
                <a:latin typeface="Open Sans" panose="020B0606030504020204" pitchFamily="34" charset="0"/>
                <a:ea typeface="Open Sans" panose="020B0606030504020204" pitchFamily="34" charset="0"/>
                <a:cs typeface="Open Sans" panose="020B0606030504020204" pitchFamily="34" charset="0"/>
              </a:rPr>
              <a:t>San Diego International Sister Cities Association: </a:t>
            </a:r>
            <a:r>
              <a:rPr lang="en-US" sz="1456" dirty="0">
                <a:latin typeface="Open Sans" panose="020B0606030504020204" pitchFamily="34" charset="0"/>
                <a:ea typeface="Open Sans" panose="020B0606030504020204" pitchFamily="34" charset="0"/>
                <a:cs typeface="Open Sans" panose="020B0606030504020204" pitchFamily="34" charset="0"/>
              </a:rPr>
              <a:t>World Design Capital Indigenous Forum</a:t>
            </a:r>
          </a:p>
          <a:p>
            <a:pPr>
              <a:lnSpc>
                <a:spcPct val="130000"/>
              </a:lnSpc>
            </a:pPr>
            <a:endParaRPr lang="en-US" sz="1310" b="1" dirty="0">
              <a:latin typeface="Open Sans" panose="020B0606030504020204" pitchFamily="34" charset="0"/>
              <a:ea typeface="Open Sans" panose="020B0606030504020204" pitchFamily="34" charset="0"/>
              <a:cs typeface="Open Sans" panose="020B0606030504020204" pitchFamily="34" charset="0"/>
            </a:endParaRPr>
          </a:p>
          <a:p>
            <a:pPr>
              <a:lnSpc>
                <a:spcPct val="130000"/>
              </a:lnSpc>
            </a:pPr>
            <a:endParaRPr lang="en-US" sz="1310" b="1" dirty="0">
              <a:latin typeface="Open Sans" panose="020B0606030504020204" pitchFamily="34" charset="0"/>
              <a:ea typeface="Open Sans" panose="020B0606030504020204" pitchFamily="34" charset="0"/>
              <a:cs typeface="Open Sans" panose="020B0606030504020204" pitchFamily="34" charset="0"/>
            </a:endParaRPr>
          </a:p>
          <a:p>
            <a:pPr>
              <a:lnSpc>
                <a:spcPct val="130000"/>
              </a:lnSpc>
            </a:pPr>
            <a:endParaRPr lang="en-US" sz="1310" b="1" dirty="0">
              <a:latin typeface="Open Sans" panose="020B0606030504020204" pitchFamily="34" charset="0"/>
              <a:ea typeface="Open Sans" panose="020B0606030504020204" pitchFamily="34" charset="0"/>
              <a:cs typeface="Open Sans" panose="020B0606030504020204" pitchFamily="34" charset="0"/>
            </a:endParaRPr>
          </a:p>
          <a:p>
            <a:pPr lvl="1">
              <a:lnSpc>
                <a:spcPct val="130000"/>
              </a:lnSpc>
            </a:pPr>
            <a:endParaRPr lang="en-US" sz="1310" b="1" dirty="0">
              <a:latin typeface="Open Sans" panose="020B0606030504020204" pitchFamily="34" charset="0"/>
              <a:ea typeface="Open Sans" panose="020B0606030504020204" pitchFamily="34" charset="0"/>
              <a:cs typeface="Open Sans" panose="020B0606030504020204" pitchFamily="34" charset="0"/>
            </a:endParaRPr>
          </a:p>
          <a:p>
            <a:pPr lvl="1">
              <a:lnSpc>
                <a:spcPct val="130000"/>
              </a:lnSpc>
            </a:pPr>
            <a:endParaRPr lang="en-US" sz="1310" b="1"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p:cNvSpPr txBox="1"/>
          <p:nvPr/>
        </p:nvSpPr>
        <p:spPr>
          <a:xfrm>
            <a:off x="1626120" y="1815668"/>
            <a:ext cx="6567304" cy="405945"/>
          </a:xfrm>
          <a:prstGeom prst="rect">
            <a:avLst/>
          </a:prstGeom>
          <a:noFill/>
        </p:spPr>
        <p:txBody>
          <a:bodyPr wrap="square" rtlCol="0">
            <a:spAutoFit/>
          </a:bodyPr>
          <a:lstStyle/>
          <a:p>
            <a:pPr defTabSz="665650">
              <a:defRPr/>
            </a:pPr>
            <a:r>
              <a:rPr lang="en-US" sz="2038" dirty="0">
                <a:solidFill>
                  <a:prstClr val="black"/>
                </a:solidFill>
                <a:latin typeface="Open Sans" panose="020B0606030504020204" pitchFamily="34" charset="0"/>
                <a:ea typeface="Open Sans" panose="020B0606030504020204" pitchFamily="34" charset="0"/>
                <a:cs typeface="Open Sans" panose="020B0606030504020204" pitchFamily="34" charset="0"/>
              </a:rPr>
              <a:t>ACCF Projects/Programs/Events</a:t>
            </a:r>
          </a:p>
        </p:txBody>
      </p:sp>
      <p:sp>
        <p:nvSpPr>
          <p:cNvPr id="6" name="TextBox 5"/>
          <p:cNvSpPr txBox="1"/>
          <p:nvPr/>
        </p:nvSpPr>
        <p:spPr>
          <a:xfrm>
            <a:off x="1626098" y="2196544"/>
            <a:ext cx="6379922" cy="361317"/>
          </a:xfrm>
          <a:prstGeom prst="rect">
            <a:avLst/>
          </a:prstGeom>
          <a:noFill/>
        </p:spPr>
        <p:txBody>
          <a:bodyPr wrap="square" rtlCol="0">
            <a:spAutoFit/>
          </a:bodyPr>
          <a:lstStyle/>
          <a:p>
            <a:pPr defTabSz="665650">
              <a:defRPr/>
            </a:pPr>
            <a:r>
              <a:rPr lang="en-US" sz="1748" dirty="0">
                <a:solidFill>
                  <a:srgbClr val="ED7D31"/>
                </a:solidFill>
                <a:latin typeface="Open Sans Semibold" panose="020B0706030804020204" pitchFamily="34" charset="0"/>
                <a:ea typeface="Open Sans Semibold" panose="020B0706030804020204" pitchFamily="34" charset="0"/>
                <a:cs typeface="Open Sans Semibold" panose="020B0706030804020204" pitchFamily="34" charset="0"/>
              </a:rPr>
              <a:t>Examples from FY24</a:t>
            </a:r>
          </a:p>
        </p:txBody>
      </p:sp>
      <p:pic>
        <p:nvPicPr>
          <p:cNvPr id="7" name="Picture 6">
            <a:extLst>
              <a:ext uri="{FF2B5EF4-FFF2-40B4-BE49-F238E27FC236}">
                <a16:creationId xmlns:a16="http://schemas.microsoft.com/office/drawing/2014/main" id="{6B42E044-82D5-F40C-59A3-7C30DC62897D}"/>
              </a:ext>
            </a:extLst>
          </p:cNvPr>
          <p:cNvPicPr>
            <a:picLocks noChangeAspect="1"/>
          </p:cNvPicPr>
          <p:nvPr/>
        </p:nvPicPr>
        <p:blipFill rotWithShape="1">
          <a:blip r:embed="rId4"/>
          <a:srcRect l="7227" r="9975"/>
          <a:stretch/>
        </p:blipFill>
        <p:spPr>
          <a:xfrm>
            <a:off x="5408942" y="2722227"/>
            <a:ext cx="3129875" cy="2748888"/>
          </a:xfrm>
          <a:prstGeom prst="rect">
            <a:avLst/>
          </a:prstGeom>
        </p:spPr>
      </p:pic>
    </p:spTree>
    <p:extLst>
      <p:ext uri="{BB962C8B-B14F-4D97-AF65-F5344CB8AC3E}">
        <p14:creationId xmlns:p14="http://schemas.microsoft.com/office/powerpoint/2010/main" val="17926323"/>
      </p:ext>
    </p:extLst>
  </p:cSld>
  <p:clrMapOvr>
    <a:masterClrMapping/>
  </p:clrMapOvr>
  <mc:AlternateContent xmlns:mc="http://schemas.openxmlformats.org/markup-compatibility/2006" xmlns:p14="http://schemas.microsoft.com/office/powerpoint/2010/main">
    <mc:Choice Requires="p14">
      <p:transition spd="slow" p14:dur="2000" advTm="16306"/>
    </mc:Choice>
    <mc:Fallback xmlns="">
      <p:transition spd="slow" advTm="16306"/>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761C7B7-79D8-4F6D-BCEF-BB3ED4A87986}"/>
              </a:ext>
            </a:extLst>
          </p:cNvPr>
          <p:cNvSpPr txBox="1"/>
          <p:nvPr/>
        </p:nvSpPr>
        <p:spPr>
          <a:xfrm>
            <a:off x="1632140" y="1767338"/>
            <a:ext cx="6009158" cy="405945"/>
          </a:xfrm>
          <a:prstGeom prst="rect">
            <a:avLst/>
          </a:prstGeom>
          <a:noFill/>
        </p:spPr>
        <p:txBody>
          <a:bodyPr wrap="square" rtlCol="0">
            <a:spAutoFit/>
          </a:bodyPr>
          <a:lstStyle/>
          <a:p>
            <a:pPr defTabSz="587368">
              <a:defRPr/>
            </a:pPr>
            <a:r>
              <a:rPr lang="en-US" sz="2038" dirty="0">
                <a:solidFill>
                  <a:prstClr val="black"/>
                </a:solidFill>
                <a:latin typeface="Open Sans" panose="020B0606030504020204" pitchFamily="34" charset="0"/>
                <a:ea typeface="Open Sans" panose="020B0606030504020204" pitchFamily="34" charset="0"/>
                <a:cs typeface="Open Sans" panose="020B0606030504020204" pitchFamily="34" charset="0"/>
                <a:sym typeface="Arial"/>
              </a:rPr>
              <a:t>ACCF City Council Allocations </a:t>
            </a:r>
          </a:p>
        </p:txBody>
      </p:sp>
      <p:sp>
        <p:nvSpPr>
          <p:cNvPr id="13" name="TextBox 12">
            <a:extLst>
              <a:ext uri="{FF2B5EF4-FFF2-40B4-BE49-F238E27FC236}">
                <a16:creationId xmlns:a16="http://schemas.microsoft.com/office/drawing/2014/main" id="{36FBE8E7-7E1F-4836-A2E1-85ED65D5C0C6}"/>
              </a:ext>
            </a:extLst>
          </p:cNvPr>
          <p:cNvSpPr txBox="1"/>
          <p:nvPr/>
        </p:nvSpPr>
        <p:spPr>
          <a:xfrm>
            <a:off x="1632139" y="2139551"/>
            <a:ext cx="5837700" cy="361317"/>
          </a:xfrm>
          <a:prstGeom prst="rect">
            <a:avLst/>
          </a:prstGeom>
          <a:noFill/>
        </p:spPr>
        <p:txBody>
          <a:bodyPr wrap="square" rtlCol="0">
            <a:spAutoFit/>
          </a:bodyPr>
          <a:lstStyle/>
          <a:p>
            <a:pPr defTabSz="587368">
              <a:defRPr/>
            </a:pPr>
            <a:r>
              <a:rPr lang="en-US" sz="1748" dirty="0">
                <a:solidFill>
                  <a:srgbClr val="ED7D31"/>
                </a:solidFill>
                <a:latin typeface="Open Sans Semibold" panose="020B0706030804020204" pitchFamily="34" charset="0"/>
                <a:ea typeface="Open Sans Semibold" panose="020B0706030804020204" pitchFamily="34" charset="0"/>
                <a:cs typeface="Open Sans Semibold" panose="020B0706030804020204" pitchFamily="34" charset="0"/>
              </a:rPr>
              <a:t>Budget Summary</a:t>
            </a:r>
            <a:endParaRPr lang="en-US" sz="1748" dirty="0">
              <a:solidFill>
                <a:srgbClr val="ED7D31"/>
              </a:solidFill>
              <a:latin typeface="Open Sans Semibold" panose="020B0706030804020204" pitchFamily="34" charset="0"/>
              <a:ea typeface="Open Sans Semibold" panose="020B0706030804020204" pitchFamily="34" charset="0"/>
              <a:cs typeface="Open Sans Semibold" panose="020B0706030804020204" pitchFamily="34" charset="0"/>
              <a:sym typeface="Arial"/>
            </a:endParaRPr>
          </a:p>
        </p:txBody>
      </p:sp>
      <p:sp>
        <p:nvSpPr>
          <p:cNvPr id="8" name="TextBox 7">
            <a:extLst>
              <a:ext uri="{FF2B5EF4-FFF2-40B4-BE49-F238E27FC236}">
                <a16:creationId xmlns:a16="http://schemas.microsoft.com/office/drawing/2014/main" id="{0E3D644A-CDE4-4960-A48C-11C57F8ADFDA}"/>
              </a:ext>
            </a:extLst>
          </p:cNvPr>
          <p:cNvSpPr txBox="1"/>
          <p:nvPr/>
        </p:nvSpPr>
        <p:spPr>
          <a:xfrm>
            <a:off x="2197941" y="2782805"/>
            <a:ext cx="5662518" cy="1078116"/>
          </a:xfrm>
          <a:prstGeom prst="rect">
            <a:avLst/>
          </a:prstGeom>
          <a:noFill/>
        </p:spPr>
        <p:txBody>
          <a:bodyPr wrap="square" rtlCol="0">
            <a:spAutoFit/>
          </a:bodyPr>
          <a:lstStyle/>
          <a:p>
            <a:pPr algn="ctr" defTabSz="665650"/>
            <a:r>
              <a:rPr lang="en-US" sz="3203" b="1" dirty="0">
                <a:solidFill>
                  <a:prstClr val="black"/>
                </a:solidFill>
                <a:latin typeface="Calibri" panose="020F0502020204030204"/>
              </a:rPr>
              <a:t>FY25 ACCF Funds</a:t>
            </a:r>
            <a:r>
              <a:rPr lang="en-US" sz="3203" dirty="0">
                <a:solidFill>
                  <a:prstClr val="black"/>
                </a:solidFill>
                <a:latin typeface="Calibri" panose="020F0502020204030204"/>
              </a:rPr>
              <a:t>: $450,000</a:t>
            </a:r>
          </a:p>
          <a:p>
            <a:pPr algn="ctr" defTabSz="665650"/>
            <a:r>
              <a:rPr lang="en-US" sz="3203" dirty="0">
                <a:solidFill>
                  <a:prstClr val="black"/>
                </a:solidFill>
                <a:latin typeface="Calibri" panose="020F0502020204030204"/>
              </a:rPr>
              <a:t>$50k per office</a:t>
            </a:r>
          </a:p>
        </p:txBody>
      </p:sp>
      <p:pic>
        <p:nvPicPr>
          <p:cNvPr id="3" name="Picture 2" descr="Related image">
            <a:extLst>
              <a:ext uri="{FF2B5EF4-FFF2-40B4-BE49-F238E27FC236}">
                <a16:creationId xmlns:a16="http://schemas.microsoft.com/office/drawing/2014/main" id="{761788A7-A9E1-FA60-E149-C5A6CCF65A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1116" y="4165179"/>
            <a:ext cx="4754393" cy="1839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8687261"/>
      </p:ext>
    </p:extLst>
  </p:cSld>
  <p:clrMapOvr>
    <a:masterClrMapping/>
  </p:clrMapOvr>
  <mc:AlternateContent xmlns:mc="http://schemas.openxmlformats.org/markup-compatibility/2006" xmlns:p14="http://schemas.microsoft.com/office/powerpoint/2010/main">
    <mc:Choice Requires="p14">
      <p:transition spd="slow" p14:dur="2000" advTm="17095"/>
    </mc:Choice>
    <mc:Fallback xmlns="">
      <p:transition spd="slow" advTm="17095"/>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71</TotalTime>
  <Words>1832</Words>
  <Application>Microsoft Office PowerPoint</Application>
  <PresentationFormat>Custom</PresentationFormat>
  <Paragraphs>123</Paragraphs>
  <Slides>12</Slides>
  <Notes>12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12</vt:i4>
      </vt:variant>
    </vt:vector>
  </HeadingPairs>
  <TitlesOfParts>
    <vt:vector size="23" baseType="lpstr">
      <vt:lpstr>Arial</vt:lpstr>
      <vt:lpstr>Calibri</vt:lpstr>
      <vt:lpstr>Calibri Light</vt:lpstr>
      <vt:lpstr>Courier New</vt:lpstr>
      <vt:lpstr>Merriweather</vt:lpstr>
      <vt:lpstr>Open Sans</vt:lpstr>
      <vt:lpstr>Open Sans Semibold</vt:lpstr>
      <vt:lpstr>Segoe UI</vt:lpstr>
      <vt:lpstr>Symbol</vt:lpstr>
      <vt:lpstr>Times New Roman</vt:lpstr>
      <vt:lpstr>Office Theme</vt:lpstr>
      <vt:lpstr>Fiscal Year 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City of San Diego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Fiscal Year 2025</dc:title>
  <dc:creator>Bielecki, Malachi</dc:creator>
  <cp:lastModifiedBy>Bielecki, Malachi</cp:lastModifiedBy>
  <cp:revision>5</cp:revision>
  <dcterms:created xsi:type="dcterms:W3CDTF">2024-06-25T17:34:23Z</dcterms:created>
  <dcterms:modified xsi:type="dcterms:W3CDTF">2024-08-20T18:11:17Z</dcterms:modified>
</cp:coreProperties>
</file>