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86" r:id="rId5"/>
    <p:sldMasterId id="2147483688" r:id="rId6"/>
  </p:sldMasterIdLst>
  <p:notesMasterIdLst>
    <p:notesMasterId r:id="rId16"/>
  </p:notesMasterIdLst>
  <p:handoutMasterIdLst>
    <p:handoutMasterId r:id="rId17"/>
  </p:handoutMasterIdLst>
  <p:sldIdLst>
    <p:sldId id="272" r:id="rId7"/>
    <p:sldId id="286" r:id="rId8"/>
    <p:sldId id="271" r:id="rId9"/>
    <p:sldId id="290" r:id="rId10"/>
    <p:sldId id="293" r:id="rId11"/>
    <p:sldId id="292" r:id="rId12"/>
    <p:sldId id="291" r:id="rId13"/>
    <p:sldId id="273" r:id="rId14"/>
    <p:sldId id="288" r:id="rId15"/>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DCFBAA6-8170-406D-82A0-62E8EE92BEF5}">
          <p14:sldIdLst>
            <p14:sldId id="272"/>
            <p14:sldId id="286"/>
            <p14:sldId id="271"/>
            <p14:sldId id="290"/>
            <p14:sldId id="293"/>
            <p14:sldId id="292"/>
            <p14:sldId id="291"/>
            <p14:sldId id="273"/>
            <p14:sldId id="28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03AE48-ECBC-B8EA-88E2-E64215B05013}" name="Weisman, Samantha" initials="WS" userId="S::sweisman@sandiego.gov::56cc4286-8c3e-43df-94ce-4f111e9c76f5" providerId="AD"/>
  <p188:author id="{1D4AE371-3537-EF3D-C19F-03209BDC849E}" name="Busby, Breanne" initials="BB" userId="S::BBusby@sandiego.gov::cf3eaa15-3e81-4c26-bedd-5f179366d7ae" providerId="AD"/>
  <p188:author id="{1FE0599B-5672-B5FB-E32B-93E5199E68EB}" name="Eyre, Richard" initials="ER" userId="S::reyre@sandiego.gov::f581bb8b-363d-4d36-ac68-f6aa42fcb332" providerId="AD"/>
  <p188:author id="{0C46DCA4-B5B3-B9A8-34BB-D46A887246A1}" name="Moore, Kevin" initials="MK" userId="S::kgmoore@sandiego.gov::a5c9beda-6244-442f-9098-23566a505314" providerId="AD"/>
  <p188:author id="{4E6331A6-5ED7-2704-1325-F5E24CA9AC55}" name="Moore, Kevin" initials="MK" userId="S::KGMoore@sandiego.gov::a5c9beda-6244-442f-9098-23566a505314" providerId="AD"/>
  <p188:author id="{F3034DB7-31AC-2833-7A6A-37587C390974}" name="Valdovinos, Marisol" initials="VM" userId="S::mvaldovinos@sandiego.gov::1457b7db-1d65-4d3f-bf48-6973795afc92" providerId="AD"/>
  <p188:author id="{BB8CA4F6-9540-14A0-D98A-B8295B892683}" name="Valdovinos, Marisol" initials="VM" userId="S::MValdovinos@sandiego.gov::1457b7db-1d65-4d3f-bf48-6973795afc92" providerId="AD"/>
  <p188:author id="{591A29FF-B035-2F16-31D9-0CD184718BE3}" name="Mallen, Jasmine" initials="MJ" userId="S::JMallen@sandiego.gov::b64e1cbf-aae7-4fdd-9047-addbabc5958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nsen, Mike" initials="HM" lastIdx="8" clrIdx="0">
    <p:extLst>
      <p:ext uri="{19B8F6BF-5375-455C-9EA6-DF929625EA0E}">
        <p15:presenceInfo xmlns:p15="http://schemas.microsoft.com/office/powerpoint/2012/main" userId="S-1-5-21-219123761-1972038647-3338400271-87727" providerId="AD"/>
      </p:ext>
    </p:extLst>
  </p:cmAuthor>
  <p:cmAuthor id="2" name="Tomlinson, Tom" initials="TT" lastIdx="4" clrIdx="1">
    <p:extLst>
      <p:ext uri="{19B8F6BF-5375-455C-9EA6-DF929625EA0E}">
        <p15:presenceInfo xmlns:p15="http://schemas.microsoft.com/office/powerpoint/2012/main" userId="S-1-5-21-219123761-1972038647-3338400271-60119" providerId="AD"/>
      </p:ext>
    </p:extLst>
  </p:cmAuthor>
  <p:cmAuthor id="3" name="Mallen, Jasmine" initials="MJ" lastIdx="11" clrIdx="2">
    <p:extLst>
      <p:ext uri="{19B8F6BF-5375-455C-9EA6-DF929625EA0E}">
        <p15:presenceInfo xmlns:p15="http://schemas.microsoft.com/office/powerpoint/2012/main" userId="S::JMallen@sandiego.gov::b64e1cbf-aae7-4fdd-9047-addbabc59583" providerId="AD"/>
      </p:ext>
    </p:extLst>
  </p:cmAuthor>
  <p:cmAuthor id="4" name="Valdovinos, Marisol" initials="VM" lastIdx="4" clrIdx="3">
    <p:extLst>
      <p:ext uri="{19B8F6BF-5375-455C-9EA6-DF929625EA0E}">
        <p15:presenceInfo xmlns:p15="http://schemas.microsoft.com/office/powerpoint/2012/main" userId="S::mvaldovinos@sandiego.gov::1457b7db-1d65-4d3f-bf48-6973795afc92" providerId="AD"/>
      </p:ext>
    </p:extLst>
  </p:cmAuthor>
  <p:cmAuthor id="5" name="Weisman, Samantha" initials="WS" lastIdx="3" clrIdx="4">
    <p:extLst>
      <p:ext uri="{19B8F6BF-5375-455C-9EA6-DF929625EA0E}">
        <p15:presenceInfo xmlns:p15="http://schemas.microsoft.com/office/powerpoint/2012/main" userId="S::sweisman@sandiego.gov::56cc4286-8c3e-43df-94ce-4f111e9c76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6CECA1-C7F0-4755-ACE8-65902AFC9A56}" v="7" dt="2025-02-27T19:11:57.113"/>
    <p1510:client id="{791B9C05-2B07-4599-A417-65C0D7F9173F}" vWet="2" dt="2025-02-27T22:07:46.203"/>
    <p1510:client id="{8998A4B9-CFEE-4A25-8D14-23960827744B}" v="35" dt="2025-02-27T23:49:14.290"/>
    <p1510:client id="{8D1D2B18-7858-AC87-B59D-18D5E3B13C37}" v="9" dt="2025-02-27T20:56:24.668"/>
    <p1510:client id="{9B6A59A2-62AE-4F32-A40F-04F1A97E123B}" v="36" vWet="38" dt="2025-02-27T22:08:25.957"/>
    <p1510:client id="{DB1D366E-8D34-A885-DBCA-1A4F75258EC6}" v="5" dt="2025-02-27T19:34:53.510"/>
    <p1510:client id="{EC0D1C10-6D86-A689-2BF1-9E3FEB5AFEB1}" v="66" dt="2025-02-27T19:35:44.6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6733" cy="469779"/>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sz="quarter" idx="1"/>
          </p:nvPr>
        </p:nvSpPr>
        <p:spPr>
          <a:xfrm>
            <a:off x="4008705" y="1"/>
            <a:ext cx="3066733" cy="469779"/>
          </a:xfrm>
          <a:prstGeom prst="rect">
            <a:avLst/>
          </a:prstGeom>
        </p:spPr>
        <p:txBody>
          <a:bodyPr vert="horz" lIns="93932" tIns="46966" rIns="93932" bIns="46966" rtlCol="0"/>
          <a:lstStyle>
            <a:lvl1pPr algn="r">
              <a:defRPr sz="1200"/>
            </a:lvl1pPr>
          </a:lstStyle>
          <a:p>
            <a:fld id="{47B1F974-BBDE-40A4-91F0-1CD99AD97E83}" type="datetimeFigureOut">
              <a:rPr lang="en-US" smtClean="0"/>
              <a:t>3/4/2025</a:t>
            </a:fld>
            <a:endParaRPr lang="en-US"/>
          </a:p>
        </p:txBody>
      </p:sp>
      <p:sp>
        <p:nvSpPr>
          <p:cNvPr id="4" name="Footer Placeholder 3"/>
          <p:cNvSpPr>
            <a:spLocks noGrp="1"/>
          </p:cNvSpPr>
          <p:nvPr>
            <p:ph type="ftr" sz="quarter" idx="2"/>
          </p:nvPr>
        </p:nvSpPr>
        <p:spPr>
          <a:xfrm>
            <a:off x="0" y="8893297"/>
            <a:ext cx="3066733" cy="469778"/>
          </a:xfrm>
          <a:prstGeom prst="rect">
            <a:avLst/>
          </a:prstGeom>
        </p:spPr>
        <p:txBody>
          <a:bodyPr vert="horz" lIns="93932" tIns="46966" rIns="93932" bIns="46966"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7"/>
            <a:ext cx="3066733" cy="469778"/>
          </a:xfrm>
          <a:prstGeom prst="rect">
            <a:avLst/>
          </a:prstGeom>
        </p:spPr>
        <p:txBody>
          <a:bodyPr vert="horz" lIns="93932" tIns="46966" rIns="93932" bIns="46966" rtlCol="0" anchor="b"/>
          <a:lstStyle>
            <a:lvl1pPr algn="r">
              <a:defRPr sz="1200"/>
            </a:lvl1pPr>
          </a:lstStyle>
          <a:p>
            <a:fld id="{B4615DCF-6671-47FA-B640-AC1B4BF2F0E3}" type="slidenum">
              <a:rPr lang="en-US" smtClean="0"/>
              <a:t>‹#›</a:t>
            </a:fld>
            <a:endParaRPr lang="en-US"/>
          </a:p>
        </p:txBody>
      </p:sp>
    </p:spTree>
    <p:extLst>
      <p:ext uri="{BB962C8B-B14F-4D97-AF65-F5344CB8AC3E}">
        <p14:creationId xmlns:p14="http://schemas.microsoft.com/office/powerpoint/2010/main" val="2407049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6733" cy="469779"/>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1"/>
            <a:ext cx="3066733" cy="469779"/>
          </a:xfrm>
          <a:prstGeom prst="rect">
            <a:avLst/>
          </a:prstGeom>
        </p:spPr>
        <p:txBody>
          <a:bodyPr vert="horz" lIns="93932" tIns="46966" rIns="93932" bIns="46966" rtlCol="0"/>
          <a:lstStyle>
            <a:lvl1pPr algn="r">
              <a:defRPr sz="1200"/>
            </a:lvl1pPr>
          </a:lstStyle>
          <a:p>
            <a:fld id="{BE165F9A-70E9-4877-97AA-E787C9611D40}" type="datetimeFigureOut">
              <a:rPr lang="en-US" smtClean="0"/>
              <a:t>3/4/2025</a:t>
            </a:fld>
            <a:endParaRPr lang="en-US"/>
          </a:p>
        </p:txBody>
      </p:sp>
      <p:sp>
        <p:nvSpPr>
          <p:cNvPr id="4" name="Slide Image Placeholder 3"/>
          <p:cNvSpPr>
            <a:spLocks noGrp="1" noRot="1" noChangeAspect="1"/>
          </p:cNvSpPr>
          <p:nvPr>
            <p:ph type="sldImg" idx="2"/>
          </p:nvPr>
        </p:nvSpPr>
        <p:spPr>
          <a:xfrm>
            <a:off x="730250" y="1169988"/>
            <a:ext cx="5616575" cy="3159125"/>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2" tIns="46966" rIns="93932" bIns="469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8"/>
          </a:xfrm>
          <a:prstGeom prst="rect">
            <a:avLst/>
          </a:prstGeom>
        </p:spPr>
        <p:txBody>
          <a:bodyPr vert="horz" lIns="93932" tIns="46966" rIns="93932"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8"/>
          </a:xfrm>
          <a:prstGeom prst="rect">
            <a:avLst/>
          </a:prstGeom>
        </p:spPr>
        <p:txBody>
          <a:bodyPr vert="horz" lIns="93932" tIns="46966" rIns="93932" bIns="46966" rtlCol="0" anchor="b"/>
          <a:lstStyle>
            <a:lvl1pPr algn="r">
              <a:defRPr sz="1200"/>
            </a:lvl1pPr>
          </a:lstStyle>
          <a:p>
            <a:fld id="{A1D30772-2387-4279-A75B-F1ABB60CE337}" type="slidenum">
              <a:rPr lang="en-US" smtClean="0"/>
              <a:t>‹#›</a:t>
            </a:fld>
            <a:endParaRPr lang="en-US"/>
          </a:p>
        </p:txBody>
      </p:sp>
    </p:spTree>
    <p:extLst>
      <p:ext uri="{BB962C8B-B14F-4D97-AF65-F5344CB8AC3E}">
        <p14:creationId xmlns:p14="http://schemas.microsoft.com/office/powerpoint/2010/main" val="1712789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D30772-2387-4279-A75B-F1ABB60CE337}" type="slidenum">
              <a:rPr lang="en-US" smtClean="0"/>
              <a:t>1</a:t>
            </a:fld>
            <a:endParaRPr lang="en-US"/>
          </a:p>
        </p:txBody>
      </p:sp>
    </p:spTree>
    <p:extLst>
      <p:ext uri="{BB962C8B-B14F-4D97-AF65-F5344CB8AC3E}">
        <p14:creationId xmlns:p14="http://schemas.microsoft.com/office/powerpoint/2010/main" val="842110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1169988"/>
            <a:ext cx="5616575" cy="3159125"/>
          </a:xfrm>
        </p:spPr>
      </p:sp>
      <p:sp>
        <p:nvSpPr>
          <p:cNvPr id="3" name="Notes Placeholder 2"/>
          <p:cNvSpPr>
            <a:spLocks noGrp="1"/>
          </p:cNvSpPr>
          <p:nvPr>
            <p:ph type="body" idx="1"/>
          </p:nvPr>
        </p:nvSpPr>
        <p:spPr>
          <a:xfrm>
            <a:off x="707708" y="4505981"/>
            <a:ext cx="5661660" cy="4327210"/>
          </a:xfrm>
        </p:spPr>
        <p:txBody>
          <a:bodyPr/>
          <a:lstStyle/>
          <a:p>
            <a:pPr defTabSz="921807">
              <a:defRPr/>
            </a:pPr>
            <a:endParaRPr lang="en-US" sz="1400">
              <a:latin typeface="Open Sans" panose="020B0606030504020204" pitchFamily="34" charset="0"/>
              <a:ea typeface="Open Sans" panose="020B0606030504020204" pitchFamily="34" charset="0"/>
              <a:cs typeface="Open Sans" panose="020B0606030504020204" pitchFamily="34" charset="0"/>
            </a:endParaRPr>
          </a:p>
          <a:p>
            <a:pPr defTabSz="921807">
              <a:defRPr/>
            </a:pPr>
            <a:endParaRPr lang="en-US" sz="1400">
              <a:latin typeface="Open Sans" panose="020B0606030504020204" pitchFamily="34" charset="0"/>
              <a:ea typeface="Open Sans" panose="020B0606030504020204" pitchFamily="34" charset="0"/>
              <a:cs typeface="Open Sans" panose="020B0606030504020204" pitchFamily="34" charset="0"/>
            </a:endParaRPr>
          </a:p>
          <a:p>
            <a:pPr defTabSz="921807">
              <a:defRPr/>
            </a:pP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10"/>
          </p:nvPr>
        </p:nvSpPr>
        <p:spPr/>
        <p:txBody>
          <a:bodyPr/>
          <a:lstStyle/>
          <a:p>
            <a:fld id="{6685DF47-9613-4206-B161-327DBD9C040D}"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4271437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1169988"/>
            <a:ext cx="5616575" cy="3159125"/>
          </a:xfrm>
        </p:spPr>
      </p:sp>
      <p:sp>
        <p:nvSpPr>
          <p:cNvPr id="3" name="Notes Placeholder 2"/>
          <p:cNvSpPr>
            <a:spLocks noGrp="1"/>
          </p:cNvSpPr>
          <p:nvPr>
            <p:ph type="body" idx="1"/>
          </p:nvPr>
        </p:nvSpPr>
        <p:spPr>
          <a:xfrm>
            <a:off x="707708" y="4505981"/>
            <a:ext cx="5661660" cy="4327210"/>
          </a:xfrm>
        </p:spPr>
        <p:txBody>
          <a:bodyPr/>
          <a:lstStyle/>
          <a:p>
            <a:pPr defTabSz="921807">
              <a:defRPr/>
            </a:pP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10"/>
          </p:nvPr>
        </p:nvSpPr>
        <p:spPr/>
        <p:txBody>
          <a:bodyPr/>
          <a:lstStyle/>
          <a:p>
            <a:fld id="{6685DF47-9613-4206-B161-327DBD9C040D}"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213999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D9C960-70B0-9CF9-3F9E-D5C6605045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8455F0-1C96-6EF8-C466-0433ACEF26EC}"/>
              </a:ext>
            </a:extLst>
          </p:cNvPr>
          <p:cNvSpPr>
            <a:spLocks noGrp="1" noRot="1" noChangeAspect="1"/>
          </p:cNvSpPr>
          <p:nvPr>
            <p:ph type="sldImg"/>
          </p:nvPr>
        </p:nvSpPr>
        <p:spPr>
          <a:xfrm>
            <a:off x="730250" y="1169988"/>
            <a:ext cx="5616575" cy="3159125"/>
          </a:xfrm>
        </p:spPr>
      </p:sp>
      <p:sp>
        <p:nvSpPr>
          <p:cNvPr id="3" name="Notes Placeholder 2">
            <a:extLst>
              <a:ext uri="{FF2B5EF4-FFF2-40B4-BE49-F238E27FC236}">
                <a16:creationId xmlns:a16="http://schemas.microsoft.com/office/drawing/2014/main" id="{1DD784AD-369A-4386-42F8-318366C9D9F4}"/>
              </a:ext>
            </a:extLst>
          </p:cNvPr>
          <p:cNvSpPr>
            <a:spLocks noGrp="1"/>
          </p:cNvSpPr>
          <p:nvPr>
            <p:ph type="body" idx="1"/>
          </p:nvPr>
        </p:nvSpPr>
        <p:spPr/>
        <p:txBody>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a:extLst>
              <a:ext uri="{FF2B5EF4-FFF2-40B4-BE49-F238E27FC236}">
                <a16:creationId xmlns:a16="http://schemas.microsoft.com/office/drawing/2014/main" id="{ED351927-F376-FEFD-70C7-C6779E51B106}"/>
              </a:ext>
            </a:extLst>
          </p:cNvPr>
          <p:cNvSpPr>
            <a:spLocks noGrp="1"/>
          </p:cNvSpPr>
          <p:nvPr>
            <p:ph type="sldNum" sz="quarter" idx="10"/>
          </p:nvPr>
        </p:nvSpPr>
        <p:spPr/>
        <p:txBody>
          <a:bodyPr/>
          <a:lstStyle/>
          <a:p>
            <a:fld id="{6685DF47-9613-4206-B161-327DBD9C040D}"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006087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D9C960-70B0-9CF9-3F9E-D5C6605045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8455F0-1C96-6EF8-C466-0433ACEF26EC}"/>
              </a:ext>
            </a:extLst>
          </p:cNvPr>
          <p:cNvSpPr>
            <a:spLocks noGrp="1" noRot="1" noChangeAspect="1"/>
          </p:cNvSpPr>
          <p:nvPr>
            <p:ph type="sldImg"/>
          </p:nvPr>
        </p:nvSpPr>
        <p:spPr>
          <a:xfrm>
            <a:off x="730250" y="1169988"/>
            <a:ext cx="5616575" cy="3159125"/>
          </a:xfrm>
        </p:spPr>
      </p:sp>
      <p:sp>
        <p:nvSpPr>
          <p:cNvPr id="3" name="Notes Placeholder 2">
            <a:extLst>
              <a:ext uri="{FF2B5EF4-FFF2-40B4-BE49-F238E27FC236}">
                <a16:creationId xmlns:a16="http://schemas.microsoft.com/office/drawing/2014/main" id="{1DD784AD-369A-4386-42F8-318366C9D9F4}"/>
              </a:ext>
            </a:extLst>
          </p:cNvPr>
          <p:cNvSpPr>
            <a:spLocks noGrp="1"/>
          </p:cNvSpPr>
          <p:nvPr>
            <p:ph type="body" idx="1"/>
          </p:nvPr>
        </p:nvSpPr>
        <p:spPr/>
        <p:txBody>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a:extLst>
              <a:ext uri="{FF2B5EF4-FFF2-40B4-BE49-F238E27FC236}">
                <a16:creationId xmlns:a16="http://schemas.microsoft.com/office/drawing/2014/main" id="{ED351927-F376-FEFD-70C7-C6779E51B106}"/>
              </a:ext>
            </a:extLst>
          </p:cNvPr>
          <p:cNvSpPr>
            <a:spLocks noGrp="1"/>
          </p:cNvSpPr>
          <p:nvPr>
            <p:ph type="sldNum" sz="quarter" idx="10"/>
          </p:nvPr>
        </p:nvSpPr>
        <p:spPr/>
        <p:txBody>
          <a:bodyPr/>
          <a:lstStyle/>
          <a:p>
            <a:fld id="{6685DF47-9613-4206-B161-327DBD9C040D}"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435151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1169988"/>
            <a:ext cx="5616575" cy="3159125"/>
          </a:xfrm>
        </p:spPr>
      </p:sp>
      <p:sp>
        <p:nvSpPr>
          <p:cNvPr id="3" name="Notes Placeholder 2"/>
          <p:cNvSpPr>
            <a:spLocks noGrp="1"/>
          </p:cNvSpPr>
          <p:nvPr>
            <p:ph type="body" idx="1"/>
          </p:nvPr>
        </p:nvSpPr>
        <p:spPr/>
        <p:txBody>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10"/>
          </p:nvPr>
        </p:nvSpPr>
        <p:spPr/>
        <p:txBody>
          <a:bodyPr/>
          <a:lstStyle/>
          <a:p>
            <a:fld id="{6685DF47-9613-4206-B161-327DBD9C040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621826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1169988"/>
            <a:ext cx="5616575" cy="3159125"/>
          </a:xfrm>
        </p:spPr>
      </p:sp>
      <p:sp>
        <p:nvSpPr>
          <p:cNvPr id="3" name="Notes Placeholder 2"/>
          <p:cNvSpPr>
            <a:spLocks noGrp="1"/>
          </p:cNvSpPr>
          <p:nvPr>
            <p:ph type="body" idx="1"/>
          </p:nvPr>
        </p:nvSpPr>
        <p:spPr/>
        <p:txBody>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10"/>
          </p:nvPr>
        </p:nvSpPr>
        <p:spPr/>
        <p:txBody>
          <a:bodyPr/>
          <a:lstStyle/>
          <a:p>
            <a:fld id="{6685DF47-9613-4206-B161-327DBD9C040D}"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4216947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1169988"/>
            <a:ext cx="5616575" cy="3159125"/>
          </a:xfrm>
        </p:spPr>
      </p:sp>
      <p:sp>
        <p:nvSpPr>
          <p:cNvPr id="3" name="Notes Placeholder 2"/>
          <p:cNvSpPr>
            <a:spLocks noGrp="1"/>
          </p:cNvSpPr>
          <p:nvPr>
            <p:ph type="body" idx="1"/>
          </p:nvPr>
        </p:nvSpPr>
        <p:spPr/>
        <p:txBody>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10"/>
          </p:nvPr>
        </p:nvSpPr>
        <p:spPr/>
        <p:txBody>
          <a:bodyPr/>
          <a:lstStyle/>
          <a:p>
            <a:fld id="{6685DF47-9613-4206-B161-327DBD9C040D}"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905745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1169988"/>
            <a:ext cx="5616575" cy="3159125"/>
          </a:xfrm>
        </p:spPr>
      </p:sp>
      <p:sp>
        <p:nvSpPr>
          <p:cNvPr id="3" name="Notes Placeholder 2"/>
          <p:cNvSpPr>
            <a:spLocks noGrp="1"/>
          </p:cNvSpPr>
          <p:nvPr>
            <p:ph type="body" idx="1"/>
          </p:nvPr>
        </p:nvSpPr>
        <p:spPr/>
        <p:txBody>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10"/>
          </p:nvPr>
        </p:nvSpPr>
        <p:spPr/>
        <p:txBody>
          <a:bodyPr/>
          <a:lstStyle/>
          <a:p>
            <a:fld id="{6685DF47-9613-4206-B161-327DBD9C040D}"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861816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468D38-7081-47D1-9A76-D93F2A79BEBB}" type="datetimeFigureOut">
              <a:rPr lang="en-US" smtClean="0">
                <a:solidFill>
                  <a:prstClr val="black">
                    <a:tint val="75000"/>
                  </a:prstClr>
                </a:solidFill>
              </a:rPr>
              <a:pPr/>
              <a:t>3/4/2025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0FCBB43-4EE7-4AE0-A011-CC905282714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047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5824"/>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330"/>
            </a:lvl1pPr>
            <a:lvl2pPr marL="443777" indent="0" algn="ctr">
              <a:buNone/>
              <a:defRPr sz="1941"/>
            </a:lvl2pPr>
            <a:lvl3pPr marL="887553" indent="0" algn="ctr">
              <a:buNone/>
              <a:defRPr sz="1747"/>
            </a:lvl3pPr>
            <a:lvl4pPr marL="1331330" indent="0" algn="ctr">
              <a:buNone/>
              <a:defRPr sz="1553"/>
            </a:lvl4pPr>
            <a:lvl5pPr marL="1775106" indent="0" algn="ctr">
              <a:buNone/>
              <a:defRPr sz="1553"/>
            </a:lvl5pPr>
            <a:lvl6pPr marL="2218883" indent="0" algn="ctr">
              <a:buNone/>
              <a:defRPr sz="1553"/>
            </a:lvl6pPr>
            <a:lvl7pPr marL="2662660" indent="0" algn="ctr">
              <a:buNone/>
              <a:defRPr sz="1553"/>
            </a:lvl7pPr>
            <a:lvl8pPr marL="3106436" indent="0" algn="ctr">
              <a:buNone/>
              <a:defRPr sz="1553"/>
            </a:lvl8pPr>
            <a:lvl9pPr marL="3550213" indent="0" algn="ctr">
              <a:buNone/>
              <a:defRPr sz="1553"/>
            </a:lvl9pPr>
          </a:lstStyle>
          <a:p>
            <a:r>
              <a:rPr lang="en-US"/>
              <a:t>Click to edit Master subtitle style</a:t>
            </a:r>
          </a:p>
        </p:txBody>
      </p:sp>
      <p:sp>
        <p:nvSpPr>
          <p:cNvPr id="4" name="Date Placeholder 3"/>
          <p:cNvSpPr>
            <a:spLocks noGrp="1"/>
          </p:cNvSpPr>
          <p:nvPr>
            <p:ph type="dt" sz="half" idx="10"/>
          </p:nvPr>
        </p:nvSpPr>
        <p:spPr/>
        <p:txBody>
          <a:bodyPr/>
          <a:lstStyle/>
          <a:p>
            <a:fld id="{C2468D38-7081-47D1-9A76-D93F2A79BEBB}" type="datetimeFigureOut">
              <a:rPr lang="en-US" smtClean="0">
                <a:solidFill>
                  <a:prstClr val="black">
                    <a:tint val="75000"/>
                  </a:prstClr>
                </a:solidFill>
              </a:rPr>
              <a:pPr/>
              <a:t>3/4/2025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0FCBB43-4EE7-4AE0-A011-CC905282714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284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468D38-7081-47D1-9A76-D93F2A79BEBB}" type="datetimeFigureOut">
              <a:rPr lang="en-US" smtClean="0">
                <a:solidFill>
                  <a:prstClr val="black">
                    <a:tint val="75000"/>
                  </a:prstClr>
                </a:solidFill>
              </a:rPr>
              <a:pPr/>
              <a:t>3/4/2025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0FCBB43-4EE7-4AE0-A011-CC905282714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924510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165">
                <a:solidFill>
                  <a:schemeClr val="tx1">
                    <a:tint val="75000"/>
                  </a:schemeClr>
                </a:solidFill>
              </a:defRPr>
            </a:lvl1pPr>
          </a:lstStyle>
          <a:p>
            <a:fld id="{C2468D38-7081-47D1-9A76-D93F2A79BEBB}" type="datetimeFigureOut">
              <a:rPr lang="en-US" smtClean="0">
                <a:solidFill>
                  <a:prstClr val="black">
                    <a:tint val="75000"/>
                  </a:prstClr>
                </a:solidFill>
              </a:rPr>
              <a:pPr/>
              <a:t>3/4/2025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165">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165">
                <a:solidFill>
                  <a:schemeClr val="tx1">
                    <a:tint val="75000"/>
                  </a:schemeClr>
                </a:solidFill>
              </a:defRPr>
            </a:lvl1pPr>
          </a:lstStyle>
          <a:p>
            <a:fld id="{90FCBB43-4EE7-4AE0-A011-CC905282714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9456109"/>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887553" rtl="0" eaLnBrk="1" latinLnBrk="0" hangingPunct="1">
        <a:lnSpc>
          <a:spcPct val="90000"/>
        </a:lnSpc>
        <a:spcBef>
          <a:spcPct val="0"/>
        </a:spcBef>
        <a:buNone/>
        <a:defRPr sz="4271" kern="1200">
          <a:solidFill>
            <a:schemeClr val="tx1"/>
          </a:solidFill>
          <a:latin typeface="+mj-lt"/>
          <a:ea typeface="+mj-ea"/>
          <a:cs typeface="+mj-cs"/>
        </a:defRPr>
      </a:lvl1pPr>
    </p:titleStyle>
    <p:bodyStyle>
      <a:lvl1pPr marL="221888" indent="-221888" algn="l" defTabSz="887553" rtl="0" eaLnBrk="1" latinLnBrk="0" hangingPunct="1">
        <a:lnSpc>
          <a:spcPct val="90000"/>
        </a:lnSpc>
        <a:spcBef>
          <a:spcPts val="971"/>
        </a:spcBef>
        <a:buFont typeface="Arial" panose="020B0604020202020204" pitchFamily="34" charset="0"/>
        <a:buChar char="•"/>
        <a:defRPr sz="2718" kern="1200">
          <a:solidFill>
            <a:schemeClr val="tx1"/>
          </a:solidFill>
          <a:latin typeface="+mn-lt"/>
          <a:ea typeface="+mn-ea"/>
          <a:cs typeface="+mn-cs"/>
        </a:defRPr>
      </a:lvl1pPr>
      <a:lvl2pPr marL="665665" indent="-221888" algn="l" defTabSz="887553" rtl="0" eaLnBrk="1" latinLnBrk="0" hangingPunct="1">
        <a:lnSpc>
          <a:spcPct val="90000"/>
        </a:lnSpc>
        <a:spcBef>
          <a:spcPts val="485"/>
        </a:spcBef>
        <a:buFont typeface="Arial" panose="020B0604020202020204" pitchFamily="34" charset="0"/>
        <a:buChar char="•"/>
        <a:defRPr sz="2330" kern="1200">
          <a:solidFill>
            <a:schemeClr val="tx1"/>
          </a:solidFill>
          <a:latin typeface="+mn-lt"/>
          <a:ea typeface="+mn-ea"/>
          <a:cs typeface="+mn-cs"/>
        </a:defRPr>
      </a:lvl2pPr>
      <a:lvl3pPr marL="1109442" indent="-221888" algn="l" defTabSz="887553" rtl="0" eaLnBrk="1" latinLnBrk="0" hangingPunct="1">
        <a:lnSpc>
          <a:spcPct val="90000"/>
        </a:lnSpc>
        <a:spcBef>
          <a:spcPts val="485"/>
        </a:spcBef>
        <a:buFont typeface="Arial" panose="020B0604020202020204" pitchFamily="34" charset="0"/>
        <a:buChar char="•"/>
        <a:defRPr sz="1941" kern="1200">
          <a:solidFill>
            <a:schemeClr val="tx1"/>
          </a:solidFill>
          <a:latin typeface="+mn-lt"/>
          <a:ea typeface="+mn-ea"/>
          <a:cs typeface="+mn-cs"/>
        </a:defRPr>
      </a:lvl3pPr>
      <a:lvl4pPr marL="155321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4pPr>
      <a:lvl5pPr marL="199699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5pPr>
      <a:lvl6pPr marL="244077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6pPr>
      <a:lvl7pPr marL="288454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7pPr>
      <a:lvl8pPr marL="332832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8pPr>
      <a:lvl9pPr marL="377210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9pPr>
    </p:bodyStyle>
    <p:otherStyle>
      <a:defPPr>
        <a:defRPr lang="en-US"/>
      </a:defPPr>
      <a:lvl1pPr marL="0" algn="l" defTabSz="887553" rtl="0" eaLnBrk="1" latinLnBrk="0" hangingPunct="1">
        <a:defRPr sz="1747" kern="1200">
          <a:solidFill>
            <a:schemeClr val="tx1"/>
          </a:solidFill>
          <a:latin typeface="+mn-lt"/>
          <a:ea typeface="+mn-ea"/>
          <a:cs typeface="+mn-cs"/>
        </a:defRPr>
      </a:lvl1pPr>
      <a:lvl2pPr marL="443777" algn="l" defTabSz="887553" rtl="0" eaLnBrk="1" latinLnBrk="0" hangingPunct="1">
        <a:defRPr sz="1747" kern="1200">
          <a:solidFill>
            <a:schemeClr val="tx1"/>
          </a:solidFill>
          <a:latin typeface="+mn-lt"/>
          <a:ea typeface="+mn-ea"/>
          <a:cs typeface="+mn-cs"/>
        </a:defRPr>
      </a:lvl2pPr>
      <a:lvl3pPr marL="887553" algn="l" defTabSz="887553" rtl="0" eaLnBrk="1" latinLnBrk="0" hangingPunct="1">
        <a:defRPr sz="1747" kern="1200">
          <a:solidFill>
            <a:schemeClr val="tx1"/>
          </a:solidFill>
          <a:latin typeface="+mn-lt"/>
          <a:ea typeface="+mn-ea"/>
          <a:cs typeface="+mn-cs"/>
        </a:defRPr>
      </a:lvl3pPr>
      <a:lvl4pPr marL="1331330" algn="l" defTabSz="887553" rtl="0" eaLnBrk="1" latinLnBrk="0" hangingPunct="1">
        <a:defRPr sz="1747" kern="1200">
          <a:solidFill>
            <a:schemeClr val="tx1"/>
          </a:solidFill>
          <a:latin typeface="+mn-lt"/>
          <a:ea typeface="+mn-ea"/>
          <a:cs typeface="+mn-cs"/>
        </a:defRPr>
      </a:lvl4pPr>
      <a:lvl5pPr marL="1775106" algn="l" defTabSz="887553" rtl="0" eaLnBrk="1" latinLnBrk="0" hangingPunct="1">
        <a:defRPr sz="1747" kern="1200">
          <a:solidFill>
            <a:schemeClr val="tx1"/>
          </a:solidFill>
          <a:latin typeface="+mn-lt"/>
          <a:ea typeface="+mn-ea"/>
          <a:cs typeface="+mn-cs"/>
        </a:defRPr>
      </a:lvl5pPr>
      <a:lvl6pPr marL="2218883" algn="l" defTabSz="887553" rtl="0" eaLnBrk="1" latinLnBrk="0" hangingPunct="1">
        <a:defRPr sz="1747" kern="1200">
          <a:solidFill>
            <a:schemeClr val="tx1"/>
          </a:solidFill>
          <a:latin typeface="+mn-lt"/>
          <a:ea typeface="+mn-ea"/>
          <a:cs typeface="+mn-cs"/>
        </a:defRPr>
      </a:lvl6pPr>
      <a:lvl7pPr marL="2662660" algn="l" defTabSz="887553" rtl="0" eaLnBrk="1" latinLnBrk="0" hangingPunct="1">
        <a:defRPr sz="1747" kern="1200">
          <a:solidFill>
            <a:schemeClr val="tx1"/>
          </a:solidFill>
          <a:latin typeface="+mn-lt"/>
          <a:ea typeface="+mn-ea"/>
          <a:cs typeface="+mn-cs"/>
        </a:defRPr>
      </a:lvl7pPr>
      <a:lvl8pPr marL="3106436" algn="l" defTabSz="887553" rtl="0" eaLnBrk="1" latinLnBrk="0" hangingPunct="1">
        <a:defRPr sz="1747" kern="1200">
          <a:solidFill>
            <a:schemeClr val="tx1"/>
          </a:solidFill>
          <a:latin typeface="+mn-lt"/>
          <a:ea typeface="+mn-ea"/>
          <a:cs typeface="+mn-cs"/>
        </a:defRPr>
      </a:lvl8pPr>
      <a:lvl9pPr marL="3550213" algn="l" defTabSz="887553" rtl="0" eaLnBrk="1" latinLnBrk="0" hangingPunct="1">
        <a:defRPr sz="174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1165">
                <a:solidFill>
                  <a:schemeClr val="tx1">
                    <a:tint val="75000"/>
                  </a:schemeClr>
                </a:solidFill>
              </a:defRPr>
            </a:lvl1pPr>
          </a:lstStyle>
          <a:p>
            <a:fld id="{C2468D38-7081-47D1-9A76-D93F2A79BEBB}" type="datetimeFigureOut">
              <a:rPr lang="en-US" smtClean="0">
                <a:solidFill>
                  <a:prstClr val="black">
                    <a:tint val="75000"/>
                  </a:prstClr>
                </a:solidFill>
              </a:rPr>
              <a:pPr/>
              <a:t>3/4/2025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1165">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1165">
                <a:solidFill>
                  <a:schemeClr val="tx1">
                    <a:tint val="75000"/>
                  </a:schemeClr>
                </a:solidFill>
              </a:defRPr>
            </a:lvl1pPr>
          </a:lstStyle>
          <a:p>
            <a:fld id="{90FCBB43-4EE7-4AE0-A011-CC905282714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1525882"/>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887553" rtl="0" eaLnBrk="1" latinLnBrk="0" hangingPunct="1">
        <a:lnSpc>
          <a:spcPct val="90000"/>
        </a:lnSpc>
        <a:spcBef>
          <a:spcPct val="0"/>
        </a:spcBef>
        <a:buNone/>
        <a:defRPr sz="4271" kern="1200">
          <a:solidFill>
            <a:schemeClr val="tx1"/>
          </a:solidFill>
          <a:latin typeface="+mj-lt"/>
          <a:ea typeface="+mj-ea"/>
          <a:cs typeface="+mj-cs"/>
        </a:defRPr>
      </a:lvl1pPr>
    </p:titleStyle>
    <p:bodyStyle>
      <a:lvl1pPr marL="221888" indent="-221888" algn="l" defTabSz="887553" rtl="0" eaLnBrk="1" latinLnBrk="0" hangingPunct="1">
        <a:lnSpc>
          <a:spcPct val="90000"/>
        </a:lnSpc>
        <a:spcBef>
          <a:spcPts val="971"/>
        </a:spcBef>
        <a:buFont typeface="Arial" panose="020B0604020202020204" pitchFamily="34" charset="0"/>
        <a:buChar char="•"/>
        <a:defRPr sz="2718" kern="1200">
          <a:solidFill>
            <a:schemeClr val="tx1"/>
          </a:solidFill>
          <a:latin typeface="+mn-lt"/>
          <a:ea typeface="+mn-ea"/>
          <a:cs typeface="+mn-cs"/>
        </a:defRPr>
      </a:lvl1pPr>
      <a:lvl2pPr marL="665665" indent="-221888" algn="l" defTabSz="887553" rtl="0" eaLnBrk="1" latinLnBrk="0" hangingPunct="1">
        <a:lnSpc>
          <a:spcPct val="90000"/>
        </a:lnSpc>
        <a:spcBef>
          <a:spcPts val="485"/>
        </a:spcBef>
        <a:buFont typeface="Arial" panose="020B0604020202020204" pitchFamily="34" charset="0"/>
        <a:buChar char="•"/>
        <a:defRPr sz="2330" kern="1200">
          <a:solidFill>
            <a:schemeClr val="tx1"/>
          </a:solidFill>
          <a:latin typeface="+mn-lt"/>
          <a:ea typeface="+mn-ea"/>
          <a:cs typeface="+mn-cs"/>
        </a:defRPr>
      </a:lvl2pPr>
      <a:lvl3pPr marL="1109442" indent="-221888" algn="l" defTabSz="887553" rtl="0" eaLnBrk="1" latinLnBrk="0" hangingPunct="1">
        <a:lnSpc>
          <a:spcPct val="90000"/>
        </a:lnSpc>
        <a:spcBef>
          <a:spcPts val="485"/>
        </a:spcBef>
        <a:buFont typeface="Arial" panose="020B0604020202020204" pitchFamily="34" charset="0"/>
        <a:buChar char="•"/>
        <a:defRPr sz="1941" kern="1200">
          <a:solidFill>
            <a:schemeClr val="tx1"/>
          </a:solidFill>
          <a:latin typeface="+mn-lt"/>
          <a:ea typeface="+mn-ea"/>
          <a:cs typeface="+mn-cs"/>
        </a:defRPr>
      </a:lvl3pPr>
      <a:lvl4pPr marL="155321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4pPr>
      <a:lvl5pPr marL="199699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5pPr>
      <a:lvl6pPr marL="244077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6pPr>
      <a:lvl7pPr marL="288454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7pPr>
      <a:lvl8pPr marL="332832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8pPr>
      <a:lvl9pPr marL="377210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9pPr>
    </p:bodyStyle>
    <p:otherStyle>
      <a:defPPr>
        <a:defRPr lang="en-US"/>
      </a:defPPr>
      <a:lvl1pPr marL="0" algn="l" defTabSz="887553" rtl="0" eaLnBrk="1" latinLnBrk="0" hangingPunct="1">
        <a:defRPr sz="1747" kern="1200">
          <a:solidFill>
            <a:schemeClr val="tx1"/>
          </a:solidFill>
          <a:latin typeface="+mn-lt"/>
          <a:ea typeface="+mn-ea"/>
          <a:cs typeface="+mn-cs"/>
        </a:defRPr>
      </a:lvl1pPr>
      <a:lvl2pPr marL="443777" algn="l" defTabSz="887553" rtl="0" eaLnBrk="1" latinLnBrk="0" hangingPunct="1">
        <a:defRPr sz="1747" kern="1200">
          <a:solidFill>
            <a:schemeClr val="tx1"/>
          </a:solidFill>
          <a:latin typeface="+mn-lt"/>
          <a:ea typeface="+mn-ea"/>
          <a:cs typeface="+mn-cs"/>
        </a:defRPr>
      </a:lvl2pPr>
      <a:lvl3pPr marL="887553" algn="l" defTabSz="887553" rtl="0" eaLnBrk="1" latinLnBrk="0" hangingPunct="1">
        <a:defRPr sz="1747" kern="1200">
          <a:solidFill>
            <a:schemeClr val="tx1"/>
          </a:solidFill>
          <a:latin typeface="+mn-lt"/>
          <a:ea typeface="+mn-ea"/>
          <a:cs typeface="+mn-cs"/>
        </a:defRPr>
      </a:lvl3pPr>
      <a:lvl4pPr marL="1331330" algn="l" defTabSz="887553" rtl="0" eaLnBrk="1" latinLnBrk="0" hangingPunct="1">
        <a:defRPr sz="1747" kern="1200">
          <a:solidFill>
            <a:schemeClr val="tx1"/>
          </a:solidFill>
          <a:latin typeface="+mn-lt"/>
          <a:ea typeface="+mn-ea"/>
          <a:cs typeface="+mn-cs"/>
        </a:defRPr>
      </a:lvl4pPr>
      <a:lvl5pPr marL="1775106" algn="l" defTabSz="887553" rtl="0" eaLnBrk="1" latinLnBrk="0" hangingPunct="1">
        <a:defRPr sz="1747" kern="1200">
          <a:solidFill>
            <a:schemeClr val="tx1"/>
          </a:solidFill>
          <a:latin typeface="+mn-lt"/>
          <a:ea typeface="+mn-ea"/>
          <a:cs typeface="+mn-cs"/>
        </a:defRPr>
      </a:lvl5pPr>
      <a:lvl6pPr marL="2218883" algn="l" defTabSz="887553" rtl="0" eaLnBrk="1" latinLnBrk="0" hangingPunct="1">
        <a:defRPr sz="1747" kern="1200">
          <a:solidFill>
            <a:schemeClr val="tx1"/>
          </a:solidFill>
          <a:latin typeface="+mn-lt"/>
          <a:ea typeface="+mn-ea"/>
          <a:cs typeface="+mn-cs"/>
        </a:defRPr>
      </a:lvl6pPr>
      <a:lvl7pPr marL="2662660" algn="l" defTabSz="887553" rtl="0" eaLnBrk="1" latinLnBrk="0" hangingPunct="1">
        <a:defRPr sz="1747" kern="1200">
          <a:solidFill>
            <a:schemeClr val="tx1"/>
          </a:solidFill>
          <a:latin typeface="+mn-lt"/>
          <a:ea typeface="+mn-ea"/>
          <a:cs typeface="+mn-cs"/>
        </a:defRPr>
      </a:lvl7pPr>
      <a:lvl8pPr marL="3106436" algn="l" defTabSz="887553" rtl="0" eaLnBrk="1" latinLnBrk="0" hangingPunct="1">
        <a:defRPr sz="1747" kern="1200">
          <a:solidFill>
            <a:schemeClr val="tx1"/>
          </a:solidFill>
          <a:latin typeface="+mn-lt"/>
          <a:ea typeface="+mn-ea"/>
          <a:cs typeface="+mn-cs"/>
        </a:defRPr>
      </a:lvl8pPr>
      <a:lvl9pPr marL="3550213" algn="l" defTabSz="887553" rtl="0" eaLnBrk="1" latinLnBrk="0" hangingPunct="1">
        <a:defRPr sz="174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165">
                <a:solidFill>
                  <a:schemeClr val="tx1">
                    <a:tint val="75000"/>
                  </a:schemeClr>
                </a:solidFill>
              </a:defRPr>
            </a:lvl1pPr>
          </a:lstStyle>
          <a:p>
            <a:fld id="{C2468D38-7081-47D1-9A76-D93F2A79BEBB}" type="datetimeFigureOut">
              <a:rPr lang="en-US" smtClean="0">
                <a:solidFill>
                  <a:prstClr val="black">
                    <a:tint val="75000"/>
                  </a:prstClr>
                </a:solidFill>
              </a:rPr>
              <a:pPr/>
              <a:t>3/4/2025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165">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165">
                <a:solidFill>
                  <a:schemeClr val="tx1">
                    <a:tint val="75000"/>
                  </a:schemeClr>
                </a:solidFill>
              </a:defRPr>
            </a:lvl1pPr>
          </a:lstStyle>
          <a:p>
            <a:fld id="{90FCBB43-4EE7-4AE0-A011-CC905282714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1028902"/>
      </p:ext>
    </p:extLst>
  </p:cSld>
  <p:clrMap bg1="lt1" tx1="dk1" bg2="lt2" tx2="dk2" accent1="accent1" accent2="accent2" accent3="accent3" accent4="accent4" accent5="accent5" accent6="accent6" hlink="hlink" folHlink="folHlink"/>
  <p:sldLayoutIdLst>
    <p:sldLayoutId id="2147483689" r:id="rId1"/>
  </p:sldLayoutIdLst>
  <p:txStyles>
    <p:titleStyle>
      <a:lvl1pPr algn="l" defTabSz="887553" rtl="0" eaLnBrk="1" latinLnBrk="0" hangingPunct="1">
        <a:lnSpc>
          <a:spcPct val="90000"/>
        </a:lnSpc>
        <a:spcBef>
          <a:spcPct val="0"/>
        </a:spcBef>
        <a:buNone/>
        <a:defRPr sz="4271" kern="1200">
          <a:solidFill>
            <a:schemeClr val="tx1"/>
          </a:solidFill>
          <a:latin typeface="+mj-lt"/>
          <a:ea typeface="+mj-ea"/>
          <a:cs typeface="+mj-cs"/>
        </a:defRPr>
      </a:lvl1pPr>
    </p:titleStyle>
    <p:bodyStyle>
      <a:lvl1pPr marL="221888" indent="-221888" algn="l" defTabSz="887553" rtl="0" eaLnBrk="1" latinLnBrk="0" hangingPunct="1">
        <a:lnSpc>
          <a:spcPct val="90000"/>
        </a:lnSpc>
        <a:spcBef>
          <a:spcPts val="971"/>
        </a:spcBef>
        <a:buFont typeface="Arial" panose="020B0604020202020204" pitchFamily="34" charset="0"/>
        <a:buChar char="•"/>
        <a:defRPr sz="2718" kern="1200">
          <a:solidFill>
            <a:schemeClr val="tx1"/>
          </a:solidFill>
          <a:latin typeface="+mn-lt"/>
          <a:ea typeface="+mn-ea"/>
          <a:cs typeface="+mn-cs"/>
        </a:defRPr>
      </a:lvl1pPr>
      <a:lvl2pPr marL="665665" indent="-221888" algn="l" defTabSz="887553" rtl="0" eaLnBrk="1" latinLnBrk="0" hangingPunct="1">
        <a:lnSpc>
          <a:spcPct val="90000"/>
        </a:lnSpc>
        <a:spcBef>
          <a:spcPts val="485"/>
        </a:spcBef>
        <a:buFont typeface="Arial" panose="020B0604020202020204" pitchFamily="34" charset="0"/>
        <a:buChar char="•"/>
        <a:defRPr sz="2330" kern="1200">
          <a:solidFill>
            <a:schemeClr val="tx1"/>
          </a:solidFill>
          <a:latin typeface="+mn-lt"/>
          <a:ea typeface="+mn-ea"/>
          <a:cs typeface="+mn-cs"/>
        </a:defRPr>
      </a:lvl2pPr>
      <a:lvl3pPr marL="1109442" indent="-221888" algn="l" defTabSz="887553" rtl="0" eaLnBrk="1" latinLnBrk="0" hangingPunct="1">
        <a:lnSpc>
          <a:spcPct val="90000"/>
        </a:lnSpc>
        <a:spcBef>
          <a:spcPts val="485"/>
        </a:spcBef>
        <a:buFont typeface="Arial" panose="020B0604020202020204" pitchFamily="34" charset="0"/>
        <a:buChar char="•"/>
        <a:defRPr sz="1941" kern="1200">
          <a:solidFill>
            <a:schemeClr val="tx1"/>
          </a:solidFill>
          <a:latin typeface="+mn-lt"/>
          <a:ea typeface="+mn-ea"/>
          <a:cs typeface="+mn-cs"/>
        </a:defRPr>
      </a:lvl3pPr>
      <a:lvl4pPr marL="155321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4pPr>
      <a:lvl5pPr marL="199699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5pPr>
      <a:lvl6pPr marL="244077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6pPr>
      <a:lvl7pPr marL="288454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7pPr>
      <a:lvl8pPr marL="332832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8pPr>
      <a:lvl9pPr marL="377210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9pPr>
    </p:bodyStyle>
    <p:otherStyle>
      <a:defPPr>
        <a:defRPr lang="en-US"/>
      </a:defPPr>
      <a:lvl1pPr marL="0" algn="l" defTabSz="887553" rtl="0" eaLnBrk="1" latinLnBrk="0" hangingPunct="1">
        <a:defRPr sz="1747" kern="1200">
          <a:solidFill>
            <a:schemeClr val="tx1"/>
          </a:solidFill>
          <a:latin typeface="+mn-lt"/>
          <a:ea typeface="+mn-ea"/>
          <a:cs typeface="+mn-cs"/>
        </a:defRPr>
      </a:lvl1pPr>
      <a:lvl2pPr marL="443777" algn="l" defTabSz="887553" rtl="0" eaLnBrk="1" latinLnBrk="0" hangingPunct="1">
        <a:defRPr sz="1747" kern="1200">
          <a:solidFill>
            <a:schemeClr val="tx1"/>
          </a:solidFill>
          <a:latin typeface="+mn-lt"/>
          <a:ea typeface="+mn-ea"/>
          <a:cs typeface="+mn-cs"/>
        </a:defRPr>
      </a:lvl2pPr>
      <a:lvl3pPr marL="887553" algn="l" defTabSz="887553" rtl="0" eaLnBrk="1" latinLnBrk="0" hangingPunct="1">
        <a:defRPr sz="1747" kern="1200">
          <a:solidFill>
            <a:schemeClr val="tx1"/>
          </a:solidFill>
          <a:latin typeface="+mn-lt"/>
          <a:ea typeface="+mn-ea"/>
          <a:cs typeface="+mn-cs"/>
        </a:defRPr>
      </a:lvl3pPr>
      <a:lvl4pPr marL="1331330" algn="l" defTabSz="887553" rtl="0" eaLnBrk="1" latinLnBrk="0" hangingPunct="1">
        <a:defRPr sz="1747" kern="1200">
          <a:solidFill>
            <a:schemeClr val="tx1"/>
          </a:solidFill>
          <a:latin typeface="+mn-lt"/>
          <a:ea typeface="+mn-ea"/>
          <a:cs typeface="+mn-cs"/>
        </a:defRPr>
      </a:lvl4pPr>
      <a:lvl5pPr marL="1775106" algn="l" defTabSz="887553" rtl="0" eaLnBrk="1" latinLnBrk="0" hangingPunct="1">
        <a:defRPr sz="1747" kern="1200">
          <a:solidFill>
            <a:schemeClr val="tx1"/>
          </a:solidFill>
          <a:latin typeface="+mn-lt"/>
          <a:ea typeface="+mn-ea"/>
          <a:cs typeface="+mn-cs"/>
        </a:defRPr>
      </a:lvl5pPr>
      <a:lvl6pPr marL="2218883" algn="l" defTabSz="887553" rtl="0" eaLnBrk="1" latinLnBrk="0" hangingPunct="1">
        <a:defRPr sz="1747" kern="1200">
          <a:solidFill>
            <a:schemeClr val="tx1"/>
          </a:solidFill>
          <a:latin typeface="+mn-lt"/>
          <a:ea typeface="+mn-ea"/>
          <a:cs typeface="+mn-cs"/>
        </a:defRPr>
      </a:lvl6pPr>
      <a:lvl7pPr marL="2662660" algn="l" defTabSz="887553" rtl="0" eaLnBrk="1" latinLnBrk="0" hangingPunct="1">
        <a:defRPr sz="1747" kern="1200">
          <a:solidFill>
            <a:schemeClr val="tx1"/>
          </a:solidFill>
          <a:latin typeface="+mn-lt"/>
          <a:ea typeface="+mn-ea"/>
          <a:cs typeface="+mn-cs"/>
        </a:defRPr>
      </a:lvl7pPr>
      <a:lvl8pPr marL="3106436" algn="l" defTabSz="887553" rtl="0" eaLnBrk="1" latinLnBrk="0" hangingPunct="1">
        <a:defRPr sz="1747" kern="1200">
          <a:solidFill>
            <a:schemeClr val="tx1"/>
          </a:solidFill>
          <a:latin typeface="+mn-lt"/>
          <a:ea typeface="+mn-ea"/>
          <a:cs typeface="+mn-cs"/>
        </a:defRPr>
      </a:lvl8pPr>
      <a:lvl9pPr marL="3550213" algn="l" defTabSz="887553" rtl="0" eaLnBrk="1" latinLnBrk="0" hangingPunct="1">
        <a:defRPr sz="17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1915189" y="2134770"/>
            <a:ext cx="8398299" cy="2375086"/>
          </a:xfrm>
          <a:prstGeom prst="rect">
            <a:avLst/>
          </a:prstGeom>
        </p:spPr>
        <p:txBody>
          <a:bodyPr vert="horz" lIns="80682" tIns="40341" rIns="80682" bIns="40341" rtlCol="0" anchor="b">
            <a:noAutofit/>
          </a:bodyPr>
          <a:lstStyle>
            <a:lvl1pPr algn="ctr" defTabSz="1005840" rtl="0" eaLnBrk="1" latinLnBrk="0" hangingPunct="1">
              <a:lnSpc>
                <a:spcPct val="90000"/>
              </a:lnSpc>
              <a:spcBef>
                <a:spcPct val="0"/>
              </a:spcBef>
              <a:buNone/>
              <a:defRPr sz="6600" kern="1200">
                <a:solidFill>
                  <a:schemeClr val="tx1"/>
                </a:solidFill>
                <a:latin typeface="+mj-lt"/>
                <a:ea typeface="+mj-ea"/>
                <a:cs typeface="+mj-cs"/>
              </a:defRPr>
            </a:lvl1pPr>
          </a:lstStyle>
          <a:p>
            <a:pPr algn="l"/>
            <a:r>
              <a:rPr lang="en-US" sz="3500" dirty="0">
                <a:solidFill>
                  <a:schemeClr val="bg1"/>
                </a:solidFill>
                <a:latin typeface="Open Sans Semibold"/>
                <a:ea typeface="Open Sans Semibold"/>
                <a:cs typeface="Open Sans Semibold"/>
              </a:rPr>
              <a:t>Fiscal Year 2026 </a:t>
            </a:r>
            <a:r>
              <a:rPr lang="en-US" sz="3500" dirty="0" err="1">
                <a:solidFill>
                  <a:schemeClr val="bg1"/>
                </a:solidFill>
                <a:latin typeface="Open Sans Semibold"/>
                <a:ea typeface="Open Sans Semibold"/>
                <a:cs typeface="Open Sans Semibold"/>
              </a:rPr>
              <a:t>Otay</a:t>
            </a:r>
            <a:r>
              <a:rPr lang="en-US" sz="3500" dirty="0">
                <a:solidFill>
                  <a:schemeClr val="bg1"/>
                </a:solidFill>
                <a:latin typeface="Open Sans Semibold"/>
                <a:ea typeface="Open Sans Semibold"/>
                <a:cs typeface="Open Sans Semibold"/>
              </a:rPr>
              <a:t> Mesa EIFD Proposed Budget</a:t>
            </a:r>
            <a:br>
              <a:rPr lang="en-US" sz="3500" dirty="0">
                <a:latin typeface="Open Sans Semibold" panose="020B0706030804020204" pitchFamily="34" charset="0"/>
                <a:ea typeface="Open Sans Semibold" panose="020B0706030804020204" pitchFamily="34" charset="0"/>
                <a:cs typeface="Open Sans Semibold" panose="020B0706030804020204" pitchFamily="34" charset="0"/>
              </a:rPr>
            </a:br>
            <a:br>
              <a:rPr lang="en-US" sz="3500" dirty="0">
                <a:latin typeface="Open Sans Semibold" panose="020B0706030804020204" pitchFamily="34" charset="0"/>
                <a:ea typeface="Open Sans Semibold" panose="020B0706030804020204" pitchFamily="34" charset="0"/>
                <a:cs typeface="Open Sans Semibold" panose="020B0706030804020204" pitchFamily="34" charset="0"/>
              </a:rPr>
            </a:br>
            <a:r>
              <a:rPr lang="en-US" sz="2100" dirty="0">
                <a:solidFill>
                  <a:schemeClr val="bg1"/>
                </a:solidFill>
                <a:latin typeface="Open Sans Semibold"/>
                <a:ea typeface="Open Sans Semibold"/>
                <a:cs typeface="Open Sans Semibold"/>
              </a:rPr>
              <a:t>March 6, 2025</a:t>
            </a:r>
            <a:br>
              <a:rPr lang="en-US" sz="2100" dirty="0">
                <a:latin typeface="Open Sans Semibold" panose="020B0706030804020204" pitchFamily="34" charset="0"/>
                <a:ea typeface="Open Sans Semibold" panose="020B0706030804020204" pitchFamily="34" charset="0"/>
                <a:cs typeface="Open Sans Semibold" panose="020B0706030804020204" pitchFamily="34" charset="0"/>
              </a:rPr>
            </a:br>
            <a:r>
              <a:rPr lang="en-US" sz="2100" dirty="0">
                <a:solidFill>
                  <a:schemeClr val="bg1"/>
                </a:solidFill>
                <a:latin typeface="Open Sans Semibold"/>
                <a:ea typeface="Open Sans Semibold"/>
                <a:cs typeface="Open Sans Semibold"/>
              </a:rPr>
              <a:t>Public Financing Authority Meeting</a:t>
            </a:r>
          </a:p>
          <a:p>
            <a:pPr algn="l"/>
            <a:r>
              <a:rPr lang="en-US" sz="2100" dirty="0">
                <a:solidFill>
                  <a:schemeClr val="bg1"/>
                </a:solidFill>
                <a:latin typeface="Open Sans Semibold"/>
                <a:ea typeface="Open Sans Semibold"/>
                <a:cs typeface="Open Sans Semibold"/>
              </a:rPr>
              <a:t>Item #5</a:t>
            </a:r>
          </a:p>
        </p:txBody>
      </p:sp>
      <p:sp>
        <p:nvSpPr>
          <p:cNvPr id="5" name="Subtitle 2"/>
          <p:cNvSpPr txBox="1">
            <a:spLocks/>
          </p:cNvSpPr>
          <p:nvPr/>
        </p:nvSpPr>
        <p:spPr>
          <a:xfrm>
            <a:off x="1915189" y="1034610"/>
            <a:ext cx="8068235" cy="562340"/>
          </a:xfrm>
          <a:prstGeom prst="rect">
            <a:avLst/>
          </a:prstGeom>
        </p:spPr>
        <p:txBody>
          <a:bodyPr vert="horz" lIns="80682" tIns="40341" rIns="80682" bIns="40341" rtlCol="0">
            <a:normAutofit/>
          </a:bodyPr>
          <a:lstStyle>
            <a:lvl1pPr marL="0" indent="0" algn="ctr" defTabSz="1005840" rtl="0" eaLnBrk="1" latinLnBrk="0" hangingPunct="1">
              <a:lnSpc>
                <a:spcPct val="90000"/>
              </a:lnSpc>
              <a:spcBef>
                <a:spcPts val="1100"/>
              </a:spcBef>
              <a:buFont typeface="Arial" panose="020B0604020202020204" pitchFamily="34" charset="0"/>
              <a:buNone/>
              <a:defRPr sz="2640" kern="1200">
                <a:solidFill>
                  <a:schemeClr val="tx1"/>
                </a:solidFill>
                <a:latin typeface="+mn-lt"/>
                <a:ea typeface="+mn-ea"/>
                <a:cs typeface="+mn-cs"/>
              </a:defRPr>
            </a:lvl1pPr>
            <a:lvl2pPr marL="502920" indent="0" algn="ctr" defTabSz="1005840" rtl="0" eaLnBrk="1" latinLnBrk="0" hangingPunct="1">
              <a:lnSpc>
                <a:spcPct val="90000"/>
              </a:lnSpc>
              <a:spcBef>
                <a:spcPts val="550"/>
              </a:spcBef>
              <a:buFont typeface="Arial" panose="020B0604020202020204" pitchFamily="34" charset="0"/>
              <a:buNone/>
              <a:defRPr sz="2200" kern="1200">
                <a:solidFill>
                  <a:schemeClr val="tx1"/>
                </a:solidFill>
                <a:latin typeface="+mn-lt"/>
                <a:ea typeface="+mn-ea"/>
                <a:cs typeface="+mn-cs"/>
              </a:defRPr>
            </a:lvl2pPr>
            <a:lvl3pPr marL="1005840" indent="0" algn="ctr" defTabSz="1005840" rtl="0" eaLnBrk="1" latinLnBrk="0" hangingPunct="1">
              <a:lnSpc>
                <a:spcPct val="90000"/>
              </a:lnSpc>
              <a:spcBef>
                <a:spcPts val="550"/>
              </a:spcBef>
              <a:buFont typeface="Arial" panose="020B0604020202020204" pitchFamily="34" charset="0"/>
              <a:buNone/>
              <a:defRPr sz="1980" kern="1200">
                <a:solidFill>
                  <a:schemeClr val="tx1"/>
                </a:solidFill>
                <a:latin typeface="+mn-lt"/>
                <a:ea typeface="+mn-ea"/>
                <a:cs typeface="+mn-cs"/>
              </a:defRPr>
            </a:lvl3pPr>
            <a:lvl4pPr marL="15087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4pPr>
            <a:lvl5pPr marL="201168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5pPr>
            <a:lvl6pPr marL="251460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6pPr>
            <a:lvl7pPr marL="301752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7pPr>
            <a:lvl8pPr marL="352044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8pPr>
            <a:lvl9pPr marL="40233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9pPr>
          </a:lstStyle>
          <a:p>
            <a:pPr algn="l"/>
            <a:r>
              <a:rPr lang="en-US" sz="2118">
                <a:solidFill>
                  <a:prstClr val="white"/>
                </a:solidFill>
                <a:latin typeface="Merriweather" panose="02060503050406030704" pitchFamily="18" charset="0"/>
              </a:rPr>
              <a:t>Otay Mesa Enhanced Infrastructure Financing District</a:t>
            </a:r>
          </a:p>
        </p:txBody>
      </p:sp>
    </p:spTree>
    <p:extLst>
      <p:ext uri="{BB962C8B-B14F-4D97-AF65-F5344CB8AC3E}">
        <p14:creationId xmlns:p14="http://schemas.microsoft.com/office/powerpoint/2010/main" val="96159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00041" y="134123"/>
            <a:ext cx="7742073" cy="552532"/>
          </a:xfrm>
        </p:spPr>
        <p:txBody>
          <a:bodyPr>
            <a:noAutofit/>
          </a:bodyPr>
          <a:lstStyle/>
          <a:p>
            <a:pPr>
              <a:lnSpc>
                <a:spcPct val="100000"/>
              </a:lnSpc>
            </a:pPr>
            <a:r>
              <a:rPr lang="en-US" sz="1800">
                <a:solidFill>
                  <a:prstClr val="white"/>
                </a:solidFill>
                <a:latin typeface="Merriweather" panose="02060503050406030704" pitchFamily="18" charset="0"/>
              </a:rPr>
              <a:t>Otay Mesa Enhanced Infrastructure Financing District</a:t>
            </a:r>
            <a:endParaRPr lang="en-US" sz="1800">
              <a:solidFill>
                <a:schemeClr val="bg1"/>
              </a:solidFill>
              <a:latin typeface="Merriweather" panose="02060503050406030704" pitchFamily="18" charset="0"/>
            </a:endParaRPr>
          </a:p>
        </p:txBody>
      </p:sp>
      <p:sp>
        <p:nvSpPr>
          <p:cNvPr id="19" name="TextBox 18"/>
          <p:cNvSpPr txBox="1"/>
          <p:nvPr/>
        </p:nvSpPr>
        <p:spPr>
          <a:xfrm>
            <a:off x="66799" y="859050"/>
            <a:ext cx="11690267" cy="611319"/>
          </a:xfrm>
          <a:prstGeom prst="rect">
            <a:avLst/>
          </a:prstGeom>
          <a:noFill/>
        </p:spPr>
        <p:txBody>
          <a:bodyPr wrap="square" lIns="91440" tIns="45720" rIns="91440" bIns="45720" rtlCol="0" anchor="t">
            <a:noAutofit/>
          </a:bodyPr>
          <a:lstStyle/>
          <a:p>
            <a:r>
              <a:rPr lang="en-US" sz="3200" b="1">
                <a:solidFill>
                  <a:schemeClr val="accent2"/>
                </a:solidFill>
                <a:latin typeface="Open Sans"/>
                <a:ea typeface="Open Sans Semibold"/>
                <a:cs typeface="Open Sans Semibold"/>
              </a:rPr>
              <a:t>FY 2025 Year-End Projection</a:t>
            </a:r>
          </a:p>
        </p:txBody>
      </p:sp>
      <p:sp>
        <p:nvSpPr>
          <p:cNvPr id="9" name="Slide Number Placeholder 4"/>
          <p:cNvSpPr>
            <a:spLocks noGrp="1"/>
          </p:cNvSpPr>
          <p:nvPr>
            <p:ph type="sldNum" sz="quarter" idx="12"/>
          </p:nvPr>
        </p:nvSpPr>
        <p:spPr>
          <a:xfrm>
            <a:off x="66799" y="6460643"/>
            <a:ext cx="878513" cy="322169"/>
          </a:xfrm>
        </p:spPr>
        <p:txBody>
          <a:bodyPr/>
          <a:lstStyle/>
          <a:p>
            <a:pPr algn="ctr"/>
            <a:fld id="{02BD1D1A-3142-417D-892D-A79CE2DAB3EE}" type="slidenum">
              <a:rPr lang="en-US" sz="1235" b="1" smtClean="0">
                <a:solidFill>
                  <a:prstClr val="white"/>
                </a:solidFill>
              </a:rPr>
              <a:pPr algn="ctr"/>
              <a:t>2</a:t>
            </a:fld>
            <a:endParaRPr lang="en-US" sz="1235" b="1">
              <a:solidFill>
                <a:prstClr val="white"/>
              </a:solidFill>
            </a:endParaRPr>
          </a:p>
        </p:txBody>
      </p:sp>
      <p:graphicFrame>
        <p:nvGraphicFramePr>
          <p:cNvPr id="11" name="Table 10">
            <a:extLst>
              <a:ext uri="{FF2B5EF4-FFF2-40B4-BE49-F238E27FC236}">
                <a16:creationId xmlns:a16="http://schemas.microsoft.com/office/drawing/2014/main" id="{920D32DC-BFE6-4094-A60A-863A1F533810}"/>
              </a:ext>
            </a:extLst>
          </p:cNvPr>
          <p:cNvGraphicFramePr>
            <a:graphicFrameLocks noGrp="1"/>
          </p:cNvGraphicFramePr>
          <p:nvPr>
            <p:extLst>
              <p:ext uri="{D42A27DB-BD31-4B8C-83A1-F6EECF244321}">
                <p14:modId xmlns:p14="http://schemas.microsoft.com/office/powerpoint/2010/main" val="1608527029"/>
              </p:ext>
            </p:extLst>
          </p:nvPr>
        </p:nvGraphicFramePr>
        <p:xfrm>
          <a:off x="1074934" y="1976593"/>
          <a:ext cx="9042640" cy="3298738"/>
        </p:xfrm>
        <a:graphic>
          <a:graphicData uri="http://schemas.openxmlformats.org/drawingml/2006/table">
            <a:tbl>
              <a:tblPr firstRow="1" bandRow="1">
                <a:tableStyleId>{5C22544A-7EE6-4342-B048-85BDC9FD1C3A}</a:tableStyleId>
              </a:tblPr>
              <a:tblGrid>
                <a:gridCol w="2260660">
                  <a:extLst>
                    <a:ext uri="{9D8B030D-6E8A-4147-A177-3AD203B41FA5}">
                      <a16:colId xmlns:a16="http://schemas.microsoft.com/office/drawing/2014/main" val="327786265"/>
                    </a:ext>
                  </a:extLst>
                </a:gridCol>
                <a:gridCol w="2260660">
                  <a:extLst>
                    <a:ext uri="{9D8B030D-6E8A-4147-A177-3AD203B41FA5}">
                      <a16:colId xmlns:a16="http://schemas.microsoft.com/office/drawing/2014/main" val="2555002142"/>
                    </a:ext>
                  </a:extLst>
                </a:gridCol>
                <a:gridCol w="2253202">
                  <a:extLst>
                    <a:ext uri="{9D8B030D-6E8A-4147-A177-3AD203B41FA5}">
                      <a16:colId xmlns:a16="http://schemas.microsoft.com/office/drawing/2014/main" val="2018469835"/>
                    </a:ext>
                  </a:extLst>
                </a:gridCol>
                <a:gridCol w="2268118">
                  <a:extLst>
                    <a:ext uri="{9D8B030D-6E8A-4147-A177-3AD203B41FA5}">
                      <a16:colId xmlns:a16="http://schemas.microsoft.com/office/drawing/2014/main" val="3163038466"/>
                    </a:ext>
                  </a:extLst>
                </a:gridCol>
              </a:tblGrid>
              <a:tr h="1322169">
                <a:tc>
                  <a:txBody>
                    <a:bodyPr/>
                    <a:lstStyle/>
                    <a:p>
                      <a:pPr algn="ctr"/>
                      <a:r>
                        <a:rPr lang="en-US" sz="1800">
                          <a:latin typeface="Open Sans"/>
                          <a:ea typeface="Open Sans"/>
                          <a:cs typeface="Open Sans"/>
                        </a:rPr>
                        <a:t>Category</a:t>
                      </a:r>
                    </a:p>
                  </a:txBody>
                  <a:tcPr anchor="ctr"/>
                </a:tc>
                <a:tc>
                  <a:txBody>
                    <a:bodyPr/>
                    <a:lstStyle/>
                    <a:p>
                      <a:pPr algn="ctr"/>
                      <a:r>
                        <a:rPr lang="en-US" sz="1800">
                          <a:latin typeface="Open Sans"/>
                          <a:ea typeface="Open Sans"/>
                          <a:cs typeface="Open Sans"/>
                        </a:rPr>
                        <a:t>FY 2</a:t>
                      </a:r>
                      <a:r>
                        <a:rPr lang="en-US" sz="1800">
                          <a:solidFill>
                            <a:schemeClr val="bg1"/>
                          </a:solidFill>
                          <a:latin typeface="Open Sans"/>
                          <a:ea typeface="Open Sans"/>
                          <a:cs typeface="Open Sans"/>
                        </a:rPr>
                        <a:t>025 Ad</a:t>
                      </a:r>
                      <a:r>
                        <a:rPr lang="en-US" sz="1800">
                          <a:latin typeface="Open Sans"/>
                          <a:ea typeface="Open Sans"/>
                          <a:cs typeface="Open Sans"/>
                        </a:rPr>
                        <a:t>opted Budget</a:t>
                      </a:r>
                    </a:p>
                  </a:txBody>
                  <a:tcPr anchor="ctr"/>
                </a:tc>
                <a:tc>
                  <a:txBody>
                    <a:bodyPr/>
                    <a:lstStyle/>
                    <a:p>
                      <a:pPr algn="ctr"/>
                      <a:r>
                        <a:rPr lang="en-US" sz="1800">
                          <a:latin typeface="Open Sans"/>
                          <a:ea typeface="Open Sans"/>
                          <a:cs typeface="Open Sans"/>
                        </a:rPr>
                        <a:t>FY </a:t>
                      </a:r>
                      <a:r>
                        <a:rPr lang="en-US" sz="1800">
                          <a:solidFill>
                            <a:schemeClr val="bg1"/>
                          </a:solidFill>
                          <a:latin typeface="Open Sans"/>
                          <a:ea typeface="Open Sans"/>
                          <a:cs typeface="Open Sans"/>
                        </a:rPr>
                        <a:t>2025 Y</a:t>
                      </a:r>
                      <a:r>
                        <a:rPr lang="en-US" sz="1800">
                          <a:latin typeface="Open Sans"/>
                          <a:ea typeface="Open Sans"/>
                          <a:cs typeface="Open Sans"/>
                        </a:rPr>
                        <a:t>ear-End Projections</a:t>
                      </a:r>
                    </a:p>
                  </a:txBody>
                  <a:tcPr anchor="ctr"/>
                </a:tc>
                <a:tc>
                  <a:txBody>
                    <a:bodyPr/>
                    <a:lstStyle/>
                    <a:p>
                      <a:pPr algn="ctr"/>
                      <a:r>
                        <a:rPr lang="en-US" sz="1800">
                          <a:latin typeface="Open Sans"/>
                          <a:ea typeface="Open Sans"/>
                          <a:cs typeface="Open Sans"/>
                        </a:rPr>
                        <a:t>Variance</a:t>
                      </a:r>
                    </a:p>
                  </a:txBody>
                  <a:tcPr anchor="ctr"/>
                </a:tc>
                <a:extLst>
                  <a:ext uri="{0D108BD9-81ED-4DB2-BD59-A6C34878D82A}">
                    <a16:rowId xmlns:a16="http://schemas.microsoft.com/office/drawing/2014/main" val="2211524330"/>
                  </a:ext>
                </a:extLst>
              </a:tr>
              <a:tr h="687611">
                <a:tc>
                  <a:txBody>
                    <a:bodyPr/>
                    <a:lstStyle/>
                    <a:p>
                      <a:pPr lvl="0">
                        <a:buNone/>
                      </a:pPr>
                      <a:r>
                        <a:rPr lang="en-US" sz="1800">
                          <a:latin typeface="Open Sans"/>
                          <a:ea typeface="Open Sans"/>
                          <a:cs typeface="Open Sans"/>
                        </a:rPr>
                        <a:t>Revenue</a:t>
                      </a:r>
                      <a:endParaRPr lang="en-US"/>
                    </a:p>
                  </a:txBody>
                  <a:tcPr anchor="ctr">
                    <a:solidFill>
                      <a:srgbClr val="92D050"/>
                    </a:solidFill>
                  </a:tcPr>
                </a:tc>
                <a:tc>
                  <a:txBody>
                    <a:bodyPr/>
                    <a:lstStyle/>
                    <a:p>
                      <a:pPr lvl="0" algn="r">
                        <a:buNone/>
                      </a:pPr>
                      <a:r>
                        <a:rPr lang="en-US" sz="1800">
                          <a:solidFill>
                            <a:schemeClr val="tx1"/>
                          </a:solidFill>
                          <a:latin typeface="Open Sans"/>
                          <a:ea typeface="Open Sans"/>
                          <a:cs typeface="Open Sans"/>
                        </a:rPr>
                        <a:t>$7,877,975</a:t>
                      </a:r>
                    </a:p>
                  </a:txBody>
                  <a:tcPr anchor="ctr">
                    <a:solidFill>
                      <a:srgbClr val="92D050"/>
                    </a:solidFill>
                  </a:tcPr>
                </a:tc>
                <a:tc>
                  <a:txBody>
                    <a:bodyPr/>
                    <a:lstStyle/>
                    <a:p>
                      <a:pPr lvl="0" algn="r">
                        <a:buNone/>
                      </a:pPr>
                      <a:r>
                        <a:rPr lang="en-US" sz="1800">
                          <a:solidFill>
                            <a:schemeClr val="tx1"/>
                          </a:solidFill>
                          <a:latin typeface="Open Sans"/>
                          <a:ea typeface="Open Sans"/>
                          <a:cs typeface="Open Sans"/>
                        </a:rPr>
                        <a:t>$7,435,102</a:t>
                      </a:r>
                    </a:p>
                  </a:txBody>
                  <a:tcPr anchor="ctr">
                    <a:solidFill>
                      <a:srgbClr val="92D050"/>
                    </a:solidFill>
                  </a:tcPr>
                </a:tc>
                <a:tc>
                  <a:txBody>
                    <a:bodyPr/>
                    <a:lstStyle/>
                    <a:p>
                      <a:pPr lvl="0" algn="r">
                        <a:buNone/>
                      </a:pPr>
                      <a:r>
                        <a:rPr lang="en-US" sz="1800">
                          <a:solidFill>
                            <a:schemeClr val="tx1"/>
                          </a:solidFill>
                          <a:latin typeface="Open Sans"/>
                          <a:ea typeface="Open Sans"/>
                          <a:cs typeface="Open Sans"/>
                        </a:rPr>
                        <a:t>$442,873</a:t>
                      </a:r>
                    </a:p>
                  </a:txBody>
                  <a:tcPr anchor="ctr">
                    <a:solidFill>
                      <a:srgbClr val="92D050"/>
                    </a:solidFill>
                  </a:tcPr>
                </a:tc>
                <a:extLst>
                  <a:ext uri="{0D108BD9-81ED-4DB2-BD59-A6C34878D82A}">
                    <a16:rowId xmlns:a16="http://schemas.microsoft.com/office/drawing/2014/main" val="2783730484"/>
                  </a:ext>
                </a:extLst>
              </a:tr>
              <a:tr h="644479">
                <a:tc>
                  <a:txBody>
                    <a:bodyPr/>
                    <a:lstStyle/>
                    <a:p>
                      <a:r>
                        <a:rPr lang="en-US" sz="1800">
                          <a:latin typeface="Open Sans"/>
                          <a:ea typeface="Open Sans"/>
                          <a:cs typeface="Open Sans"/>
                        </a:rPr>
                        <a:t>Operating Expense</a:t>
                      </a:r>
                    </a:p>
                  </a:txBody>
                  <a:tcPr anchor="ctr">
                    <a:solidFill>
                      <a:schemeClr val="accent5">
                        <a:lumMod val="20000"/>
                        <a:lumOff val="80000"/>
                      </a:schemeClr>
                    </a:solidFill>
                  </a:tcPr>
                </a:tc>
                <a:tc>
                  <a:txBody>
                    <a:bodyPr/>
                    <a:lstStyle/>
                    <a:p>
                      <a:pPr algn="r"/>
                      <a:r>
                        <a:rPr lang="en-US" sz="1800">
                          <a:solidFill>
                            <a:schemeClr val="tx1"/>
                          </a:solidFill>
                          <a:latin typeface="Open Sans"/>
                          <a:ea typeface="Open Sans"/>
                          <a:cs typeface="Open Sans"/>
                        </a:rPr>
                        <a:t>$159,810</a:t>
                      </a:r>
                    </a:p>
                  </a:txBody>
                  <a:tcPr anchor="ctr">
                    <a:solidFill>
                      <a:schemeClr val="accent5">
                        <a:lumMod val="20000"/>
                        <a:lumOff val="80000"/>
                      </a:schemeClr>
                    </a:solidFill>
                  </a:tcPr>
                </a:tc>
                <a:tc>
                  <a:txBody>
                    <a:bodyPr/>
                    <a:lstStyle/>
                    <a:p>
                      <a:pPr algn="r"/>
                      <a:r>
                        <a:rPr lang="en-US" sz="1800">
                          <a:solidFill>
                            <a:schemeClr val="tx1"/>
                          </a:solidFill>
                          <a:latin typeface="Open Sans"/>
                          <a:ea typeface="Open Sans"/>
                          <a:cs typeface="Open Sans"/>
                        </a:rPr>
                        <a:t>$84,249</a:t>
                      </a:r>
                    </a:p>
                  </a:txBody>
                  <a:tcPr anchor="ctr">
                    <a:solidFill>
                      <a:schemeClr val="accent5">
                        <a:lumMod val="20000"/>
                        <a:lumOff val="80000"/>
                      </a:schemeClr>
                    </a:solidFill>
                  </a:tcPr>
                </a:tc>
                <a:tc>
                  <a:txBody>
                    <a:bodyPr/>
                    <a:lstStyle/>
                    <a:p>
                      <a:pPr algn="r"/>
                      <a:r>
                        <a:rPr lang="en-US" sz="1800">
                          <a:solidFill>
                            <a:schemeClr val="tx1"/>
                          </a:solidFill>
                          <a:latin typeface="Open Sans"/>
                          <a:ea typeface="Open Sans"/>
                          <a:cs typeface="Open Sans"/>
                        </a:rPr>
                        <a:t>$75,561</a:t>
                      </a:r>
                    </a:p>
                  </a:txBody>
                  <a:tcPr anchor="ctr">
                    <a:solidFill>
                      <a:schemeClr val="accent5">
                        <a:lumMod val="20000"/>
                        <a:lumOff val="80000"/>
                      </a:schemeClr>
                    </a:solidFill>
                  </a:tcPr>
                </a:tc>
                <a:extLst>
                  <a:ext uri="{0D108BD9-81ED-4DB2-BD59-A6C34878D82A}">
                    <a16:rowId xmlns:a16="http://schemas.microsoft.com/office/drawing/2014/main" val="3381798431"/>
                  </a:ext>
                </a:extLst>
              </a:tr>
              <a:tr h="644479">
                <a:tc>
                  <a:txBody>
                    <a:bodyPr/>
                    <a:lstStyle/>
                    <a:p>
                      <a:pPr lvl="0">
                        <a:buNone/>
                      </a:pPr>
                      <a:r>
                        <a:rPr lang="en-US" sz="1800">
                          <a:latin typeface="Open Sans"/>
                          <a:ea typeface="Open Sans"/>
                          <a:cs typeface="Open Sans"/>
                        </a:rPr>
                        <a:t>Capital Expense</a:t>
                      </a:r>
                    </a:p>
                  </a:txBody>
                  <a:tcPr anchor="ctr">
                    <a:solidFill>
                      <a:schemeClr val="accent5">
                        <a:lumMod val="20000"/>
                        <a:lumOff val="80000"/>
                      </a:schemeClr>
                    </a:solidFill>
                  </a:tcPr>
                </a:tc>
                <a:tc>
                  <a:txBody>
                    <a:bodyPr/>
                    <a:lstStyle/>
                    <a:p>
                      <a:pPr lvl="0" algn="r">
                        <a:buNone/>
                      </a:pPr>
                      <a:r>
                        <a:rPr lang="en-US" sz="1800">
                          <a:solidFill>
                            <a:schemeClr val="tx1"/>
                          </a:solidFill>
                          <a:latin typeface="Open Sans"/>
                          <a:ea typeface="Open Sans"/>
                          <a:cs typeface="Open Sans"/>
                        </a:rPr>
                        <a:t>$7,718,165</a:t>
                      </a:r>
                    </a:p>
                  </a:txBody>
                  <a:tcPr anchor="ctr">
                    <a:solidFill>
                      <a:schemeClr val="accent5">
                        <a:lumMod val="20000"/>
                        <a:lumOff val="80000"/>
                      </a:schemeClr>
                    </a:solidFill>
                  </a:tcPr>
                </a:tc>
                <a:tc>
                  <a:txBody>
                    <a:bodyPr/>
                    <a:lstStyle/>
                    <a:p>
                      <a:pPr lvl="0" algn="r">
                        <a:buNone/>
                      </a:pPr>
                      <a:r>
                        <a:rPr lang="en-US" sz="1800">
                          <a:solidFill>
                            <a:schemeClr val="tx1"/>
                          </a:solidFill>
                          <a:latin typeface="Open Sans"/>
                          <a:ea typeface="Open Sans"/>
                          <a:cs typeface="Open Sans"/>
                        </a:rPr>
                        <a:t>$7,718,165</a:t>
                      </a:r>
                    </a:p>
                  </a:txBody>
                  <a:tcPr anchor="ctr">
                    <a:solidFill>
                      <a:schemeClr val="accent5">
                        <a:lumMod val="20000"/>
                        <a:lumOff val="80000"/>
                      </a:schemeClr>
                    </a:solidFill>
                  </a:tcPr>
                </a:tc>
                <a:tc>
                  <a:txBody>
                    <a:bodyPr/>
                    <a:lstStyle/>
                    <a:p>
                      <a:pPr lvl="0" algn="r">
                        <a:buNone/>
                      </a:pPr>
                      <a:r>
                        <a:rPr lang="en-US" sz="1800">
                          <a:solidFill>
                            <a:schemeClr val="tx1"/>
                          </a:solidFill>
                          <a:latin typeface="Open Sans"/>
                          <a:ea typeface="Open Sans"/>
                          <a:cs typeface="Open Sans"/>
                        </a:rPr>
                        <a:t>$0</a:t>
                      </a:r>
                    </a:p>
                  </a:txBody>
                  <a:tcPr anchor="ctr">
                    <a:solidFill>
                      <a:schemeClr val="accent5">
                        <a:lumMod val="20000"/>
                        <a:lumOff val="80000"/>
                      </a:schemeClr>
                    </a:solidFill>
                  </a:tcPr>
                </a:tc>
                <a:extLst>
                  <a:ext uri="{0D108BD9-81ED-4DB2-BD59-A6C34878D82A}">
                    <a16:rowId xmlns:a16="http://schemas.microsoft.com/office/drawing/2014/main" val="3446443383"/>
                  </a:ext>
                </a:extLst>
              </a:tr>
            </a:tbl>
          </a:graphicData>
        </a:graphic>
      </p:graphicFrame>
    </p:spTree>
    <p:extLst>
      <p:ext uri="{BB962C8B-B14F-4D97-AF65-F5344CB8AC3E}">
        <p14:creationId xmlns:p14="http://schemas.microsoft.com/office/powerpoint/2010/main" val="332827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00041" y="134123"/>
            <a:ext cx="7742073" cy="552532"/>
          </a:xfrm>
        </p:spPr>
        <p:txBody>
          <a:bodyPr>
            <a:noAutofit/>
          </a:bodyPr>
          <a:lstStyle/>
          <a:p>
            <a:pPr>
              <a:lnSpc>
                <a:spcPct val="100000"/>
              </a:lnSpc>
            </a:pPr>
            <a:r>
              <a:rPr lang="en-US" sz="1800">
                <a:solidFill>
                  <a:prstClr val="white"/>
                </a:solidFill>
                <a:latin typeface="Merriweather" panose="02060503050406030704" pitchFamily="18" charset="0"/>
              </a:rPr>
              <a:t>Otay Mesa Enhanced Infrastructure Financing District</a:t>
            </a:r>
            <a:endParaRPr lang="en-US" sz="1800">
              <a:solidFill>
                <a:schemeClr val="bg1"/>
              </a:solidFill>
              <a:latin typeface="Merriweather" panose="02060503050406030704" pitchFamily="18" charset="0"/>
            </a:endParaRPr>
          </a:p>
        </p:txBody>
      </p:sp>
      <p:sp>
        <p:nvSpPr>
          <p:cNvPr id="19" name="TextBox 18"/>
          <p:cNvSpPr txBox="1"/>
          <p:nvPr/>
        </p:nvSpPr>
        <p:spPr>
          <a:xfrm>
            <a:off x="63595" y="843625"/>
            <a:ext cx="9042640" cy="421448"/>
          </a:xfrm>
          <a:prstGeom prst="rect">
            <a:avLst/>
          </a:prstGeom>
          <a:noFill/>
        </p:spPr>
        <p:txBody>
          <a:bodyPr wrap="square" lIns="91440" tIns="45720" rIns="91440" bIns="45720" rtlCol="0" anchor="t">
            <a:noAutofit/>
          </a:bodyPr>
          <a:lstStyle/>
          <a:p>
            <a:r>
              <a:rPr lang="en-US" sz="3200" b="1">
                <a:solidFill>
                  <a:schemeClr val="accent2"/>
                </a:solidFill>
                <a:latin typeface="Open Sans"/>
                <a:ea typeface="Open Sans Semibold"/>
                <a:cs typeface="Open Sans Semibold"/>
              </a:rPr>
              <a:t>FY 2026 Proposed Budget Summary</a:t>
            </a:r>
          </a:p>
        </p:txBody>
      </p:sp>
      <p:sp>
        <p:nvSpPr>
          <p:cNvPr id="9" name="Slide Number Placeholder 4"/>
          <p:cNvSpPr>
            <a:spLocks noGrp="1"/>
          </p:cNvSpPr>
          <p:nvPr>
            <p:ph type="sldNum" sz="quarter" idx="12"/>
          </p:nvPr>
        </p:nvSpPr>
        <p:spPr>
          <a:xfrm>
            <a:off x="66799" y="6460643"/>
            <a:ext cx="878513" cy="322169"/>
          </a:xfrm>
        </p:spPr>
        <p:txBody>
          <a:bodyPr/>
          <a:lstStyle/>
          <a:p>
            <a:pPr algn="ctr"/>
            <a:fld id="{02BD1D1A-3142-417D-892D-A79CE2DAB3EE}" type="slidenum">
              <a:rPr lang="en-US" sz="1235" b="1" smtClean="0">
                <a:solidFill>
                  <a:prstClr val="white"/>
                </a:solidFill>
              </a:rPr>
              <a:pPr algn="ctr"/>
              <a:t>3</a:t>
            </a:fld>
            <a:endParaRPr lang="en-US" sz="1235" b="1">
              <a:solidFill>
                <a:prstClr val="white"/>
              </a:solidFill>
            </a:endParaRPr>
          </a:p>
        </p:txBody>
      </p:sp>
      <p:graphicFrame>
        <p:nvGraphicFramePr>
          <p:cNvPr id="6" name="Table 6">
            <a:extLst>
              <a:ext uri="{FF2B5EF4-FFF2-40B4-BE49-F238E27FC236}">
                <a16:creationId xmlns:a16="http://schemas.microsoft.com/office/drawing/2014/main" id="{1AAFD543-7444-40C9-A6DD-8C55A523CA78}"/>
              </a:ext>
            </a:extLst>
          </p:cNvPr>
          <p:cNvGraphicFramePr>
            <a:graphicFrameLocks noGrp="1"/>
          </p:cNvGraphicFramePr>
          <p:nvPr>
            <p:extLst>
              <p:ext uri="{D42A27DB-BD31-4B8C-83A1-F6EECF244321}">
                <p14:modId xmlns:p14="http://schemas.microsoft.com/office/powerpoint/2010/main" val="2503414698"/>
              </p:ext>
            </p:extLst>
          </p:nvPr>
        </p:nvGraphicFramePr>
        <p:xfrm>
          <a:off x="1686581" y="1403281"/>
          <a:ext cx="7643068" cy="2025719"/>
        </p:xfrm>
        <a:graphic>
          <a:graphicData uri="http://schemas.openxmlformats.org/drawingml/2006/table">
            <a:tbl>
              <a:tblPr firstRow="1" bandRow="1">
                <a:tableStyleId>{5C22544A-7EE6-4342-B048-85BDC9FD1C3A}</a:tableStyleId>
              </a:tblPr>
              <a:tblGrid>
                <a:gridCol w="1910767">
                  <a:extLst>
                    <a:ext uri="{9D8B030D-6E8A-4147-A177-3AD203B41FA5}">
                      <a16:colId xmlns:a16="http://schemas.microsoft.com/office/drawing/2014/main" val="49754838"/>
                    </a:ext>
                  </a:extLst>
                </a:gridCol>
                <a:gridCol w="1910767">
                  <a:extLst>
                    <a:ext uri="{9D8B030D-6E8A-4147-A177-3AD203B41FA5}">
                      <a16:colId xmlns:a16="http://schemas.microsoft.com/office/drawing/2014/main" val="2996608226"/>
                    </a:ext>
                  </a:extLst>
                </a:gridCol>
                <a:gridCol w="1910767">
                  <a:extLst>
                    <a:ext uri="{9D8B030D-6E8A-4147-A177-3AD203B41FA5}">
                      <a16:colId xmlns:a16="http://schemas.microsoft.com/office/drawing/2014/main" val="1802156060"/>
                    </a:ext>
                  </a:extLst>
                </a:gridCol>
                <a:gridCol w="1910767">
                  <a:extLst>
                    <a:ext uri="{9D8B030D-6E8A-4147-A177-3AD203B41FA5}">
                      <a16:colId xmlns:a16="http://schemas.microsoft.com/office/drawing/2014/main" val="1237819049"/>
                    </a:ext>
                  </a:extLst>
                </a:gridCol>
              </a:tblGrid>
              <a:tr h="969818">
                <a:tc>
                  <a:txBody>
                    <a:bodyPr/>
                    <a:lstStyle/>
                    <a:p>
                      <a:pPr algn="ctr"/>
                      <a:r>
                        <a:rPr lang="en-US" sz="1600">
                          <a:latin typeface="Open Sans"/>
                          <a:ea typeface="Open Sans"/>
                          <a:cs typeface="Open Sans"/>
                        </a:rPr>
                        <a:t>Revenue</a:t>
                      </a:r>
                    </a:p>
                  </a:txBody>
                  <a:tcPr>
                    <a:solidFill>
                      <a:srgbClr val="92D050"/>
                    </a:solidFill>
                  </a:tcPr>
                </a:tc>
                <a:tc>
                  <a:txBody>
                    <a:bodyPr/>
                    <a:lstStyle/>
                    <a:p>
                      <a:pPr algn="ctr"/>
                      <a:r>
                        <a:rPr lang="en-US" sz="1600">
                          <a:solidFill>
                            <a:schemeClr val="bg1"/>
                          </a:solidFill>
                          <a:latin typeface="Open Sans"/>
                          <a:ea typeface="Open Sans"/>
                          <a:cs typeface="Open Sans"/>
                        </a:rPr>
                        <a:t>FY 2025 Year-End Projections</a:t>
                      </a:r>
                    </a:p>
                  </a:txBody>
                  <a:tcPr>
                    <a:solidFill>
                      <a:srgbClr val="92D050"/>
                    </a:solidFill>
                  </a:tcPr>
                </a:tc>
                <a:tc>
                  <a:txBody>
                    <a:bodyPr/>
                    <a:lstStyle/>
                    <a:p>
                      <a:pPr algn="ctr"/>
                      <a:r>
                        <a:rPr lang="en-US" sz="1600">
                          <a:solidFill>
                            <a:schemeClr val="bg1"/>
                          </a:solidFill>
                          <a:latin typeface="Open Sans"/>
                          <a:ea typeface="Open Sans"/>
                          <a:cs typeface="Open Sans"/>
                        </a:rPr>
                        <a:t>FY 2026</a:t>
                      </a:r>
                      <a:br>
                        <a:rPr lang="en-US" sz="1600">
                          <a:solidFill>
                            <a:srgbClr val="FFFFFF"/>
                          </a:solidFill>
                          <a:latin typeface="Open Sans"/>
                          <a:ea typeface="Open Sans"/>
                          <a:cs typeface="Open Sans"/>
                        </a:rPr>
                      </a:br>
                      <a:r>
                        <a:rPr lang="en-US" sz="1600">
                          <a:solidFill>
                            <a:schemeClr val="bg1"/>
                          </a:solidFill>
                          <a:latin typeface="Open Sans"/>
                          <a:ea typeface="Open Sans"/>
                          <a:cs typeface="Open Sans"/>
                        </a:rPr>
                        <a:t> Proposed Budget</a:t>
                      </a:r>
                    </a:p>
                  </a:txBody>
                  <a:tcPr>
                    <a:solidFill>
                      <a:srgbClr val="92D050"/>
                    </a:solidFill>
                  </a:tcPr>
                </a:tc>
                <a:tc>
                  <a:txBody>
                    <a:bodyPr/>
                    <a:lstStyle/>
                    <a:p>
                      <a:pPr algn="ctr"/>
                      <a:r>
                        <a:rPr lang="en-US" sz="1600">
                          <a:latin typeface="Open Sans"/>
                          <a:ea typeface="Open Sans"/>
                          <a:cs typeface="Open Sans"/>
                        </a:rPr>
                        <a:t>Variance</a:t>
                      </a:r>
                    </a:p>
                  </a:txBody>
                  <a:tcPr>
                    <a:solidFill>
                      <a:srgbClr val="92D050"/>
                    </a:solidFill>
                  </a:tcPr>
                </a:tc>
                <a:extLst>
                  <a:ext uri="{0D108BD9-81ED-4DB2-BD59-A6C34878D82A}">
                    <a16:rowId xmlns:a16="http://schemas.microsoft.com/office/drawing/2014/main" val="3486494371"/>
                  </a:ext>
                </a:extLst>
              </a:tr>
              <a:tr h="351967">
                <a:tc>
                  <a:txBody>
                    <a:bodyPr/>
                    <a:lstStyle/>
                    <a:p>
                      <a:r>
                        <a:rPr lang="en-US" sz="1600">
                          <a:latin typeface="Open Sans"/>
                          <a:ea typeface="Open Sans"/>
                          <a:cs typeface="Open Sans"/>
                        </a:rPr>
                        <a:t>Tax Increment</a:t>
                      </a:r>
                    </a:p>
                  </a:txBody>
                  <a:tcPr/>
                </a:tc>
                <a:tc>
                  <a:txBody>
                    <a:bodyPr/>
                    <a:lstStyle/>
                    <a:p>
                      <a:pPr algn="r"/>
                      <a:r>
                        <a:rPr lang="en-US" sz="1600">
                          <a:solidFill>
                            <a:schemeClr val="tx1"/>
                          </a:solidFill>
                          <a:latin typeface="Open Sans"/>
                          <a:ea typeface="Open Sans"/>
                          <a:cs typeface="Open Sans"/>
                        </a:rPr>
                        <a:t>$7,022,373</a:t>
                      </a:r>
                    </a:p>
                  </a:txBody>
                  <a:tcPr/>
                </a:tc>
                <a:tc>
                  <a:txBody>
                    <a:bodyPr/>
                    <a:lstStyle/>
                    <a:p>
                      <a:pPr algn="r"/>
                      <a:r>
                        <a:rPr lang="en-US" sz="1600">
                          <a:solidFill>
                            <a:schemeClr val="tx1"/>
                          </a:solidFill>
                          <a:latin typeface="Open Sans"/>
                          <a:ea typeface="Open Sans"/>
                          <a:cs typeface="Open Sans"/>
                        </a:rPr>
                        <a:t>$8,385,614</a:t>
                      </a:r>
                    </a:p>
                  </a:txBody>
                  <a:tcPr/>
                </a:tc>
                <a:tc>
                  <a:txBody>
                    <a:bodyPr/>
                    <a:lstStyle/>
                    <a:p>
                      <a:pPr algn="r"/>
                      <a:r>
                        <a:rPr lang="en-US" sz="1600">
                          <a:solidFill>
                            <a:schemeClr val="tx1"/>
                          </a:solidFill>
                          <a:latin typeface="Open Sans"/>
                          <a:ea typeface="Open Sans"/>
                          <a:cs typeface="Open Sans"/>
                        </a:rPr>
                        <a:t>$1,363,241</a:t>
                      </a:r>
                    </a:p>
                  </a:txBody>
                  <a:tcPr/>
                </a:tc>
                <a:extLst>
                  <a:ext uri="{0D108BD9-81ED-4DB2-BD59-A6C34878D82A}">
                    <a16:rowId xmlns:a16="http://schemas.microsoft.com/office/drawing/2014/main" val="2869311101"/>
                  </a:ext>
                </a:extLst>
              </a:tr>
              <a:tr h="351967">
                <a:tc>
                  <a:txBody>
                    <a:bodyPr/>
                    <a:lstStyle/>
                    <a:p>
                      <a:r>
                        <a:rPr lang="en-US" sz="1600">
                          <a:latin typeface="Open Sans"/>
                          <a:ea typeface="Open Sans"/>
                          <a:cs typeface="Open Sans"/>
                        </a:rPr>
                        <a:t>Carryforward</a:t>
                      </a:r>
                    </a:p>
                  </a:txBody>
                  <a:tcPr/>
                </a:tc>
                <a:tc>
                  <a:txBody>
                    <a:bodyPr/>
                    <a:lstStyle/>
                    <a:p>
                      <a:pPr algn="r"/>
                      <a:r>
                        <a:rPr lang="en-US" sz="1600">
                          <a:solidFill>
                            <a:schemeClr val="tx1"/>
                          </a:solidFill>
                          <a:latin typeface="Open Sans"/>
                          <a:ea typeface="Open Sans"/>
                          <a:cs typeface="Open Sans"/>
                        </a:rPr>
                        <a:t>$412,729</a:t>
                      </a:r>
                    </a:p>
                  </a:txBody>
                  <a:tcPr/>
                </a:tc>
                <a:tc>
                  <a:txBody>
                    <a:bodyPr/>
                    <a:lstStyle/>
                    <a:p>
                      <a:pPr algn="r"/>
                      <a:r>
                        <a:rPr lang="en-US" sz="1600">
                          <a:solidFill>
                            <a:schemeClr val="tx1"/>
                          </a:solidFill>
                          <a:latin typeface="Open Sans"/>
                          <a:ea typeface="Open Sans"/>
                          <a:cs typeface="Open Sans"/>
                        </a:rPr>
                        <a:t>$312,729</a:t>
                      </a:r>
                    </a:p>
                  </a:txBody>
                  <a:tcPr/>
                </a:tc>
                <a:tc>
                  <a:txBody>
                    <a:bodyPr/>
                    <a:lstStyle/>
                    <a:p>
                      <a:pPr algn="r"/>
                      <a:r>
                        <a:rPr lang="en-US" sz="1600">
                          <a:solidFill>
                            <a:schemeClr val="tx1"/>
                          </a:solidFill>
                          <a:latin typeface="Open Sans"/>
                          <a:ea typeface="Open Sans"/>
                          <a:cs typeface="Open Sans"/>
                        </a:rPr>
                        <a:t>$100,000</a:t>
                      </a:r>
                    </a:p>
                  </a:txBody>
                  <a:tcPr/>
                </a:tc>
                <a:extLst>
                  <a:ext uri="{0D108BD9-81ED-4DB2-BD59-A6C34878D82A}">
                    <a16:rowId xmlns:a16="http://schemas.microsoft.com/office/drawing/2014/main" val="688599744"/>
                  </a:ext>
                </a:extLst>
              </a:tr>
              <a:tr h="351967">
                <a:tc>
                  <a:txBody>
                    <a:bodyPr/>
                    <a:lstStyle/>
                    <a:p>
                      <a:r>
                        <a:rPr lang="en-US" sz="1600" b="1">
                          <a:latin typeface="Open Sans"/>
                          <a:ea typeface="Open Sans"/>
                          <a:cs typeface="Open Sans"/>
                        </a:rPr>
                        <a:t>Total</a:t>
                      </a:r>
                    </a:p>
                  </a:txBody>
                  <a:tcPr/>
                </a:tc>
                <a:tc>
                  <a:txBody>
                    <a:bodyPr/>
                    <a:lstStyle/>
                    <a:p>
                      <a:pPr algn="r"/>
                      <a:r>
                        <a:rPr lang="en-US" sz="1600" b="1">
                          <a:solidFill>
                            <a:schemeClr val="tx1"/>
                          </a:solidFill>
                          <a:latin typeface="Open Sans"/>
                          <a:ea typeface="Open Sans"/>
                          <a:cs typeface="Open Sans"/>
                        </a:rPr>
                        <a:t>$7,435,102</a:t>
                      </a:r>
                    </a:p>
                  </a:txBody>
                  <a:tcPr/>
                </a:tc>
                <a:tc>
                  <a:txBody>
                    <a:bodyPr/>
                    <a:lstStyle/>
                    <a:p>
                      <a:pPr algn="r"/>
                      <a:r>
                        <a:rPr lang="en-US" sz="1600" b="1">
                          <a:solidFill>
                            <a:schemeClr val="tx1"/>
                          </a:solidFill>
                          <a:latin typeface="Open Sans"/>
                          <a:ea typeface="Open Sans"/>
                          <a:cs typeface="Open Sans"/>
                        </a:rPr>
                        <a:t>$8,698,343</a:t>
                      </a:r>
                    </a:p>
                  </a:txBody>
                  <a:tcPr/>
                </a:tc>
                <a:tc>
                  <a:txBody>
                    <a:bodyPr/>
                    <a:lstStyle/>
                    <a:p>
                      <a:pPr algn="r"/>
                      <a:r>
                        <a:rPr lang="en-US" sz="1600" b="1">
                          <a:solidFill>
                            <a:schemeClr val="tx1"/>
                          </a:solidFill>
                          <a:latin typeface="Open Sans"/>
                          <a:ea typeface="Open Sans"/>
                          <a:cs typeface="Open Sans"/>
                        </a:rPr>
                        <a:t>$1,263,241</a:t>
                      </a:r>
                    </a:p>
                  </a:txBody>
                  <a:tcPr/>
                </a:tc>
                <a:extLst>
                  <a:ext uri="{0D108BD9-81ED-4DB2-BD59-A6C34878D82A}">
                    <a16:rowId xmlns:a16="http://schemas.microsoft.com/office/drawing/2014/main" val="91982842"/>
                  </a:ext>
                </a:extLst>
              </a:tr>
            </a:tbl>
          </a:graphicData>
        </a:graphic>
      </p:graphicFrame>
      <p:graphicFrame>
        <p:nvGraphicFramePr>
          <p:cNvPr id="7" name="Table 7">
            <a:extLst>
              <a:ext uri="{FF2B5EF4-FFF2-40B4-BE49-F238E27FC236}">
                <a16:creationId xmlns:a16="http://schemas.microsoft.com/office/drawing/2014/main" id="{66915EC2-7481-4C4D-8751-928B17965492}"/>
              </a:ext>
            </a:extLst>
          </p:cNvPr>
          <p:cNvGraphicFramePr>
            <a:graphicFrameLocks noGrp="1"/>
          </p:cNvGraphicFramePr>
          <p:nvPr>
            <p:extLst>
              <p:ext uri="{D42A27DB-BD31-4B8C-83A1-F6EECF244321}">
                <p14:modId xmlns:p14="http://schemas.microsoft.com/office/powerpoint/2010/main" val="628757324"/>
              </p:ext>
            </p:extLst>
          </p:nvPr>
        </p:nvGraphicFramePr>
        <p:xfrm>
          <a:off x="1672441" y="3572493"/>
          <a:ext cx="7652144" cy="2729644"/>
        </p:xfrm>
        <a:graphic>
          <a:graphicData uri="http://schemas.openxmlformats.org/drawingml/2006/table">
            <a:tbl>
              <a:tblPr firstRow="1" bandRow="1">
                <a:tableStyleId>{5C22544A-7EE6-4342-B048-85BDC9FD1C3A}</a:tableStyleId>
              </a:tblPr>
              <a:tblGrid>
                <a:gridCol w="1930742">
                  <a:extLst>
                    <a:ext uri="{9D8B030D-6E8A-4147-A177-3AD203B41FA5}">
                      <a16:colId xmlns:a16="http://schemas.microsoft.com/office/drawing/2014/main" val="828480687"/>
                    </a:ext>
                  </a:extLst>
                </a:gridCol>
                <a:gridCol w="1930742">
                  <a:extLst>
                    <a:ext uri="{9D8B030D-6E8A-4147-A177-3AD203B41FA5}">
                      <a16:colId xmlns:a16="http://schemas.microsoft.com/office/drawing/2014/main" val="4149750440"/>
                    </a:ext>
                  </a:extLst>
                </a:gridCol>
                <a:gridCol w="1930742">
                  <a:extLst>
                    <a:ext uri="{9D8B030D-6E8A-4147-A177-3AD203B41FA5}">
                      <a16:colId xmlns:a16="http://schemas.microsoft.com/office/drawing/2014/main" val="4192785418"/>
                    </a:ext>
                  </a:extLst>
                </a:gridCol>
                <a:gridCol w="1859918">
                  <a:extLst>
                    <a:ext uri="{9D8B030D-6E8A-4147-A177-3AD203B41FA5}">
                      <a16:colId xmlns:a16="http://schemas.microsoft.com/office/drawing/2014/main" val="2916805416"/>
                    </a:ext>
                  </a:extLst>
                </a:gridCol>
              </a:tblGrid>
              <a:tr h="587128">
                <a:tc>
                  <a:txBody>
                    <a:bodyPr/>
                    <a:lstStyle/>
                    <a:p>
                      <a:pPr algn="ctr"/>
                      <a:r>
                        <a:rPr lang="en-US" sz="1600">
                          <a:latin typeface="Open Sans"/>
                          <a:ea typeface="Open Sans"/>
                          <a:cs typeface="Open Sans"/>
                        </a:rPr>
                        <a:t>Expenditure</a:t>
                      </a:r>
                    </a:p>
                  </a:txBody>
                  <a:tcPr/>
                </a:tc>
                <a:tc>
                  <a:txBody>
                    <a:bodyPr/>
                    <a:lstStyle/>
                    <a:p>
                      <a:pPr algn="ctr"/>
                      <a:r>
                        <a:rPr lang="en-US" sz="1600">
                          <a:solidFill>
                            <a:schemeClr val="bg1"/>
                          </a:solidFill>
                          <a:latin typeface="Open Sans"/>
                          <a:ea typeface="Open Sans"/>
                          <a:cs typeface="Open Sans"/>
                        </a:rPr>
                        <a:t>FY 2025 Year-End Projections</a:t>
                      </a:r>
                    </a:p>
                  </a:txBody>
                  <a:tcPr/>
                </a:tc>
                <a:tc>
                  <a:txBody>
                    <a:bodyPr/>
                    <a:lstStyle/>
                    <a:p>
                      <a:pPr algn="ctr"/>
                      <a:r>
                        <a:rPr lang="en-US" sz="1600">
                          <a:solidFill>
                            <a:schemeClr val="bg1"/>
                          </a:solidFill>
                          <a:latin typeface="Open Sans"/>
                          <a:ea typeface="Open Sans"/>
                          <a:cs typeface="Open Sans"/>
                        </a:rPr>
                        <a:t>FY 2026</a:t>
                      </a:r>
                      <a:br>
                        <a:rPr lang="en-US" sz="1600">
                          <a:solidFill>
                            <a:srgbClr val="FFFFFF"/>
                          </a:solidFill>
                          <a:latin typeface="Open Sans"/>
                          <a:ea typeface="Open Sans"/>
                          <a:cs typeface="Open Sans"/>
                        </a:rPr>
                      </a:br>
                      <a:r>
                        <a:rPr lang="en-US" sz="1600">
                          <a:solidFill>
                            <a:schemeClr val="bg1"/>
                          </a:solidFill>
                          <a:latin typeface="Open Sans"/>
                          <a:ea typeface="Open Sans"/>
                          <a:cs typeface="Open Sans"/>
                        </a:rPr>
                        <a:t> Proposed Budget</a:t>
                      </a:r>
                    </a:p>
                  </a:txBody>
                  <a:tcPr/>
                </a:tc>
                <a:tc>
                  <a:txBody>
                    <a:bodyPr/>
                    <a:lstStyle/>
                    <a:p>
                      <a:pPr algn="ctr"/>
                      <a:r>
                        <a:rPr lang="en-US" sz="1600">
                          <a:latin typeface="Open Sans"/>
                          <a:ea typeface="Open Sans"/>
                          <a:cs typeface="Open Sans"/>
                        </a:rPr>
                        <a:t>Variance</a:t>
                      </a:r>
                    </a:p>
                  </a:txBody>
                  <a:tcPr/>
                </a:tc>
                <a:extLst>
                  <a:ext uri="{0D108BD9-81ED-4DB2-BD59-A6C34878D82A}">
                    <a16:rowId xmlns:a16="http://schemas.microsoft.com/office/drawing/2014/main" val="3097044527"/>
                  </a:ext>
                </a:extLst>
              </a:tr>
              <a:tr h="239200">
                <a:tc>
                  <a:txBody>
                    <a:bodyPr/>
                    <a:lstStyle/>
                    <a:p>
                      <a:r>
                        <a:rPr lang="en-US" sz="1600">
                          <a:latin typeface="Open Sans"/>
                          <a:ea typeface="Open Sans"/>
                          <a:cs typeface="Open Sans"/>
                        </a:rPr>
                        <a:t>Operating</a:t>
                      </a:r>
                    </a:p>
                  </a:txBody>
                  <a:tcPr/>
                </a:tc>
                <a:tc>
                  <a:txBody>
                    <a:bodyPr/>
                    <a:lstStyle/>
                    <a:p>
                      <a:pPr algn="r"/>
                      <a:r>
                        <a:rPr lang="en-US" sz="1600">
                          <a:solidFill>
                            <a:schemeClr val="tx1"/>
                          </a:solidFill>
                          <a:latin typeface="Open Sans"/>
                          <a:ea typeface="Open Sans"/>
                          <a:cs typeface="Open Sans"/>
                        </a:rPr>
                        <a:t>$84,249</a:t>
                      </a:r>
                    </a:p>
                  </a:txBody>
                  <a:tcPr/>
                </a:tc>
                <a:tc>
                  <a:txBody>
                    <a:bodyPr/>
                    <a:lstStyle/>
                    <a:p>
                      <a:pPr algn="r"/>
                      <a:r>
                        <a:rPr lang="en-US" sz="1600">
                          <a:solidFill>
                            <a:schemeClr val="tx1"/>
                          </a:solidFill>
                          <a:latin typeface="Open Sans"/>
                          <a:ea typeface="Open Sans"/>
                          <a:cs typeface="Open Sans"/>
                        </a:rPr>
                        <a:t>$189,343</a:t>
                      </a:r>
                    </a:p>
                  </a:txBody>
                  <a:tcPr/>
                </a:tc>
                <a:tc>
                  <a:txBody>
                    <a:bodyPr/>
                    <a:lstStyle/>
                    <a:p>
                      <a:pPr algn="r"/>
                      <a:r>
                        <a:rPr lang="en-US" sz="1600">
                          <a:solidFill>
                            <a:schemeClr val="tx1"/>
                          </a:solidFill>
                          <a:latin typeface="Open Sans"/>
                          <a:ea typeface="Open Sans"/>
                          <a:cs typeface="Open Sans"/>
                        </a:rPr>
                        <a:t>$105,094</a:t>
                      </a:r>
                    </a:p>
                  </a:txBody>
                  <a:tcPr/>
                </a:tc>
                <a:extLst>
                  <a:ext uri="{0D108BD9-81ED-4DB2-BD59-A6C34878D82A}">
                    <a16:rowId xmlns:a16="http://schemas.microsoft.com/office/drawing/2014/main" val="51435105"/>
                  </a:ext>
                </a:extLst>
              </a:tr>
              <a:tr h="761092">
                <a:tc>
                  <a:txBody>
                    <a:bodyPr/>
                    <a:lstStyle/>
                    <a:p>
                      <a:pPr algn="l"/>
                      <a:r>
                        <a:rPr lang="en-US" sz="1600">
                          <a:latin typeface="Open Sans"/>
                          <a:ea typeface="Open Sans"/>
                          <a:cs typeface="Open Sans"/>
                        </a:rPr>
                        <a:t>Operating Contingency for Debt Service</a:t>
                      </a:r>
                    </a:p>
                  </a:txBody>
                  <a:tcPr/>
                </a:tc>
                <a:tc>
                  <a:txBody>
                    <a:bodyPr/>
                    <a:lstStyle/>
                    <a:p>
                      <a:pPr algn="r">
                        <a:spcBef>
                          <a:spcPts val="0"/>
                        </a:spcBef>
                      </a:pPr>
                      <a:endParaRPr lang="en-US" sz="1600">
                        <a:solidFill>
                          <a:schemeClr val="tx1"/>
                        </a:solidFill>
                        <a:latin typeface="Open Sans"/>
                        <a:ea typeface="Open Sans"/>
                        <a:cs typeface="Open Sans"/>
                      </a:endParaRPr>
                    </a:p>
                    <a:p>
                      <a:pPr algn="r">
                        <a:spcBef>
                          <a:spcPts val="0"/>
                        </a:spcBef>
                      </a:pPr>
                      <a:r>
                        <a:rPr lang="en-US" sz="1600">
                          <a:solidFill>
                            <a:schemeClr val="tx1"/>
                          </a:solidFill>
                          <a:latin typeface="Open Sans"/>
                          <a:ea typeface="Open Sans"/>
                          <a:cs typeface="Open Sans"/>
                        </a:rPr>
                        <a:t>$0</a:t>
                      </a:r>
                    </a:p>
                  </a:txBody>
                  <a:tcPr/>
                </a:tc>
                <a:tc>
                  <a:txBody>
                    <a:bodyPr/>
                    <a:lstStyle/>
                    <a:p>
                      <a:pPr algn="r">
                        <a:spcBef>
                          <a:spcPts val="0"/>
                        </a:spcBef>
                      </a:pPr>
                      <a:endParaRPr lang="en-US" sz="1600">
                        <a:solidFill>
                          <a:schemeClr val="tx1"/>
                        </a:solidFill>
                        <a:latin typeface="Open Sans"/>
                        <a:ea typeface="Open Sans"/>
                        <a:cs typeface="Open Sans"/>
                      </a:endParaRPr>
                    </a:p>
                    <a:p>
                      <a:pPr algn="r">
                        <a:spcBef>
                          <a:spcPts val="0"/>
                        </a:spcBef>
                      </a:pPr>
                      <a:r>
                        <a:rPr lang="en-US" sz="1600">
                          <a:solidFill>
                            <a:schemeClr val="tx1"/>
                          </a:solidFill>
                          <a:latin typeface="Open Sans"/>
                          <a:ea typeface="Open Sans"/>
                          <a:cs typeface="Open Sans"/>
                        </a:rPr>
                        <a:t>$0</a:t>
                      </a:r>
                    </a:p>
                  </a:txBody>
                  <a:tcPr/>
                </a:tc>
                <a:tc>
                  <a:txBody>
                    <a:bodyPr/>
                    <a:lstStyle/>
                    <a:p>
                      <a:pPr algn="r">
                        <a:spcBef>
                          <a:spcPts val="0"/>
                        </a:spcBef>
                      </a:pPr>
                      <a:endParaRPr lang="en-US" sz="1600">
                        <a:solidFill>
                          <a:schemeClr val="tx1"/>
                        </a:solidFill>
                        <a:latin typeface="Open Sans"/>
                        <a:ea typeface="Open Sans"/>
                        <a:cs typeface="Open Sans"/>
                      </a:endParaRPr>
                    </a:p>
                    <a:p>
                      <a:pPr algn="r">
                        <a:spcBef>
                          <a:spcPts val="0"/>
                        </a:spcBef>
                      </a:pPr>
                      <a:r>
                        <a:rPr lang="en-US" sz="1600">
                          <a:solidFill>
                            <a:schemeClr val="tx1"/>
                          </a:solidFill>
                          <a:latin typeface="Open Sans"/>
                          <a:ea typeface="Open Sans"/>
                          <a:cs typeface="Open Sans"/>
                        </a:rPr>
                        <a:t>$0</a:t>
                      </a:r>
                    </a:p>
                  </a:txBody>
                  <a:tcPr/>
                </a:tc>
                <a:extLst>
                  <a:ext uri="{0D108BD9-81ED-4DB2-BD59-A6C34878D82A}">
                    <a16:rowId xmlns:a16="http://schemas.microsoft.com/office/drawing/2014/main" val="3796355427"/>
                  </a:ext>
                </a:extLst>
              </a:tr>
              <a:tr h="413164">
                <a:tc>
                  <a:txBody>
                    <a:bodyPr/>
                    <a:lstStyle/>
                    <a:p>
                      <a:r>
                        <a:rPr lang="en-US" sz="1600">
                          <a:latin typeface="Open Sans"/>
                          <a:ea typeface="Open Sans"/>
                          <a:cs typeface="Open Sans"/>
                        </a:rPr>
                        <a:t>Capital Projects</a:t>
                      </a:r>
                    </a:p>
                  </a:txBody>
                  <a:tcPr/>
                </a:tc>
                <a:tc>
                  <a:txBody>
                    <a:bodyPr/>
                    <a:lstStyle/>
                    <a:p>
                      <a:pPr algn="r"/>
                      <a:r>
                        <a:rPr lang="en-US" sz="1600">
                          <a:solidFill>
                            <a:schemeClr val="tx1"/>
                          </a:solidFill>
                          <a:latin typeface="Open Sans"/>
                          <a:ea typeface="Open Sans"/>
                          <a:cs typeface="Open Sans"/>
                        </a:rPr>
                        <a:t>$7,718,165</a:t>
                      </a:r>
                    </a:p>
                  </a:txBody>
                  <a:tcPr/>
                </a:tc>
                <a:tc>
                  <a:txBody>
                    <a:bodyPr/>
                    <a:lstStyle/>
                    <a:p>
                      <a:pPr algn="r"/>
                      <a:r>
                        <a:rPr lang="en-US" sz="1600">
                          <a:solidFill>
                            <a:schemeClr val="tx1"/>
                          </a:solidFill>
                          <a:latin typeface="Open Sans"/>
                          <a:ea typeface="Open Sans"/>
                          <a:cs typeface="Open Sans"/>
                        </a:rPr>
                        <a:t>$8,509,000</a:t>
                      </a:r>
                    </a:p>
                  </a:txBody>
                  <a:tcPr/>
                </a:tc>
                <a:tc>
                  <a:txBody>
                    <a:bodyPr/>
                    <a:lstStyle/>
                    <a:p>
                      <a:pPr algn="r"/>
                      <a:r>
                        <a:rPr lang="en-US" sz="1600">
                          <a:solidFill>
                            <a:schemeClr val="tx1"/>
                          </a:solidFill>
                          <a:latin typeface="Open Sans"/>
                          <a:ea typeface="Open Sans"/>
                          <a:cs typeface="Open Sans"/>
                        </a:rPr>
                        <a:t>$790,835</a:t>
                      </a:r>
                    </a:p>
                  </a:txBody>
                  <a:tcPr/>
                </a:tc>
                <a:extLst>
                  <a:ext uri="{0D108BD9-81ED-4DB2-BD59-A6C34878D82A}">
                    <a16:rowId xmlns:a16="http://schemas.microsoft.com/office/drawing/2014/main" val="690247925"/>
                  </a:ext>
                </a:extLst>
              </a:tr>
              <a:tr h="0">
                <a:tc>
                  <a:txBody>
                    <a:bodyPr/>
                    <a:lstStyle/>
                    <a:p>
                      <a:r>
                        <a:rPr lang="en-US" sz="1600" b="1">
                          <a:latin typeface="Open Sans"/>
                          <a:ea typeface="Open Sans"/>
                          <a:cs typeface="Open Sans"/>
                        </a:rPr>
                        <a:t>Total</a:t>
                      </a:r>
                    </a:p>
                  </a:txBody>
                  <a:tcPr/>
                </a:tc>
                <a:tc>
                  <a:txBody>
                    <a:bodyPr/>
                    <a:lstStyle/>
                    <a:p>
                      <a:pPr algn="r"/>
                      <a:r>
                        <a:rPr lang="en-US" sz="1600" b="1">
                          <a:solidFill>
                            <a:schemeClr val="tx1"/>
                          </a:solidFill>
                          <a:latin typeface="Open Sans"/>
                          <a:ea typeface="Open Sans"/>
                          <a:cs typeface="Open Sans"/>
                        </a:rPr>
                        <a:t>$7,802,414</a:t>
                      </a:r>
                    </a:p>
                  </a:txBody>
                  <a:tcPr/>
                </a:tc>
                <a:tc>
                  <a:txBody>
                    <a:bodyPr/>
                    <a:lstStyle/>
                    <a:p>
                      <a:pPr algn="r"/>
                      <a:r>
                        <a:rPr lang="en-US" sz="1600" b="1">
                          <a:solidFill>
                            <a:schemeClr val="tx1"/>
                          </a:solidFill>
                          <a:latin typeface="Open Sans"/>
                          <a:ea typeface="Open Sans"/>
                          <a:cs typeface="Open Sans"/>
                        </a:rPr>
                        <a:t>$8,698,343</a:t>
                      </a:r>
                    </a:p>
                  </a:txBody>
                  <a:tcPr/>
                </a:tc>
                <a:tc>
                  <a:txBody>
                    <a:bodyPr/>
                    <a:lstStyle/>
                    <a:p>
                      <a:pPr algn="r"/>
                      <a:r>
                        <a:rPr lang="en-US" sz="1600" b="1">
                          <a:solidFill>
                            <a:schemeClr val="tx1"/>
                          </a:solidFill>
                          <a:latin typeface="Open Sans"/>
                          <a:ea typeface="Open Sans"/>
                          <a:cs typeface="Open Sans"/>
                        </a:rPr>
                        <a:t>$895,929</a:t>
                      </a:r>
                    </a:p>
                  </a:txBody>
                  <a:tcPr/>
                </a:tc>
                <a:extLst>
                  <a:ext uri="{0D108BD9-81ED-4DB2-BD59-A6C34878D82A}">
                    <a16:rowId xmlns:a16="http://schemas.microsoft.com/office/drawing/2014/main" val="1275710490"/>
                  </a:ext>
                </a:extLst>
              </a:tr>
            </a:tbl>
          </a:graphicData>
        </a:graphic>
      </p:graphicFrame>
    </p:spTree>
    <p:extLst>
      <p:ext uri="{BB962C8B-B14F-4D97-AF65-F5344CB8AC3E}">
        <p14:creationId xmlns:p14="http://schemas.microsoft.com/office/powerpoint/2010/main" val="276057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53CA2389-2703-D894-ECD0-FC78047E97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2E1DA9-977B-5D2A-D7F0-C0E9004C633D}"/>
              </a:ext>
            </a:extLst>
          </p:cNvPr>
          <p:cNvSpPr>
            <a:spLocks noGrp="1"/>
          </p:cNvSpPr>
          <p:nvPr>
            <p:ph type="title"/>
          </p:nvPr>
        </p:nvSpPr>
        <p:spPr>
          <a:xfrm>
            <a:off x="2800041" y="134123"/>
            <a:ext cx="7742073" cy="552532"/>
          </a:xfrm>
        </p:spPr>
        <p:txBody>
          <a:bodyPr>
            <a:noAutofit/>
          </a:bodyPr>
          <a:lstStyle/>
          <a:p>
            <a:pPr>
              <a:lnSpc>
                <a:spcPct val="100000"/>
              </a:lnSpc>
            </a:pPr>
            <a:r>
              <a:rPr lang="en-US" sz="1800">
                <a:solidFill>
                  <a:schemeClr val="bg1"/>
                </a:solidFill>
                <a:latin typeface="Merriweather" panose="02060503050406030704" pitchFamily="18" charset="0"/>
              </a:rPr>
              <a:t>Otay Mesa Enhanced Infrastructure Financing District</a:t>
            </a:r>
          </a:p>
        </p:txBody>
      </p:sp>
      <p:sp>
        <p:nvSpPr>
          <p:cNvPr id="9" name="Slide Number Placeholder 4">
            <a:extLst>
              <a:ext uri="{FF2B5EF4-FFF2-40B4-BE49-F238E27FC236}">
                <a16:creationId xmlns:a16="http://schemas.microsoft.com/office/drawing/2014/main" id="{C6D48F6A-6DCB-CC7E-AC8D-FA91DEB260BC}"/>
              </a:ext>
            </a:extLst>
          </p:cNvPr>
          <p:cNvSpPr>
            <a:spLocks noGrp="1"/>
          </p:cNvSpPr>
          <p:nvPr>
            <p:ph type="sldNum" sz="quarter" idx="12"/>
          </p:nvPr>
        </p:nvSpPr>
        <p:spPr>
          <a:xfrm>
            <a:off x="69878" y="6450371"/>
            <a:ext cx="878513" cy="322169"/>
          </a:xfrm>
        </p:spPr>
        <p:txBody>
          <a:bodyPr/>
          <a:lstStyle/>
          <a:p>
            <a:pPr algn="ctr"/>
            <a:fld id="{02BD1D1A-3142-417D-892D-A79CE2DAB3EE}" type="slidenum">
              <a:rPr lang="en-US" sz="1235" b="1" smtClean="0">
                <a:solidFill>
                  <a:prstClr val="white"/>
                </a:solidFill>
              </a:rPr>
              <a:pPr algn="ctr"/>
              <a:t>4</a:t>
            </a:fld>
            <a:endParaRPr lang="en-US" sz="1235" b="1">
              <a:solidFill>
                <a:prstClr val="white"/>
              </a:solidFill>
            </a:endParaRPr>
          </a:p>
        </p:txBody>
      </p:sp>
      <p:sp>
        <p:nvSpPr>
          <p:cNvPr id="13" name="Content Placeholder 2">
            <a:extLst>
              <a:ext uri="{FF2B5EF4-FFF2-40B4-BE49-F238E27FC236}">
                <a16:creationId xmlns:a16="http://schemas.microsoft.com/office/drawing/2014/main" id="{7029AB02-26D2-379E-78C9-AB18079ABA80}"/>
              </a:ext>
            </a:extLst>
          </p:cNvPr>
          <p:cNvSpPr>
            <a:spLocks noGrp="1"/>
          </p:cNvSpPr>
          <p:nvPr>
            <p:ph idx="1"/>
          </p:nvPr>
        </p:nvSpPr>
        <p:spPr>
          <a:xfrm>
            <a:off x="268512" y="1529574"/>
            <a:ext cx="11923488" cy="4632667"/>
          </a:xfrm>
        </p:spPr>
        <p:txBody>
          <a:bodyPr vert="horz" lIns="91440" tIns="45720" rIns="91440" bIns="45720" rtlCol="0" anchor="t">
            <a:noAutofit/>
          </a:bodyPr>
          <a:lstStyle/>
          <a:p>
            <a:pPr marL="221615" indent="-221615">
              <a:lnSpc>
                <a:spcPct val="120000"/>
              </a:lnSpc>
              <a:spcBef>
                <a:spcPts val="0"/>
              </a:spcBef>
              <a:spcAft>
                <a:spcPts val="1200"/>
              </a:spcAft>
            </a:pPr>
            <a:r>
              <a:rPr lang="en-US" sz="2000" b="1">
                <a:solidFill>
                  <a:srgbClr val="000000"/>
                </a:solidFill>
                <a:latin typeface="Open Sans"/>
                <a:ea typeface="Open Sans"/>
                <a:cs typeface="Open Sans"/>
              </a:rPr>
              <a:t>Hidden Trails Neighborhood Project (S-00995) - $850,000</a:t>
            </a:r>
          </a:p>
          <a:p>
            <a:pPr marL="665480" lvl="1" indent="-221615">
              <a:lnSpc>
                <a:spcPct val="100000"/>
              </a:lnSpc>
              <a:spcBef>
                <a:spcPts val="0"/>
              </a:spcBef>
              <a:spcAft>
                <a:spcPts val="1200"/>
              </a:spcAft>
            </a:pPr>
            <a:r>
              <a:rPr lang="en-US" sz="1900">
                <a:solidFill>
                  <a:srgbClr val="000000"/>
                </a:solidFill>
                <a:latin typeface="Open Sans"/>
                <a:ea typeface="Open Sans"/>
                <a:cs typeface="Open Sans"/>
              </a:rPr>
              <a:t>The General Development Plan phase was completed in FY 2021. Design began in FY 2022 and will be completed in FY 2025. Construction is anticipated to begin in FY 2025 and be completed in FY 2026.</a:t>
            </a:r>
          </a:p>
          <a:p>
            <a:pPr marL="221615" indent="-221615">
              <a:lnSpc>
                <a:spcPct val="120000"/>
              </a:lnSpc>
              <a:spcBef>
                <a:spcPts val="0"/>
              </a:spcBef>
              <a:spcAft>
                <a:spcPts val="1200"/>
              </a:spcAft>
            </a:pPr>
            <a:r>
              <a:rPr lang="en-US" sz="2000" b="1">
                <a:solidFill>
                  <a:srgbClr val="000000"/>
                </a:solidFill>
                <a:latin typeface="Open Sans"/>
                <a:ea typeface="Open Sans"/>
                <a:cs typeface="Open Sans"/>
              </a:rPr>
              <a:t>Dennery Ranch Neighborhood Project (RD22001) - $4,368,165</a:t>
            </a:r>
          </a:p>
          <a:p>
            <a:pPr marL="665480" lvl="1" indent="-221615">
              <a:lnSpc>
                <a:spcPct val="100000"/>
              </a:lnSpc>
              <a:spcBef>
                <a:spcPts val="0"/>
              </a:spcBef>
              <a:spcAft>
                <a:spcPts val="1200"/>
              </a:spcAft>
            </a:pPr>
            <a:r>
              <a:rPr lang="en-US" sz="1900">
                <a:solidFill>
                  <a:srgbClr val="000000"/>
                </a:solidFill>
                <a:latin typeface="Open Sans"/>
                <a:ea typeface="Open Sans"/>
                <a:cs typeface="Open Sans"/>
              </a:rPr>
              <a:t>This turn-key project will be designed and constructed by the developer, </a:t>
            </a:r>
            <a:r>
              <a:rPr lang="en-US" sz="1900" err="1">
                <a:solidFill>
                  <a:srgbClr val="000000"/>
                </a:solidFill>
                <a:latin typeface="Open Sans"/>
                <a:ea typeface="Open Sans"/>
                <a:cs typeface="Open Sans"/>
              </a:rPr>
              <a:t>Tripointe</a:t>
            </a:r>
            <a:r>
              <a:rPr lang="en-US" sz="1900">
                <a:solidFill>
                  <a:srgbClr val="000000"/>
                </a:solidFill>
                <a:latin typeface="Open Sans"/>
                <a:ea typeface="Open Sans"/>
                <a:cs typeface="Open Sans"/>
              </a:rPr>
              <a:t> Homes. Construction and conveyance of the completed park to the City is expected to occur in FY 2026. </a:t>
            </a:r>
          </a:p>
          <a:p>
            <a:pPr marL="221615" indent="-221615">
              <a:lnSpc>
                <a:spcPct val="120000"/>
              </a:lnSpc>
              <a:spcBef>
                <a:spcPts val="0"/>
              </a:spcBef>
              <a:spcAft>
                <a:spcPts val="1200"/>
              </a:spcAft>
            </a:pPr>
            <a:r>
              <a:rPr lang="en-US" sz="2000" b="1">
                <a:solidFill>
                  <a:srgbClr val="000000"/>
                </a:solidFill>
                <a:latin typeface="Open Sans"/>
                <a:ea typeface="Open Sans"/>
                <a:cs typeface="Open Sans"/>
              </a:rPr>
              <a:t>Fire Station #49 (S-00784) – $1,500,000</a:t>
            </a:r>
            <a:endParaRPr lang="en-US" sz="2000">
              <a:effectLst/>
              <a:latin typeface="Open Sans"/>
              <a:ea typeface="Open Sans"/>
              <a:cs typeface="Open Sans"/>
            </a:endParaRPr>
          </a:p>
          <a:p>
            <a:pPr marL="742950" lvl="1" indent="-285750">
              <a:lnSpc>
                <a:spcPct val="100000"/>
              </a:lnSpc>
              <a:spcBef>
                <a:spcPts val="0"/>
              </a:spcBef>
              <a:tabLst>
                <a:tab pos="914400" algn="l"/>
              </a:tabLst>
            </a:pPr>
            <a:r>
              <a:rPr lang="en-US" sz="1900">
                <a:effectLst/>
                <a:latin typeface="Open Sans"/>
                <a:ea typeface="Open Sans"/>
                <a:cs typeface="Open Sans"/>
              </a:rPr>
              <a:t>Land acquisition was completed in </a:t>
            </a:r>
            <a:r>
              <a:rPr lang="en-US" sz="1900">
                <a:latin typeface="Open Sans"/>
                <a:ea typeface="Open Sans"/>
                <a:cs typeface="Open Sans"/>
              </a:rPr>
              <a:t>FY</a:t>
            </a:r>
            <a:r>
              <a:rPr lang="en-US" sz="1900">
                <a:effectLst/>
                <a:latin typeface="Open Sans"/>
                <a:ea typeface="Open Sans"/>
                <a:cs typeface="Open Sans"/>
              </a:rPr>
              <a:t> 2022. The project was re-initiated in </a:t>
            </a:r>
            <a:r>
              <a:rPr lang="en-US" sz="1900">
                <a:latin typeface="Open Sans"/>
                <a:ea typeface="Open Sans"/>
                <a:cs typeface="Open Sans"/>
              </a:rPr>
              <a:t>FY </a:t>
            </a:r>
            <a:r>
              <a:rPr lang="en-US" sz="1900">
                <a:effectLst/>
                <a:latin typeface="Open Sans"/>
                <a:ea typeface="Open Sans"/>
                <a:cs typeface="Open Sans"/>
              </a:rPr>
              <a:t>2024. Design and construction will be determined after environmental permits are obtained, which is anticipated to be completed in </a:t>
            </a:r>
            <a:r>
              <a:rPr lang="en-US" sz="1900">
                <a:latin typeface="Open Sans"/>
                <a:ea typeface="Open Sans"/>
                <a:cs typeface="Open Sans"/>
              </a:rPr>
              <a:t>FY</a:t>
            </a:r>
            <a:r>
              <a:rPr lang="en-US" sz="1900">
                <a:effectLst/>
                <a:latin typeface="Open Sans"/>
                <a:ea typeface="Open Sans"/>
                <a:cs typeface="Open Sans"/>
              </a:rPr>
              <a:t> 2026.</a:t>
            </a:r>
            <a:br>
              <a:rPr lang="en-US" sz="1600">
                <a:effectLst/>
                <a:latin typeface="Open Sans" panose="020B0606030504020204" pitchFamily="34" charset="0"/>
                <a:ea typeface="Open Sans" panose="020B0606030504020204" pitchFamily="34" charset="0"/>
                <a:cs typeface="Open Sans" panose="020B0606030504020204" pitchFamily="34" charset="0"/>
              </a:rPr>
            </a:br>
            <a:endParaRPr lang="en-US" sz="160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665480" lvl="1" indent="-221615">
              <a:lnSpc>
                <a:spcPct val="120000"/>
              </a:lnSpc>
              <a:spcBef>
                <a:spcPts val="0"/>
              </a:spcBef>
              <a:spcAft>
                <a:spcPts val="1200"/>
              </a:spcAft>
            </a:pPr>
            <a:endParaRPr lang="en-US" sz="120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665480" lvl="1" indent="-221615">
              <a:lnSpc>
                <a:spcPct val="120000"/>
              </a:lnSpc>
              <a:spcBef>
                <a:spcPts val="0"/>
              </a:spcBef>
              <a:spcAft>
                <a:spcPts val="1200"/>
              </a:spcAft>
            </a:pPr>
            <a:endParaRPr lang="en-US" sz="1012" b="1">
              <a:solidFill>
                <a:srgbClr val="000000"/>
              </a:solidFill>
              <a:latin typeface="Open Sans"/>
              <a:ea typeface="Open Sans"/>
              <a:cs typeface="Open Sans"/>
            </a:endParaRPr>
          </a:p>
          <a:p>
            <a:pPr marL="221615" indent="-221615">
              <a:lnSpc>
                <a:spcPct val="120000"/>
              </a:lnSpc>
              <a:spcBef>
                <a:spcPts val="0"/>
              </a:spcBef>
              <a:spcAft>
                <a:spcPts val="1200"/>
              </a:spcAft>
            </a:pPr>
            <a:endParaRPr lang="en-US" sz="3200" b="1">
              <a:solidFill>
                <a:schemeClr val="accent2"/>
              </a:solidFill>
              <a:latin typeface="Open Sans"/>
              <a:ea typeface="Open Sans"/>
              <a:cs typeface="Open Sans"/>
            </a:endParaRPr>
          </a:p>
        </p:txBody>
      </p:sp>
      <p:sp>
        <p:nvSpPr>
          <p:cNvPr id="3" name="TextBox 2">
            <a:extLst>
              <a:ext uri="{FF2B5EF4-FFF2-40B4-BE49-F238E27FC236}">
                <a16:creationId xmlns:a16="http://schemas.microsoft.com/office/drawing/2014/main" id="{A76663B8-8E2F-E18D-48B6-170AB78ECCA0}"/>
              </a:ext>
            </a:extLst>
          </p:cNvPr>
          <p:cNvSpPr txBox="1"/>
          <p:nvPr/>
        </p:nvSpPr>
        <p:spPr>
          <a:xfrm>
            <a:off x="69878" y="892478"/>
            <a:ext cx="7273897" cy="861774"/>
          </a:xfrm>
          <a:prstGeom prst="rect">
            <a:avLst/>
          </a:prstGeom>
          <a:noFill/>
        </p:spPr>
        <p:txBody>
          <a:bodyPr wrap="square" rtlCol="0">
            <a:spAutoFit/>
          </a:bodyPr>
          <a:lstStyle/>
          <a:p>
            <a:r>
              <a:rPr lang="en-US" sz="3200" b="1">
                <a:solidFill>
                  <a:schemeClr val="accent2"/>
                </a:solidFill>
                <a:latin typeface="Open Sans"/>
                <a:ea typeface="Open Sans"/>
                <a:cs typeface="Open Sans"/>
              </a:rPr>
              <a:t>FY 2025 Funded Projects Status</a:t>
            </a:r>
          </a:p>
          <a:p>
            <a:endParaRPr lang="en-US"/>
          </a:p>
        </p:txBody>
      </p:sp>
    </p:spTree>
    <p:extLst>
      <p:ext uri="{BB962C8B-B14F-4D97-AF65-F5344CB8AC3E}">
        <p14:creationId xmlns:p14="http://schemas.microsoft.com/office/powerpoint/2010/main" val="338554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53CA2389-2703-D894-ECD0-FC78047E97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2E1DA9-977B-5D2A-D7F0-C0E9004C633D}"/>
              </a:ext>
            </a:extLst>
          </p:cNvPr>
          <p:cNvSpPr>
            <a:spLocks noGrp="1"/>
          </p:cNvSpPr>
          <p:nvPr>
            <p:ph type="title"/>
          </p:nvPr>
        </p:nvSpPr>
        <p:spPr>
          <a:xfrm>
            <a:off x="2800041" y="134123"/>
            <a:ext cx="7742073" cy="552532"/>
          </a:xfrm>
        </p:spPr>
        <p:txBody>
          <a:bodyPr>
            <a:noAutofit/>
          </a:bodyPr>
          <a:lstStyle/>
          <a:p>
            <a:pPr>
              <a:lnSpc>
                <a:spcPct val="100000"/>
              </a:lnSpc>
            </a:pPr>
            <a:r>
              <a:rPr lang="en-US" sz="1800">
                <a:solidFill>
                  <a:schemeClr val="bg1"/>
                </a:solidFill>
                <a:latin typeface="Merriweather" panose="02060503050406030704" pitchFamily="18" charset="0"/>
              </a:rPr>
              <a:t>Otay Mesa Enhanced Infrastructure Financing District</a:t>
            </a:r>
          </a:p>
        </p:txBody>
      </p:sp>
      <p:sp>
        <p:nvSpPr>
          <p:cNvPr id="9" name="Slide Number Placeholder 4">
            <a:extLst>
              <a:ext uri="{FF2B5EF4-FFF2-40B4-BE49-F238E27FC236}">
                <a16:creationId xmlns:a16="http://schemas.microsoft.com/office/drawing/2014/main" id="{C6D48F6A-6DCB-CC7E-AC8D-FA91DEB260BC}"/>
              </a:ext>
            </a:extLst>
          </p:cNvPr>
          <p:cNvSpPr>
            <a:spLocks noGrp="1"/>
          </p:cNvSpPr>
          <p:nvPr>
            <p:ph type="sldNum" sz="quarter" idx="12"/>
          </p:nvPr>
        </p:nvSpPr>
        <p:spPr>
          <a:xfrm>
            <a:off x="69878" y="6450371"/>
            <a:ext cx="878513" cy="322169"/>
          </a:xfrm>
        </p:spPr>
        <p:txBody>
          <a:bodyPr/>
          <a:lstStyle/>
          <a:p>
            <a:pPr algn="ctr"/>
            <a:fld id="{02BD1D1A-3142-417D-892D-A79CE2DAB3EE}" type="slidenum">
              <a:rPr lang="en-US" sz="1235" b="1" smtClean="0">
                <a:solidFill>
                  <a:prstClr val="white"/>
                </a:solidFill>
              </a:rPr>
              <a:pPr algn="ctr"/>
              <a:t>5</a:t>
            </a:fld>
            <a:endParaRPr lang="en-US" sz="1235" b="1">
              <a:solidFill>
                <a:prstClr val="white"/>
              </a:solidFill>
            </a:endParaRPr>
          </a:p>
        </p:txBody>
      </p:sp>
      <p:sp>
        <p:nvSpPr>
          <p:cNvPr id="13" name="Content Placeholder 2">
            <a:extLst>
              <a:ext uri="{FF2B5EF4-FFF2-40B4-BE49-F238E27FC236}">
                <a16:creationId xmlns:a16="http://schemas.microsoft.com/office/drawing/2014/main" id="{7029AB02-26D2-379E-78C9-AB18079ABA80}"/>
              </a:ext>
            </a:extLst>
          </p:cNvPr>
          <p:cNvSpPr>
            <a:spLocks noGrp="1"/>
          </p:cNvSpPr>
          <p:nvPr>
            <p:ph idx="1"/>
          </p:nvPr>
        </p:nvSpPr>
        <p:spPr>
          <a:xfrm>
            <a:off x="268512" y="1556666"/>
            <a:ext cx="11923488" cy="5727187"/>
          </a:xfrm>
        </p:spPr>
        <p:txBody>
          <a:bodyPr vert="horz" lIns="91440" tIns="45720" rIns="91440" bIns="45720" rtlCol="0" anchor="t">
            <a:noAutofit/>
          </a:bodyPr>
          <a:lstStyle/>
          <a:p>
            <a:pPr marL="221615" indent="-221615">
              <a:lnSpc>
                <a:spcPct val="120000"/>
              </a:lnSpc>
              <a:spcBef>
                <a:spcPts val="0"/>
              </a:spcBef>
              <a:spcAft>
                <a:spcPts val="1200"/>
              </a:spcAft>
            </a:pPr>
            <a:r>
              <a:rPr lang="en-US" sz="2000" b="1" err="1">
                <a:solidFill>
                  <a:srgbClr val="000000"/>
                </a:solidFill>
                <a:latin typeface="Open Sans"/>
                <a:ea typeface="Open Sans"/>
                <a:cs typeface="Open Sans"/>
              </a:rPr>
              <a:t>Siempre</a:t>
            </a:r>
            <a:r>
              <a:rPr lang="en-US" sz="2000" b="1">
                <a:solidFill>
                  <a:srgbClr val="000000"/>
                </a:solidFill>
                <a:latin typeface="Open Sans"/>
                <a:ea typeface="Open Sans"/>
                <a:cs typeface="Open Sans"/>
              </a:rPr>
              <a:t> Viva Road Improvement (P-19006) - $500,000</a:t>
            </a:r>
          </a:p>
          <a:p>
            <a:pPr marL="665480" lvl="1" indent="-221615">
              <a:lnSpc>
                <a:spcPct val="100000"/>
              </a:lnSpc>
              <a:spcBef>
                <a:spcPts val="0"/>
              </a:spcBef>
              <a:spcAft>
                <a:spcPts val="1200"/>
              </a:spcAft>
            </a:pPr>
            <a:r>
              <a:rPr lang="en-US" sz="1900">
                <a:latin typeface="Open Sans"/>
                <a:ea typeface="Open Sans"/>
                <a:cs typeface="Open Sans"/>
              </a:rPr>
              <a:t>This project is in the feasibility phase in the awarding process of </a:t>
            </a:r>
            <a:r>
              <a:rPr lang="en-US" sz="1900">
                <a:effectLst/>
                <a:latin typeface="Open Sans"/>
                <a:ea typeface="Open Sans"/>
                <a:cs typeface="Open Sans"/>
              </a:rPr>
              <a:t>the consultant </a:t>
            </a:r>
            <a:r>
              <a:rPr lang="en-US" sz="1900">
                <a:latin typeface="Open Sans"/>
                <a:ea typeface="Open Sans"/>
                <a:cs typeface="Open Sans"/>
              </a:rPr>
              <a:t>task, it is expected</a:t>
            </a:r>
            <a:r>
              <a:rPr lang="en-US" sz="1900">
                <a:effectLst/>
                <a:latin typeface="Open Sans"/>
                <a:ea typeface="Open Sans"/>
                <a:cs typeface="Open Sans"/>
              </a:rPr>
              <a:t> to take 60 days</a:t>
            </a:r>
            <a:r>
              <a:rPr lang="en-US" sz="1900">
                <a:latin typeface="Open Sans"/>
                <a:ea typeface="Open Sans"/>
                <a:cs typeface="Open Sans"/>
              </a:rPr>
              <a:t> to award. The study is to be completed 12</a:t>
            </a:r>
            <a:r>
              <a:rPr lang="en-US" sz="1900">
                <a:effectLst/>
                <a:latin typeface="Open Sans"/>
                <a:ea typeface="Open Sans"/>
                <a:cs typeface="Open Sans"/>
              </a:rPr>
              <a:t> months after the consultant begins work.</a:t>
            </a:r>
            <a:endParaRPr lang="en-US" sz="1900">
              <a:latin typeface="Open Sans"/>
              <a:ea typeface="Open Sans"/>
              <a:cs typeface="Open Sans"/>
            </a:endParaRPr>
          </a:p>
          <a:p>
            <a:pPr marL="221615" indent="-221615">
              <a:lnSpc>
                <a:spcPct val="120000"/>
              </a:lnSpc>
              <a:spcBef>
                <a:spcPts val="0"/>
              </a:spcBef>
              <a:spcAft>
                <a:spcPts val="1200"/>
              </a:spcAft>
            </a:pPr>
            <a:r>
              <a:rPr lang="en-US" sz="2000" b="1">
                <a:latin typeface="Open Sans"/>
                <a:ea typeface="Open Sans"/>
                <a:cs typeface="Open Sans"/>
              </a:rPr>
              <a:t>Airway Road Improvement (P-19007) - $500,000</a:t>
            </a:r>
          </a:p>
          <a:p>
            <a:pPr marL="665480" lvl="1" indent="-221615">
              <a:lnSpc>
                <a:spcPct val="100000"/>
              </a:lnSpc>
              <a:spcBef>
                <a:spcPts val="0"/>
              </a:spcBef>
              <a:spcAft>
                <a:spcPts val="1200"/>
              </a:spcAft>
            </a:pPr>
            <a:r>
              <a:rPr lang="en-US" sz="1900">
                <a:latin typeface="Open Sans"/>
                <a:ea typeface="Open Sans"/>
                <a:cs typeface="Open Sans"/>
              </a:rPr>
              <a:t>This project is in the feasibility phase in the awarding process of the consultant task, it is expected to take 60 days to award. The study is to be completed 7 months after the consultant begins work.</a:t>
            </a:r>
          </a:p>
          <a:p>
            <a:pPr marL="665480" lvl="1" indent="-221615">
              <a:lnSpc>
                <a:spcPct val="120000"/>
              </a:lnSpc>
              <a:spcBef>
                <a:spcPts val="0"/>
              </a:spcBef>
              <a:spcAft>
                <a:spcPts val="1200"/>
              </a:spcAft>
            </a:pPr>
            <a:endParaRPr lang="en-US" sz="1800">
              <a:latin typeface="Open Sans"/>
              <a:ea typeface="Open Sans"/>
              <a:cs typeface="Open Sans"/>
            </a:endParaRPr>
          </a:p>
          <a:p>
            <a:pPr marL="665480" lvl="1" indent="-221615">
              <a:lnSpc>
                <a:spcPct val="120000"/>
              </a:lnSpc>
              <a:spcBef>
                <a:spcPts val="0"/>
              </a:spcBef>
              <a:spcAft>
                <a:spcPts val="1200"/>
              </a:spcAft>
            </a:pPr>
            <a:endParaRPr lang="en-US" sz="120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665480" lvl="1" indent="-221615">
              <a:lnSpc>
                <a:spcPct val="120000"/>
              </a:lnSpc>
              <a:spcBef>
                <a:spcPts val="0"/>
              </a:spcBef>
              <a:spcAft>
                <a:spcPts val="1200"/>
              </a:spcAft>
            </a:pPr>
            <a:endParaRPr lang="en-US" sz="1012" b="1">
              <a:solidFill>
                <a:srgbClr val="000000"/>
              </a:solidFill>
              <a:latin typeface="Open Sans"/>
              <a:ea typeface="Open Sans"/>
              <a:cs typeface="Open Sans"/>
            </a:endParaRPr>
          </a:p>
          <a:p>
            <a:pPr marL="221615" indent="-221615">
              <a:lnSpc>
                <a:spcPct val="120000"/>
              </a:lnSpc>
              <a:spcBef>
                <a:spcPts val="0"/>
              </a:spcBef>
              <a:spcAft>
                <a:spcPts val="1200"/>
              </a:spcAft>
            </a:pPr>
            <a:endParaRPr lang="en-US" sz="3200" b="1">
              <a:solidFill>
                <a:schemeClr val="accent2"/>
              </a:solidFill>
              <a:latin typeface="Open Sans"/>
              <a:ea typeface="Open Sans"/>
              <a:cs typeface="Open Sans"/>
            </a:endParaRPr>
          </a:p>
        </p:txBody>
      </p:sp>
      <p:sp>
        <p:nvSpPr>
          <p:cNvPr id="4" name="TextBox 3">
            <a:extLst>
              <a:ext uri="{FF2B5EF4-FFF2-40B4-BE49-F238E27FC236}">
                <a16:creationId xmlns:a16="http://schemas.microsoft.com/office/drawing/2014/main" id="{A1E05A71-9268-2FA9-4140-944B494DD5A1}"/>
              </a:ext>
            </a:extLst>
          </p:cNvPr>
          <p:cNvSpPr txBox="1"/>
          <p:nvPr/>
        </p:nvSpPr>
        <p:spPr>
          <a:xfrm>
            <a:off x="69878" y="793655"/>
            <a:ext cx="7662572" cy="861774"/>
          </a:xfrm>
          <a:prstGeom prst="rect">
            <a:avLst/>
          </a:prstGeom>
          <a:noFill/>
        </p:spPr>
        <p:txBody>
          <a:bodyPr wrap="square" rtlCol="0">
            <a:spAutoFit/>
          </a:bodyPr>
          <a:lstStyle/>
          <a:p>
            <a:r>
              <a:rPr lang="en-US" sz="3200" b="1">
                <a:solidFill>
                  <a:schemeClr val="accent2"/>
                </a:solidFill>
                <a:latin typeface="Open Sans"/>
                <a:ea typeface="Open Sans"/>
                <a:cs typeface="Open Sans"/>
              </a:rPr>
              <a:t>FY 2025 Funded Projects Status Cont.</a:t>
            </a:r>
          </a:p>
          <a:p>
            <a:endParaRPr lang="en-US"/>
          </a:p>
        </p:txBody>
      </p:sp>
    </p:spTree>
    <p:extLst>
      <p:ext uri="{BB962C8B-B14F-4D97-AF65-F5344CB8AC3E}">
        <p14:creationId xmlns:p14="http://schemas.microsoft.com/office/powerpoint/2010/main" val="1245329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00041" y="134123"/>
            <a:ext cx="7742073" cy="552532"/>
          </a:xfrm>
        </p:spPr>
        <p:txBody>
          <a:bodyPr>
            <a:noAutofit/>
          </a:bodyPr>
          <a:lstStyle/>
          <a:p>
            <a:pPr>
              <a:lnSpc>
                <a:spcPct val="100000"/>
              </a:lnSpc>
            </a:pPr>
            <a:r>
              <a:rPr lang="en-US" sz="1800">
                <a:solidFill>
                  <a:schemeClr val="bg1"/>
                </a:solidFill>
                <a:latin typeface="Merriweather" panose="02060503050406030704" pitchFamily="18" charset="0"/>
              </a:rPr>
              <a:t>Otay Mesa Enhanced Infrastructure Financing District</a:t>
            </a:r>
          </a:p>
        </p:txBody>
      </p:sp>
      <p:sp>
        <p:nvSpPr>
          <p:cNvPr id="9" name="Slide Number Placeholder 4"/>
          <p:cNvSpPr>
            <a:spLocks noGrp="1"/>
          </p:cNvSpPr>
          <p:nvPr>
            <p:ph type="sldNum" sz="quarter" idx="12"/>
          </p:nvPr>
        </p:nvSpPr>
        <p:spPr>
          <a:xfrm>
            <a:off x="69878" y="6450371"/>
            <a:ext cx="878513" cy="322169"/>
          </a:xfrm>
        </p:spPr>
        <p:txBody>
          <a:bodyPr/>
          <a:lstStyle/>
          <a:p>
            <a:pPr algn="ctr"/>
            <a:fld id="{02BD1D1A-3142-417D-892D-A79CE2DAB3EE}" type="slidenum">
              <a:rPr lang="en-US" sz="1235" b="1" smtClean="0">
                <a:solidFill>
                  <a:prstClr val="white"/>
                </a:solidFill>
              </a:rPr>
              <a:pPr algn="ctr"/>
              <a:t>6</a:t>
            </a:fld>
            <a:endParaRPr lang="en-US" sz="1235" b="1">
              <a:solidFill>
                <a:prstClr val="white"/>
              </a:solidFill>
            </a:endParaRPr>
          </a:p>
        </p:txBody>
      </p:sp>
      <p:sp>
        <p:nvSpPr>
          <p:cNvPr id="13" name="Content Placeholder 2"/>
          <p:cNvSpPr>
            <a:spLocks noGrp="1"/>
          </p:cNvSpPr>
          <p:nvPr>
            <p:ph idx="1"/>
          </p:nvPr>
        </p:nvSpPr>
        <p:spPr>
          <a:xfrm>
            <a:off x="509134" y="1563606"/>
            <a:ext cx="11794732" cy="5208934"/>
          </a:xfrm>
        </p:spPr>
        <p:txBody>
          <a:bodyPr vert="horz" lIns="91440" tIns="45720" rIns="91440" bIns="45720" rtlCol="0" anchor="t">
            <a:noAutofit/>
          </a:bodyPr>
          <a:lstStyle/>
          <a:p>
            <a:pPr marL="221615" indent="-221615">
              <a:lnSpc>
                <a:spcPct val="120000"/>
              </a:lnSpc>
              <a:spcBef>
                <a:spcPts val="0"/>
              </a:spcBef>
              <a:spcAft>
                <a:spcPts val="1200"/>
              </a:spcAft>
            </a:pPr>
            <a:r>
              <a:rPr lang="en-US" sz="1600" b="1" dirty="0">
                <a:latin typeface="Open Sans"/>
                <a:ea typeface="Open Sans"/>
                <a:cs typeface="Open Sans"/>
              </a:rPr>
              <a:t>Beyer Blvd Expansion– $6,247,000</a:t>
            </a:r>
          </a:p>
          <a:p>
            <a:pPr marL="665480" lvl="1" indent="-221615">
              <a:lnSpc>
                <a:spcPct val="100000"/>
              </a:lnSpc>
              <a:spcBef>
                <a:spcPts val="0"/>
              </a:spcBef>
              <a:spcAft>
                <a:spcPts val="1200"/>
              </a:spcAft>
            </a:pPr>
            <a:r>
              <a:rPr lang="en-US" sz="1400" dirty="0">
                <a:latin typeface="Open Sans"/>
                <a:ea typeface="+mn-lt"/>
                <a:cs typeface="+mn-lt"/>
              </a:rPr>
              <a:t>$51.1 million projected cost to fund its design and construction. </a:t>
            </a:r>
            <a:endParaRPr lang="en-US" sz="1400" dirty="0">
              <a:solidFill>
                <a:srgbClr val="FF0000"/>
              </a:solidFill>
              <a:latin typeface="Open Sans"/>
              <a:ea typeface="Open Sans"/>
              <a:cs typeface="Open Sans"/>
            </a:endParaRPr>
          </a:p>
          <a:p>
            <a:pPr marL="665480" lvl="1" indent="-221615">
              <a:lnSpc>
                <a:spcPct val="100000"/>
              </a:lnSpc>
              <a:spcBef>
                <a:spcPts val="0"/>
              </a:spcBef>
              <a:spcAft>
                <a:spcPts val="1200"/>
              </a:spcAft>
            </a:pPr>
            <a:r>
              <a:rPr lang="en-US" sz="1400" dirty="0">
                <a:latin typeface="Open Sans"/>
                <a:ea typeface="+mn-lt"/>
                <a:cs typeface="+mn-lt"/>
              </a:rPr>
              <a:t>The development of Beyer Boulevard from Enright Drive to Caliente Avenue, along with the extension of Caliente Avenue. </a:t>
            </a:r>
          </a:p>
          <a:p>
            <a:pPr marL="665480" lvl="1" indent="-221615">
              <a:lnSpc>
                <a:spcPct val="100000"/>
              </a:lnSpc>
              <a:spcBef>
                <a:spcPts val="0"/>
              </a:spcBef>
              <a:spcAft>
                <a:spcPts val="1200"/>
              </a:spcAft>
            </a:pPr>
            <a:r>
              <a:rPr lang="en-US" sz="1400" dirty="0">
                <a:solidFill>
                  <a:srgbClr val="000000"/>
                </a:solidFill>
                <a:latin typeface="Open Sans"/>
                <a:ea typeface="Open Sans"/>
                <a:cs typeface="Open Sans"/>
              </a:rPr>
              <a:t>The extension is designed to minimize impact on designated mitigation banks, reducing the originally planned four-lane road to two.</a:t>
            </a:r>
            <a:endParaRPr lang="en-US" sz="1400" dirty="0">
              <a:solidFill>
                <a:srgbClr val="FF0000"/>
              </a:solidFill>
              <a:latin typeface="Open Sans"/>
              <a:ea typeface="Open Sans"/>
              <a:cs typeface="Open Sans"/>
            </a:endParaRPr>
          </a:p>
          <a:p>
            <a:pPr marL="221615" indent="-221615">
              <a:lnSpc>
                <a:spcPct val="100000"/>
              </a:lnSpc>
              <a:spcBef>
                <a:spcPts val="0"/>
              </a:spcBef>
              <a:spcAft>
                <a:spcPts val="1200"/>
              </a:spcAft>
            </a:pPr>
            <a:r>
              <a:rPr lang="en-US" sz="1600" b="1" dirty="0">
                <a:latin typeface="Open Sans"/>
                <a:ea typeface="Open Sans"/>
                <a:cs typeface="Open Sans"/>
              </a:rPr>
              <a:t>Caliente Ave. Extension South - $262,000</a:t>
            </a:r>
          </a:p>
          <a:p>
            <a:pPr marL="665480" lvl="1" indent="-221615">
              <a:lnSpc>
                <a:spcPct val="100000"/>
              </a:lnSpc>
              <a:spcBef>
                <a:spcPts val="0"/>
              </a:spcBef>
              <a:spcAft>
                <a:spcPts val="1200"/>
              </a:spcAft>
            </a:pPr>
            <a:r>
              <a:rPr lang="en-US" sz="1400" dirty="0">
                <a:solidFill>
                  <a:srgbClr val="000000"/>
                </a:solidFill>
                <a:latin typeface="Open Sans"/>
                <a:ea typeface="Open Sans"/>
                <a:cs typeface="Open Sans"/>
              </a:rPr>
              <a:t>$7.3 million projected cost to support design and construction. </a:t>
            </a:r>
          </a:p>
          <a:p>
            <a:pPr marL="665480" lvl="1" indent="-221615">
              <a:lnSpc>
                <a:spcPct val="100000"/>
              </a:lnSpc>
              <a:spcBef>
                <a:spcPts val="0"/>
              </a:spcBef>
              <a:spcAft>
                <a:spcPts val="1200"/>
              </a:spcAft>
            </a:pPr>
            <a:r>
              <a:rPr lang="en-US" sz="1400" dirty="0">
                <a:solidFill>
                  <a:srgbClr val="000000"/>
                </a:solidFill>
                <a:latin typeface="Open Sans"/>
                <a:ea typeface="Open Sans"/>
                <a:cs typeface="Open Sans"/>
              </a:rPr>
              <a:t>Aims to improve access to the Specific Plan area via an extended Beyer Boulevard and a two-lane extension of Caliente Avenue. </a:t>
            </a:r>
          </a:p>
          <a:p>
            <a:pPr marL="443865" lvl="1" indent="0">
              <a:lnSpc>
                <a:spcPct val="100000"/>
              </a:lnSpc>
              <a:spcBef>
                <a:spcPts val="0"/>
              </a:spcBef>
              <a:spcAft>
                <a:spcPts val="1200"/>
              </a:spcAft>
              <a:buNone/>
            </a:pPr>
            <a:endParaRPr lang="en-US" sz="1400" dirty="0">
              <a:solidFill>
                <a:srgbClr val="000000"/>
              </a:solidFill>
              <a:latin typeface="Open Sans"/>
              <a:ea typeface="Open Sans"/>
              <a:cs typeface="Open Sans"/>
            </a:endParaRPr>
          </a:p>
          <a:p>
            <a:pPr marL="221615" indent="-221615">
              <a:lnSpc>
                <a:spcPct val="100000"/>
              </a:lnSpc>
              <a:spcBef>
                <a:spcPts val="0"/>
              </a:spcBef>
              <a:spcAft>
                <a:spcPts val="1200"/>
              </a:spcAft>
            </a:pPr>
            <a:r>
              <a:rPr lang="en-US" sz="1400" dirty="0">
                <a:solidFill>
                  <a:srgbClr val="000000"/>
                </a:solidFill>
                <a:latin typeface="Open Sans"/>
                <a:ea typeface="Open Sans"/>
                <a:cs typeface="Open Sans"/>
              </a:rPr>
              <a:t>Construction of the two roads will support up to 5,130 homes, with 10% designated as affordable, and will include a 175,000-square-foot mixed-use village, public facilities, parks, trails, a new elementary school, and infrastructure for vehicles, pedestrians, and bicycles. </a:t>
            </a:r>
          </a:p>
          <a:p>
            <a:pPr marL="221615" indent="-221615">
              <a:lnSpc>
                <a:spcPct val="100000"/>
              </a:lnSpc>
              <a:spcBef>
                <a:spcPts val="0"/>
              </a:spcBef>
              <a:spcAft>
                <a:spcPts val="1200"/>
              </a:spcAft>
            </a:pPr>
            <a:r>
              <a:rPr lang="en-US" sz="1400" dirty="0">
                <a:solidFill>
                  <a:srgbClr val="000000"/>
                </a:solidFill>
                <a:latin typeface="Open Sans"/>
                <a:ea typeface="Open Sans"/>
                <a:cs typeface="Open Sans"/>
              </a:rPr>
              <a:t>The proposed funding is expected to be used by the City to reimburse the developer subject to a Reimbursement Agreement. </a:t>
            </a:r>
          </a:p>
          <a:p>
            <a:pPr marL="221615" indent="-221615">
              <a:lnSpc>
                <a:spcPct val="100000"/>
              </a:lnSpc>
              <a:spcBef>
                <a:spcPts val="0"/>
              </a:spcBef>
              <a:spcAft>
                <a:spcPts val="1200"/>
              </a:spcAft>
            </a:pPr>
            <a:r>
              <a:rPr lang="en-US" sz="1400" dirty="0">
                <a:solidFill>
                  <a:srgbClr val="000000"/>
                </a:solidFill>
                <a:latin typeface="Open Sans"/>
                <a:ea typeface="Open Sans"/>
                <a:cs typeface="Open Sans"/>
              </a:rPr>
              <a:t>The proposed projects are prioritized in the City’s CIP </a:t>
            </a:r>
            <a:endParaRPr lang="en-US" sz="1400" dirty="0">
              <a:solidFill>
                <a:srgbClr val="FF0000"/>
              </a:solidFill>
              <a:latin typeface="Open Sans"/>
              <a:ea typeface="Open Sans"/>
              <a:cs typeface="Open Sans"/>
            </a:endParaRPr>
          </a:p>
        </p:txBody>
      </p:sp>
      <p:sp>
        <p:nvSpPr>
          <p:cNvPr id="3" name="TextBox 2">
            <a:extLst>
              <a:ext uri="{FF2B5EF4-FFF2-40B4-BE49-F238E27FC236}">
                <a16:creationId xmlns:a16="http://schemas.microsoft.com/office/drawing/2014/main" id="{E9B8B8EE-E9F9-C70C-69AE-FF48FB313656}"/>
              </a:ext>
            </a:extLst>
          </p:cNvPr>
          <p:cNvSpPr txBox="1"/>
          <p:nvPr/>
        </p:nvSpPr>
        <p:spPr>
          <a:xfrm>
            <a:off x="69878" y="819142"/>
            <a:ext cx="9704437" cy="861774"/>
          </a:xfrm>
          <a:prstGeom prst="rect">
            <a:avLst/>
          </a:prstGeom>
          <a:noFill/>
        </p:spPr>
        <p:txBody>
          <a:bodyPr wrap="square" rtlCol="0">
            <a:spAutoFit/>
          </a:bodyPr>
          <a:lstStyle/>
          <a:p>
            <a:r>
              <a:rPr lang="en-US" sz="3200" b="1">
                <a:solidFill>
                  <a:schemeClr val="accent2"/>
                </a:solidFill>
                <a:latin typeface="Open Sans"/>
                <a:ea typeface="Open Sans"/>
                <a:cs typeface="Open Sans"/>
              </a:rPr>
              <a:t>FY 2026 Proposed Projects – Southwest Village</a:t>
            </a:r>
          </a:p>
          <a:p>
            <a:endParaRPr lang="en-US"/>
          </a:p>
        </p:txBody>
      </p:sp>
    </p:spTree>
    <p:extLst>
      <p:ext uri="{BB962C8B-B14F-4D97-AF65-F5344CB8AC3E}">
        <p14:creationId xmlns:p14="http://schemas.microsoft.com/office/powerpoint/2010/main" val="3599846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00041" y="134123"/>
            <a:ext cx="7742073" cy="552532"/>
          </a:xfrm>
        </p:spPr>
        <p:txBody>
          <a:bodyPr>
            <a:noAutofit/>
          </a:bodyPr>
          <a:lstStyle/>
          <a:p>
            <a:pPr>
              <a:lnSpc>
                <a:spcPct val="100000"/>
              </a:lnSpc>
            </a:pPr>
            <a:r>
              <a:rPr lang="en-US" sz="1800">
                <a:solidFill>
                  <a:schemeClr val="bg1"/>
                </a:solidFill>
                <a:latin typeface="Merriweather" panose="02060503050406030704" pitchFamily="18" charset="0"/>
              </a:rPr>
              <a:t>Otay Mesa Enhanced Infrastructure Financing District</a:t>
            </a:r>
          </a:p>
        </p:txBody>
      </p:sp>
      <p:sp>
        <p:nvSpPr>
          <p:cNvPr id="9" name="Slide Number Placeholder 4"/>
          <p:cNvSpPr>
            <a:spLocks noGrp="1"/>
          </p:cNvSpPr>
          <p:nvPr>
            <p:ph type="sldNum" sz="quarter" idx="12"/>
          </p:nvPr>
        </p:nvSpPr>
        <p:spPr>
          <a:xfrm>
            <a:off x="69878" y="6450371"/>
            <a:ext cx="878513" cy="322169"/>
          </a:xfrm>
        </p:spPr>
        <p:txBody>
          <a:bodyPr/>
          <a:lstStyle/>
          <a:p>
            <a:pPr algn="ctr"/>
            <a:fld id="{02BD1D1A-3142-417D-892D-A79CE2DAB3EE}" type="slidenum">
              <a:rPr lang="en-US" sz="1235" b="1" smtClean="0">
                <a:solidFill>
                  <a:prstClr val="white"/>
                </a:solidFill>
              </a:rPr>
              <a:pPr algn="ctr"/>
              <a:t>7</a:t>
            </a:fld>
            <a:endParaRPr lang="en-US" sz="1235" b="1">
              <a:solidFill>
                <a:prstClr val="white"/>
              </a:solidFill>
            </a:endParaRPr>
          </a:p>
        </p:txBody>
      </p:sp>
      <p:sp>
        <p:nvSpPr>
          <p:cNvPr id="13" name="Content Placeholder 2"/>
          <p:cNvSpPr>
            <a:spLocks noGrp="1"/>
          </p:cNvSpPr>
          <p:nvPr>
            <p:ph idx="1"/>
          </p:nvPr>
        </p:nvSpPr>
        <p:spPr>
          <a:xfrm>
            <a:off x="236306" y="824533"/>
            <a:ext cx="11794732" cy="5208934"/>
          </a:xfrm>
        </p:spPr>
        <p:txBody>
          <a:bodyPr vert="horz" lIns="91440" tIns="45720" rIns="91440" bIns="45720" rtlCol="0" anchor="t">
            <a:noAutofit/>
          </a:bodyPr>
          <a:lstStyle/>
          <a:p>
            <a:pPr marL="0" indent="0">
              <a:lnSpc>
                <a:spcPct val="120000"/>
              </a:lnSpc>
              <a:spcBef>
                <a:spcPts val="0"/>
              </a:spcBef>
              <a:spcAft>
                <a:spcPts val="1200"/>
              </a:spcAft>
              <a:buNone/>
            </a:pPr>
            <a:r>
              <a:rPr lang="en-US" sz="3200" b="1">
                <a:solidFill>
                  <a:schemeClr val="accent2"/>
                </a:solidFill>
                <a:latin typeface="Open Sans"/>
                <a:ea typeface="Open Sans"/>
                <a:cs typeface="Open Sans"/>
              </a:rPr>
              <a:t>CIP Timeline – Southwest Village</a:t>
            </a:r>
          </a:p>
          <a:p>
            <a:pPr marL="1109345" lvl="2" indent="-221615">
              <a:lnSpc>
                <a:spcPct val="100000"/>
              </a:lnSpc>
              <a:spcBef>
                <a:spcPts val="0"/>
              </a:spcBef>
              <a:spcAft>
                <a:spcPts val="1200"/>
              </a:spcAft>
            </a:pPr>
            <a:endParaRPr lang="en-US" sz="1400">
              <a:solidFill>
                <a:srgbClr val="000000"/>
              </a:solidFill>
              <a:latin typeface="Open Sans"/>
              <a:ea typeface="Open Sans"/>
              <a:cs typeface="Open Sans"/>
            </a:endParaRPr>
          </a:p>
        </p:txBody>
      </p:sp>
      <p:grpSp>
        <p:nvGrpSpPr>
          <p:cNvPr id="36" name="Group 35">
            <a:extLst>
              <a:ext uri="{FF2B5EF4-FFF2-40B4-BE49-F238E27FC236}">
                <a16:creationId xmlns:a16="http://schemas.microsoft.com/office/drawing/2014/main" id="{C0F65C8B-F133-AFB9-3B30-86FCC67B0F73}"/>
              </a:ext>
            </a:extLst>
          </p:cNvPr>
          <p:cNvGrpSpPr/>
          <p:nvPr/>
        </p:nvGrpSpPr>
        <p:grpSpPr>
          <a:xfrm>
            <a:off x="44863" y="1523054"/>
            <a:ext cx="10983324" cy="4648290"/>
            <a:chOff x="260575" y="1406525"/>
            <a:chExt cx="9392750" cy="4072046"/>
          </a:xfrm>
        </p:grpSpPr>
        <p:grpSp>
          <p:nvGrpSpPr>
            <p:cNvPr id="37" name="Group 36">
              <a:extLst>
                <a:ext uri="{FF2B5EF4-FFF2-40B4-BE49-F238E27FC236}">
                  <a16:creationId xmlns:a16="http://schemas.microsoft.com/office/drawing/2014/main" id="{E24A5033-B3FA-EB5B-A750-7010DD615735}"/>
                </a:ext>
              </a:extLst>
            </p:cNvPr>
            <p:cNvGrpSpPr/>
            <p:nvPr/>
          </p:nvGrpSpPr>
          <p:grpSpPr>
            <a:xfrm>
              <a:off x="260575" y="1406525"/>
              <a:ext cx="9392750" cy="4072046"/>
              <a:chOff x="260575" y="1406525"/>
              <a:chExt cx="9392750" cy="4072046"/>
            </a:xfrm>
          </p:grpSpPr>
          <p:grpSp>
            <p:nvGrpSpPr>
              <p:cNvPr id="39" name="Group 38">
                <a:extLst>
                  <a:ext uri="{FF2B5EF4-FFF2-40B4-BE49-F238E27FC236}">
                    <a16:creationId xmlns:a16="http://schemas.microsoft.com/office/drawing/2014/main" id="{6A6FE2D8-D0A7-F0DF-41B3-E74731A43102}"/>
                  </a:ext>
                </a:extLst>
              </p:cNvPr>
              <p:cNvGrpSpPr/>
              <p:nvPr/>
            </p:nvGrpSpPr>
            <p:grpSpPr>
              <a:xfrm>
                <a:off x="299358" y="1406525"/>
                <a:ext cx="9353967" cy="4072046"/>
                <a:chOff x="299358" y="1406525"/>
                <a:chExt cx="9353967" cy="4072046"/>
              </a:xfrm>
            </p:grpSpPr>
            <p:sp>
              <p:nvSpPr>
                <p:cNvPr id="45" name="Freeform: Shape 44">
                  <a:extLst>
                    <a:ext uri="{FF2B5EF4-FFF2-40B4-BE49-F238E27FC236}">
                      <a16:creationId xmlns:a16="http://schemas.microsoft.com/office/drawing/2014/main" id="{ECF7A564-B405-0C19-A08D-4A7301D4A21E}"/>
                    </a:ext>
                  </a:extLst>
                </p:cNvPr>
                <p:cNvSpPr/>
                <p:nvPr/>
              </p:nvSpPr>
              <p:spPr>
                <a:xfrm flipV="1">
                  <a:off x="7030775" y="3032125"/>
                  <a:ext cx="2622550" cy="793750"/>
                </a:xfrm>
                <a:custGeom>
                  <a:avLst/>
                  <a:gdLst>
                    <a:gd name="connsiteX0" fmla="*/ 2082800 w 2622550"/>
                    <a:gd name="connsiteY0" fmla="*/ 0 h 793750"/>
                    <a:gd name="connsiteX1" fmla="*/ 2393950 w 2622550"/>
                    <a:gd name="connsiteY1" fmla="*/ 0 h 793750"/>
                    <a:gd name="connsiteX2" fmla="*/ 2622550 w 2622550"/>
                    <a:gd name="connsiteY2" fmla="*/ 254000 h 793750"/>
                    <a:gd name="connsiteX3" fmla="*/ 2171700 w 2622550"/>
                    <a:gd name="connsiteY3" fmla="*/ 793750 h 793750"/>
                    <a:gd name="connsiteX4" fmla="*/ 165100 w 2622550"/>
                    <a:gd name="connsiteY4" fmla="*/ 793750 h 793750"/>
                    <a:gd name="connsiteX5" fmla="*/ 0 w 2622550"/>
                    <a:gd name="connsiteY5" fmla="*/ 527050 h 793750"/>
                    <a:gd name="connsiteX6" fmla="*/ 2089150 w 2622550"/>
                    <a:gd name="connsiteY6" fmla="*/ 527050 h 793750"/>
                    <a:gd name="connsiteX7" fmla="*/ 2260600 w 2622550"/>
                    <a:gd name="connsiteY7" fmla="*/ 266700 h 793750"/>
                    <a:gd name="connsiteX8" fmla="*/ 2082800 w 2622550"/>
                    <a:gd name="connsiteY8" fmla="*/ 0 h 793750"/>
                    <a:gd name="connsiteX0" fmla="*/ 2082800 w 2622550"/>
                    <a:gd name="connsiteY0" fmla="*/ 0 h 793750"/>
                    <a:gd name="connsiteX1" fmla="*/ 2393950 w 2622550"/>
                    <a:gd name="connsiteY1" fmla="*/ 0 h 793750"/>
                    <a:gd name="connsiteX2" fmla="*/ 2622550 w 2622550"/>
                    <a:gd name="connsiteY2" fmla="*/ 254000 h 793750"/>
                    <a:gd name="connsiteX3" fmla="*/ 2171700 w 2622550"/>
                    <a:gd name="connsiteY3" fmla="*/ 793750 h 793750"/>
                    <a:gd name="connsiteX4" fmla="*/ 165100 w 2622550"/>
                    <a:gd name="connsiteY4" fmla="*/ 793750 h 793750"/>
                    <a:gd name="connsiteX5" fmla="*/ 0 w 2622550"/>
                    <a:gd name="connsiteY5" fmla="*/ 527050 h 793750"/>
                    <a:gd name="connsiteX6" fmla="*/ 2063750 w 2622550"/>
                    <a:gd name="connsiteY6" fmla="*/ 520700 h 793750"/>
                    <a:gd name="connsiteX7" fmla="*/ 2260600 w 2622550"/>
                    <a:gd name="connsiteY7" fmla="*/ 266700 h 793750"/>
                    <a:gd name="connsiteX8" fmla="*/ 2082800 w 2622550"/>
                    <a:gd name="connsiteY8" fmla="*/ 0 h 793750"/>
                    <a:gd name="connsiteX0" fmla="*/ 2082800 w 2622550"/>
                    <a:gd name="connsiteY0" fmla="*/ 0 h 793750"/>
                    <a:gd name="connsiteX1" fmla="*/ 2393950 w 2622550"/>
                    <a:gd name="connsiteY1" fmla="*/ 0 h 793750"/>
                    <a:gd name="connsiteX2" fmla="*/ 2622550 w 2622550"/>
                    <a:gd name="connsiteY2" fmla="*/ 254000 h 793750"/>
                    <a:gd name="connsiteX3" fmla="*/ 2203450 w 2622550"/>
                    <a:gd name="connsiteY3" fmla="*/ 781050 h 793750"/>
                    <a:gd name="connsiteX4" fmla="*/ 165100 w 2622550"/>
                    <a:gd name="connsiteY4" fmla="*/ 793750 h 793750"/>
                    <a:gd name="connsiteX5" fmla="*/ 0 w 2622550"/>
                    <a:gd name="connsiteY5" fmla="*/ 527050 h 793750"/>
                    <a:gd name="connsiteX6" fmla="*/ 2063750 w 2622550"/>
                    <a:gd name="connsiteY6" fmla="*/ 520700 h 793750"/>
                    <a:gd name="connsiteX7" fmla="*/ 2260600 w 2622550"/>
                    <a:gd name="connsiteY7" fmla="*/ 266700 h 793750"/>
                    <a:gd name="connsiteX8" fmla="*/ 2082800 w 2622550"/>
                    <a:gd name="connsiteY8" fmla="*/ 0 h 793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2550" h="793750">
                      <a:moveTo>
                        <a:pt x="2082800" y="0"/>
                      </a:moveTo>
                      <a:lnTo>
                        <a:pt x="2393950" y="0"/>
                      </a:lnTo>
                      <a:lnTo>
                        <a:pt x="2622550" y="254000"/>
                      </a:lnTo>
                      <a:lnTo>
                        <a:pt x="2203450" y="781050"/>
                      </a:lnTo>
                      <a:lnTo>
                        <a:pt x="165100" y="793750"/>
                      </a:lnTo>
                      <a:lnTo>
                        <a:pt x="0" y="527050"/>
                      </a:lnTo>
                      <a:lnTo>
                        <a:pt x="2063750" y="520700"/>
                      </a:lnTo>
                      <a:lnTo>
                        <a:pt x="2260600" y="266700"/>
                      </a:lnTo>
                      <a:lnTo>
                        <a:pt x="2082800" y="0"/>
                      </a:lnTo>
                      <a:close/>
                    </a:path>
                  </a:pathLst>
                </a:custGeom>
                <a:solidFill>
                  <a:srgbClr val="0B9BD6"/>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6" name="Freeform: Shape 45">
                  <a:extLst>
                    <a:ext uri="{FF2B5EF4-FFF2-40B4-BE49-F238E27FC236}">
                      <a16:creationId xmlns:a16="http://schemas.microsoft.com/office/drawing/2014/main" id="{7734F86E-AB16-2AEC-8F2C-5EF573BDCF74}"/>
                    </a:ext>
                  </a:extLst>
                </p:cNvPr>
                <p:cNvSpPr/>
                <p:nvPr/>
              </p:nvSpPr>
              <p:spPr>
                <a:xfrm>
                  <a:off x="4782131" y="3032125"/>
                  <a:ext cx="2622550" cy="793750"/>
                </a:xfrm>
                <a:custGeom>
                  <a:avLst/>
                  <a:gdLst>
                    <a:gd name="connsiteX0" fmla="*/ 2082800 w 2622550"/>
                    <a:gd name="connsiteY0" fmla="*/ 0 h 793750"/>
                    <a:gd name="connsiteX1" fmla="*/ 2393950 w 2622550"/>
                    <a:gd name="connsiteY1" fmla="*/ 0 h 793750"/>
                    <a:gd name="connsiteX2" fmla="*/ 2622550 w 2622550"/>
                    <a:gd name="connsiteY2" fmla="*/ 254000 h 793750"/>
                    <a:gd name="connsiteX3" fmla="*/ 2171700 w 2622550"/>
                    <a:gd name="connsiteY3" fmla="*/ 793750 h 793750"/>
                    <a:gd name="connsiteX4" fmla="*/ 165100 w 2622550"/>
                    <a:gd name="connsiteY4" fmla="*/ 793750 h 793750"/>
                    <a:gd name="connsiteX5" fmla="*/ 0 w 2622550"/>
                    <a:gd name="connsiteY5" fmla="*/ 527050 h 793750"/>
                    <a:gd name="connsiteX6" fmla="*/ 2089150 w 2622550"/>
                    <a:gd name="connsiteY6" fmla="*/ 527050 h 793750"/>
                    <a:gd name="connsiteX7" fmla="*/ 2260600 w 2622550"/>
                    <a:gd name="connsiteY7" fmla="*/ 266700 h 793750"/>
                    <a:gd name="connsiteX8" fmla="*/ 2082800 w 2622550"/>
                    <a:gd name="connsiteY8" fmla="*/ 0 h 793750"/>
                    <a:gd name="connsiteX0" fmla="*/ 2082800 w 2622550"/>
                    <a:gd name="connsiteY0" fmla="*/ 0 h 793750"/>
                    <a:gd name="connsiteX1" fmla="*/ 2393950 w 2622550"/>
                    <a:gd name="connsiteY1" fmla="*/ 0 h 793750"/>
                    <a:gd name="connsiteX2" fmla="*/ 2622550 w 2622550"/>
                    <a:gd name="connsiteY2" fmla="*/ 254000 h 793750"/>
                    <a:gd name="connsiteX3" fmla="*/ 2171700 w 2622550"/>
                    <a:gd name="connsiteY3" fmla="*/ 793750 h 793750"/>
                    <a:gd name="connsiteX4" fmla="*/ 165100 w 2622550"/>
                    <a:gd name="connsiteY4" fmla="*/ 793750 h 793750"/>
                    <a:gd name="connsiteX5" fmla="*/ 0 w 2622550"/>
                    <a:gd name="connsiteY5" fmla="*/ 527050 h 793750"/>
                    <a:gd name="connsiteX6" fmla="*/ 2063750 w 2622550"/>
                    <a:gd name="connsiteY6" fmla="*/ 520700 h 793750"/>
                    <a:gd name="connsiteX7" fmla="*/ 2260600 w 2622550"/>
                    <a:gd name="connsiteY7" fmla="*/ 266700 h 793750"/>
                    <a:gd name="connsiteX8" fmla="*/ 2082800 w 2622550"/>
                    <a:gd name="connsiteY8" fmla="*/ 0 h 793750"/>
                    <a:gd name="connsiteX0" fmla="*/ 2082800 w 2622550"/>
                    <a:gd name="connsiteY0" fmla="*/ 0 h 793750"/>
                    <a:gd name="connsiteX1" fmla="*/ 2393950 w 2622550"/>
                    <a:gd name="connsiteY1" fmla="*/ 0 h 793750"/>
                    <a:gd name="connsiteX2" fmla="*/ 2622550 w 2622550"/>
                    <a:gd name="connsiteY2" fmla="*/ 254000 h 793750"/>
                    <a:gd name="connsiteX3" fmla="*/ 2203450 w 2622550"/>
                    <a:gd name="connsiteY3" fmla="*/ 781050 h 793750"/>
                    <a:gd name="connsiteX4" fmla="*/ 165100 w 2622550"/>
                    <a:gd name="connsiteY4" fmla="*/ 793750 h 793750"/>
                    <a:gd name="connsiteX5" fmla="*/ 0 w 2622550"/>
                    <a:gd name="connsiteY5" fmla="*/ 527050 h 793750"/>
                    <a:gd name="connsiteX6" fmla="*/ 2063750 w 2622550"/>
                    <a:gd name="connsiteY6" fmla="*/ 520700 h 793750"/>
                    <a:gd name="connsiteX7" fmla="*/ 2260600 w 2622550"/>
                    <a:gd name="connsiteY7" fmla="*/ 266700 h 793750"/>
                    <a:gd name="connsiteX8" fmla="*/ 2082800 w 2622550"/>
                    <a:gd name="connsiteY8" fmla="*/ 0 h 793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2550" h="793750">
                      <a:moveTo>
                        <a:pt x="2082800" y="0"/>
                      </a:moveTo>
                      <a:lnTo>
                        <a:pt x="2393950" y="0"/>
                      </a:lnTo>
                      <a:lnTo>
                        <a:pt x="2622550" y="254000"/>
                      </a:lnTo>
                      <a:lnTo>
                        <a:pt x="2203450" y="781050"/>
                      </a:lnTo>
                      <a:lnTo>
                        <a:pt x="165100" y="793750"/>
                      </a:lnTo>
                      <a:lnTo>
                        <a:pt x="0" y="527050"/>
                      </a:lnTo>
                      <a:lnTo>
                        <a:pt x="2063750" y="520700"/>
                      </a:lnTo>
                      <a:lnTo>
                        <a:pt x="2260600" y="266700"/>
                      </a:lnTo>
                      <a:lnTo>
                        <a:pt x="2082800" y="0"/>
                      </a:lnTo>
                      <a:close/>
                    </a:path>
                  </a:pathLst>
                </a:custGeom>
                <a:solidFill>
                  <a:srgbClr val="F99E29"/>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7" name="Freeform: Shape 46">
                  <a:extLst>
                    <a:ext uri="{FF2B5EF4-FFF2-40B4-BE49-F238E27FC236}">
                      <a16:creationId xmlns:a16="http://schemas.microsoft.com/office/drawing/2014/main" id="{EC0FA2E5-7D99-5DCB-3ECB-4E5B406D699A}"/>
                    </a:ext>
                  </a:extLst>
                </p:cNvPr>
                <p:cNvSpPr/>
                <p:nvPr/>
              </p:nvSpPr>
              <p:spPr>
                <a:xfrm flipV="1">
                  <a:off x="2533488" y="3032125"/>
                  <a:ext cx="2622550" cy="793750"/>
                </a:xfrm>
                <a:custGeom>
                  <a:avLst/>
                  <a:gdLst>
                    <a:gd name="connsiteX0" fmla="*/ 2082800 w 2622550"/>
                    <a:gd name="connsiteY0" fmla="*/ 0 h 793750"/>
                    <a:gd name="connsiteX1" fmla="*/ 2393950 w 2622550"/>
                    <a:gd name="connsiteY1" fmla="*/ 0 h 793750"/>
                    <a:gd name="connsiteX2" fmla="*/ 2622550 w 2622550"/>
                    <a:gd name="connsiteY2" fmla="*/ 254000 h 793750"/>
                    <a:gd name="connsiteX3" fmla="*/ 2171700 w 2622550"/>
                    <a:gd name="connsiteY3" fmla="*/ 793750 h 793750"/>
                    <a:gd name="connsiteX4" fmla="*/ 165100 w 2622550"/>
                    <a:gd name="connsiteY4" fmla="*/ 793750 h 793750"/>
                    <a:gd name="connsiteX5" fmla="*/ 0 w 2622550"/>
                    <a:gd name="connsiteY5" fmla="*/ 527050 h 793750"/>
                    <a:gd name="connsiteX6" fmla="*/ 2089150 w 2622550"/>
                    <a:gd name="connsiteY6" fmla="*/ 527050 h 793750"/>
                    <a:gd name="connsiteX7" fmla="*/ 2260600 w 2622550"/>
                    <a:gd name="connsiteY7" fmla="*/ 266700 h 793750"/>
                    <a:gd name="connsiteX8" fmla="*/ 2082800 w 2622550"/>
                    <a:gd name="connsiteY8" fmla="*/ 0 h 793750"/>
                    <a:gd name="connsiteX0" fmla="*/ 2082800 w 2622550"/>
                    <a:gd name="connsiteY0" fmla="*/ 0 h 793750"/>
                    <a:gd name="connsiteX1" fmla="*/ 2393950 w 2622550"/>
                    <a:gd name="connsiteY1" fmla="*/ 0 h 793750"/>
                    <a:gd name="connsiteX2" fmla="*/ 2622550 w 2622550"/>
                    <a:gd name="connsiteY2" fmla="*/ 254000 h 793750"/>
                    <a:gd name="connsiteX3" fmla="*/ 2171700 w 2622550"/>
                    <a:gd name="connsiteY3" fmla="*/ 793750 h 793750"/>
                    <a:gd name="connsiteX4" fmla="*/ 165100 w 2622550"/>
                    <a:gd name="connsiteY4" fmla="*/ 793750 h 793750"/>
                    <a:gd name="connsiteX5" fmla="*/ 0 w 2622550"/>
                    <a:gd name="connsiteY5" fmla="*/ 527050 h 793750"/>
                    <a:gd name="connsiteX6" fmla="*/ 2063750 w 2622550"/>
                    <a:gd name="connsiteY6" fmla="*/ 520700 h 793750"/>
                    <a:gd name="connsiteX7" fmla="*/ 2260600 w 2622550"/>
                    <a:gd name="connsiteY7" fmla="*/ 266700 h 793750"/>
                    <a:gd name="connsiteX8" fmla="*/ 2082800 w 2622550"/>
                    <a:gd name="connsiteY8" fmla="*/ 0 h 793750"/>
                    <a:gd name="connsiteX0" fmla="*/ 2082800 w 2622550"/>
                    <a:gd name="connsiteY0" fmla="*/ 0 h 793750"/>
                    <a:gd name="connsiteX1" fmla="*/ 2393950 w 2622550"/>
                    <a:gd name="connsiteY1" fmla="*/ 0 h 793750"/>
                    <a:gd name="connsiteX2" fmla="*/ 2622550 w 2622550"/>
                    <a:gd name="connsiteY2" fmla="*/ 254000 h 793750"/>
                    <a:gd name="connsiteX3" fmla="*/ 2203450 w 2622550"/>
                    <a:gd name="connsiteY3" fmla="*/ 781050 h 793750"/>
                    <a:gd name="connsiteX4" fmla="*/ 165100 w 2622550"/>
                    <a:gd name="connsiteY4" fmla="*/ 793750 h 793750"/>
                    <a:gd name="connsiteX5" fmla="*/ 0 w 2622550"/>
                    <a:gd name="connsiteY5" fmla="*/ 527050 h 793750"/>
                    <a:gd name="connsiteX6" fmla="*/ 2063750 w 2622550"/>
                    <a:gd name="connsiteY6" fmla="*/ 520700 h 793750"/>
                    <a:gd name="connsiteX7" fmla="*/ 2260600 w 2622550"/>
                    <a:gd name="connsiteY7" fmla="*/ 266700 h 793750"/>
                    <a:gd name="connsiteX8" fmla="*/ 2082800 w 2622550"/>
                    <a:gd name="connsiteY8" fmla="*/ 0 h 793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2550" h="793750">
                      <a:moveTo>
                        <a:pt x="2082800" y="0"/>
                      </a:moveTo>
                      <a:lnTo>
                        <a:pt x="2393950" y="0"/>
                      </a:lnTo>
                      <a:lnTo>
                        <a:pt x="2622550" y="254000"/>
                      </a:lnTo>
                      <a:lnTo>
                        <a:pt x="2203450" y="781050"/>
                      </a:lnTo>
                      <a:lnTo>
                        <a:pt x="165100" y="793750"/>
                      </a:lnTo>
                      <a:lnTo>
                        <a:pt x="0" y="527050"/>
                      </a:lnTo>
                      <a:lnTo>
                        <a:pt x="2063750" y="520700"/>
                      </a:lnTo>
                      <a:lnTo>
                        <a:pt x="2260600" y="266700"/>
                      </a:lnTo>
                      <a:lnTo>
                        <a:pt x="2082800" y="0"/>
                      </a:lnTo>
                      <a:close/>
                    </a:path>
                  </a:pathLst>
                </a:custGeom>
                <a:solidFill>
                  <a:srgbClr val="0B9BD6"/>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8" name="Freeform: Shape 47">
                  <a:extLst>
                    <a:ext uri="{FF2B5EF4-FFF2-40B4-BE49-F238E27FC236}">
                      <a16:creationId xmlns:a16="http://schemas.microsoft.com/office/drawing/2014/main" id="{01497341-FA69-A024-A450-F30DA63C397F}"/>
                    </a:ext>
                  </a:extLst>
                </p:cNvPr>
                <p:cNvSpPr/>
                <p:nvPr/>
              </p:nvSpPr>
              <p:spPr>
                <a:xfrm>
                  <a:off x="299358" y="3032125"/>
                  <a:ext cx="2566919" cy="793750"/>
                </a:xfrm>
                <a:custGeom>
                  <a:avLst/>
                  <a:gdLst>
                    <a:gd name="connsiteX0" fmla="*/ 2082800 w 2622550"/>
                    <a:gd name="connsiteY0" fmla="*/ 0 h 793750"/>
                    <a:gd name="connsiteX1" fmla="*/ 2393950 w 2622550"/>
                    <a:gd name="connsiteY1" fmla="*/ 0 h 793750"/>
                    <a:gd name="connsiteX2" fmla="*/ 2622550 w 2622550"/>
                    <a:gd name="connsiteY2" fmla="*/ 254000 h 793750"/>
                    <a:gd name="connsiteX3" fmla="*/ 2171700 w 2622550"/>
                    <a:gd name="connsiteY3" fmla="*/ 793750 h 793750"/>
                    <a:gd name="connsiteX4" fmla="*/ 165100 w 2622550"/>
                    <a:gd name="connsiteY4" fmla="*/ 793750 h 793750"/>
                    <a:gd name="connsiteX5" fmla="*/ 0 w 2622550"/>
                    <a:gd name="connsiteY5" fmla="*/ 527050 h 793750"/>
                    <a:gd name="connsiteX6" fmla="*/ 2089150 w 2622550"/>
                    <a:gd name="connsiteY6" fmla="*/ 527050 h 793750"/>
                    <a:gd name="connsiteX7" fmla="*/ 2260600 w 2622550"/>
                    <a:gd name="connsiteY7" fmla="*/ 266700 h 793750"/>
                    <a:gd name="connsiteX8" fmla="*/ 2082800 w 2622550"/>
                    <a:gd name="connsiteY8" fmla="*/ 0 h 793750"/>
                    <a:gd name="connsiteX0" fmla="*/ 2082800 w 2622550"/>
                    <a:gd name="connsiteY0" fmla="*/ 0 h 793750"/>
                    <a:gd name="connsiteX1" fmla="*/ 2393950 w 2622550"/>
                    <a:gd name="connsiteY1" fmla="*/ 0 h 793750"/>
                    <a:gd name="connsiteX2" fmla="*/ 2622550 w 2622550"/>
                    <a:gd name="connsiteY2" fmla="*/ 254000 h 793750"/>
                    <a:gd name="connsiteX3" fmla="*/ 2171700 w 2622550"/>
                    <a:gd name="connsiteY3" fmla="*/ 793750 h 793750"/>
                    <a:gd name="connsiteX4" fmla="*/ 165100 w 2622550"/>
                    <a:gd name="connsiteY4" fmla="*/ 793750 h 793750"/>
                    <a:gd name="connsiteX5" fmla="*/ 0 w 2622550"/>
                    <a:gd name="connsiteY5" fmla="*/ 527050 h 793750"/>
                    <a:gd name="connsiteX6" fmla="*/ 2063750 w 2622550"/>
                    <a:gd name="connsiteY6" fmla="*/ 520700 h 793750"/>
                    <a:gd name="connsiteX7" fmla="*/ 2260600 w 2622550"/>
                    <a:gd name="connsiteY7" fmla="*/ 266700 h 793750"/>
                    <a:gd name="connsiteX8" fmla="*/ 2082800 w 2622550"/>
                    <a:gd name="connsiteY8" fmla="*/ 0 h 793750"/>
                    <a:gd name="connsiteX0" fmla="*/ 2082800 w 2622550"/>
                    <a:gd name="connsiteY0" fmla="*/ 0 h 793750"/>
                    <a:gd name="connsiteX1" fmla="*/ 2393950 w 2622550"/>
                    <a:gd name="connsiteY1" fmla="*/ 0 h 793750"/>
                    <a:gd name="connsiteX2" fmla="*/ 2622550 w 2622550"/>
                    <a:gd name="connsiteY2" fmla="*/ 254000 h 793750"/>
                    <a:gd name="connsiteX3" fmla="*/ 2203450 w 2622550"/>
                    <a:gd name="connsiteY3" fmla="*/ 781050 h 793750"/>
                    <a:gd name="connsiteX4" fmla="*/ 165100 w 2622550"/>
                    <a:gd name="connsiteY4" fmla="*/ 793750 h 793750"/>
                    <a:gd name="connsiteX5" fmla="*/ 0 w 2622550"/>
                    <a:gd name="connsiteY5" fmla="*/ 527050 h 793750"/>
                    <a:gd name="connsiteX6" fmla="*/ 2063750 w 2622550"/>
                    <a:gd name="connsiteY6" fmla="*/ 520700 h 793750"/>
                    <a:gd name="connsiteX7" fmla="*/ 2260600 w 2622550"/>
                    <a:gd name="connsiteY7" fmla="*/ 266700 h 793750"/>
                    <a:gd name="connsiteX8" fmla="*/ 2082800 w 2622550"/>
                    <a:gd name="connsiteY8" fmla="*/ 0 h 793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2550" h="793750">
                      <a:moveTo>
                        <a:pt x="2082800" y="0"/>
                      </a:moveTo>
                      <a:lnTo>
                        <a:pt x="2393950" y="0"/>
                      </a:lnTo>
                      <a:lnTo>
                        <a:pt x="2622550" y="254000"/>
                      </a:lnTo>
                      <a:lnTo>
                        <a:pt x="2203450" y="781050"/>
                      </a:lnTo>
                      <a:lnTo>
                        <a:pt x="165100" y="793750"/>
                      </a:lnTo>
                      <a:lnTo>
                        <a:pt x="0" y="527050"/>
                      </a:lnTo>
                      <a:lnTo>
                        <a:pt x="2063750" y="520700"/>
                      </a:lnTo>
                      <a:lnTo>
                        <a:pt x="2260600" y="266700"/>
                      </a:lnTo>
                      <a:lnTo>
                        <a:pt x="2082800" y="0"/>
                      </a:lnTo>
                      <a:close/>
                    </a:path>
                  </a:pathLst>
                </a:custGeom>
                <a:solidFill>
                  <a:srgbClr val="F9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49" name="Group 48">
                  <a:extLst>
                    <a:ext uri="{FF2B5EF4-FFF2-40B4-BE49-F238E27FC236}">
                      <a16:creationId xmlns:a16="http://schemas.microsoft.com/office/drawing/2014/main" id="{4C97F065-498C-8EE0-2410-B33AAB0CD2A3}"/>
                    </a:ext>
                  </a:extLst>
                </p:cNvPr>
                <p:cNvGrpSpPr/>
                <p:nvPr/>
              </p:nvGrpSpPr>
              <p:grpSpPr>
                <a:xfrm>
                  <a:off x="1983875" y="3800825"/>
                  <a:ext cx="914400" cy="1677746"/>
                  <a:chOff x="1983875" y="4072817"/>
                  <a:chExt cx="914400" cy="1677746"/>
                </a:xfrm>
              </p:grpSpPr>
              <p:cxnSp>
                <p:nvCxnSpPr>
                  <p:cNvPr id="56" name="Straight Connector 55">
                    <a:extLst>
                      <a:ext uri="{FF2B5EF4-FFF2-40B4-BE49-F238E27FC236}">
                        <a16:creationId xmlns:a16="http://schemas.microsoft.com/office/drawing/2014/main" id="{1EF75EB9-EFD5-84DC-3EC7-73D068B942ED}"/>
                      </a:ext>
                    </a:extLst>
                  </p:cNvPr>
                  <p:cNvCxnSpPr>
                    <a:cxnSpLocks/>
                  </p:cNvCxnSpPr>
                  <p:nvPr/>
                </p:nvCxnSpPr>
                <p:spPr>
                  <a:xfrm>
                    <a:off x="2441075" y="4072817"/>
                    <a:ext cx="0" cy="71120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10A3439D-381A-B30D-17E2-F26AF4D9A36C}"/>
                      </a:ext>
                    </a:extLst>
                  </p:cNvPr>
                  <p:cNvSpPr/>
                  <p:nvPr/>
                </p:nvSpPr>
                <p:spPr>
                  <a:xfrm>
                    <a:off x="1983875" y="4836163"/>
                    <a:ext cx="914400" cy="914400"/>
                  </a:xfrm>
                  <a:prstGeom prst="ellipse">
                    <a:avLst/>
                  </a:prstGeom>
                  <a:solidFill>
                    <a:srgbClr val="FFE716"/>
                  </a:solidFill>
                  <a:ln>
                    <a:noFill/>
                  </a:ln>
                  <a:effectLst>
                    <a:outerShdw blurRad="508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50" name="Group 49">
                  <a:extLst>
                    <a:ext uri="{FF2B5EF4-FFF2-40B4-BE49-F238E27FC236}">
                      <a16:creationId xmlns:a16="http://schemas.microsoft.com/office/drawing/2014/main" id="{0897915A-4240-E6A6-DAB8-2BA3E9F03050}"/>
                    </a:ext>
                  </a:extLst>
                </p:cNvPr>
                <p:cNvGrpSpPr/>
                <p:nvPr/>
              </p:nvGrpSpPr>
              <p:grpSpPr>
                <a:xfrm flipV="1">
                  <a:off x="2236685" y="1406525"/>
                  <a:ext cx="914400" cy="1625600"/>
                  <a:chOff x="14953" y="4097867"/>
                  <a:chExt cx="914400" cy="1625600"/>
                </a:xfrm>
              </p:grpSpPr>
              <p:cxnSp>
                <p:nvCxnSpPr>
                  <p:cNvPr id="54" name="Straight Connector 53">
                    <a:extLst>
                      <a:ext uri="{FF2B5EF4-FFF2-40B4-BE49-F238E27FC236}">
                        <a16:creationId xmlns:a16="http://schemas.microsoft.com/office/drawing/2014/main" id="{68D7A803-9A23-E33B-6ABA-0EBAA057BA98}"/>
                      </a:ext>
                    </a:extLst>
                  </p:cNvPr>
                  <p:cNvCxnSpPr>
                    <a:cxnSpLocks/>
                    <a:endCxn id="55" idx="0"/>
                  </p:cNvCxnSpPr>
                  <p:nvPr/>
                </p:nvCxnSpPr>
                <p:spPr>
                  <a:xfrm>
                    <a:off x="472153" y="4097867"/>
                    <a:ext cx="0" cy="71120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5" name="Oval 54">
                    <a:extLst>
                      <a:ext uri="{FF2B5EF4-FFF2-40B4-BE49-F238E27FC236}">
                        <a16:creationId xmlns:a16="http://schemas.microsoft.com/office/drawing/2014/main" id="{BE1A8C60-5F46-B1AC-6A50-A285D8E57860}"/>
                      </a:ext>
                    </a:extLst>
                  </p:cNvPr>
                  <p:cNvSpPr/>
                  <p:nvPr/>
                </p:nvSpPr>
                <p:spPr>
                  <a:xfrm>
                    <a:off x="14953" y="4809067"/>
                    <a:ext cx="914400" cy="914400"/>
                  </a:xfrm>
                  <a:prstGeom prst="ellipse">
                    <a:avLst/>
                  </a:prstGeom>
                  <a:solidFill>
                    <a:srgbClr val="00B9B1"/>
                  </a:solidFill>
                  <a:ln>
                    <a:noFill/>
                  </a:ln>
                  <a:effectLst>
                    <a:outerShdw blurRad="508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51" name="Group 50">
                  <a:extLst>
                    <a:ext uri="{FF2B5EF4-FFF2-40B4-BE49-F238E27FC236}">
                      <a16:creationId xmlns:a16="http://schemas.microsoft.com/office/drawing/2014/main" id="{B465B49E-D011-84E5-FE8E-7330B41BA3AE}"/>
                    </a:ext>
                  </a:extLst>
                </p:cNvPr>
                <p:cNvGrpSpPr/>
                <p:nvPr/>
              </p:nvGrpSpPr>
              <p:grpSpPr>
                <a:xfrm flipV="1">
                  <a:off x="8374438" y="1460695"/>
                  <a:ext cx="914400" cy="1625600"/>
                  <a:chOff x="1638434" y="4043697"/>
                  <a:chExt cx="914400" cy="1625600"/>
                </a:xfrm>
              </p:grpSpPr>
              <p:cxnSp>
                <p:nvCxnSpPr>
                  <p:cNvPr id="52" name="Straight Connector 51">
                    <a:extLst>
                      <a:ext uri="{FF2B5EF4-FFF2-40B4-BE49-F238E27FC236}">
                        <a16:creationId xmlns:a16="http://schemas.microsoft.com/office/drawing/2014/main" id="{E94DAD82-9E36-13EA-9090-BB8990F70BCE}"/>
                      </a:ext>
                    </a:extLst>
                  </p:cNvPr>
                  <p:cNvCxnSpPr>
                    <a:cxnSpLocks/>
                    <a:endCxn id="53" idx="0"/>
                  </p:cNvCxnSpPr>
                  <p:nvPr/>
                </p:nvCxnSpPr>
                <p:spPr>
                  <a:xfrm>
                    <a:off x="2095634" y="4043697"/>
                    <a:ext cx="0" cy="71120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8783E749-2036-410C-36B2-5C4CDF1621EA}"/>
                      </a:ext>
                    </a:extLst>
                  </p:cNvPr>
                  <p:cNvSpPr/>
                  <p:nvPr/>
                </p:nvSpPr>
                <p:spPr>
                  <a:xfrm>
                    <a:off x="1638434" y="4754897"/>
                    <a:ext cx="914400" cy="914400"/>
                  </a:xfrm>
                  <a:prstGeom prst="ellipse">
                    <a:avLst/>
                  </a:prstGeom>
                  <a:solidFill>
                    <a:srgbClr val="00B9B1"/>
                  </a:solidFill>
                  <a:ln>
                    <a:solidFill>
                      <a:schemeClr val="accent3"/>
                    </a:solidFill>
                  </a:ln>
                  <a:effectLst>
                    <a:outerShdw blurRad="508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sp>
            <p:nvSpPr>
              <p:cNvPr id="40" name="TextBox 39">
                <a:extLst>
                  <a:ext uri="{FF2B5EF4-FFF2-40B4-BE49-F238E27FC236}">
                    <a16:creationId xmlns:a16="http://schemas.microsoft.com/office/drawing/2014/main" id="{739B5391-0C3B-CBD5-BB6D-3DFBC0734BBD}"/>
                  </a:ext>
                </a:extLst>
              </p:cNvPr>
              <p:cNvSpPr txBox="1"/>
              <p:nvPr/>
            </p:nvSpPr>
            <p:spPr>
              <a:xfrm>
                <a:off x="510418" y="3032125"/>
                <a:ext cx="1756228" cy="323546"/>
              </a:xfrm>
              <a:prstGeom prst="rect">
                <a:avLst/>
              </a:prstGeom>
              <a:noFill/>
            </p:spPr>
            <p:txBody>
              <a:bodyPr wrap="square" rtlCol="0">
                <a:spAutoFit/>
              </a:bodyPr>
              <a:lstStyle/>
              <a:p>
                <a:pPr algn="ctr"/>
                <a:r>
                  <a:rPr lang="en-US" b="1">
                    <a:latin typeface="Open Sans" panose="020B0606030504020204" pitchFamily="34" charset="0"/>
                    <a:ea typeface="Open Sans" panose="020B0606030504020204" pitchFamily="34" charset="0"/>
                    <a:cs typeface="Open Sans" panose="020B0606030504020204" pitchFamily="34" charset="0"/>
                  </a:rPr>
                  <a:t>FY26 - $6.5M</a:t>
                </a:r>
              </a:p>
            </p:txBody>
          </p:sp>
          <p:sp>
            <p:nvSpPr>
              <p:cNvPr id="41" name="TextBox 40">
                <a:extLst>
                  <a:ext uri="{FF2B5EF4-FFF2-40B4-BE49-F238E27FC236}">
                    <a16:creationId xmlns:a16="http://schemas.microsoft.com/office/drawing/2014/main" id="{ECD6663E-53EF-839F-25D9-18CD9B7973D4}"/>
                  </a:ext>
                </a:extLst>
              </p:cNvPr>
              <p:cNvSpPr txBox="1"/>
              <p:nvPr/>
            </p:nvSpPr>
            <p:spPr>
              <a:xfrm>
                <a:off x="5061856" y="3032125"/>
                <a:ext cx="1756228" cy="323546"/>
              </a:xfrm>
              <a:prstGeom prst="rect">
                <a:avLst/>
              </a:prstGeom>
              <a:noFill/>
            </p:spPr>
            <p:txBody>
              <a:bodyPr wrap="square" rtlCol="0">
                <a:spAutoFit/>
              </a:bodyPr>
              <a:lstStyle/>
              <a:p>
                <a:pPr algn="ctr"/>
                <a:r>
                  <a:rPr lang="en-US" b="1">
                    <a:latin typeface="Open Sans" panose="020B0606030504020204" pitchFamily="34" charset="0"/>
                    <a:ea typeface="Open Sans" panose="020B0606030504020204" pitchFamily="34" charset="0"/>
                    <a:cs typeface="Open Sans" panose="020B0606030504020204" pitchFamily="34" charset="0"/>
                  </a:rPr>
                  <a:t>FY28 - $17M</a:t>
                </a:r>
              </a:p>
            </p:txBody>
          </p:sp>
          <p:sp>
            <p:nvSpPr>
              <p:cNvPr id="42" name="TextBox 41">
                <a:extLst>
                  <a:ext uri="{FF2B5EF4-FFF2-40B4-BE49-F238E27FC236}">
                    <a16:creationId xmlns:a16="http://schemas.microsoft.com/office/drawing/2014/main" id="{CA152760-4A07-CF28-D76C-F41F8E21B156}"/>
                  </a:ext>
                </a:extLst>
              </p:cNvPr>
              <p:cNvSpPr txBox="1"/>
              <p:nvPr/>
            </p:nvSpPr>
            <p:spPr>
              <a:xfrm>
                <a:off x="2818083" y="3429001"/>
                <a:ext cx="1756228" cy="323546"/>
              </a:xfrm>
              <a:prstGeom prst="rect">
                <a:avLst/>
              </a:prstGeom>
              <a:noFill/>
            </p:spPr>
            <p:txBody>
              <a:bodyPr wrap="square" rtlCol="0">
                <a:spAutoFit/>
              </a:bodyPr>
              <a:lstStyle/>
              <a:p>
                <a:pPr algn="ctr"/>
                <a:r>
                  <a:rPr lang="en-US" b="1">
                    <a:latin typeface="Open Sans" panose="020B0606030504020204" pitchFamily="34" charset="0"/>
                    <a:ea typeface="Open Sans" panose="020B0606030504020204" pitchFamily="34" charset="0"/>
                    <a:cs typeface="Open Sans" panose="020B0606030504020204" pitchFamily="34" charset="0"/>
                  </a:rPr>
                  <a:t>FY27 - $17M</a:t>
                </a:r>
              </a:p>
            </p:txBody>
          </p:sp>
          <p:sp>
            <p:nvSpPr>
              <p:cNvPr id="43" name="TextBox 42">
                <a:extLst>
                  <a:ext uri="{FF2B5EF4-FFF2-40B4-BE49-F238E27FC236}">
                    <a16:creationId xmlns:a16="http://schemas.microsoft.com/office/drawing/2014/main" id="{A7EB5020-6318-248A-8697-D69B9C65FCD0}"/>
                  </a:ext>
                </a:extLst>
              </p:cNvPr>
              <p:cNvSpPr txBox="1"/>
              <p:nvPr/>
            </p:nvSpPr>
            <p:spPr>
              <a:xfrm>
                <a:off x="7300574" y="3429001"/>
                <a:ext cx="1756228" cy="323546"/>
              </a:xfrm>
              <a:prstGeom prst="rect">
                <a:avLst/>
              </a:prstGeom>
              <a:noFill/>
            </p:spPr>
            <p:txBody>
              <a:bodyPr wrap="square" rtlCol="0">
                <a:spAutoFit/>
              </a:bodyPr>
              <a:lstStyle/>
              <a:p>
                <a:pPr algn="ctr"/>
                <a:r>
                  <a:rPr lang="en-US" b="1">
                    <a:latin typeface="Open Sans" panose="020B0606030504020204" pitchFamily="34" charset="0"/>
                    <a:ea typeface="Open Sans" panose="020B0606030504020204" pitchFamily="34" charset="0"/>
                    <a:cs typeface="Open Sans" panose="020B0606030504020204" pitchFamily="34" charset="0"/>
                  </a:rPr>
                  <a:t>FY29 - $17.9M</a:t>
                </a:r>
              </a:p>
            </p:txBody>
          </p:sp>
          <p:sp>
            <p:nvSpPr>
              <p:cNvPr id="44" name="TextBox 43">
                <a:extLst>
                  <a:ext uri="{FF2B5EF4-FFF2-40B4-BE49-F238E27FC236}">
                    <a16:creationId xmlns:a16="http://schemas.microsoft.com/office/drawing/2014/main" id="{02DE51E3-F3C8-0FE7-0EB2-1C1DE957D58D}"/>
                  </a:ext>
                </a:extLst>
              </p:cNvPr>
              <p:cNvSpPr txBox="1"/>
              <p:nvPr/>
            </p:nvSpPr>
            <p:spPr>
              <a:xfrm>
                <a:off x="260575" y="4785613"/>
                <a:ext cx="1778891" cy="512281"/>
              </a:xfrm>
              <a:prstGeom prst="rect">
                <a:avLst/>
              </a:prstGeom>
              <a:noFill/>
            </p:spPr>
            <p:txBody>
              <a:bodyPr wrap="square" rtlCol="0">
                <a:spAutoFit/>
              </a:bodyPr>
              <a:lstStyle/>
              <a:p>
                <a:pPr lvl="0" algn="r"/>
                <a:r>
                  <a:rPr lang="en-US" sz="1600">
                    <a:latin typeface="Open Sans" panose="020B0606030504020204" pitchFamily="34" charset="0"/>
                    <a:ea typeface="Open Sans" panose="020B0606030504020204" pitchFamily="34" charset="0"/>
                    <a:cs typeface="Open Sans" panose="020B0606030504020204" pitchFamily="34" charset="0"/>
                  </a:rPr>
                  <a:t>Permits Obtained</a:t>
                </a:r>
              </a:p>
              <a:p>
                <a:pPr lvl="0" algn="r"/>
                <a:r>
                  <a:rPr lang="en-US" sz="1600">
                    <a:latin typeface="Open Sans" panose="020B0606030504020204" pitchFamily="34" charset="0"/>
                    <a:ea typeface="Open Sans" panose="020B0606030504020204" pitchFamily="34" charset="0"/>
                    <a:cs typeface="Open Sans" panose="020B0606030504020204" pitchFamily="34" charset="0"/>
                  </a:rPr>
                  <a:t>(March 2026)</a:t>
                </a:r>
              </a:p>
            </p:txBody>
          </p:sp>
        </p:grpSp>
        <p:pic>
          <p:nvPicPr>
            <p:cNvPr id="38" name="Graphic 37" descr="Bar graph with upward trend">
              <a:extLst>
                <a:ext uri="{FF2B5EF4-FFF2-40B4-BE49-F238E27FC236}">
                  <a16:creationId xmlns:a16="http://schemas.microsoft.com/office/drawing/2014/main" id="{4B4E97CD-4E19-92AF-2555-B120CA52183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29774" y="4785613"/>
              <a:ext cx="417324" cy="417324"/>
            </a:xfrm>
            <a:prstGeom prst="rect">
              <a:avLst/>
            </a:prstGeom>
          </p:spPr>
        </p:pic>
      </p:grpSp>
      <p:cxnSp>
        <p:nvCxnSpPr>
          <p:cNvPr id="58" name="Straight Connector 57">
            <a:extLst>
              <a:ext uri="{FF2B5EF4-FFF2-40B4-BE49-F238E27FC236}">
                <a16:creationId xmlns:a16="http://schemas.microsoft.com/office/drawing/2014/main" id="{2059A04F-39F3-6D82-3740-3C7A13180A8C}"/>
              </a:ext>
            </a:extLst>
          </p:cNvPr>
          <p:cNvCxnSpPr>
            <a:cxnSpLocks/>
            <a:endCxn id="59" idx="0"/>
          </p:cNvCxnSpPr>
          <p:nvPr/>
        </p:nvCxnSpPr>
        <p:spPr>
          <a:xfrm flipH="1" flipV="1">
            <a:off x="4860612" y="2566852"/>
            <a:ext cx="24794" cy="883315"/>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89CDED68-1BBA-BECC-6BC6-1C4F6DB72672}"/>
              </a:ext>
            </a:extLst>
          </p:cNvPr>
          <p:cNvSpPr/>
          <p:nvPr/>
        </p:nvSpPr>
        <p:spPr>
          <a:xfrm flipV="1">
            <a:off x="4325989" y="1523053"/>
            <a:ext cx="1069245" cy="1043799"/>
          </a:xfrm>
          <a:prstGeom prst="ellipse">
            <a:avLst/>
          </a:prstGeom>
          <a:solidFill>
            <a:srgbClr val="FFE716"/>
          </a:solidFill>
          <a:ln>
            <a:noFill/>
          </a:ln>
          <a:effectLst>
            <a:outerShdw blurRad="508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0" name="TextBox 59">
            <a:extLst>
              <a:ext uri="{FF2B5EF4-FFF2-40B4-BE49-F238E27FC236}">
                <a16:creationId xmlns:a16="http://schemas.microsoft.com/office/drawing/2014/main" id="{1B3BB3A8-A75A-A864-1877-BCD309749A31}"/>
              </a:ext>
            </a:extLst>
          </p:cNvPr>
          <p:cNvSpPr txBox="1"/>
          <p:nvPr/>
        </p:nvSpPr>
        <p:spPr>
          <a:xfrm>
            <a:off x="786196" y="1723129"/>
            <a:ext cx="1564180" cy="584775"/>
          </a:xfrm>
          <a:prstGeom prst="rect">
            <a:avLst/>
          </a:prstGeom>
          <a:noFill/>
        </p:spPr>
        <p:txBody>
          <a:bodyPr wrap="square" rtlCol="0">
            <a:spAutoFit/>
          </a:bodyPr>
          <a:lstStyle/>
          <a:p>
            <a:pPr lvl="0" algn="r"/>
            <a:r>
              <a:rPr lang="en-US" sz="1600">
                <a:latin typeface="Open Sans" panose="020B0606030504020204" pitchFamily="34" charset="0"/>
                <a:ea typeface="Open Sans" panose="020B0606030504020204" pitchFamily="34" charset="0"/>
                <a:cs typeface="Open Sans" panose="020B0606030504020204" pitchFamily="34" charset="0"/>
              </a:rPr>
              <a:t>Bidding Begin</a:t>
            </a:r>
          </a:p>
          <a:p>
            <a:pPr lvl="0" algn="r"/>
            <a:r>
              <a:rPr lang="en-US" sz="1600">
                <a:latin typeface="Open Sans" panose="020B0606030504020204" pitchFamily="34" charset="0"/>
                <a:ea typeface="Open Sans" panose="020B0606030504020204" pitchFamily="34" charset="0"/>
                <a:cs typeface="Open Sans" panose="020B0606030504020204" pitchFamily="34" charset="0"/>
              </a:rPr>
              <a:t>(June 2026)</a:t>
            </a:r>
          </a:p>
        </p:txBody>
      </p:sp>
      <p:sp>
        <p:nvSpPr>
          <p:cNvPr id="61" name="TextBox 60">
            <a:extLst>
              <a:ext uri="{FF2B5EF4-FFF2-40B4-BE49-F238E27FC236}">
                <a16:creationId xmlns:a16="http://schemas.microsoft.com/office/drawing/2014/main" id="{11412751-3815-B681-25D6-EBC9AAF82365}"/>
              </a:ext>
            </a:extLst>
          </p:cNvPr>
          <p:cNvSpPr txBox="1"/>
          <p:nvPr/>
        </p:nvSpPr>
        <p:spPr>
          <a:xfrm>
            <a:off x="5346621" y="1778070"/>
            <a:ext cx="2080129" cy="584775"/>
          </a:xfrm>
          <a:prstGeom prst="rect">
            <a:avLst/>
          </a:prstGeom>
          <a:noFill/>
        </p:spPr>
        <p:txBody>
          <a:bodyPr wrap="square" rtlCol="0">
            <a:spAutoFit/>
          </a:bodyPr>
          <a:lstStyle/>
          <a:p>
            <a:pPr lvl="0"/>
            <a:r>
              <a:rPr lang="en-US" sz="1600">
                <a:latin typeface="Open Sans" panose="020B0606030504020204" pitchFamily="34" charset="0"/>
                <a:ea typeface="Open Sans" panose="020B0606030504020204" pitchFamily="34" charset="0"/>
                <a:cs typeface="Open Sans" panose="020B0606030504020204" pitchFamily="34" charset="0"/>
              </a:rPr>
              <a:t>Construction Start</a:t>
            </a:r>
          </a:p>
          <a:p>
            <a:pPr lvl="0"/>
            <a:r>
              <a:rPr lang="en-US" sz="1600">
                <a:latin typeface="Open Sans" panose="020B0606030504020204" pitchFamily="34" charset="0"/>
                <a:ea typeface="Open Sans" panose="020B0606030504020204" pitchFamily="34" charset="0"/>
                <a:cs typeface="Open Sans" panose="020B0606030504020204" pitchFamily="34" charset="0"/>
              </a:rPr>
              <a:t>(October 2026)</a:t>
            </a:r>
          </a:p>
        </p:txBody>
      </p:sp>
      <p:sp>
        <p:nvSpPr>
          <p:cNvPr id="62" name="TextBox 61">
            <a:extLst>
              <a:ext uri="{FF2B5EF4-FFF2-40B4-BE49-F238E27FC236}">
                <a16:creationId xmlns:a16="http://schemas.microsoft.com/office/drawing/2014/main" id="{51959572-6E2C-0793-BC30-5358E0D1767F}"/>
              </a:ext>
            </a:extLst>
          </p:cNvPr>
          <p:cNvSpPr txBox="1"/>
          <p:nvPr/>
        </p:nvSpPr>
        <p:spPr>
          <a:xfrm>
            <a:off x="7445438" y="1752564"/>
            <a:ext cx="2080129" cy="584775"/>
          </a:xfrm>
          <a:prstGeom prst="rect">
            <a:avLst/>
          </a:prstGeom>
          <a:noFill/>
        </p:spPr>
        <p:txBody>
          <a:bodyPr wrap="square" rtlCol="0">
            <a:spAutoFit/>
          </a:bodyPr>
          <a:lstStyle/>
          <a:p>
            <a:pPr lvl="0" algn="r"/>
            <a:r>
              <a:rPr lang="en-US" sz="1600">
                <a:latin typeface="Open Sans" panose="020B0606030504020204" pitchFamily="34" charset="0"/>
                <a:ea typeface="Open Sans" panose="020B0606030504020204" pitchFamily="34" charset="0"/>
                <a:cs typeface="Open Sans" panose="020B0606030504020204" pitchFamily="34" charset="0"/>
              </a:rPr>
              <a:t>Construction End</a:t>
            </a:r>
          </a:p>
          <a:p>
            <a:pPr lvl="0" algn="r"/>
            <a:r>
              <a:rPr lang="en-US" sz="1600">
                <a:latin typeface="Open Sans" panose="020B0606030504020204" pitchFamily="34" charset="0"/>
                <a:ea typeface="Open Sans" panose="020B0606030504020204" pitchFamily="34" charset="0"/>
                <a:cs typeface="Open Sans" panose="020B0606030504020204" pitchFamily="34" charset="0"/>
              </a:rPr>
              <a:t>(March 2029)</a:t>
            </a:r>
          </a:p>
        </p:txBody>
      </p:sp>
      <p:pic>
        <p:nvPicPr>
          <p:cNvPr id="63" name="Picture 62" descr="A picture containing text&#10;&#10;Description automatically generated">
            <a:extLst>
              <a:ext uri="{FF2B5EF4-FFF2-40B4-BE49-F238E27FC236}">
                <a16:creationId xmlns:a16="http://schemas.microsoft.com/office/drawing/2014/main" id="{29321F27-A2A9-044D-4A49-B1F99515DD7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2490" t="32214" r="58076" b="51043"/>
          <a:stretch/>
        </p:blipFill>
        <p:spPr>
          <a:xfrm>
            <a:off x="2124993" y="5207874"/>
            <a:ext cx="971286" cy="854497"/>
          </a:xfrm>
          <a:prstGeom prst="rect">
            <a:avLst/>
          </a:prstGeom>
        </p:spPr>
      </p:pic>
      <p:pic>
        <p:nvPicPr>
          <p:cNvPr id="64" name="Picture 63" descr="A picture containing text&#10;&#10;Description automatically generated">
            <a:extLst>
              <a:ext uri="{FF2B5EF4-FFF2-40B4-BE49-F238E27FC236}">
                <a16:creationId xmlns:a16="http://schemas.microsoft.com/office/drawing/2014/main" id="{5E73F416-A5D2-743B-6F37-4951E06B16FD}"/>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50912" t="27437" r="14509" b="49249"/>
          <a:stretch/>
        </p:blipFill>
        <p:spPr>
          <a:xfrm>
            <a:off x="2446097" y="1460097"/>
            <a:ext cx="982326" cy="1024378"/>
          </a:xfrm>
          <a:prstGeom prst="rect">
            <a:avLst/>
          </a:prstGeom>
        </p:spPr>
      </p:pic>
      <p:pic>
        <p:nvPicPr>
          <p:cNvPr id="65" name="Picture 64" descr="A picture containing text&#10;&#10;Description automatically generated">
            <a:extLst>
              <a:ext uri="{FF2B5EF4-FFF2-40B4-BE49-F238E27FC236}">
                <a16:creationId xmlns:a16="http://schemas.microsoft.com/office/drawing/2014/main" id="{58FA557B-854C-C7CD-D311-E253E98F8D34}"/>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47560" r="12020" b="71120"/>
          <a:stretch/>
        </p:blipFill>
        <p:spPr>
          <a:xfrm>
            <a:off x="9464779" y="1420236"/>
            <a:ext cx="1077335" cy="1190563"/>
          </a:xfrm>
          <a:prstGeom prst="rect">
            <a:avLst/>
          </a:prstGeom>
        </p:spPr>
      </p:pic>
      <p:pic>
        <p:nvPicPr>
          <p:cNvPr id="66" name="Picture 65" descr="A picture containing text&#10;&#10;Description automatically generated">
            <a:extLst>
              <a:ext uri="{FF2B5EF4-FFF2-40B4-BE49-F238E27FC236}">
                <a16:creationId xmlns:a16="http://schemas.microsoft.com/office/drawing/2014/main" id="{8BE94350-E25A-B2FE-9400-A702B54A832A}"/>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r="53398" b="71120"/>
          <a:stretch/>
        </p:blipFill>
        <p:spPr>
          <a:xfrm>
            <a:off x="4106207" y="1364792"/>
            <a:ext cx="1221726" cy="1171029"/>
          </a:xfrm>
          <a:prstGeom prst="rect">
            <a:avLst/>
          </a:prstGeom>
          <a:ln>
            <a:noFill/>
          </a:ln>
        </p:spPr>
      </p:pic>
    </p:spTree>
    <p:extLst>
      <p:ext uri="{BB962C8B-B14F-4D97-AF65-F5344CB8AC3E}">
        <p14:creationId xmlns:p14="http://schemas.microsoft.com/office/powerpoint/2010/main" val="70185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00041" y="134123"/>
            <a:ext cx="7742073" cy="552532"/>
          </a:xfrm>
        </p:spPr>
        <p:txBody>
          <a:bodyPr>
            <a:noAutofit/>
          </a:bodyPr>
          <a:lstStyle/>
          <a:p>
            <a:pPr>
              <a:lnSpc>
                <a:spcPct val="100000"/>
              </a:lnSpc>
            </a:pPr>
            <a:r>
              <a:rPr lang="en-US" sz="1800" err="1">
                <a:solidFill>
                  <a:schemeClr val="bg1"/>
                </a:solidFill>
                <a:latin typeface="Merriweather" panose="02060503050406030704" pitchFamily="18" charset="0"/>
              </a:rPr>
              <a:t>Otay</a:t>
            </a:r>
            <a:r>
              <a:rPr lang="en-US" sz="1800">
                <a:solidFill>
                  <a:schemeClr val="bg1"/>
                </a:solidFill>
                <a:latin typeface="Merriweather" panose="02060503050406030704" pitchFamily="18" charset="0"/>
              </a:rPr>
              <a:t> Mesa Enhanced Infrastructure Financing District</a:t>
            </a:r>
          </a:p>
        </p:txBody>
      </p:sp>
      <p:sp>
        <p:nvSpPr>
          <p:cNvPr id="9" name="Slide Number Placeholder 4"/>
          <p:cNvSpPr>
            <a:spLocks noGrp="1"/>
          </p:cNvSpPr>
          <p:nvPr>
            <p:ph type="sldNum" sz="quarter" idx="12"/>
          </p:nvPr>
        </p:nvSpPr>
        <p:spPr>
          <a:xfrm>
            <a:off x="69878" y="6450371"/>
            <a:ext cx="878513" cy="322169"/>
          </a:xfrm>
        </p:spPr>
        <p:txBody>
          <a:bodyPr/>
          <a:lstStyle/>
          <a:p>
            <a:pPr algn="ctr"/>
            <a:fld id="{02BD1D1A-3142-417D-892D-A79CE2DAB3EE}" type="slidenum">
              <a:rPr lang="en-US" sz="1235" b="1" smtClean="0">
                <a:solidFill>
                  <a:prstClr val="white"/>
                </a:solidFill>
              </a:rPr>
              <a:pPr algn="ctr"/>
              <a:t>8</a:t>
            </a:fld>
            <a:endParaRPr lang="en-US" sz="1235" b="1">
              <a:solidFill>
                <a:prstClr val="white"/>
              </a:solidFill>
            </a:endParaRPr>
          </a:p>
        </p:txBody>
      </p:sp>
      <p:sp>
        <p:nvSpPr>
          <p:cNvPr id="13" name="Content Placeholder 2"/>
          <p:cNvSpPr>
            <a:spLocks noGrp="1"/>
          </p:cNvSpPr>
          <p:nvPr>
            <p:ph idx="1"/>
          </p:nvPr>
        </p:nvSpPr>
        <p:spPr>
          <a:xfrm>
            <a:off x="236306" y="824533"/>
            <a:ext cx="11794732" cy="5208934"/>
          </a:xfrm>
        </p:spPr>
        <p:txBody>
          <a:bodyPr vert="horz" lIns="91440" tIns="45720" rIns="91440" bIns="45720" rtlCol="0" anchor="t">
            <a:noAutofit/>
          </a:bodyPr>
          <a:lstStyle/>
          <a:p>
            <a:pPr marL="0" indent="0">
              <a:lnSpc>
                <a:spcPct val="120000"/>
              </a:lnSpc>
              <a:spcBef>
                <a:spcPts val="0"/>
              </a:spcBef>
              <a:spcAft>
                <a:spcPts val="1200"/>
              </a:spcAft>
              <a:buNone/>
            </a:pPr>
            <a:r>
              <a:rPr lang="en-US" sz="3200" b="1">
                <a:solidFill>
                  <a:schemeClr val="accent2"/>
                </a:solidFill>
                <a:latin typeface="Open Sans"/>
                <a:ea typeface="Open Sans"/>
                <a:cs typeface="Open Sans"/>
              </a:rPr>
              <a:t>FY26 Proposed Projects – Heritage Bridge</a:t>
            </a:r>
          </a:p>
          <a:p>
            <a:pPr marL="221615" indent="-221615">
              <a:lnSpc>
                <a:spcPct val="120000"/>
              </a:lnSpc>
              <a:spcBef>
                <a:spcPts val="0"/>
              </a:spcBef>
              <a:spcAft>
                <a:spcPts val="1200"/>
              </a:spcAft>
            </a:pPr>
            <a:r>
              <a:rPr lang="en-US" sz="1600" b="1">
                <a:latin typeface="Open Sans"/>
                <a:ea typeface="Open Sans"/>
                <a:cs typeface="Open Sans"/>
              </a:rPr>
              <a:t>Heritage Bridge - $2,000,000</a:t>
            </a:r>
          </a:p>
          <a:p>
            <a:pPr marL="664845" lvl="1" indent="-221615">
              <a:lnSpc>
                <a:spcPct val="100000"/>
              </a:lnSpc>
              <a:spcBef>
                <a:spcPts val="0"/>
              </a:spcBef>
              <a:spcAft>
                <a:spcPts val="1200"/>
              </a:spcAft>
            </a:pPr>
            <a:r>
              <a:rPr lang="en-US" sz="1400">
                <a:latin typeface="Open Sans"/>
                <a:ea typeface="Open Sans"/>
                <a:cs typeface="Open Sans"/>
              </a:rPr>
              <a:t>The Heritage Bridge project will replace the existing bridge over the </a:t>
            </a:r>
            <a:r>
              <a:rPr lang="en-US" sz="1400" err="1">
                <a:latin typeface="Open Sans"/>
                <a:ea typeface="Open Sans"/>
                <a:cs typeface="Open Sans"/>
              </a:rPr>
              <a:t>Otay</a:t>
            </a:r>
            <a:r>
              <a:rPr lang="en-US" sz="1400">
                <a:latin typeface="Open Sans"/>
                <a:ea typeface="Open Sans"/>
                <a:cs typeface="Open Sans"/>
              </a:rPr>
              <a:t> River with a new six-lane structure.</a:t>
            </a:r>
          </a:p>
          <a:p>
            <a:pPr marL="664845" lvl="1" indent="-221615">
              <a:lnSpc>
                <a:spcPct val="100000"/>
              </a:lnSpc>
              <a:spcBef>
                <a:spcPts val="0"/>
              </a:spcBef>
              <a:spcAft>
                <a:spcPts val="1200"/>
              </a:spcAft>
            </a:pPr>
            <a:r>
              <a:rPr lang="en-US" sz="1400">
                <a:latin typeface="Open Sans"/>
                <a:ea typeface="Open Sans"/>
                <a:cs typeface="Open Sans"/>
              </a:rPr>
              <a:t>The new bridge will include buffered bike lanes, sidewalks, roadway lighting, and pedestrian railings.</a:t>
            </a:r>
          </a:p>
          <a:p>
            <a:pPr marL="664845" lvl="1" indent="-221615">
              <a:lnSpc>
                <a:spcPct val="100000"/>
              </a:lnSpc>
              <a:spcBef>
                <a:spcPts val="0"/>
              </a:spcBef>
              <a:spcAft>
                <a:spcPts val="1200"/>
              </a:spcAft>
            </a:pPr>
            <a:r>
              <a:rPr lang="en-US" sz="1400">
                <a:latin typeface="Open Sans"/>
                <a:ea typeface="Open Sans"/>
                <a:cs typeface="Open Sans"/>
              </a:rPr>
              <a:t>Heritage Road will be realigned and widened between Main Street and Entertainment Circle North to improve traffic flow and safety.</a:t>
            </a:r>
          </a:p>
          <a:p>
            <a:pPr marL="664845" lvl="1" indent="-221615">
              <a:lnSpc>
                <a:spcPct val="100000"/>
              </a:lnSpc>
              <a:spcBef>
                <a:spcPts val="0"/>
              </a:spcBef>
              <a:spcAft>
                <a:spcPts val="1200"/>
              </a:spcAft>
            </a:pPr>
            <a:r>
              <a:rPr lang="en-US" sz="1400">
                <a:latin typeface="Open Sans"/>
                <a:ea typeface="Open Sans"/>
                <a:cs typeface="Open Sans"/>
              </a:rPr>
              <a:t>The project will accommodate a multi-use trail under the bridge, providing a dedicated crossing for pedestrians, cyclists, and equestrians.</a:t>
            </a:r>
          </a:p>
          <a:p>
            <a:pPr marL="664845" lvl="1" indent="-221615">
              <a:lnSpc>
                <a:spcPct val="100000"/>
              </a:lnSpc>
              <a:spcBef>
                <a:spcPts val="0"/>
              </a:spcBef>
              <a:spcAft>
                <a:spcPts val="1200"/>
              </a:spcAft>
            </a:pPr>
            <a:r>
              <a:rPr lang="en-US" sz="1400">
                <a:latin typeface="Open Sans"/>
                <a:ea typeface="Open Sans"/>
                <a:cs typeface="Open Sans"/>
              </a:rPr>
              <a:t>Additional improvements include traffic signals at Heritage Road/Main Street and Heritage Road/Entertainment Circle North, as well as upgraded utility infrastructure.</a:t>
            </a:r>
          </a:p>
          <a:p>
            <a:pPr marL="664845" lvl="1" indent="-221615">
              <a:lnSpc>
                <a:spcPct val="100000"/>
              </a:lnSpc>
              <a:spcBef>
                <a:spcPts val="0"/>
              </a:spcBef>
              <a:spcAft>
                <a:spcPts val="1200"/>
              </a:spcAft>
            </a:pPr>
            <a:r>
              <a:rPr lang="en-US" sz="1400">
                <a:latin typeface="Open Sans"/>
                <a:ea typeface="Open Sans"/>
                <a:cs typeface="Open Sans"/>
              </a:rPr>
              <a:t>The City is prioritizing funding its $2M contribution as soon as possible and will issue a one-time payment to the City of Chula Vista this fiscal year. Overall project construction costs are currently $54M paid for with grants and by the City of Chula Vista. </a:t>
            </a:r>
          </a:p>
          <a:p>
            <a:pPr marL="664845" lvl="1" indent="-221615">
              <a:lnSpc>
                <a:spcPct val="100000"/>
              </a:lnSpc>
              <a:spcBef>
                <a:spcPts val="0"/>
              </a:spcBef>
              <a:spcAft>
                <a:spcPts val="1200"/>
              </a:spcAft>
            </a:pPr>
            <a:r>
              <a:rPr lang="en-US" sz="1400">
                <a:latin typeface="Open Sans"/>
                <a:ea typeface="Open Sans"/>
                <a:cs typeface="Open Sans"/>
              </a:rPr>
              <a:t>Construction was awarded in late 2024, with completion expected in spring 2027.</a:t>
            </a:r>
          </a:p>
          <a:p>
            <a:pPr marL="221615" indent="-221615">
              <a:lnSpc>
                <a:spcPct val="100000"/>
              </a:lnSpc>
              <a:spcBef>
                <a:spcPts val="0"/>
              </a:spcBef>
              <a:spcAft>
                <a:spcPts val="1200"/>
              </a:spcAft>
            </a:pPr>
            <a:endParaRPr lang="en-US" sz="2000">
              <a:latin typeface="Open Sans"/>
              <a:ea typeface="Calibri"/>
              <a:cs typeface="Calibri"/>
            </a:endParaRPr>
          </a:p>
          <a:p>
            <a:pPr marL="221615" indent="-221615">
              <a:lnSpc>
                <a:spcPct val="100000"/>
              </a:lnSpc>
              <a:spcBef>
                <a:spcPts val="0"/>
              </a:spcBef>
              <a:spcAft>
                <a:spcPts val="1200"/>
              </a:spcAft>
            </a:pPr>
            <a:endParaRPr lang="en-US" sz="2000">
              <a:latin typeface="Open Sans"/>
              <a:ea typeface="Open Sans"/>
              <a:cs typeface="Open Sans"/>
            </a:endParaRPr>
          </a:p>
          <a:p>
            <a:pPr marL="887730" lvl="2" indent="0">
              <a:lnSpc>
                <a:spcPct val="100000"/>
              </a:lnSpc>
              <a:spcBef>
                <a:spcPts val="0"/>
              </a:spcBef>
              <a:spcAft>
                <a:spcPts val="1200"/>
              </a:spcAft>
              <a:buNone/>
            </a:pPr>
            <a:endParaRPr lang="en-US" sz="1400">
              <a:latin typeface="Open Sans"/>
              <a:ea typeface="Open Sans"/>
              <a:cs typeface="Open Sans"/>
            </a:endParaRPr>
          </a:p>
        </p:txBody>
      </p:sp>
    </p:spTree>
    <p:extLst>
      <p:ext uri="{BB962C8B-B14F-4D97-AF65-F5344CB8AC3E}">
        <p14:creationId xmlns:p14="http://schemas.microsoft.com/office/powerpoint/2010/main" val="157824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00041" y="134123"/>
            <a:ext cx="7742073" cy="552532"/>
          </a:xfrm>
        </p:spPr>
        <p:txBody>
          <a:bodyPr>
            <a:noAutofit/>
          </a:bodyPr>
          <a:lstStyle/>
          <a:p>
            <a:pPr>
              <a:lnSpc>
                <a:spcPct val="100000"/>
              </a:lnSpc>
            </a:pPr>
            <a:r>
              <a:rPr lang="en-US" sz="1800">
                <a:solidFill>
                  <a:schemeClr val="bg1"/>
                </a:solidFill>
                <a:latin typeface="Merriweather" panose="02060503050406030704" pitchFamily="18" charset="0"/>
              </a:rPr>
              <a:t>Otay Mesa Enhanced Infrastructure Financing District</a:t>
            </a:r>
          </a:p>
        </p:txBody>
      </p:sp>
      <p:sp>
        <p:nvSpPr>
          <p:cNvPr id="9" name="Slide Number Placeholder 4"/>
          <p:cNvSpPr>
            <a:spLocks noGrp="1"/>
          </p:cNvSpPr>
          <p:nvPr>
            <p:ph type="sldNum" sz="quarter" idx="12"/>
          </p:nvPr>
        </p:nvSpPr>
        <p:spPr>
          <a:xfrm>
            <a:off x="69878" y="6450371"/>
            <a:ext cx="878513" cy="322169"/>
          </a:xfrm>
        </p:spPr>
        <p:txBody>
          <a:bodyPr/>
          <a:lstStyle/>
          <a:p>
            <a:pPr algn="ctr"/>
            <a:fld id="{02BD1D1A-3142-417D-892D-A79CE2DAB3EE}" type="slidenum">
              <a:rPr lang="en-US" sz="1235" b="1" smtClean="0">
                <a:solidFill>
                  <a:prstClr val="white"/>
                </a:solidFill>
              </a:rPr>
              <a:pPr algn="ctr"/>
              <a:t>9</a:t>
            </a:fld>
            <a:endParaRPr lang="en-US" sz="1235" b="1">
              <a:solidFill>
                <a:prstClr val="white"/>
              </a:solidFill>
            </a:endParaRPr>
          </a:p>
        </p:txBody>
      </p:sp>
      <p:sp>
        <p:nvSpPr>
          <p:cNvPr id="13" name="Content Placeholder 2"/>
          <p:cNvSpPr>
            <a:spLocks noGrp="1"/>
          </p:cNvSpPr>
          <p:nvPr>
            <p:ph idx="1"/>
          </p:nvPr>
        </p:nvSpPr>
        <p:spPr>
          <a:xfrm>
            <a:off x="746805" y="1930795"/>
            <a:ext cx="10698389" cy="4281834"/>
          </a:xfrm>
        </p:spPr>
        <p:txBody>
          <a:bodyPr vert="horz" lIns="91440" tIns="45720" rIns="91440" bIns="45720" rtlCol="0" anchor="t">
            <a:noAutofit/>
          </a:bodyPr>
          <a:lstStyle/>
          <a:p>
            <a:pPr marL="0" indent="0">
              <a:lnSpc>
                <a:spcPct val="120000"/>
              </a:lnSpc>
              <a:spcBef>
                <a:spcPts val="0"/>
              </a:spcBef>
              <a:buNone/>
            </a:pPr>
            <a:r>
              <a:rPr lang="en-US" sz="2400" dirty="0">
                <a:latin typeface="Open Sans"/>
                <a:ea typeface="Open Sans"/>
                <a:cs typeface="Open Sans"/>
              </a:rPr>
              <a:t>Approve, via resolution, the FY 2026 proposed budget.</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0" indent="0">
              <a:lnSpc>
                <a:spcPct val="120000"/>
              </a:lnSpc>
              <a:buNone/>
            </a:pPr>
            <a:endParaRPr lang="en-US" sz="1588"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7D9778DB-0EF3-93EE-F847-59D221C54562}"/>
              </a:ext>
            </a:extLst>
          </p:cNvPr>
          <p:cNvSpPr txBox="1"/>
          <p:nvPr/>
        </p:nvSpPr>
        <p:spPr>
          <a:xfrm>
            <a:off x="256508" y="924397"/>
            <a:ext cx="4882719" cy="710066"/>
          </a:xfrm>
          <a:prstGeom prst="rect">
            <a:avLst/>
          </a:prstGeom>
          <a:noFill/>
        </p:spPr>
        <p:txBody>
          <a:bodyPr wrap="square" rtlCol="0">
            <a:spAutoFit/>
          </a:bodyPr>
          <a:lstStyle/>
          <a:p>
            <a:pPr marL="0" indent="0">
              <a:lnSpc>
                <a:spcPct val="120000"/>
              </a:lnSpc>
              <a:spcBef>
                <a:spcPts val="0"/>
              </a:spcBef>
              <a:buNone/>
            </a:pPr>
            <a:r>
              <a:rPr lang="en-US" sz="3600" b="1" dirty="0">
                <a:solidFill>
                  <a:schemeClr val="accent2"/>
                </a:solidFill>
                <a:latin typeface="Open Sans"/>
                <a:ea typeface="Open Sans"/>
                <a:cs typeface="Open Sans"/>
              </a:rPr>
              <a:t>Requested Actions</a:t>
            </a:r>
          </a:p>
        </p:txBody>
      </p:sp>
    </p:spTree>
    <p:extLst>
      <p:ext uri="{BB962C8B-B14F-4D97-AF65-F5344CB8AC3E}">
        <p14:creationId xmlns:p14="http://schemas.microsoft.com/office/powerpoint/2010/main" val="1470094422"/>
      </p:ext>
    </p:extLst>
  </p:cSld>
  <p:clrMapOvr>
    <a:masterClrMapping/>
  </p:clrMapOvr>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BA Dept FY19 BRC May XX" id="{9BD19894-3F54-4722-A24E-93E590A750EB}" vid="{7A0E4D2A-D77C-4412-B832-2529182EE553}"/>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BA Dept FY19 BRC May XX" id="{9BD19894-3F54-4722-A24E-93E590A750EB}" vid="{F7CADA7D-774A-45CD-9EF4-136701F05724}"/>
    </a:ext>
  </a:extLst>
</a:theme>
</file>

<file path=ppt/theme/theme3.xml><?xml version="1.0" encoding="utf-8"?>
<a:theme xmlns:a="http://schemas.openxmlformats.org/drawingml/2006/main" name="9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BA Dept FY19 BRC May XX" id="{9BD19894-3F54-4722-A24E-93E590A750EB}" vid="{D3A6B414-DE2A-4D4F-9AA7-0485A2EFC10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774df54-6ab4-4681-85e5-7b23fed88b82" xsi:nil="true"/>
    <lcf76f155ced4ddcb4097134ff3c332f xmlns="8a48e69d-0c89-4485-834a-79ddbdf2a3b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BE94BA794F2F04AB932F3B79FAE96FA" ma:contentTypeVersion="17" ma:contentTypeDescription="Create a new document." ma:contentTypeScope="" ma:versionID="ae466bfb1864a5922c7e54ce4eed2141">
  <xsd:schema xmlns:xsd="http://www.w3.org/2001/XMLSchema" xmlns:xs="http://www.w3.org/2001/XMLSchema" xmlns:p="http://schemas.microsoft.com/office/2006/metadata/properties" xmlns:ns2="d774df54-6ab4-4681-85e5-7b23fed88b82" xmlns:ns3="8a48e69d-0c89-4485-834a-79ddbdf2a3b8" targetNamespace="http://schemas.microsoft.com/office/2006/metadata/properties" ma:root="true" ma:fieldsID="ea0b8876b7881697c17472f30121b585" ns2:_="" ns3:_="">
    <xsd:import namespace="d774df54-6ab4-4681-85e5-7b23fed88b82"/>
    <xsd:import namespace="8a48e69d-0c89-4485-834a-79ddbdf2a3b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74df54-6ab4-4681-85e5-7b23fed88b8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b361d15-539b-4b53-81d7-0b417a75cb5d}" ma:internalName="TaxCatchAll" ma:showField="CatchAllData" ma:web="d774df54-6ab4-4681-85e5-7b23fed88b8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48e69d-0c89-4485-834a-79ddbdf2a3b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d174f9a-d9c2-49e9-b05c-597e952d22bf"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E5F0E9-1F0E-4FF7-9783-BC93409878DB}">
  <ds:schemaRefs>
    <ds:schemaRef ds:uri="8a48e69d-0c89-4485-834a-79ddbdf2a3b8"/>
    <ds:schemaRef ds:uri="d774df54-6ab4-4681-85e5-7b23fed88b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43BF72C-A755-4168-B563-4372A471BF9C}">
  <ds:schemaRefs>
    <ds:schemaRef ds:uri="http://schemas.microsoft.com/sharepoint/v3/contenttype/forms"/>
  </ds:schemaRefs>
</ds:datastoreItem>
</file>

<file path=customXml/itemProps3.xml><?xml version="1.0" encoding="utf-8"?>
<ds:datastoreItem xmlns:ds="http://schemas.openxmlformats.org/officeDocument/2006/customXml" ds:itemID="{36364175-4F33-4625-AAD2-AD1C4C595338}">
  <ds:schemaRefs>
    <ds:schemaRef ds:uri="8a48e69d-0c89-4485-834a-79ddbdf2a3b8"/>
    <ds:schemaRef ds:uri="d774df54-6ab4-4681-85e5-7b23fed88b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template BA Dept FY19 BRC May XX</Template>
  <TotalTime>0</TotalTime>
  <Words>891</Words>
  <Application>Microsoft Office PowerPoint</Application>
  <PresentationFormat>Widescreen</PresentationFormat>
  <Paragraphs>138</Paragraphs>
  <Slides>9</Slides>
  <Notes>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vt:lpstr>
      <vt:lpstr>Calibri</vt:lpstr>
      <vt:lpstr>Calibri Light</vt:lpstr>
      <vt:lpstr>Merriweather</vt:lpstr>
      <vt:lpstr>Open Sans</vt:lpstr>
      <vt:lpstr>Open Sans Semibold</vt:lpstr>
      <vt:lpstr>3_Office Theme</vt:lpstr>
      <vt:lpstr>1_Office Theme</vt:lpstr>
      <vt:lpstr>9_Office Theme</vt:lpstr>
      <vt:lpstr>PowerPoint Presentation</vt:lpstr>
      <vt:lpstr>Otay Mesa Enhanced Infrastructure Financing District</vt:lpstr>
      <vt:lpstr>Otay Mesa Enhanced Infrastructure Financing District</vt:lpstr>
      <vt:lpstr>Otay Mesa Enhanced Infrastructure Financing District</vt:lpstr>
      <vt:lpstr>Otay Mesa Enhanced Infrastructure Financing District</vt:lpstr>
      <vt:lpstr>Otay Mesa Enhanced Infrastructure Financing District</vt:lpstr>
      <vt:lpstr>Otay Mesa Enhanced Infrastructure Financing District</vt:lpstr>
      <vt:lpstr>Otay Mesa Enhanced Infrastructure Financing District</vt:lpstr>
      <vt:lpstr>Otay Mesa Enhanced Infrastructure Financing District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O'Donnell, Nicholas</dc:creator>
  <cp:lastModifiedBy>Moore, Kevin</cp:lastModifiedBy>
  <cp:revision>4</cp:revision>
  <cp:lastPrinted>2022-06-02T21:26:30Z</cp:lastPrinted>
  <dcterms:created xsi:type="dcterms:W3CDTF">2018-04-11T23:39:44Z</dcterms:created>
  <dcterms:modified xsi:type="dcterms:W3CDTF">2025-03-04T16:09:14Z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0x0101008BE94BA794F2F04AB932F3B79FAE96FA</vt:lpwstr>
  </property>
  <property fmtid="{D5CDD505-2E9C-101B-9397-08002B2CF9AE}" pid="3" name="MediaServiceImageTags">
    <vt:lpwstr/>
  </property>
</Properties>
</file>