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3"/>
  </p:notesMasterIdLst>
  <p:handoutMasterIdLst>
    <p:handoutMasterId r:id="rId44"/>
  </p:handoutMasterIdLst>
  <p:sldIdLst>
    <p:sldId id="257" r:id="rId5"/>
    <p:sldId id="265" r:id="rId6"/>
    <p:sldId id="266" r:id="rId7"/>
    <p:sldId id="267" r:id="rId8"/>
    <p:sldId id="268" r:id="rId9"/>
    <p:sldId id="269" r:id="rId10"/>
    <p:sldId id="271" r:id="rId11"/>
    <p:sldId id="270" r:id="rId12"/>
    <p:sldId id="273" r:id="rId13"/>
    <p:sldId id="274" r:id="rId14"/>
    <p:sldId id="347" r:id="rId15"/>
    <p:sldId id="277" r:id="rId16"/>
    <p:sldId id="275" r:id="rId17"/>
    <p:sldId id="276" r:id="rId18"/>
    <p:sldId id="278" r:id="rId19"/>
    <p:sldId id="279" r:id="rId20"/>
    <p:sldId id="280" r:id="rId21"/>
    <p:sldId id="321" r:id="rId22"/>
    <p:sldId id="331" r:id="rId23"/>
    <p:sldId id="333" r:id="rId24"/>
    <p:sldId id="339" r:id="rId25"/>
    <p:sldId id="343" r:id="rId26"/>
    <p:sldId id="344" r:id="rId27"/>
    <p:sldId id="348" r:id="rId28"/>
    <p:sldId id="346" r:id="rId29"/>
    <p:sldId id="349" r:id="rId30"/>
    <p:sldId id="353" r:id="rId31"/>
    <p:sldId id="350" r:id="rId32"/>
    <p:sldId id="352" r:id="rId33"/>
    <p:sldId id="351" r:id="rId34"/>
    <p:sldId id="361" r:id="rId35"/>
    <p:sldId id="355" r:id="rId36"/>
    <p:sldId id="356" r:id="rId37"/>
    <p:sldId id="358" r:id="rId38"/>
    <p:sldId id="357" r:id="rId39"/>
    <p:sldId id="359" r:id="rId40"/>
    <p:sldId id="354" r:id="rId41"/>
    <p:sldId id="360"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rner, Alejandra" initials="WA" lastIdx="1" clrIdx="0">
    <p:extLst>
      <p:ext uri="{19B8F6BF-5375-455C-9EA6-DF929625EA0E}">
        <p15:presenceInfo xmlns:p15="http://schemas.microsoft.com/office/powerpoint/2012/main" userId="S::AWarner@sandiego.gov::b0d65d5e-7784-4098-9e05-b0a787e016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D0102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CB6EEA-F01E-4FFD-A6DA-B04C189EA801}" v="23" dt="2025-05-14T17:12:08.170"/>
    <p1510:client id="{EDD084E4-39F0-4849-884E-082A3C399D38}" v="1" dt="2025-05-14T17:31:43.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1858" autoAdjust="0"/>
  </p:normalViewPr>
  <p:slideViewPr>
    <p:cSldViewPr snapToGrid="0">
      <p:cViewPr varScale="1">
        <p:scale>
          <a:sx n="74" d="100"/>
          <a:sy n="74" d="100"/>
        </p:scale>
        <p:origin x="941" y="77"/>
      </p:cViewPr>
      <p:guideLst/>
    </p:cSldViewPr>
  </p:slideViewPr>
  <p:notesTextViewPr>
    <p:cViewPr>
      <p:scale>
        <a:sx n="3" d="2"/>
        <a:sy n="3" d="2"/>
      </p:scale>
      <p:origin x="0" y="0"/>
    </p:cViewPr>
  </p:notesTextViewPr>
  <p:sorterViewPr>
    <p:cViewPr varScale="1">
      <p:scale>
        <a:sx n="1" d="1"/>
        <a:sy n="1" d="1"/>
      </p:scale>
      <p:origin x="0" y="-73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35B9F42-0010-4881-9C1F-8FFA72F3FA54}" type="datetimeFigureOut">
              <a:rPr lang="en-US" smtClean="0"/>
              <a:t>5/14/2025</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4A618A9-FB16-4AB2-AAF4-77529BB0405B}" type="slidenum">
              <a:rPr lang="en-US" smtClean="0"/>
              <a:t>‹#›</a:t>
            </a:fld>
            <a:endParaRPr lang="en-US" dirty="0"/>
          </a:p>
        </p:txBody>
      </p:sp>
    </p:spTree>
    <p:extLst>
      <p:ext uri="{BB962C8B-B14F-4D97-AF65-F5344CB8AC3E}">
        <p14:creationId xmlns:p14="http://schemas.microsoft.com/office/powerpoint/2010/main" val="597722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CF497A-5CC9-4BDF-8249-8839EECF8791}" type="datetimeFigureOut">
              <a:rPr lang="en-US" smtClean="0"/>
              <a:t>5/14/2025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C3545B-EC01-4392-8DA0-90BE562C8A16}" type="slidenum">
              <a:rPr lang="en-US" smtClean="0"/>
              <a:t>‹#›</a:t>
            </a:fld>
            <a:endParaRPr lang="en-US" dirty="0"/>
          </a:p>
        </p:txBody>
      </p:sp>
    </p:spTree>
    <p:extLst>
      <p:ext uri="{BB962C8B-B14F-4D97-AF65-F5344CB8AC3E}">
        <p14:creationId xmlns:p14="http://schemas.microsoft.com/office/powerpoint/2010/main" val="205682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577927-3A5B-415C-BB40-09EFF6D5C32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46876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17</a:t>
            </a:fld>
            <a:endParaRPr lang="en-US" dirty="0"/>
          </a:p>
        </p:txBody>
      </p:sp>
    </p:spTree>
    <p:extLst>
      <p:ext uri="{BB962C8B-B14F-4D97-AF65-F5344CB8AC3E}">
        <p14:creationId xmlns:p14="http://schemas.microsoft.com/office/powerpoint/2010/main" val="131061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19</a:t>
            </a:fld>
            <a:endParaRPr lang="en-US" dirty="0"/>
          </a:p>
        </p:txBody>
      </p:sp>
    </p:spTree>
    <p:extLst>
      <p:ext uri="{BB962C8B-B14F-4D97-AF65-F5344CB8AC3E}">
        <p14:creationId xmlns:p14="http://schemas.microsoft.com/office/powerpoint/2010/main" val="1299017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20</a:t>
            </a:fld>
            <a:endParaRPr lang="en-US" dirty="0"/>
          </a:p>
        </p:txBody>
      </p:sp>
    </p:spTree>
    <p:extLst>
      <p:ext uri="{BB962C8B-B14F-4D97-AF65-F5344CB8AC3E}">
        <p14:creationId xmlns:p14="http://schemas.microsoft.com/office/powerpoint/2010/main" val="2707568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22</a:t>
            </a:fld>
            <a:endParaRPr lang="en-US" dirty="0"/>
          </a:p>
        </p:txBody>
      </p:sp>
    </p:spTree>
    <p:extLst>
      <p:ext uri="{BB962C8B-B14F-4D97-AF65-F5344CB8AC3E}">
        <p14:creationId xmlns:p14="http://schemas.microsoft.com/office/powerpoint/2010/main" val="2157644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23</a:t>
            </a:fld>
            <a:endParaRPr lang="en-US" dirty="0"/>
          </a:p>
        </p:txBody>
      </p:sp>
    </p:spTree>
    <p:extLst>
      <p:ext uri="{BB962C8B-B14F-4D97-AF65-F5344CB8AC3E}">
        <p14:creationId xmlns:p14="http://schemas.microsoft.com/office/powerpoint/2010/main" val="3976887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26</a:t>
            </a:fld>
            <a:endParaRPr lang="en-US" dirty="0"/>
          </a:p>
        </p:txBody>
      </p:sp>
    </p:spTree>
    <p:extLst>
      <p:ext uri="{BB962C8B-B14F-4D97-AF65-F5344CB8AC3E}">
        <p14:creationId xmlns:p14="http://schemas.microsoft.com/office/powerpoint/2010/main" val="3847446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27</a:t>
            </a:fld>
            <a:endParaRPr lang="en-US" dirty="0"/>
          </a:p>
        </p:txBody>
      </p:sp>
    </p:spTree>
    <p:extLst>
      <p:ext uri="{BB962C8B-B14F-4D97-AF65-F5344CB8AC3E}">
        <p14:creationId xmlns:p14="http://schemas.microsoft.com/office/powerpoint/2010/main" val="1643562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28</a:t>
            </a:fld>
            <a:endParaRPr lang="en-US" dirty="0"/>
          </a:p>
        </p:txBody>
      </p:sp>
    </p:spTree>
    <p:extLst>
      <p:ext uri="{BB962C8B-B14F-4D97-AF65-F5344CB8AC3E}">
        <p14:creationId xmlns:p14="http://schemas.microsoft.com/office/powerpoint/2010/main" val="2994471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29</a:t>
            </a:fld>
            <a:endParaRPr lang="en-US" dirty="0"/>
          </a:p>
        </p:txBody>
      </p:sp>
    </p:spTree>
    <p:extLst>
      <p:ext uri="{BB962C8B-B14F-4D97-AF65-F5344CB8AC3E}">
        <p14:creationId xmlns:p14="http://schemas.microsoft.com/office/powerpoint/2010/main" val="589017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30</a:t>
            </a:fld>
            <a:endParaRPr lang="en-US" dirty="0"/>
          </a:p>
        </p:txBody>
      </p:sp>
    </p:spTree>
    <p:extLst>
      <p:ext uri="{BB962C8B-B14F-4D97-AF65-F5344CB8AC3E}">
        <p14:creationId xmlns:p14="http://schemas.microsoft.com/office/powerpoint/2010/main" val="63540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3</a:t>
            </a:fld>
            <a:endParaRPr lang="en-US" dirty="0"/>
          </a:p>
        </p:txBody>
      </p:sp>
    </p:spTree>
    <p:extLst>
      <p:ext uri="{BB962C8B-B14F-4D97-AF65-F5344CB8AC3E}">
        <p14:creationId xmlns:p14="http://schemas.microsoft.com/office/powerpoint/2010/main" val="1918165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34</a:t>
            </a:fld>
            <a:endParaRPr lang="en-US" dirty="0"/>
          </a:p>
        </p:txBody>
      </p:sp>
    </p:spTree>
    <p:extLst>
      <p:ext uri="{BB962C8B-B14F-4D97-AF65-F5344CB8AC3E}">
        <p14:creationId xmlns:p14="http://schemas.microsoft.com/office/powerpoint/2010/main" val="588219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35</a:t>
            </a:fld>
            <a:endParaRPr lang="en-US" dirty="0"/>
          </a:p>
        </p:txBody>
      </p:sp>
    </p:spTree>
    <p:extLst>
      <p:ext uri="{BB962C8B-B14F-4D97-AF65-F5344CB8AC3E}">
        <p14:creationId xmlns:p14="http://schemas.microsoft.com/office/powerpoint/2010/main" val="3537891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36</a:t>
            </a:fld>
            <a:endParaRPr lang="en-US" dirty="0"/>
          </a:p>
        </p:txBody>
      </p:sp>
    </p:spTree>
    <p:extLst>
      <p:ext uri="{BB962C8B-B14F-4D97-AF65-F5344CB8AC3E}">
        <p14:creationId xmlns:p14="http://schemas.microsoft.com/office/powerpoint/2010/main" val="3565257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37</a:t>
            </a:fld>
            <a:endParaRPr lang="en-US" dirty="0"/>
          </a:p>
        </p:txBody>
      </p:sp>
    </p:spTree>
    <p:extLst>
      <p:ext uri="{BB962C8B-B14F-4D97-AF65-F5344CB8AC3E}">
        <p14:creationId xmlns:p14="http://schemas.microsoft.com/office/powerpoint/2010/main" val="758631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38</a:t>
            </a:fld>
            <a:endParaRPr lang="en-US" dirty="0"/>
          </a:p>
        </p:txBody>
      </p:sp>
    </p:spTree>
    <p:extLst>
      <p:ext uri="{BB962C8B-B14F-4D97-AF65-F5344CB8AC3E}">
        <p14:creationId xmlns:p14="http://schemas.microsoft.com/office/powerpoint/2010/main" val="2774141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4</a:t>
            </a:fld>
            <a:endParaRPr lang="en-US" dirty="0"/>
          </a:p>
        </p:txBody>
      </p:sp>
    </p:spTree>
    <p:extLst>
      <p:ext uri="{BB962C8B-B14F-4D97-AF65-F5344CB8AC3E}">
        <p14:creationId xmlns:p14="http://schemas.microsoft.com/office/powerpoint/2010/main" val="441784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5</a:t>
            </a:fld>
            <a:endParaRPr lang="en-US" dirty="0"/>
          </a:p>
        </p:txBody>
      </p:sp>
    </p:spTree>
    <p:extLst>
      <p:ext uri="{BB962C8B-B14F-4D97-AF65-F5344CB8AC3E}">
        <p14:creationId xmlns:p14="http://schemas.microsoft.com/office/powerpoint/2010/main" val="74484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9</a:t>
            </a:fld>
            <a:endParaRPr lang="en-US" dirty="0"/>
          </a:p>
        </p:txBody>
      </p:sp>
    </p:spTree>
    <p:extLst>
      <p:ext uri="{BB962C8B-B14F-4D97-AF65-F5344CB8AC3E}">
        <p14:creationId xmlns:p14="http://schemas.microsoft.com/office/powerpoint/2010/main" val="144174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12</a:t>
            </a:fld>
            <a:endParaRPr lang="en-US" dirty="0"/>
          </a:p>
        </p:txBody>
      </p:sp>
    </p:spTree>
    <p:extLst>
      <p:ext uri="{BB962C8B-B14F-4D97-AF65-F5344CB8AC3E}">
        <p14:creationId xmlns:p14="http://schemas.microsoft.com/office/powerpoint/2010/main" val="2435877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14</a:t>
            </a:fld>
            <a:endParaRPr lang="en-US" dirty="0"/>
          </a:p>
        </p:txBody>
      </p:sp>
    </p:spTree>
    <p:extLst>
      <p:ext uri="{BB962C8B-B14F-4D97-AF65-F5344CB8AC3E}">
        <p14:creationId xmlns:p14="http://schemas.microsoft.com/office/powerpoint/2010/main" val="2762346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15</a:t>
            </a:fld>
            <a:endParaRPr lang="en-US" dirty="0"/>
          </a:p>
        </p:txBody>
      </p:sp>
    </p:spTree>
    <p:extLst>
      <p:ext uri="{BB962C8B-B14F-4D97-AF65-F5344CB8AC3E}">
        <p14:creationId xmlns:p14="http://schemas.microsoft.com/office/powerpoint/2010/main" val="389216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3545B-EC01-4392-8DA0-90BE562C8A16}" type="slidenum">
              <a:rPr lang="en-US" smtClean="0"/>
              <a:t>16</a:t>
            </a:fld>
            <a:endParaRPr lang="en-US" dirty="0"/>
          </a:p>
        </p:txBody>
      </p:sp>
    </p:spTree>
    <p:extLst>
      <p:ext uri="{BB962C8B-B14F-4D97-AF65-F5344CB8AC3E}">
        <p14:creationId xmlns:p14="http://schemas.microsoft.com/office/powerpoint/2010/main" val="719422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368"/>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748"/>
            </a:lvl1pPr>
            <a:lvl2pPr marL="332833" indent="0" algn="ctr">
              <a:buNone/>
              <a:defRPr sz="1456"/>
            </a:lvl2pPr>
            <a:lvl3pPr marL="665665" indent="0" algn="ctr">
              <a:buNone/>
              <a:defRPr sz="1310"/>
            </a:lvl3pPr>
            <a:lvl4pPr marL="998498"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62FD4C-B76E-4799-878A-06BB487E307E}" type="datetime1">
              <a:rPr lang="en-US" smtClean="0">
                <a:solidFill>
                  <a:prstClr val="black">
                    <a:tint val="75000"/>
                  </a:prstClr>
                </a:solidFill>
              </a:rPr>
              <a:t>5/14/2025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90FCBB43-4EE7-4AE0-A011-CC9052827149}"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84480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89B330-1228-4174-BEAB-4A650C05EF82}" type="datetime1">
              <a:rPr lang="en-US" smtClean="0">
                <a:solidFill>
                  <a:prstClr val="black">
                    <a:tint val="75000"/>
                  </a:prstClr>
                </a:solidFill>
              </a:rPr>
              <a:t>5/14/2025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90FCBB43-4EE7-4AE0-A011-CC905282714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554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D7F97-46D4-457B-BC07-9D566ED551DE}" type="datetime1">
              <a:rPr lang="en-US" smtClean="0">
                <a:solidFill>
                  <a:prstClr val="black">
                    <a:tint val="75000"/>
                  </a:prstClr>
                </a:solidFill>
              </a:rPr>
              <a:t>5/14/2025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90FCBB43-4EE7-4AE0-A011-CC905282714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0450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202402" y="5255559"/>
            <a:ext cx="12531521" cy="1680882"/>
          </a:xfrm>
          <a:prstGeom prst="rect">
            <a:avLst/>
          </a:prstGeom>
        </p:spPr>
      </p:pic>
      <p:sp>
        <p:nvSpPr>
          <p:cNvPr id="2" name="Title 1"/>
          <p:cNvSpPr>
            <a:spLocks noGrp="1"/>
          </p:cNvSpPr>
          <p:nvPr>
            <p:ph type="title"/>
          </p:nvPr>
        </p:nvSpPr>
        <p:spPr>
          <a:xfrm>
            <a:off x="1361595" y="33621"/>
            <a:ext cx="10515600" cy="851647"/>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175684"/>
            <a:ext cx="10515600" cy="49203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6CF8125-DE17-4B75-AF48-10B5C1EE9928}" type="datetime1">
              <a:rPr lang="en-US" smtClean="0">
                <a:solidFill>
                  <a:prstClr val="black">
                    <a:tint val="75000"/>
                  </a:prstClr>
                </a:solidFill>
              </a:rPr>
              <a:t>5/14/2025</a:t>
            </a:fld>
            <a:endParaRPr lang="en-US" dirty="0">
              <a:solidFill>
                <a:prstClr val="black">
                  <a:tint val="75000"/>
                </a:prstClr>
              </a:solidFill>
            </a:endParaRPr>
          </a:p>
        </p:txBody>
      </p:sp>
      <p:sp>
        <p:nvSpPr>
          <p:cNvPr id="7" name="Slide Number Placeholder 5"/>
          <p:cNvSpPr>
            <a:spLocks noGrp="1"/>
          </p:cNvSpPr>
          <p:nvPr>
            <p:ph type="sldNum" sz="quarter" idx="4"/>
          </p:nvPr>
        </p:nvSpPr>
        <p:spPr>
          <a:xfrm>
            <a:off x="4724400" y="6471612"/>
            <a:ext cx="2743200" cy="365125"/>
          </a:xfrm>
          <a:prstGeom prst="rect">
            <a:avLst/>
          </a:prstGeom>
        </p:spPr>
        <p:txBody>
          <a:bodyPr vert="horz" lIns="91440" tIns="45720" rIns="91440" bIns="45720" rtlCol="0" anchor="ctr"/>
          <a:lstStyle>
            <a:lvl1pPr>
              <a:defRPr lang="en-US" smtClean="0"/>
            </a:lvl1pPr>
          </a:lstStyle>
          <a:p>
            <a:fld id="{90FCBB43-4EE7-4AE0-A011-CC9052827149}"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63306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368"/>
            </a:lvl1pPr>
          </a:lstStyle>
          <a:p>
            <a:r>
              <a:rPr lang="en-US"/>
              <a:t>Click to edit Master title style</a:t>
            </a:r>
            <a:endParaRPr lang="en-US" dirty="0"/>
          </a:p>
        </p:txBody>
      </p:sp>
      <p:sp>
        <p:nvSpPr>
          <p:cNvPr id="3" name="Text Placeholder 2"/>
          <p:cNvSpPr>
            <a:spLocks noGrp="1"/>
          </p:cNvSpPr>
          <p:nvPr>
            <p:ph type="body" idx="1"/>
          </p:nvPr>
        </p:nvSpPr>
        <p:spPr>
          <a:xfrm>
            <a:off x="831851" y="4589466"/>
            <a:ext cx="10515600" cy="1500187"/>
          </a:xfrm>
        </p:spPr>
        <p:txBody>
          <a:bodyPr/>
          <a:lstStyle>
            <a:lvl1pPr marL="0" indent="0">
              <a:buNone/>
              <a:defRPr sz="1748">
                <a:solidFill>
                  <a:schemeClr val="tx1"/>
                </a:solidFill>
              </a:defRPr>
            </a:lvl1pPr>
            <a:lvl2pPr marL="332833" indent="0">
              <a:buNone/>
              <a:defRPr sz="1456">
                <a:solidFill>
                  <a:schemeClr val="tx1">
                    <a:tint val="75000"/>
                  </a:schemeClr>
                </a:solidFill>
              </a:defRPr>
            </a:lvl2pPr>
            <a:lvl3pPr marL="665665" indent="0">
              <a:buNone/>
              <a:defRPr sz="1310">
                <a:solidFill>
                  <a:schemeClr val="tx1">
                    <a:tint val="75000"/>
                  </a:schemeClr>
                </a:solidFill>
              </a:defRPr>
            </a:lvl3pPr>
            <a:lvl4pPr marL="998498" indent="0">
              <a:buNone/>
              <a:defRPr sz="1165">
                <a:solidFill>
                  <a:schemeClr val="tx1">
                    <a:tint val="75000"/>
                  </a:schemeClr>
                </a:solidFill>
              </a:defRPr>
            </a:lvl4pPr>
            <a:lvl5pPr marL="1331330" indent="0">
              <a:buNone/>
              <a:defRPr sz="1165">
                <a:solidFill>
                  <a:schemeClr val="tx1">
                    <a:tint val="75000"/>
                  </a:schemeClr>
                </a:solidFill>
              </a:defRPr>
            </a:lvl5pPr>
            <a:lvl6pPr marL="1664162" indent="0">
              <a:buNone/>
              <a:defRPr sz="1165">
                <a:solidFill>
                  <a:schemeClr val="tx1">
                    <a:tint val="75000"/>
                  </a:schemeClr>
                </a:solidFill>
              </a:defRPr>
            </a:lvl6pPr>
            <a:lvl7pPr marL="1996995" indent="0">
              <a:buNone/>
              <a:defRPr sz="1165">
                <a:solidFill>
                  <a:schemeClr val="tx1">
                    <a:tint val="75000"/>
                  </a:schemeClr>
                </a:solidFill>
              </a:defRPr>
            </a:lvl7pPr>
            <a:lvl8pPr marL="2329827" indent="0">
              <a:buNone/>
              <a:defRPr sz="1165">
                <a:solidFill>
                  <a:schemeClr val="tx1">
                    <a:tint val="75000"/>
                  </a:schemeClr>
                </a:solidFill>
              </a:defRPr>
            </a:lvl8pPr>
            <a:lvl9pPr marL="2662660" indent="0">
              <a:buNone/>
              <a:defRPr sz="11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65BFF9-6BED-4DD6-A263-E9257BF6249D}" type="datetime1">
              <a:rPr lang="en-US" smtClean="0">
                <a:solidFill>
                  <a:prstClr val="black">
                    <a:tint val="75000"/>
                  </a:prstClr>
                </a:solidFill>
              </a:rPr>
              <a:t>5/14/2025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90FCBB43-4EE7-4AE0-A011-CC9052827149}"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78104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1554" y="956235"/>
            <a:ext cx="10732247" cy="66438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1554" y="1828800"/>
            <a:ext cx="5398247" cy="4348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98245" cy="4351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1C38820-32BF-4782-A4A9-29010E1045B9}" type="datetime1">
              <a:rPr lang="en-US" smtClean="0">
                <a:solidFill>
                  <a:prstClr val="black">
                    <a:tint val="75000"/>
                  </a:prstClr>
                </a:solidFill>
              </a:rPr>
              <a:t>5/14/2025</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vert="horz" lIns="91440" tIns="45720" rIns="91440" bIns="45720" rtlCol="0" anchor="ctr"/>
          <a:lstStyle>
            <a:lvl1pPr>
              <a:defRPr lang="en-US" smtClean="0"/>
            </a:lvl1pPr>
          </a:lstStyle>
          <a:p>
            <a:fld id="{90FCBB43-4EE7-4AE0-A011-CC9052827149}"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753329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748" b="1"/>
            </a:lvl1pPr>
            <a:lvl2pPr marL="332833" indent="0">
              <a:buNone/>
              <a:defRPr sz="1456" b="1"/>
            </a:lvl2pPr>
            <a:lvl3pPr marL="665665" indent="0">
              <a:buNone/>
              <a:defRPr sz="1310" b="1"/>
            </a:lvl3pPr>
            <a:lvl4pPr marL="998498" indent="0">
              <a:buNone/>
              <a:defRPr sz="1165" b="1"/>
            </a:lvl4pPr>
            <a:lvl5pPr marL="1331330" indent="0">
              <a:buNone/>
              <a:defRPr sz="1165" b="1"/>
            </a:lvl5pPr>
            <a:lvl6pPr marL="1664162" indent="0">
              <a:buNone/>
              <a:defRPr sz="1165" b="1"/>
            </a:lvl6pPr>
            <a:lvl7pPr marL="1996995" indent="0">
              <a:buNone/>
              <a:defRPr sz="1165" b="1"/>
            </a:lvl7pPr>
            <a:lvl8pPr marL="2329827" indent="0">
              <a:buNone/>
              <a:defRPr sz="1165" b="1"/>
            </a:lvl8pPr>
            <a:lvl9pPr marL="2662660" indent="0">
              <a:buNone/>
              <a:defRPr sz="1165"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748" b="1"/>
            </a:lvl1pPr>
            <a:lvl2pPr marL="332833" indent="0">
              <a:buNone/>
              <a:defRPr sz="1456" b="1"/>
            </a:lvl2pPr>
            <a:lvl3pPr marL="665665" indent="0">
              <a:buNone/>
              <a:defRPr sz="1310" b="1"/>
            </a:lvl3pPr>
            <a:lvl4pPr marL="998498" indent="0">
              <a:buNone/>
              <a:defRPr sz="1165" b="1"/>
            </a:lvl4pPr>
            <a:lvl5pPr marL="1331330" indent="0">
              <a:buNone/>
              <a:defRPr sz="1165" b="1"/>
            </a:lvl5pPr>
            <a:lvl6pPr marL="1664162" indent="0">
              <a:buNone/>
              <a:defRPr sz="1165" b="1"/>
            </a:lvl6pPr>
            <a:lvl7pPr marL="1996995" indent="0">
              <a:buNone/>
              <a:defRPr sz="1165" b="1"/>
            </a:lvl7pPr>
            <a:lvl8pPr marL="2329827" indent="0">
              <a:buNone/>
              <a:defRPr sz="1165" b="1"/>
            </a:lvl8pPr>
            <a:lvl9pPr marL="2662660" indent="0">
              <a:buNone/>
              <a:defRPr sz="1165"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CE60C-7F92-4FA9-9921-CB23DDC8105C}" type="datetime1">
              <a:rPr lang="en-US" smtClean="0">
                <a:solidFill>
                  <a:prstClr val="black">
                    <a:tint val="75000"/>
                  </a:prstClr>
                </a:solidFill>
              </a:rPr>
              <a:t>5/14/2025</a:t>
            </a:fld>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0FCBB43-4EE7-4AE0-A011-CC905282714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4283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9521" y="944846"/>
            <a:ext cx="10668499"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C73595-111F-4597-BF16-94ECC2ACB58C}" type="datetime1">
              <a:rPr lang="en-US" smtClean="0">
                <a:solidFill>
                  <a:prstClr val="black">
                    <a:tint val="75000"/>
                  </a:prstClr>
                </a:solidFill>
              </a:rPr>
              <a:t>5/14/2025</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vert="horz" lIns="91440" tIns="45720" rIns="91440" bIns="45720" rtlCol="0" anchor="ctr"/>
          <a:lstStyle>
            <a:lvl1pPr>
              <a:defRPr lang="en-US" smtClean="0"/>
            </a:lvl1pPr>
          </a:lstStyle>
          <a:p>
            <a:fld id="{90FCBB43-4EE7-4AE0-A011-CC9052827149}"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273844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4D3B3-6841-4CDE-AA78-3AE00CADB195}" type="datetime1">
              <a:rPr lang="en-US" smtClean="0">
                <a:solidFill>
                  <a:prstClr val="black">
                    <a:tint val="75000"/>
                  </a:prstClr>
                </a:solidFill>
              </a:rPr>
              <a:t>5/14/2025</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0FCBB43-4EE7-4AE0-A011-CC905282714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0074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2330"/>
            </a:lvl1pPr>
          </a:lstStyle>
          <a:p>
            <a:r>
              <a:rPr lang="en-US"/>
              <a:t>Click to edit Master title style</a:t>
            </a:r>
            <a:endParaRPr lang="en-US" dirty="0"/>
          </a:p>
        </p:txBody>
      </p:sp>
      <p:sp>
        <p:nvSpPr>
          <p:cNvPr id="3" name="Content Placeholder 2"/>
          <p:cNvSpPr>
            <a:spLocks noGrp="1"/>
          </p:cNvSpPr>
          <p:nvPr>
            <p:ph idx="1"/>
          </p:nvPr>
        </p:nvSpPr>
        <p:spPr>
          <a:xfrm>
            <a:off x="5183188" y="987428"/>
            <a:ext cx="6172200" cy="4873625"/>
          </a:xfrm>
        </p:spPr>
        <p:txBody>
          <a:bodyPr/>
          <a:lstStyle>
            <a:lvl1pPr>
              <a:defRPr sz="2330"/>
            </a:lvl1pPr>
            <a:lvl2pPr>
              <a:defRPr sz="2039"/>
            </a:lvl2pPr>
            <a:lvl3pPr>
              <a:defRPr sz="1748"/>
            </a:lvl3pPr>
            <a:lvl4pPr>
              <a:defRPr sz="1456"/>
            </a:lvl4pPr>
            <a:lvl5pPr>
              <a:defRPr sz="1456"/>
            </a:lvl5pPr>
            <a:lvl6pPr>
              <a:defRPr sz="1456"/>
            </a:lvl6pPr>
            <a:lvl7pPr>
              <a:defRPr sz="1456"/>
            </a:lvl7pPr>
            <a:lvl8pPr>
              <a:defRPr sz="1456"/>
            </a:lvl8pPr>
            <a:lvl9pPr>
              <a:defRPr sz="14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9" cy="3811588"/>
          </a:xfrm>
        </p:spPr>
        <p:txBody>
          <a:bodyPr/>
          <a:lstStyle>
            <a:lvl1pPr marL="0" indent="0">
              <a:buNone/>
              <a:defRPr sz="1165"/>
            </a:lvl1pPr>
            <a:lvl2pPr marL="332833" indent="0">
              <a:buNone/>
              <a:defRPr sz="1019"/>
            </a:lvl2pPr>
            <a:lvl3pPr marL="665665" indent="0">
              <a:buNone/>
              <a:defRPr sz="874"/>
            </a:lvl3pPr>
            <a:lvl4pPr marL="998498" indent="0">
              <a:buNone/>
              <a:defRPr sz="728"/>
            </a:lvl4pPr>
            <a:lvl5pPr marL="1331330" indent="0">
              <a:buNone/>
              <a:defRPr sz="728"/>
            </a:lvl5pPr>
            <a:lvl6pPr marL="1664162" indent="0">
              <a:buNone/>
              <a:defRPr sz="728"/>
            </a:lvl6pPr>
            <a:lvl7pPr marL="1996995" indent="0">
              <a:buNone/>
              <a:defRPr sz="728"/>
            </a:lvl7pPr>
            <a:lvl8pPr marL="2329827" indent="0">
              <a:buNone/>
              <a:defRPr sz="728"/>
            </a:lvl8pPr>
            <a:lvl9pPr marL="2662660" indent="0">
              <a:buNone/>
              <a:defRPr sz="728"/>
            </a:lvl9pPr>
          </a:lstStyle>
          <a:p>
            <a:pPr lvl="0"/>
            <a:r>
              <a:rPr lang="en-US"/>
              <a:t>Click to edit Master text styles</a:t>
            </a:r>
          </a:p>
        </p:txBody>
      </p:sp>
      <p:sp>
        <p:nvSpPr>
          <p:cNvPr id="5" name="Date Placeholder 4"/>
          <p:cNvSpPr>
            <a:spLocks noGrp="1"/>
          </p:cNvSpPr>
          <p:nvPr>
            <p:ph type="dt" sz="half" idx="10"/>
          </p:nvPr>
        </p:nvSpPr>
        <p:spPr/>
        <p:txBody>
          <a:bodyPr/>
          <a:lstStyle/>
          <a:p>
            <a:fld id="{6DA97A47-2456-4C5D-86C1-E8E4F16BB865}" type="datetime1">
              <a:rPr lang="en-US" smtClean="0">
                <a:solidFill>
                  <a:prstClr val="black">
                    <a:tint val="75000"/>
                  </a:prstClr>
                </a:solidFill>
              </a:rPr>
              <a:t>5/14/2025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90FCBB43-4EE7-4AE0-A011-CC905282714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5022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233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2330"/>
            </a:lvl1pPr>
            <a:lvl2pPr marL="332833" indent="0">
              <a:buNone/>
              <a:defRPr sz="2039"/>
            </a:lvl2pPr>
            <a:lvl3pPr marL="665665" indent="0">
              <a:buNone/>
              <a:defRPr sz="1748"/>
            </a:lvl3pPr>
            <a:lvl4pPr marL="998498" indent="0">
              <a:buNone/>
              <a:defRPr sz="1456"/>
            </a:lvl4pPr>
            <a:lvl5pPr marL="1331330" indent="0">
              <a:buNone/>
              <a:defRPr sz="1456"/>
            </a:lvl5pPr>
            <a:lvl6pPr marL="1664162" indent="0">
              <a:buNone/>
              <a:defRPr sz="1456"/>
            </a:lvl6pPr>
            <a:lvl7pPr marL="1996995" indent="0">
              <a:buNone/>
              <a:defRPr sz="1456"/>
            </a:lvl7pPr>
            <a:lvl8pPr marL="2329827" indent="0">
              <a:buNone/>
              <a:defRPr sz="1456"/>
            </a:lvl8pPr>
            <a:lvl9pPr marL="2662660" indent="0">
              <a:buNone/>
              <a:defRPr sz="1456"/>
            </a:lvl9pPr>
          </a:lstStyle>
          <a:p>
            <a:r>
              <a:rPr lang="en-US" dirty="0"/>
              <a:t>Click icon to add picture</a:t>
            </a:r>
          </a:p>
        </p:txBody>
      </p:sp>
      <p:sp>
        <p:nvSpPr>
          <p:cNvPr id="4" name="Text Placeholder 3"/>
          <p:cNvSpPr>
            <a:spLocks noGrp="1"/>
          </p:cNvSpPr>
          <p:nvPr>
            <p:ph type="body" sz="half" idx="2"/>
          </p:nvPr>
        </p:nvSpPr>
        <p:spPr>
          <a:xfrm>
            <a:off x="839789" y="2057400"/>
            <a:ext cx="3932239" cy="3811588"/>
          </a:xfrm>
        </p:spPr>
        <p:txBody>
          <a:bodyPr/>
          <a:lstStyle>
            <a:lvl1pPr marL="0" indent="0">
              <a:buNone/>
              <a:defRPr sz="1165"/>
            </a:lvl1pPr>
            <a:lvl2pPr marL="332833" indent="0">
              <a:buNone/>
              <a:defRPr sz="1019"/>
            </a:lvl2pPr>
            <a:lvl3pPr marL="665665" indent="0">
              <a:buNone/>
              <a:defRPr sz="874"/>
            </a:lvl3pPr>
            <a:lvl4pPr marL="998498" indent="0">
              <a:buNone/>
              <a:defRPr sz="728"/>
            </a:lvl4pPr>
            <a:lvl5pPr marL="1331330" indent="0">
              <a:buNone/>
              <a:defRPr sz="728"/>
            </a:lvl5pPr>
            <a:lvl6pPr marL="1664162" indent="0">
              <a:buNone/>
              <a:defRPr sz="728"/>
            </a:lvl6pPr>
            <a:lvl7pPr marL="1996995" indent="0">
              <a:buNone/>
              <a:defRPr sz="728"/>
            </a:lvl7pPr>
            <a:lvl8pPr marL="2329827" indent="0">
              <a:buNone/>
              <a:defRPr sz="728"/>
            </a:lvl8pPr>
            <a:lvl9pPr marL="2662660" indent="0">
              <a:buNone/>
              <a:defRPr sz="728"/>
            </a:lvl9pPr>
          </a:lstStyle>
          <a:p>
            <a:pPr lvl="0"/>
            <a:r>
              <a:rPr lang="en-US"/>
              <a:t>Click to edit Master text styles</a:t>
            </a:r>
          </a:p>
        </p:txBody>
      </p:sp>
      <p:sp>
        <p:nvSpPr>
          <p:cNvPr id="5" name="Date Placeholder 4"/>
          <p:cNvSpPr>
            <a:spLocks noGrp="1"/>
          </p:cNvSpPr>
          <p:nvPr>
            <p:ph type="dt" sz="half" idx="10"/>
          </p:nvPr>
        </p:nvSpPr>
        <p:spPr/>
        <p:txBody>
          <a:bodyPr/>
          <a:lstStyle/>
          <a:p>
            <a:fld id="{32E49933-45E6-4FD4-84B6-D75DFDD531D9}" type="datetime1">
              <a:rPr lang="en-US" smtClean="0">
                <a:solidFill>
                  <a:prstClr val="black">
                    <a:tint val="75000"/>
                  </a:prstClr>
                </a:solidFill>
              </a:rPr>
              <a:t>5/14/2025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90FCBB43-4EE7-4AE0-A011-CC905282714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04694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874">
                <a:solidFill>
                  <a:schemeClr val="tx1">
                    <a:tint val="75000"/>
                  </a:schemeClr>
                </a:solidFill>
              </a:defRPr>
            </a:lvl1pPr>
          </a:lstStyle>
          <a:p>
            <a:fld id="{9128BE5E-8230-4195-9207-14207B3A527E}" type="datetime1">
              <a:rPr lang="en-US" smtClean="0">
                <a:solidFill>
                  <a:prstClr val="black">
                    <a:tint val="75000"/>
                  </a:prstClr>
                </a:solidFill>
              </a:rPr>
              <a:t>5/14/2025</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4724400" y="6381966"/>
            <a:ext cx="2743200" cy="365125"/>
          </a:xfrm>
          <a:prstGeom prst="rect">
            <a:avLst/>
          </a:prstGeom>
        </p:spPr>
        <p:txBody>
          <a:bodyPr vert="horz" lIns="91440" tIns="45720" rIns="91440" bIns="45720" rtlCol="0" anchor="ctr"/>
          <a:lstStyle>
            <a:lvl1pPr algn="ctr">
              <a:defRPr sz="1191">
                <a:solidFill>
                  <a:schemeClr val="tx1"/>
                </a:solidFill>
              </a:defRPr>
            </a:lvl1pPr>
          </a:lstStyle>
          <a:p>
            <a:fld id="{90FCBB43-4EE7-4AE0-A011-CC9052827149}"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13" cstate="print"/>
          <a:stretch>
            <a:fillRect/>
          </a:stretch>
        </p:blipFill>
        <p:spPr>
          <a:xfrm>
            <a:off x="0" y="2"/>
            <a:ext cx="12192000" cy="907287"/>
          </a:xfrm>
          <a:prstGeom prst="rect">
            <a:avLst/>
          </a:prstGeom>
        </p:spPr>
      </p:pic>
    </p:spTree>
    <p:extLst>
      <p:ext uri="{BB962C8B-B14F-4D97-AF65-F5344CB8AC3E}">
        <p14:creationId xmlns:p14="http://schemas.microsoft.com/office/powerpoint/2010/main" val="839939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65665" rtl="0" eaLnBrk="1" latinLnBrk="0" hangingPunct="1">
        <a:lnSpc>
          <a:spcPct val="90000"/>
        </a:lnSpc>
        <a:spcBef>
          <a:spcPct val="0"/>
        </a:spcBef>
        <a:buNone/>
        <a:defRPr sz="3203" kern="1200">
          <a:solidFill>
            <a:schemeClr val="tx1"/>
          </a:solidFill>
          <a:latin typeface="+mj-lt"/>
          <a:ea typeface="+mj-ea"/>
          <a:cs typeface="+mj-cs"/>
        </a:defRPr>
      </a:lvl1pPr>
    </p:titleStyle>
    <p:bodyStyle>
      <a:lvl1pPr marL="166416" indent="-166416" algn="l" defTabSz="665665" rtl="0" eaLnBrk="1" latinLnBrk="0" hangingPunct="1">
        <a:lnSpc>
          <a:spcPct val="90000"/>
        </a:lnSpc>
        <a:spcBef>
          <a:spcPts val="728"/>
        </a:spcBef>
        <a:buFont typeface="Arial" panose="020B0604020202020204" pitchFamily="34" charset="0"/>
        <a:buChar char="•"/>
        <a:defRPr sz="2039" kern="1200">
          <a:solidFill>
            <a:schemeClr val="tx1"/>
          </a:solidFill>
          <a:latin typeface="+mn-lt"/>
          <a:ea typeface="+mn-ea"/>
          <a:cs typeface="+mn-cs"/>
        </a:defRPr>
      </a:lvl1pPr>
      <a:lvl2pPr marL="499249" indent="-166416" algn="l" defTabSz="665665" rtl="0" eaLnBrk="1" latinLnBrk="0" hangingPunct="1">
        <a:lnSpc>
          <a:spcPct val="90000"/>
        </a:lnSpc>
        <a:spcBef>
          <a:spcPts val="364"/>
        </a:spcBef>
        <a:buFont typeface="Arial" panose="020B0604020202020204" pitchFamily="34" charset="0"/>
        <a:buChar char="•"/>
        <a:defRPr sz="1748" kern="1200">
          <a:solidFill>
            <a:schemeClr val="tx1"/>
          </a:solidFill>
          <a:latin typeface="+mn-lt"/>
          <a:ea typeface="+mn-ea"/>
          <a:cs typeface="+mn-cs"/>
        </a:defRPr>
      </a:lvl2pPr>
      <a:lvl3pPr marL="832082" indent="-166416" algn="l" defTabSz="665665"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914"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4pPr>
      <a:lvl5pPr marL="149774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5pPr>
      <a:lvl6pPr marL="1830578"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6pPr>
      <a:lvl7pPr marL="2163411"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7pPr>
      <a:lvl8pPr marL="2496244"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8pPr>
      <a:lvl9pPr marL="282907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9pPr>
    </p:bodyStyle>
    <p:otherStyle>
      <a:defPPr>
        <a:defRPr lang="en-US"/>
      </a:defPPr>
      <a:lvl1pPr marL="0" algn="l" defTabSz="665665" rtl="0" eaLnBrk="1" latinLnBrk="0" hangingPunct="1">
        <a:defRPr sz="1310" kern="1200">
          <a:solidFill>
            <a:schemeClr val="tx1"/>
          </a:solidFill>
          <a:latin typeface="+mn-lt"/>
          <a:ea typeface="+mn-ea"/>
          <a:cs typeface="+mn-cs"/>
        </a:defRPr>
      </a:lvl1pPr>
      <a:lvl2pPr marL="332833" algn="l" defTabSz="665665" rtl="0" eaLnBrk="1" latinLnBrk="0" hangingPunct="1">
        <a:defRPr sz="1310" kern="1200">
          <a:solidFill>
            <a:schemeClr val="tx1"/>
          </a:solidFill>
          <a:latin typeface="+mn-lt"/>
          <a:ea typeface="+mn-ea"/>
          <a:cs typeface="+mn-cs"/>
        </a:defRPr>
      </a:lvl2pPr>
      <a:lvl3pPr marL="665665" algn="l" defTabSz="665665" rtl="0" eaLnBrk="1" latinLnBrk="0" hangingPunct="1">
        <a:defRPr sz="1310" kern="1200">
          <a:solidFill>
            <a:schemeClr val="tx1"/>
          </a:solidFill>
          <a:latin typeface="+mn-lt"/>
          <a:ea typeface="+mn-ea"/>
          <a:cs typeface="+mn-cs"/>
        </a:defRPr>
      </a:lvl3pPr>
      <a:lvl4pPr marL="998498" algn="l" defTabSz="665665" rtl="0" eaLnBrk="1" latinLnBrk="0" hangingPunct="1">
        <a:defRPr sz="1310" kern="1200">
          <a:solidFill>
            <a:schemeClr val="tx1"/>
          </a:solidFill>
          <a:latin typeface="+mn-lt"/>
          <a:ea typeface="+mn-ea"/>
          <a:cs typeface="+mn-cs"/>
        </a:defRPr>
      </a:lvl4pPr>
      <a:lvl5pPr marL="1331330" algn="l" defTabSz="665665" rtl="0" eaLnBrk="1" latinLnBrk="0" hangingPunct="1">
        <a:defRPr sz="1310" kern="1200">
          <a:solidFill>
            <a:schemeClr val="tx1"/>
          </a:solidFill>
          <a:latin typeface="+mn-lt"/>
          <a:ea typeface="+mn-ea"/>
          <a:cs typeface="+mn-cs"/>
        </a:defRPr>
      </a:lvl5pPr>
      <a:lvl6pPr marL="1664162" algn="l" defTabSz="665665" rtl="0" eaLnBrk="1" latinLnBrk="0" hangingPunct="1">
        <a:defRPr sz="1310" kern="1200">
          <a:solidFill>
            <a:schemeClr val="tx1"/>
          </a:solidFill>
          <a:latin typeface="+mn-lt"/>
          <a:ea typeface="+mn-ea"/>
          <a:cs typeface="+mn-cs"/>
        </a:defRPr>
      </a:lvl6pPr>
      <a:lvl7pPr marL="1996995" algn="l" defTabSz="665665" rtl="0" eaLnBrk="1" latinLnBrk="0" hangingPunct="1">
        <a:defRPr sz="1310" kern="1200">
          <a:solidFill>
            <a:schemeClr val="tx1"/>
          </a:solidFill>
          <a:latin typeface="+mn-lt"/>
          <a:ea typeface="+mn-ea"/>
          <a:cs typeface="+mn-cs"/>
        </a:defRPr>
      </a:lvl7pPr>
      <a:lvl8pPr marL="2329827" algn="l" defTabSz="665665" rtl="0" eaLnBrk="1" latinLnBrk="0" hangingPunct="1">
        <a:defRPr sz="1310" kern="1200">
          <a:solidFill>
            <a:schemeClr val="tx1"/>
          </a:solidFill>
          <a:latin typeface="+mn-lt"/>
          <a:ea typeface="+mn-ea"/>
          <a:cs typeface="+mn-cs"/>
        </a:defRPr>
      </a:lvl8pPr>
      <a:lvl9pPr marL="2662660" algn="l" defTabSz="665665" rtl="0" eaLnBrk="1" latinLnBrk="0" hangingPunct="1">
        <a:defRPr sz="13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pedbikeimages.or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researchgate.net/figure/Representative-intersection-of-sidewalk-and-road-including-a-diagonal-curb-ramp_fig1_23951609"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8309" y="1670092"/>
            <a:ext cx="6656294" cy="2255003"/>
          </a:xfrm>
        </p:spPr>
        <p:txBody>
          <a:bodyPr>
            <a:noAutofit/>
          </a:bodyPr>
          <a:lstStyle/>
          <a:p>
            <a:pPr>
              <a:lnSpc>
                <a:spcPct val="100000"/>
              </a:lnSpc>
              <a:spcBef>
                <a:spcPts val="794"/>
              </a:spcBef>
              <a:spcAft>
                <a:spcPts val="794"/>
              </a:spcAft>
            </a:pPr>
            <a:br>
              <a:rPr lang="en-US" sz="4400" dirty="0">
                <a:solidFill>
                  <a:srgbClr val="FBD904"/>
                </a:solidFill>
                <a:latin typeface="Open Sans Semibold" panose="020B0706030804020204" pitchFamily="34" charset="0"/>
                <a:ea typeface="Open Sans Semibold" panose="020B0706030804020204" pitchFamily="34" charset="0"/>
                <a:cs typeface="Open Sans Semibold" panose="020B0706030804020204" pitchFamily="34" charset="0"/>
              </a:rPr>
            </a:br>
            <a:endParaRPr lang="en-US" sz="3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Subtitle 2"/>
          <p:cNvSpPr>
            <a:spLocks noGrp="1"/>
          </p:cNvSpPr>
          <p:nvPr>
            <p:ph type="subTitle" idx="1"/>
          </p:nvPr>
        </p:nvSpPr>
        <p:spPr>
          <a:xfrm>
            <a:off x="1433308" y="4731027"/>
            <a:ext cx="9424724" cy="768292"/>
          </a:xfrm>
        </p:spPr>
        <p:txBody>
          <a:bodyPr>
            <a:noAutofit/>
          </a:bodyPr>
          <a:lstStyle/>
          <a:p>
            <a:pPr algn="l"/>
            <a:r>
              <a:rPr lang="en-US" sz="2800" b="1"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May 14, 2025 - Meeting </a:t>
            </a:r>
          </a:p>
        </p:txBody>
      </p:sp>
      <p:sp>
        <p:nvSpPr>
          <p:cNvPr id="4" name="Rectangle 3"/>
          <p:cNvSpPr/>
          <p:nvPr/>
        </p:nvSpPr>
        <p:spPr>
          <a:xfrm>
            <a:off x="1433308" y="526774"/>
            <a:ext cx="891929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Accessibility Advisory Board</a:t>
            </a:r>
          </a:p>
        </p:txBody>
      </p:sp>
      <p:sp>
        <p:nvSpPr>
          <p:cNvPr id="5" name="TextBox 4">
            <a:extLst>
              <a:ext uri="{FF2B5EF4-FFF2-40B4-BE49-F238E27FC236}">
                <a16:creationId xmlns:a16="http://schemas.microsoft.com/office/drawing/2014/main" id="{499E31E2-26F1-C70D-3E3E-701D4360C284}"/>
              </a:ext>
            </a:extLst>
          </p:cNvPr>
          <p:cNvSpPr txBox="1"/>
          <p:nvPr/>
        </p:nvSpPr>
        <p:spPr>
          <a:xfrm>
            <a:off x="1433308" y="2500009"/>
            <a:ext cx="8919289"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Tactile Wayfinding—Improving Access for People with Vision Disabilities</a:t>
            </a:r>
          </a:p>
        </p:txBody>
      </p:sp>
    </p:spTree>
    <p:extLst>
      <p:ext uri="{BB962C8B-B14F-4D97-AF65-F5344CB8AC3E}">
        <p14:creationId xmlns:p14="http://schemas.microsoft.com/office/powerpoint/2010/main" val="218756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8618" y="524456"/>
            <a:ext cx="10515600" cy="1188081"/>
          </a:xfrm>
          <a:prstGeom prst="rect">
            <a:avLst/>
          </a:prstGeom>
        </p:spPr>
        <p:txBody>
          <a:bodyPr vert="horz" wrap="square" lIns="0" tIns="688466" rIns="0" bIns="0" rtlCol="0">
            <a:spAutoFit/>
          </a:bodyPr>
          <a:lstStyle/>
          <a:p>
            <a:pPr marL="12700">
              <a:lnSpc>
                <a:spcPct val="100000"/>
              </a:lnSpc>
              <a:spcBef>
                <a:spcPts val="105"/>
              </a:spcBef>
            </a:pP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Finding</a:t>
            </a:r>
            <a:r>
              <a:rPr spc="-12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pc="-2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Transit</a:t>
            </a:r>
            <a:r>
              <a:rPr spc="-14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pc="-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Facilities</a:t>
            </a:r>
          </a:p>
        </p:txBody>
      </p:sp>
      <p:sp>
        <p:nvSpPr>
          <p:cNvPr id="3" name="object 3"/>
          <p:cNvSpPr txBox="1"/>
          <p:nvPr/>
        </p:nvSpPr>
        <p:spPr>
          <a:xfrm>
            <a:off x="388618" y="1712537"/>
            <a:ext cx="9540240" cy="4186402"/>
          </a:xfrm>
          <a:prstGeom prst="rect">
            <a:avLst/>
          </a:prstGeom>
        </p:spPr>
        <p:txBody>
          <a:bodyPr vert="horz" wrap="square" lIns="0" tIns="74295" rIns="0" bIns="0" rtlCol="0">
            <a:spAutoFit/>
          </a:bodyPr>
          <a:lstStyle/>
          <a:p>
            <a:pPr marL="241300" marR="5080" indent="-228600">
              <a:lnSpc>
                <a:spcPts val="3890"/>
              </a:lnSpc>
              <a:spcBef>
                <a:spcPts val="585"/>
              </a:spcBef>
              <a:buFont typeface="Arial"/>
              <a:buChar char="•"/>
              <a:tabLst>
                <a:tab pos="241300" algn="l"/>
              </a:tabLst>
            </a:pPr>
            <a:r>
              <a:rPr sz="3600" dirty="0">
                <a:latin typeface="Calibri"/>
                <a:cs typeface="Calibri"/>
              </a:rPr>
              <a:t>Guidance</a:t>
            </a:r>
            <a:r>
              <a:rPr sz="3600" spc="-130" dirty="0">
                <a:latin typeface="Calibri"/>
                <a:cs typeface="Calibri"/>
              </a:rPr>
              <a:t> </a:t>
            </a:r>
            <a:r>
              <a:rPr sz="3600" dirty="0">
                <a:latin typeface="Calibri"/>
                <a:cs typeface="Calibri"/>
              </a:rPr>
              <a:t>to</a:t>
            </a:r>
            <a:r>
              <a:rPr lang="en-US" sz="3600" spc="-100" dirty="0">
                <a:latin typeface="Calibri"/>
                <a:cs typeface="Calibri"/>
              </a:rPr>
              <a:t>:</a:t>
            </a:r>
          </a:p>
          <a:p>
            <a:pPr marL="698500" marR="5080" lvl="1" indent="-228600">
              <a:lnSpc>
                <a:spcPts val="3890"/>
              </a:lnSpc>
              <a:spcBef>
                <a:spcPts val="585"/>
              </a:spcBef>
              <a:buFont typeface="Arial"/>
              <a:buChar char="•"/>
              <a:tabLst>
                <a:tab pos="241300" algn="l"/>
              </a:tabLst>
            </a:pPr>
            <a:r>
              <a:rPr lang="en-US" sz="3600" spc="-20" dirty="0">
                <a:latin typeface="Calibri"/>
                <a:cs typeface="Calibri"/>
              </a:rPr>
              <a:t>Fare-gates,</a:t>
            </a:r>
            <a:r>
              <a:rPr lang="en-US" sz="3600" spc="-95" dirty="0">
                <a:latin typeface="Calibri"/>
                <a:cs typeface="Calibri"/>
              </a:rPr>
              <a:t> </a:t>
            </a:r>
            <a:r>
              <a:rPr lang="en-US" sz="3600" spc="-10" dirty="0">
                <a:latin typeface="Calibri"/>
                <a:cs typeface="Calibri"/>
              </a:rPr>
              <a:t>ticket</a:t>
            </a:r>
            <a:r>
              <a:rPr lang="en-US" sz="3600" spc="-105" dirty="0">
                <a:latin typeface="Calibri"/>
                <a:cs typeface="Calibri"/>
              </a:rPr>
              <a:t> </a:t>
            </a:r>
            <a:r>
              <a:rPr lang="en-US" sz="3600" dirty="0">
                <a:latin typeface="Calibri"/>
                <a:cs typeface="Calibri"/>
              </a:rPr>
              <a:t>machines</a:t>
            </a:r>
            <a:r>
              <a:rPr lang="en-US" sz="3600" spc="-110" dirty="0">
                <a:latin typeface="Calibri"/>
                <a:cs typeface="Calibri"/>
              </a:rPr>
              <a:t> </a:t>
            </a:r>
          </a:p>
          <a:p>
            <a:pPr marL="698500" marR="5080" lvl="1" indent="-228600">
              <a:lnSpc>
                <a:spcPts val="3890"/>
              </a:lnSpc>
              <a:spcBef>
                <a:spcPts val="585"/>
              </a:spcBef>
              <a:buFont typeface="Arial"/>
              <a:buChar char="•"/>
              <a:tabLst>
                <a:tab pos="241300" algn="l"/>
              </a:tabLst>
            </a:pPr>
            <a:r>
              <a:rPr lang="en-US" sz="3600" spc="-10" dirty="0">
                <a:latin typeface="Calibri"/>
                <a:cs typeface="Calibri"/>
              </a:rPr>
              <a:t>Platforms </a:t>
            </a:r>
          </a:p>
          <a:p>
            <a:pPr marL="698500" marR="5080" lvl="1" indent="-228600">
              <a:lnSpc>
                <a:spcPts val="3890"/>
              </a:lnSpc>
              <a:spcBef>
                <a:spcPts val="585"/>
              </a:spcBef>
              <a:buFont typeface="Arial"/>
              <a:buChar char="•"/>
              <a:tabLst>
                <a:tab pos="241300" algn="l"/>
              </a:tabLst>
            </a:pPr>
            <a:r>
              <a:rPr lang="en-US" sz="3600" spc="-10" dirty="0">
                <a:latin typeface="Calibri"/>
                <a:cs typeface="Calibri"/>
              </a:rPr>
              <a:t>Elevators/escalators</a:t>
            </a:r>
            <a:endParaRPr lang="en-US" sz="3600" dirty="0">
              <a:latin typeface="Calibri"/>
              <a:cs typeface="Calibri"/>
            </a:endParaRPr>
          </a:p>
          <a:p>
            <a:pPr marL="697865" lvl="1" indent="-227965">
              <a:spcBef>
                <a:spcPts val="505"/>
              </a:spcBef>
              <a:buFont typeface="Arial"/>
              <a:buChar char="•"/>
              <a:tabLst>
                <a:tab pos="240665" algn="l"/>
              </a:tabLst>
            </a:pPr>
            <a:r>
              <a:rPr lang="en-US" sz="3600" dirty="0">
                <a:latin typeface="Calibri"/>
                <a:cs typeface="Calibri"/>
              </a:rPr>
              <a:t>Bus</a:t>
            </a:r>
            <a:r>
              <a:rPr lang="en-US" sz="3600" spc="-105" dirty="0">
                <a:latin typeface="Calibri"/>
                <a:cs typeface="Calibri"/>
              </a:rPr>
              <a:t> </a:t>
            </a:r>
            <a:r>
              <a:rPr lang="en-US" sz="3600" spc="-10" dirty="0">
                <a:latin typeface="Calibri"/>
                <a:cs typeface="Calibri"/>
              </a:rPr>
              <a:t>transfer</a:t>
            </a:r>
            <a:r>
              <a:rPr lang="en-US" sz="3600" spc="-120" dirty="0">
                <a:latin typeface="Calibri"/>
                <a:cs typeface="Calibri"/>
              </a:rPr>
              <a:t> </a:t>
            </a:r>
            <a:r>
              <a:rPr lang="en-US" sz="3600" spc="-10" dirty="0">
                <a:latin typeface="Calibri"/>
                <a:cs typeface="Calibri"/>
              </a:rPr>
              <a:t>areas</a:t>
            </a:r>
            <a:endParaRPr lang="en-US" sz="3600" dirty="0">
              <a:latin typeface="Calibri"/>
              <a:cs typeface="Calibri"/>
            </a:endParaRPr>
          </a:p>
          <a:p>
            <a:pPr marL="697865" lvl="1" indent="-227965">
              <a:spcBef>
                <a:spcPts val="565"/>
              </a:spcBef>
              <a:buFont typeface="Arial"/>
              <a:buChar char="•"/>
              <a:tabLst>
                <a:tab pos="240665" algn="l"/>
              </a:tabLst>
            </a:pPr>
            <a:r>
              <a:rPr lang="en-US" sz="3600" dirty="0">
                <a:latin typeface="Calibri"/>
                <a:cs typeface="Calibri"/>
              </a:rPr>
              <a:t>Locating</a:t>
            </a:r>
            <a:r>
              <a:rPr lang="en-US" sz="3600" spc="-125" dirty="0">
                <a:latin typeface="Calibri"/>
                <a:cs typeface="Calibri"/>
              </a:rPr>
              <a:t> </a:t>
            </a:r>
            <a:r>
              <a:rPr lang="en-US" sz="3600" dirty="0">
                <a:latin typeface="Calibri"/>
                <a:cs typeface="Calibri"/>
              </a:rPr>
              <a:t>bus</a:t>
            </a:r>
            <a:r>
              <a:rPr lang="en-US" sz="3600" spc="-130" dirty="0">
                <a:latin typeface="Calibri"/>
                <a:cs typeface="Calibri"/>
              </a:rPr>
              <a:t> </a:t>
            </a:r>
            <a:r>
              <a:rPr lang="en-US" sz="3600" dirty="0">
                <a:latin typeface="Calibri"/>
                <a:cs typeface="Calibri"/>
              </a:rPr>
              <a:t>stops,</a:t>
            </a:r>
            <a:r>
              <a:rPr lang="en-US" sz="3600" spc="-110" dirty="0">
                <a:latin typeface="Calibri"/>
                <a:cs typeface="Calibri"/>
              </a:rPr>
              <a:t> </a:t>
            </a:r>
          </a:p>
          <a:p>
            <a:pPr marL="697865" lvl="1" indent="-227965">
              <a:spcBef>
                <a:spcPts val="565"/>
              </a:spcBef>
              <a:buFont typeface="Arial"/>
              <a:buChar char="•"/>
              <a:tabLst>
                <a:tab pos="240665" algn="l"/>
              </a:tabLst>
            </a:pPr>
            <a:r>
              <a:rPr lang="en-US" sz="3600" dirty="0">
                <a:latin typeface="Calibri"/>
                <a:cs typeface="Calibri"/>
              </a:rPr>
              <a:t>Floating</a:t>
            </a:r>
            <a:r>
              <a:rPr lang="en-US" sz="3600" spc="-120" dirty="0">
                <a:latin typeface="Calibri"/>
                <a:cs typeface="Calibri"/>
              </a:rPr>
              <a:t> </a:t>
            </a:r>
            <a:r>
              <a:rPr lang="en-US" sz="3600" dirty="0">
                <a:latin typeface="Calibri"/>
                <a:cs typeface="Calibri"/>
              </a:rPr>
              <a:t>transit</a:t>
            </a:r>
            <a:r>
              <a:rPr lang="en-US" sz="3600" spc="-130" dirty="0">
                <a:latin typeface="Calibri"/>
                <a:cs typeface="Calibri"/>
              </a:rPr>
              <a:t> </a:t>
            </a:r>
            <a:r>
              <a:rPr lang="en-US" sz="3600" spc="-10" dirty="0">
                <a:latin typeface="Calibri"/>
                <a:cs typeface="Calibri"/>
              </a:rPr>
              <a:t>islands</a:t>
            </a:r>
            <a:endParaRPr lang="en-US" sz="3600" dirty="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37075"/>
            <a:ext cx="12192000" cy="50800"/>
          </a:xfrm>
          <a:custGeom>
            <a:avLst/>
            <a:gdLst/>
            <a:ahLst/>
            <a:cxnLst/>
            <a:rect l="l" t="t" r="r" b="b"/>
            <a:pathLst>
              <a:path w="12192000" h="50800">
                <a:moveTo>
                  <a:pt x="12192000" y="0"/>
                </a:moveTo>
                <a:lnTo>
                  <a:pt x="0" y="0"/>
                </a:lnTo>
                <a:lnTo>
                  <a:pt x="0" y="50800"/>
                </a:lnTo>
                <a:lnTo>
                  <a:pt x="12192000" y="50800"/>
                </a:lnTo>
                <a:lnTo>
                  <a:pt x="12192000" y="0"/>
                </a:lnTo>
                <a:close/>
              </a:path>
            </a:pathLst>
          </a:custGeom>
          <a:solidFill>
            <a:srgbClr val="3E3179"/>
          </a:solidFill>
        </p:spPr>
        <p:txBody>
          <a:bodyPr wrap="square" lIns="0" tIns="0" rIns="0" bIns="0" rtlCol="0"/>
          <a:lstStyle/>
          <a:p>
            <a:endParaRPr dirty="0"/>
          </a:p>
        </p:txBody>
      </p:sp>
      <p:sp>
        <p:nvSpPr>
          <p:cNvPr id="3" name="object 3"/>
          <p:cNvSpPr txBox="1">
            <a:spLocks noGrp="1"/>
          </p:cNvSpPr>
          <p:nvPr>
            <p:ph type="title"/>
          </p:nvPr>
        </p:nvSpPr>
        <p:spPr>
          <a:xfrm>
            <a:off x="587785" y="2573541"/>
            <a:ext cx="8870539" cy="936154"/>
          </a:xfrm>
          <a:prstGeom prst="rect">
            <a:avLst/>
          </a:prstGeom>
        </p:spPr>
        <p:txBody>
          <a:bodyPr vert="horz" wrap="square" lIns="0" tIns="12700" rIns="0" bIns="0" rtlCol="0">
            <a:spAutoFit/>
          </a:bodyPr>
          <a:lstStyle/>
          <a:p>
            <a:pPr marL="12700">
              <a:lnSpc>
                <a:spcPct val="100000"/>
              </a:lnSpc>
              <a:spcBef>
                <a:spcPts val="100"/>
              </a:spcBef>
            </a:pPr>
            <a:r>
              <a:rPr sz="6000" spc="-25" dirty="0">
                <a:latin typeface="Open Sans Semibold" panose="020B0706030804020204" pitchFamily="34" charset="0"/>
                <a:ea typeface="Open Sans Semibold" panose="020B0706030804020204" pitchFamily="34" charset="0"/>
                <a:cs typeface="Open Sans Semibold" panose="020B0706030804020204" pitchFamily="34" charset="0"/>
              </a:rPr>
              <a:t>Wayfinding</a:t>
            </a:r>
            <a:r>
              <a:rPr lang="en-US" sz="6000" spc="-25" dirty="0">
                <a:latin typeface="Open Sans Semibold" panose="020B0706030804020204" pitchFamily="34" charset="0"/>
                <a:ea typeface="Open Sans Semibold" panose="020B0706030804020204" pitchFamily="34" charset="0"/>
                <a:cs typeface="Open Sans Semibold" panose="020B0706030804020204" pitchFamily="34" charset="0"/>
              </a:rPr>
              <a:t> Options</a:t>
            </a:r>
            <a:endParaRPr sz="60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1582795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F453-3B03-BEBC-7198-74EB9CFCBB1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0AC80E1-13AA-60FE-A183-DBC174C99B07}"/>
              </a:ext>
            </a:extLst>
          </p:cNvPr>
          <p:cNvSpPr>
            <a:spLocks noGrp="1"/>
          </p:cNvSpPr>
          <p:nvPr>
            <p:ph idx="1"/>
          </p:nvPr>
        </p:nvSpPr>
        <p:spPr>
          <a:xfrm>
            <a:off x="647700" y="1175684"/>
            <a:ext cx="10706100" cy="4920316"/>
          </a:xfrm>
        </p:spPr>
        <p:txBody>
          <a:bodyPr>
            <a:normAutofit fontScale="92500"/>
          </a:bodyPr>
          <a:lstStyle/>
          <a:p>
            <a:pPr marL="0" indent="0">
              <a:lnSpc>
                <a:spcPct val="100000"/>
              </a:lnSpc>
              <a:buNone/>
            </a:pPr>
            <a:r>
              <a:rPr lang="en-US" sz="2800" dirty="0">
                <a:latin typeface="Open Sans" panose="020B0606030504020204" pitchFamily="34" charset="0"/>
                <a:ea typeface="Open Sans" panose="020B0606030504020204" pitchFamily="34" charset="0"/>
                <a:cs typeface="Open Sans" panose="020B0606030504020204" pitchFamily="34" charset="0"/>
              </a:rPr>
              <a:t>The Transportation Research Board published the final document that discusses the requirements for successful tactile wayfinding:</a:t>
            </a:r>
          </a:p>
          <a:p>
            <a:pPr marL="0" indent="0">
              <a:lnSpc>
                <a:spcPct val="100000"/>
              </a:lnSpc>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228600" indent="-228600">
              <a:lnSpc>
                <a:spcPct val="100000"/>
              </a:lnSpc>
              <a:buFont typeface="Wingdings" panose="05000000000000000000"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New research discusses how different tactile walking surface indicators (TWSIs) can be used in complex transportation and crossing settings.</a:t>
            </a:r>
          </a:p>
          <a:p>
            <a:pPr marL="228600" indent="-228600">
              <a:lnSpc>
                <a:spcPct val="100000"/>
              </a:lnSpc>
              <a:buFont typeface="Wingdings" panose="05000000000000000000"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Where other design cues may be inconsistent, confusing, misleading, or missing to provide wayfinding information to people who are blind or visually impaired.</a:t>
            </a:r>
          </a:p>
          <a:p>
            <a:pPr marL="228600" indent="-228600">
              <a:lnSpc>
                <a:spcPct val="100000"/>
              </a:lnSpc>
              <a:buFont typeface="Wingdings" panose="05000000000000000000"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 The results of experiments on detectability, discriminability, and application of TWSIs along with </a:t>
            </a:r>
          </a:p>
          <a:p>
            <a:pPr marL="228600" indent="-228600">
              <a:lnSpc>
                <a:spcPct val="100000"/>
              </a:lnSpc>
              <a:buFont typeface="Wingdings" panose="05000000000000000000"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Guidelines for planning, designing, constructing, and maintaining TWSIs in different transportation and crossing settings.</a:t>
            </a:r>
          </a:p>
        </p:txBody>
      </p:sp>
      <p:sp>
        <p:nvSpPr>
          <p:cNvPr id="4" name="Slide Number Placeholder 3">
            <a:extLst>
              <a:ext uri="{FF2B5EF4-FFF2-40B4-BE49-F238E27FC236}">
                <a16:creationId xmlns:a16="http://schemas.microsoft.com/office/drawing/2014/main" id="{9FC81B3E-FF1C-F85E-9A08-75A498E01E58}"/>
              </a:ext>
            </a:extLst>
          </p:cNvPr>
          <p:cNvSpPr>
            <a:spLocks noGrp="1"/>
          </p:cNvSpPr>
          <p:nvPr>
            <p:ph type="sldNum" sz="quarter" idx="4"/>
          </p:nvPr>
        </p:nvSpPr>
        <p:spPr/>
        <p:txBody>
          <a:bodyPr/>
          <a:lstStyle/>
          <a:p>
            <a:fld id="{90FCBB43-4EE7-4AE0-A011-CC905282714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60397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6652" y="977045"/>
            <a:ext cx="7909357" cy="1120178"/>
          </a:xfrm>
          <a:prstGeom prst="rect">
            <a:avLst/>
          </a:prstGeom>
        </p:spPr>
        <p:txBody>
          <a:bodyPr vert="horz" wrap="square" lIns="0" tIns="12065" rIns="0" bIns="0" rtlCol="0">
            <a:spAutoFit/>
          </a:bodyPr>
          <a:lstStyle/>
          <a:p>
            <a:pPr marL="12700" marR="5080">
              <a:lnSpc>
                <a:spcPct val="100000"/>
              </a:lnSpc>
              <a:spcBef>
                <a:spcPts val="95"/>
              </a:spcBef>
            </a:pPr>
            <a:r>
              <a:rPr sz="3600" spc="-3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Tactile</a:t>
            </a:r>
            <a:r>
              <a:rPr sz="3600" spc="-18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z="3600" spc="-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Walking</a:t>
            </a:r>
            <a:r>
              <a:rPr sz="3600" spc="-16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z="36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Surface</a:t>
            </a:r>
            <a:r>
              <a:rPr sz="3600" spc="-17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z="3600" spc="-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Indicator (TWSI)</a:t>
            </a:r>
            <a:endParaRPr sz="36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object 3"/>
          <p:cNvSpPr txBox="1"/>
          <p:nvPr/>
        </p:nvSpPr>
        <p:spPr>
          <a:xfrm>
            <a:off x="513827" y="2293505"/>
            <a:ext cx="6076950" cy="3903313"/>
          </a:xfrm>
          <a:prstGeom prst="rect">
            <a:avLst/>
          </a:prstGeom>
        </p:spPr>
        <p:txBody>
          <a:bodyPr vert="horz" wrap="square" lIns="0" tIns="97155" rIns="0" bIns="0" rtlCol="0">
            <a:spAutoFit/>
          </a:bodyPr>
          <a:lstStyle/>
          <a:p>
            <a:pPr marL="12700" marR="57785">
              <a:lnSpc>
                <a:spcPct val="80000"/>
              </a:lnSpc>
              <a:spcBef>
                <a:spcPts val="765"/>
              </a:spcBef>
            </a:pPr>
            <a:r>
              <a:rPr sz="2800" dirty="0">
                <a:latin typeface="Calibri"/>
                <a:cs typeface="Calibri"/>
              </a:rPr>
              <a:t>Generic</a:t>
            </a:r>
            <a:r>
              <a:rPr sz="2800" spc="-50" dirty="0">
                <a:latin typeface="Calibri"/>
                <a:cs typeface="Calibri"/>
              </a:rPr>
              <a:t> </a:t>
            </a:r>
            <a:r>
              <a:rPr sz="2800" dirty="0">
                <a:latin typeface="Calibri"/>
                <a:cs typeface="Calibri"/>
              </a:rPr>
              <a:t>term</a:t>
            </a:r>
            <a:r>
              <a:rPr sz="2800" spc="-45" dirty="0">
                <a:latin typeface="Calibri"/>
                <a:cs typeface="Calibri"/>
              </a:rPr>
              <a:t> </a:t>
            </a:r>
            <a:r>
              <a:rPr sz="2800" dirty="0">
                <a:latin typeface="Calibri"/>
                <a:cs typeface="Calibri"/>
              </a:rPr>
              <a:t>for</a:t>
            </a:r>
            <a:r>
              <a:rPr sz="2800" spc="-60" dirty="0">
                <a:latin typeface="Calibri"/>
                <a:cs typeface="Calibri"/>
              </a:rPr>
              <a:t> </a:t>
            </a:r>
            <a:r>
              <a:rPr sz="2800" dirty="0">
                <a:latin typeface="Calibri"/>
                <a:cs typeface="Calibri"/>
              </a:rPr>
              <a:t>3</a:t>
            </a:r>
            <a:r>
              <a:rPr sz="2800" spc="-45" dirty="0">
                <a:latin typeface="Calibri"/>
                <a:cs typeface="Calibri"/>
              </a:rPr>
              <a:t> </a:t>
            </a:r>
            <a:r>
              <a:rPr sz="2800" dirty="0">
                <a:latin typeface="Calibri"/>
                <a:cs typeface="Calibri"/>
              </a:rPr>
              <a:t>types</a:t>
            </a:r>
            <a:r>
              <a:rPr sz="2800" spc="-45" dirty="0">
                <a:latin typeface="Calibri"/>
                <a:cs typeface="Calibri"/>
              </a:rPr>
              <a:t> </a:t>
            </a:r>
            <a:r>
              <a:rPr sz="2800" dirty="0">
                <a:latin typeface="Calibri"/>
                <a:cs typeface="Calibri"/>
              </a:rPr>
              <a:t>of</a:t>
            </a:r>
            <a:r>
              <a:rPr sz="2800" spc="-55" dirty="0">
                <a:latin typeface="Calibri"/>
                <a:cs typeface="Calibri"/>
              </a:rPr>
              <a:t> </a:t>
            </a:r>
            <a:r>
              <a:rPr sz="2800" spc="-10" dirty="0">
                <a:latin typeface="Calibri"/>
                <a:cs typeface="Calibri"/>
              </a:rPr>
              <a:t>walking </a:t>
            </a:r>
            <a:r>
              <a:rPr sz="2800" dirty="0">
                <a:latin typeface="Calibri"/>
                <a:cs typeface="Calibri"/>
              </a:rPr>
              <a:t>surfaces</a:t>
            </a:r>
            <a:r>
              <a:rPr sz="2800" spc="-60" dirty="0">
                <a:latin typeface="Calibri"/>
                <a:cs typeface="Calibri"/>
              </a:rPr>
              <a:t> </a:t>
            </a:r>
            <a:r>
              <a:rPr sz="2800" dirty="0">
                <a:latin typeface="Calibri"/>
                <a:cs typeface="Calibri"/>
              </a:rPr>
              <a:t>to</a:t>
            </a:r>
            <a:r>
              <a:rPr sz="2800" spc="-75" dirty="0">
                <a:latin typeface="Calibri"/>
                <a:cs typeface="Calibri"/>
              </a:rPr>
              <a:t> </a:t>
            </a:r>
            <a:r>
              <a:rPr sz="2800" dirty="0">
                <a:latin typeface="Calibri"/>
                <a:cs typeface="Calibri"/>
              </a:rPr>
              <a:t>aid</a:t>
            </a:r>
            <a:r>
              <a:rPr sz="2800" spc="-85" dirty="0">
                <a:latin typeface="Calibri"/>
                <a:cs typeface="Calibri"/>
              </a:rPr>
              <a:t> </a:t>
            </a:r>
            <a:r>
              <a:rPr sz="2800" spc="-10" dirty="0">
                <a:latin typeface="Calibri"/>
                <a:cs typeface="Calibri"/>
              </a:rPr>
              <a:t>wayfinding</a:t>
            </a:r>
            <a:r>
              <a:rPr sz="2800" spc="-50" dirty="0">
                <a:latin typeface="Calibri"/>
                <a:cs typeface="Calibri"/>
              </a:rPr>
              <a:t> </a:t>
            </a:r>
            <a:r>
              <a:rPr sz="2800" dirty="0">
                <a:latin typeface="Calibri"/>
                <a:cs typeface="Calibri"/>
              </a:rPr>
              <a:t>for</a:t>
            </a:r>
            <a:r>
              <a:rPr sz="2800" spc="-70" dirty="0">
                <a:latin typeface="Calibri"/>
                <a:cs typeface="Calibri"/>
              </a:rPr>
              <a:t> </a:t>
            </a:r>
            <a:r>
              <a:rPr sz="2800" spc="-10" dirty="0">
                <a:latin typeface="Calibri"/>
                <a:cs typeface="Calibri"/>
              </a:rPr>
              <a:t>pedestrians </a:t>
            </a:r>
            <a:r>
              <a:rPr sz="2800" dirty="0">
                <a:latin typeface="Calibri"/>
                <a:cs typeface="Calibri"/>
              </a:rPr>
              <a:t>with</a:t>
            </a:r>
            <a:r>
              <a:rPr sz="2800" spc="-45" dirty="0">
                <a:latin typeface="Calibri"/>
                <a:cs typeface="Calibri"/>
              </a:rPr>
              <a:t> </a:t>
            </a:r>
            <a:r>
              <a:rPr sz="2800" dirty="0">
                <a:latin typeface="Calibri"/>
                <a:cs typeface="Calibri"/>
              </a:rPr>
              <a:t>vision</a:t>
            </a:r>
            <a:r>
              <a:rPr sz="2800" spc="-35" dirty="0">
                <a:latin typeface="Calibri"/>
                <a:cs typeface="Calibri"/>
              </a:rPr>
              <a:t> </a:t>
            </a:r>
            <a:r>
              <a:rPr sz="2800" spc="-10" dirty="0">
                <a:latin typeface="Calibri"/>
                <a:cs typeface="Calibri"/>
              </a:rPr>
              <a:t>disabilities:</a:t>
            </a:r>
            <a:endParaRPr sz="2800" dirty="0">
              <a:latin typeface="Calibri"/>
              <a:cs typeface="Calibri"/>
            </a:endParaRPr>
          </a:p>
          <a:p>
            <a:pPr marL="240029" indent="-227329">
              <a:lnSpc>
                <a:spcPts val="3329"/>
              </a:lnSpc>
              <a:spcBef>
                <a:spcPts val="325"/>
              </a:spcBef>
              <a:buFont typeface="Arial"/>
              <a:buChar char="•"/>
              <a:tabLst>
                <a:tab pos="240029" algn="l"/>
              </a:tabLst>
            </a:pPr>
            <a:r>
              <a:rPr sz="2800" dirty="0">
                <a:latin typeface="Calibri"/>
                <a:cs typeface="Calibri"/>
              </a:rPr>
              <a:t>Detectable</a:t>
            </a:r>
            <a:r>
              <a:rPr sz="2800" spc="-135" dirty="0">
                <a:latin typeface="Calibri"/>
                <a:cs typeface="Calibri"/>
              </a:rPr>
              <a:t> </a:t>
            </a:r>
            <a:r>
              <a:rPr sz="2800" dirty="0">
                <a:latin typeface="Calibri"/>
                <a:cs typeface="Calibri"/>
              </a:rPr>
              <a:t>warning</a:t>
            </a:r>
            <a:r>
              <a:rPr sz="2800" spc="-120" dirty="0">
                <a:latin typeface="Calibri"/>
                <a:cs typeface="Calibri"/>
              </a:rPr>
              <a:t> </a:t>
            </a:r>
            <a:r>
              <a:rPr sz="2800" dirty="0">
                <a:latin typeface="Calibri"/>
                <a:cs typeface="Calibri"/>
              </a:rPr>
              <a:t>surface</a:t>
            </a:r>
            <a:r>
              <a:rPr sz="2800" spc="-120" dirty="0">
                <a:latin typeface="Calibri"/>
                <a:cs typeface="Calibri"/>
              </a:rPr>
              <a:t> </a:t>
            </a:r>
            <a:r>
              <a:rPr sz="2800" spc="-10" dirty="0">
                <a:latin typeface="Calibri"/>
                <a:cs typeface="Calibri"/>
              </a:rPr>
              <a:t>(DWS)</a:t>
            </a:r>
            <a:endParaRPr sz="2800" dirty="0">
              <a:latin typeface="Calibri"/>
              <a:cs typeface="Calibri"/>
            </a:endParaRPr>
          </a:p>
          <a:p>
            <a:pPr marL="227329" marR="1369060" lvl="1" indent="-227329" algn="r">
              <a:lnSpc>
                <a:spcPts val="2850"/>
              </a:lnSpc>
              <a:buFont typeface="Arial"/>
              <a:buChar char="•"/>
              <a:tabLst>
                <a:tab pos="227329" algn="l"/>
              </a:tabLst>
            </a:pPr>
            <a:r>
              <a:rPr sz="2400" dirty="0">
                <a:latin typeface="Calibri"/>
                <a:cs typeface="Calibri"/>
              </a:rPr>
              <a:t>aka:</a:t>
            </a:r>
            <a:r>
              <a:rPr sz="2400" spc="-70" dirty="0">
                <a:latin typeface="Calibri"/>
                <a:cs typeface="Calibri"/>
              </a:rPr>
              <a:t> </a:t>
            </a:r>
            <a:r>
              <a:rPr sz="2400" spc="-10" dirty="0">
                <a:latin typeface="Calibri"/>
                <a:cs typeface="Calibri"/>
              </a:rPr>
              <a:t>truncated</a:t>
            </a:r>
            <a:r>
              <a:rPr sz="2400" spc="-65" dirty="0">
                <a:latin typeface="Calibri"/>
                <a:cs typeface="Calibri"/>
              </a:rPr>
              <a:t> </a:t>
            </a:r>
            <a:r>
              <a:rPr sz="2400" dirty="0">
                <a:latin typeface="Calibri"/>
                <a:cs typeface="Calibri"/>
              </a:rPr>
              <a:t>domes,</a:t>
            </a:r>
            <a:r>
              <a:rPr sz="2400" spc="-45" dirty="0">
                <a:latin typeface="Calibri"/>
                <a:cs typeface="Calibri"/>
              </a:rPr>
              <a:t> </a:t>
            </a:r>
            <a:r>
              <a:rPr sz="2400" dirty="0">
                <a:latin typeface="Calibri"/>
                <a:cs typeface="Calibri"/>
              </a:rPr>
              <a:t>or</a:t>
            </a:r>
            <a:r>
              <a:rPr sz="2400" spc="-60" dirty="0">
                <a:latin typeface="Calibri"/>
                <a:cs typeface="Calibri"/>
              </a:rPr>
              <a:t> </a:t>
            </a:r>
            <a:r>
              <a:rPr sz="2400" spc="-10" dirty="0">
                <a:latin typeface="Calibri"/>
                <a:cs typeface="Calibri"/>
              </a:rPr>
              <a:t>domes</a:t>
            </a:r>
            <a:endParaRPr lang="en-US" sz="2400" dirty="0">
              <a:latin typeface="Calibri"/>
              <a:cs typeface="Calibri"/>
            </a:endParaRPr>
          </a:p>
          <a:p>
            <a:pPr marL="227329" marR="1397000" indent="-227329" algn="r">
              <a:lnSpc>
                <a:spcPts val="3329"/>
              </a:lnSpc>
              <a:spcBef>
                <a:spcPts val="310"/>
              </a:spcBef>
              <a:buFont typeface="Arial"/>
              <a:buChar char="•"/>
              <a:tabLst>
                <a:tab pos="227329" algn="l"/>
              </a:tabLst>
            </a:pPr>
            <a:r>
              <a:rPr lang="en-US" sz="2800" spc="-20" dirty="0">
                <a:latin typeface="Calibri"/>
                <a:cs typeface="Calibri"/>
              </a:rPr>
              <a:t>Tactile</a:t>
            </a:r>
            <a:r>
              <a:rPr lang="en-US" sz="2800" spc="-125" dirty="0">
                <a:latin typeface="Calibri"/>
                <a:cs typeface="Calibri"/>
              </a:rPr>
              <a:t> </a:t>
            </a:r>
            <a:r>
              <a:rPr lang="en-US" sz="2800" dirty="0">
                <a:latin typeface="Calibri"/>
                <a:cs typeface="Calibri"/>
              </a:rPr>
              <a:t>direction</a:t>
            </a:r>
            <a:r>
              <a:rPr lang="en-US" sz="2800" spc="-85" dirty="0">
                <a:latin typeface="Calibri"/>
                <a:cs typeface="Calibri"/>
              </a:rPr>
              <a:t> </a:t>
            </a:r>
            <a:r>
              <a:rPr lang="en-US" sz="2800" spc="-10" dirty="0">
                <a:latin typeface="Calibri"/>
                <a:cs typeface="Calibri"/>
              </a:rPr>
              <a:t>indicator</a:t>
            </a:r>
            <a:r>
              <a:rPr lang="en-US" sz="2800" spc="-90" dirty="0">
                <a:latin typeface="Calibri"/>
                <a:cs typeface="Calibri"/>
              </a:rPr>
              <a:t> </a:t>
            </a:r>
            <a:r>
              <a:rPr lang="en-US" sz="2800" spc="-10" dirty="0">
                <a:latin typeface="Calibri"/>
                <a:cs typeface="Calibri"/>
              </a:rPr>
              <a:t>(TDI)</a:t>
            </a:r>
            <a:endParaRPr lang="en-US" sz="2800" dirty="0">
              <a:latin typeface="Calibri"/>
              <a:cs typeface="Calibri"/>
            </a:endParaRPr>
          </a:p>
          <a:p>
            <a:pPr marL="697230" marR="5080" lvl="1" indent="-227329">
              <a:lnSpc>
                <a:spcPts val="2300"/>
              </a:lnSpc>
              <a:spcBef>
                <a:spcPts val="530"/>
              </a:spcBef>
              <a:buFont typeface="Arial"/>
              <a:buChar char="•"/>
              <a:tabLst>
                <a:tab pos="698500" algn="l"/>
              </a:tabLst>
            </a:pPr>
            <a:r>
              <a:rPr sz="2400" dirty="0">
                <a:latin typeface="Calibri"/>
                <a:cs typeface="Calibri"/>
              </a:rPr>
              <a:t>aka:</a:t>
            </a:r>
            <a:r>
              <a:rPr sz="2400" spc="-85" dirty="0">
                <a:latin typeface="Calibri"/>
                <a:cs typeface="Calibri"/>
              </a:rPr>
              <a:t> </a:t>
            </a:r>
            <a:r>
              <a:rPr sz="2400" dirty="0">
                <a:latin typeface="Calibri"/>
                <a:cs typeface="Calibri"/>
              </a:rPr>
              <a:t>raised</a:t>
            </a:r>
            <a:r>
              <a:rPr sz="2400" spc="-85" dirty="0">
                <a:latin typeface="Calibri"/>
                <a:cs typeface="Calibri"/>
              </a:rPr>
              <a:t> </a:t>
            </a:r>
            <a:r>
              <a:rPr sz="2400" dirty="0">
                <a:latin typeface="Calibri"/>
                <a:cs typeface="Calibri"/>
              </a:rPr>
              <a:t>bars,</a:t>
            </a:r>
            <a:r>
              <a:rPr sz="2400" spc="-65" dirty="0">
                <a:latin typeface="Calibri"/>
                <a:cs typeface="Calibri"/>
              </a:rPr>
              <a:t> </a:t>
            </a:r>
            <a:r>
              <a:rPr sz="2400" dirty="0">
                <a:latin typeface="Calibri"/>
                <a:cs typeface="Calibri"/>
              </a:rPr>
              <a:t>guiding</a:t>
            </a:r>
            <a:r>
              <a:rPr sz="2400" spc="-80" dirty="0">
                <a:latin typeface="Calibri"/>
                <a:cs typeface="Calibri"/>
              </a:rPr>
              <a:t> </a:t>
            </a:r>
            <a:r>
              <a:rPr sz="2400" dirty="0">
                <a:latin typeface="Calibri"/>
                <a:cs typeface="Calibri"/>
              </a:rPr>
              <a:t>bars,</a:t>
            </a:r>
            <a:r>
              <a:rPr sz="2400" spc="-70" dirty="0">
                <a:latin typeface="Calibri"/>
                <a:cs typeface="Calibri"/>
              </a:rPr>
              <a:t> </a:t>
            </a:r>
            <a:r>
              <a:rPr sz="2400" dirty="0">
                <a:latin typeface="Calibri"/>
                <a:cs typeface="Calibri"/>
              </a:rPr>
              <a:t>or</a:t>
            </a:r>
            <a:r>
              <a:rPr sz="2400" spc="-75" dirty="0">
                <a:latin typeface="Calibri"/>
                <a:cs typeface="Calibri"/>
              </a:rPr>
              <a:t> </a:t>
            </a:r>
            <a:r>
              <a:rPr sz="2400" spc="-10" dirty="0">
                <a:latin typeface="Calibri"/>
                <a:cs typeface="Calibri"/>
              </a:rPr>
              <a:t>directional 	</a:t>
            </a:r>
            <a:r>
              <a:rPr sz="2400" spc="-20" dirty="0">
                <a:latin typeface="Calibri"/>
                <a:cs typeface="Calibri"/>
              </a:rPr>
              <a:t>bars</a:t>
            </a:r>
            <a:endParaRPr sz="2400" dirty="0">
              <a:latin typeface="Calibri"/>
              <a:cs typeface="Calibri"/>
            </a:endParaRPr>
          </a:p>
          <a:p>
            <a:pPr marL="240029" indent="-227329">
              <a:lnSpc>
                <a:spcPts val="3329"/>
              </a:lnSpc>
              <a:spcBef>
                <a:spcPts val="335"/>
              </a:spcBef>
              <a:buFont typeface="Arial"/>
              <a:buChar char="•"/>
              <a:tabLst>
                <a:tab pos="240029" algn="l"/>
              </a:tabLst>
            </a:pPr>
            <a:r>
              <a:rPr sz="2800" spc="-20" dirty="0">
                <a:latin typeface="Calibri"/>
                <a:cs typeface="Calibri"/>
              </a:rPr>
              <a:t>Tactile</a:t>
            </a:r>
            <a:r>
              <a:rPr sz="2800" spc="-130" dirty="0">
                <a:latin typeface="Calibri"/>
                <a:cs typeface="Calibri"/>
              </a:rPr>
              <a:t> </a:t>
            </a:r>
            <a:r>
              <a:rPr sz="2800" dirty="0">
                <a:latin typeface="Calibri"/>
                <a:cs typeface="Calibri"/>
              </a:rPr>
              <a:t>warning</a:t>
            </a:r>
            <a:r>
              <a:rPr sz="2800" spc="-105" dirty="0">
                <a:latin typeface="Calibri"/>
                <a:cs typeface="Calibri"/>
              </a:rPr>
              <a:t> </a:t>
            </a:r>
            <a:r>
              <a:rPr sz="2800" dirty="0">
                <a:latin typeface="Calibri"/>
                <a:cs typeface="Calibri"/>
              </a:rPr>
              <a:t>delineator</a:t>
            </a:r>
            <a:r>
              <a:rPr sz="2800" spc="-110" dirty="0">
                <a:latin typeface="Calibri"/>
                <a:cs typeface="Calibri"/>
              </a:rPr>
              <a:t> </a:t>
            </a:r>
            <a:r>
              <a:rPr sz="2800" spc="-10" dirty="0">
                <a:latin typeface="Calibri"/>
                <a:cs typeface="Calibri"/>
              </a:rPr>
              <a:t>(TWD)</a:t>
            </a:r>
            <a:endParaRPr sz="2800" dirty="0">
              <a:latin typeface="Calibri"/>
              <a:cs typeface="Calibri"/>
            </a:endParaRPr>
          </a:p>
          <a:p>
            <a:pPr marL="697230" lvl="1" indent="-227329">
              <a:lnSpc>
                <a:spcPts val="2850"/>
              </a:lnSpc>
              <a:buFont typeface="Arial"/>
              <a:buChar char="•"/>
              <a:tabLst>
                <a:tab pos="697230" algn="l"/>
              </a:tabLst>
            </a:pPr>
            <a:r>
              <a:rPr sz="2400" dirty="0">
                <a:latin typeface="Calibri"/>
                <a:cs typeface="Calibri"/>
              </a:rPr>
              <a:t>aka:</a:t>
            </a:r>
            <a:r>
              <a:rPr sz="2400" spc="-75" dirty="0">
                <a:latin typeface="Calibri"/>
                <a:cs typeface="Calibri"/>
              </a:rPr>
              <a:t> </a:t>
            </a:r>
            <a:r>
              <a:rPr sz="2400" spc="-10" dirty="0">
                <a:latin typeface="Calibri"/>
                <a:cs typeface="Calibri"/>
              </a:rPr>
              <a:t>trapezoidal</a:t>
            </a:r>
            <a:r>
              <a:rPr sz="2400" spc="-70" dirty="0">
                <a:latin typeface="Calibri"/>
                <a:cs typeface="Calibri"/>
              </a:rPr>
              <a:t> </a:t>
            </a:r>
            <a:r>
              <a:rPr sz="2400" spc="-25" dirty="0">
                <a:latin typeface="Calibri"/>
                <a:cs typeface="Calibri"/>
              </a:rPr>
              <a:t>delineator,</a:t>
            </a:r>
            <a:r>
              <a:rPr sz="2400" spc="-65" dirty="0">
                <a:latin typeface="Calibri"/>
                <a:cs typeface="Calibri"/>
              </a:rPr>
              <a:t> </a:t>
            </a:r>
            <a:r>
              <a:rPr sz="2400" dirty="0">
                <a:latin typeface="Calibri"/>
                <a:cs typeface="Calibri"/>
              </a:rPr>
              <a:t>or</a:t>
            </a:r>
            <a:r>
              <a:rPr sz="2400" spc="-50" dirty="0">
                <a:latin typeface="Calibri"/>
                <a:cs typeface="Calibri"/>
              </a:rPr>
              <a:t> </a:t>
            </a:r>
            <a:r>
              <a:rPr sz="2400" spc="-10" dirty="0">
                <a:latin typeface="Calibri"/>
                <a:cs typeface="Calibri"/>
              </a:rPr>
              <a:t>trapezoid</a:t>
            </a:r>
            <a:endParaRPr sz="2400" dirty="0">
              <a:latin typeface="Calibri"/>
              <a:cs typeface="Calibri"/>
            </a:endParaRPr>
          </a:p>
        </p:txBody>
      </p:sp>
      <p:sp>
        <p:nvSpPr>
          <p:cNvPr id="4" name="object 4"/>
          <p:cNvSpPr txBox="1"/>
          <p:nvPr/>
        </p:nvSpPr>
        <p:spPr>
          <a:xfrm>
            <a:off x="8486991" y="2022453"/>
            <a:ext cx="1490345"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565656"/>
                </a:solidFill>
                <a:latin typeface="Calibri"/>
                <a:cs typeface="Calibri"/>
              </a:rPr>
              <a:t>Photo</a:t>
            </a:r>
            <a:r>
              <a:rPr sz="1000" spc="-45" dirty="0">
                <a:solidFill>
                  <a:srgbClr val="565656"/>
                </a:solidFill>
                <a:latin typeface="Calibri"/>
                <a:cs typeface="Calibri"/>
              </a:rPr>
              <a:t> </a:t>
            </a:r>
            <a:r>
              <a:rPr sz="1000" dirty="0">
                <a:solidFill>
                  <a:srgbClr val="565656"/>
                </a:solidFill>
                <a:latin typeface="Calibri"/>
                <a:cs typeface="Calibri"/>
              </a:rPr>
              <a:t>Credit:</a:t>
            </a:r>
            <a:r>
              <a:rPr sz="1000" spc="-25" dirty="0">
                <a:solidFill>
                  <a:srgbClr val="565656"/>
                </a:solidFill>
                <a:latin typeface="Calibri"/>
                <a:cs typeface="Calibri"/>
              </a:rPr>
              <a:t> </a:t>
            </a:r>
            <a:r>
              <a:rPr sz="1000" dirty="0">
                <a:solidFill>
                  <a:srgbClr val="565656"/>
                </a:solidFill>
                <a:latin typeface="Calibri"/>
                <a:cs typeface="Calibri"/>
              </a:rPr>
              <a:t>Beezy</a:t>
            </a:r>
            <a:r>
              <a:rPr sz="1000" spc="-25" dirty="0">
                <a:solidFill>
                  <a:srgbClr val="565656"/>
                </a:solidFill>
                <a:latin typeface="Calibri"/>
                <a:cs typeface="Calibri"/>
              </a:rPr>
              <a:t> </a:t>
            </a:r>
            <a:r>
              <a:rPr sz="1000" spc="-10" dirty="0">
                <a:solidFill>
                  <a:srgbClr val="565656"/>
                </a:solidFill>
                <a:latin typeface="Calibri"/>
                <a:cs typeface="Calibri"/>
              </a:rPr>
              <a:t>Bentzen</a:t>
            </a:r>
            <a:endParaRPr sz="1000" dirty="0">
              <a:latin typeface="Calibri"/>
              <a:cs typeface="Calibri"/>
            </a:endParaRPr>
          </a:p>
        </p:txBody>
      </p:sp>
      <p:sp>
        <p:nvSpPr>
          <p:cNvPr id="5" name="object 5"/>
          <p:cNvSpPr txBox="1"/>
          <p:nvPr/>
        </p:nvSpPr>
        <p:spPr>
          <a:xfrm>
            <a:off x="8514750" y="6550580"/>
            <a:ext cx="1365885"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565656"/>
                </a:solidFill>
                <a:latin typeface="Calibri"/>
                <a:cs typeface="Calibri"/>
              </a:rPr>
              <a:t>Photo</a:t>
            </a:r>
            <a:r>
              <a:rPr sz="1000" spc="-35" dirty="0">
                <a:solidFill>
                  <a:srgbClr val="565656"/>
                </a:solidFill>
                <a:latin typeface="Calibri"/>
                <a:cs typeface="Calibri"/>
              </a:rPr>
              <a:t> </a:t>
            </a:r>
            <a:r>
              <a:rPr sz="1000" dirty="0">
                <a:solidFill>
                  <a:srgbClr val="565656"/>
                </a:solidFill>
                <a:latin typeface="Calibri"/>
                <a:cs typeface="Calibri"/>
              </a:rPr>
              <a:t>Credit:</a:t>
            </a:r>
            <a:r>
              <a:rPr sz="1000" spc="-15" dirty="0">
                <a:solidFill>
                  <a:srgbClr val="565656"/>
                </a:solidFill>
                <a:latin typeface="Calibri"/>
                <a:cs typeface="Calibri"/>
              </a:rPr>
              <a:t> </a:t>
            </a:r>
            <a:r>
              <a:rPr sz="1000" dirty="0">
                <a:solidFill>
                  <a:srgbClr val="565656"/>
                </a:solidFill>
                <a:latin typeface="Calibri"/>
                <a:cs typeface="Calibri"/>
              </a:rPr>
              <a:t>Linda</a:t>
            </a:r>
            <a:r>
              <a:rPr sz="1000" spc="-35" dirty="0">
                <a:solidFill>
                  <a:srgbClr val="565656"/>
                </a:solidFill>
                <a:latin typeface="Calibri"/>
                <a:cs typeface="Calibri"/>
              </a:rPr>
              <a:t> </a:t>
            </a:r>
            <a:r>
              <a:rPr sz="1000" spc="-20" dirty="0">
                <a:solidFill>
                  <a:srgbClr val="565656"/>
                </a:solidFill>
                <a:latin typeface="Calibri"/>
                <a:cs typeface="Calibri"/>
              </a:rPr>
              <a:t>Myers</a:t>
            </a:r>
            <a:endParaRPr sz="1000" dirty="0">
              <a:latin typeface="Calibri"/>
              <a:cs typeface="Calibri"/>
            </a:endParaRPr>
          </a:p>
        </p:txBody>
      </p:sp>
      <p:grpSp>
        <p:nvGrpSpPr>
          <p:cNvPr id="6" name="object 6"/>
          <p:cNvGrpSpPr/>
          <p:nvPr/>
        </p:nvGrpSpPr>
        <p:grpSpPr>
          <a:xfrm>
            <a:off x="8423312" y="162471"/>
            <a:ext cx="3427095" cy="1847850"/>
            <a:chOff x="8423312" y="162471"/>
            <a:chExt cx="3427095" cy="1847850"/>
          </a:xfrm>
        </p:grpSpPr>
        <p:pic>
          <p:nvPicPr>
            <p:cNvPr id="7" name="object 7"/>
            <p:cNvPicPr/>
            <p:nvPr/>
          </p:nvPicPr>
          <p:blipFill>
            <a:blip r:embed="rId2" cstate="print"/>
            <a:stretch>
              <a:fillRect/>
            </a:stretch>
          </p:blipFill>
          <p:spPr>
            <a:xfrm>
              <a:off x="8436012" y="175171"/>
              <a:ext cx="3401568" cy="1821872"/>
            </a:xfrm>
            <a:prstGeom prst="rect">
              <a:avLst/>
            </a:prstGeom>
          </p:spPr>
        </p:pic>
        <p:sp>
          <p:nvSpPr>
            <p:cNvPr id="8" name="object 8"/>
            <p:cNvSpPr/>
            <p:nvPr/>
          </p:nvSpPr>
          <p:spPr>
            <a:xfrm>
              <a:off x="8429662" y="168821"/>
              <a:ext cx="3414395" cy="1835150"/>
            </a:xfrm>
            <a:custGeom>
              <a:avLst/>
              <a:gdLst/>
              <a:ahLst/>
              <a:cxnLst/>
              <a:rect l="l" t="t" r="r" b="b"/>
              <a:pathLst>
                <a:path w="3414395" h="1835150">
                  <a:moveTo>
                    <a:pt x="0" y="0"/>
                  </a:moveTo>
                  <a:lnTo>
                    <a:pt x="3414268" y="0"/>
                  </a:lnTo>
                  <a:lnTo>
                    <a:pt x="3414268" y="1834578"/>
                  </a:lnTo>
                  <a:lnTo>
                    <a:pt x="0" y="1834578"/>
                  </a:lnTo>
                  <a:lnTo>
                    <a:pt x="0" y="0"/>
                  </a:lnTo>
                  <a:close/>
                </a:path>
              </a:pathLst>
            </a:custGeom>
            <a:ln w="12700">
              <a:solidFill>
                <a:srgbClr val="000000"/>
              </a:solidFill>
            </a:ln>
          </p:spPr>
          <p:txBody>
            <a:bodyPr wrap="square" lIns="0" tIns="0" rIns="0" bIns="0" rtlCol="0"/>
            <a:lstStyle/>
            <a:p>
              <a:endParaRPr dirty="0"/>
            </a:p>
          </p:txBody>
        </p:sp>
      </p:grpSp>
      <p:pic>
        <p:nvPicPr>
          <p:cNvPr id="9" name="object 9"/>
          <p:cNvPicPr/>
          <p:nvPr/>
        </p:nvPicPr>
        <p:blipFill>
          <a:blip r:embed="rId3" cstate="print"/>
          <a:stretch>
            <a:fillRect/>
          </a:stretch>
        </p:blipFill>
        <p:spPr>
          <a:xfrm>
            <a:off x="8436009" y="4654204"/>
            <a:ext cx="3345575" cy="1881484"/>
          </a:xfrm>
          <a:prstGeom prst="rect">
            <a:avLst/>
          </a:prstGeom>
        </p:spPr>
      </p:pic>
      <p:pic>
        <p:nvPicPr>
          <p:cNvPr id="10" name="object 10"/>
          <p:cNvPicPr/>
          <p:nvPr/>
        </p:nvPicPr>
        <p:blipFill>
          <a:blip r:embed="rId4" cstate="print"/>
          <a:stretch>
            <a:fillRect/>
          </a:stretch>
        </p:blipFill>
        <p:spPr>
          <a:xfrm>
            <a:off x="8436245" y="2293505"/>
            <a:ext cx="3401322" cy="1905520"/>
          </a:xfrm>
          <a:prstGeom prst="rect">
            <a:avLst/>
          </a:prstGeom>
        </p:spPr>
      </p:pic>
      <p:sp>
        <p:nvSpPr>
          <p:cNvPr id="11" name="object 11"/>
          <p:cNvSpPr txBox="1"/>
          <p:nvPr/>
        </p:nvSpPr>
        <p:spPr>
          <a:xfrm>
            <a:off x="8514750" y="4203917"/>
            <a:ext cx="2989580"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565656"/>
                </a:solidFill>
                <a:latin typeface="Calibri"/>
                <a:cs typeface="Calibri"/>
              </a:rPr>
              <a:t>Photo</a:t>
            </a:r>
            <a:r>
              <a:rPr sz="1000" spc="-45" dirty="0">
                <a:solidFill>
                  <a:srgbClr val="565656"/>
                </a:solidFill>
                <a:latin typeface="Calibri"/>
                <a:cs typeface="Calibri"/>
              </a:rPr>
              <a:t> </a:t>
            </a:r>
            <a:r>
              <a:rPr sz="1000" dirty="0">
                <a:solidFill>
                  <a:srgbClr val="565656"/>
                </a:solidFill>
                <a:latin typeface="Calibri"/>
                <a:cs typeface="Calibri"/>
              </a:rPr>
              <a:t>Credit:</a:t>
            </a:r>
            <a:r>
              <a:rPr sz="1000" spc="-25" dirty="0">
                <a:solidFill>
                  <a:srgbClr val="565656"/>
                </a:solidFill>
                <a:latin typeface="Calibri"/>
                <a:cs typeface="Calibri"/>
              </a:rPr>
              <a:t> </a:t>
            </a:r>
            <a:r>
              <a:rPr sz="1000" dirty="0">
                <a:solidFill>
                  <a:srgbClr val="565656"/>
                </a:solidFill>
                <a:latin typeface="Calibri"/>
                <a:cs typeface="Calibri"/>
              </a:rPr>
              <a:t>John</a:t>
            </a:r>
            <a:r>
              <a:rPr sz="1000" spc="-35" dirty="0">
                <a:solidFill>
                  <a:srgbClr val="565656"/>
                </a:solidFill>
                <a:latin typeface="Calibri"/>
                <a:cs typeface="Calibri"/>
              </a:rPr>
              <a:t> </a:t>
            </a:r>
            <a:r>
              <a:rPr sz="1000" dirty="0">
                <a:solidFill>
                  <a:srgbClr val="565656"/>
                </a:solidFill>
                <a:latin typeface="Calibri"/>
                <a:cs typeface="Calibri"/>
              </a:rPr>
              <a:t>Robert</a:t>
            </a:r>
            <a:r>
              <a:rPr sz="1000" spc="-35" dirty="0">
                <a:solidFill>
                  <a:srgbClr val="565656"/>
                </a:solidFill>
                <a:latin typeface="Calibri"/>
                <a:cs typeface="Calibri"/>
              </a:rPr>
              <a:t> </a:t>
            </a:r>
            <a:r>
              <a:rPr sz="1000" dirty="0">
                <a:solidFill>
                  <a:srgbClr val="565656"/>
                </a:solidFill>
                <a:latin typeface="Calibri"/>
                <a:cs typeface="Calibri"/>
              </a:rPr>
              <a:t>McPherson,</a:t>
            </a:r>
            <a:r>
              <a:rPr sz="1000" spc="-30" dirty="0">
                <a:solidFill>
                  <a:srgbClr val="565656"/>
                </a:solidFill>
                <a:latin typeface="Calibri"/>
                <a:cs typeface="Calibri"/>
              </a:rPr>
              <a:t> </a:t>
            </a:r>
            <a:r>
              <a:rPr sz="1000" dirty="0">
                <a:solidFill>
                  <a:srgbClr val="565656"/>
                </a:solidFill>
                <a:latin typeface="Calibri"/>
                <a:cs typeface="Calibri"/>
              </a:rPr>
              <a:t>CC0,via</a:t>
            </a:r>
            <a:r>
              <a:rPr sz="1000" spc="-20" dirty="0">
                <a:solidFill>
                  <a:srgbClr val="565656"/>
                </a:solidFill>
                <a:latin typeface="Calibri"/>
                <a:cs typeface="Calibri"/>
              </a:rPr>
              <a:t> </a:t>
            </a:r>
            <a:r>
              <a:rPr sz="1000" spc="-10" dirty="0">
                <a:solidFill>
                  <a:srgbClr val="565656"/>
                </a:solidFill>
                <a:latin typeface="Calibri"/>
                <a:cs typeface="Calibri"/>
              </a:rPr>
              <a:t>Wikimedia Commons</a:t>
            </a:r>
            <a:endParaRPr sz="1000" dirty="0">
              <a:latin typeface="Calibri"/>
              <a:cs typeface="Calibri"/>
            </a:endParaRPr>
          </a:p>
        </p:txBody>
      </p:sp>
      <p:sp>
        <p:nvSpPr>
          <p:cNvPr id="12" name="object 12"/>
          <p:cNvSpPr/>
          <p:nvPr/>
        </p:nvSpPr>
        <p:spPr>
          <a:xfrm>
            <a:off x="0" y="1515898"/>
            <a:ext cx="8267065" cy="0"/>
          </a:xfrm>
          <a:custGeom>
            <a:avLst/>
            <a:gdLst/>
            <a:ahLst/>
            <a:cxnLst/>
            <a:rect l="l" t="t" r="r" b="b"/>
            <a:pathLst>
              <a:path w="8267065">
                <a:moveTo>
                  <a:pt x="0" y="0"/>
                </a:moveTo>
                <a:lnTo>
                  <a:pt x="8266671" y="0"/>
                </a:lnTo>
              </a:path>
            </a:pathLst>
          </a:custGeom>
          <a:ln w="50800">
            <a:solidFill>
              <a:srgbClr val="3E3179"/>
            </a:solidFill>
          </a:ln>
        </p:spPr>
        <p:txBody>
          <a:bodyPr wrap="square" lIns="0" tIns="0" rIns="0" bIns="0" rtlCol="0"/>
          <a:lstStyle/>
          <a:p>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9738" y="439675"/>
            <a:ext cx="10515600" cy="1188081"/>
          </a:xfrm>
          <a:prstGeom prst="rect">
            <a:avLst/>
          </a:prstGeom>
        </p:spPr>
        <p:txBody>
          <a:bodyPr vert="horz" wrap="square" lIns="0" tIns="688466" rIns="0" bIns="0" rtlCol="0">
            <a:spAutoFit/>
          </a:bodyPr>
          <a:lstStyle/>
          <a:p>
            <a:pPr marL="12700">
              <a:lnSpc>
                <a:spcPct val="100000"/>
              </a:lnSpc>
              <a:spcBef>
                <a:spcPts val="105"/>
              </a:spcBef>
            </a:pP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Detectable</a:t>
            </a:r>
            <a:r>
              <a:rPr spc="-22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Warning</a:t>
            </a:r>
            <a:r>
              <a:rPr spc="-2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pc="-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Surface</a:t>
            </a:r>
          </a:p>
        </p:txBody>
      </p:sp>
      <p:sp>
        <p:nvSpPr>
          <p:cNvPr id="4" name="object 4"/>
          <p:cNvSpPr txBox="1"/>
          <p:nvPr/>
        </p:nvSpPr>
        <p:spPr>
          <a:xfrm>
            <a:off x="459738" y="1660103"/>
            <a:ext cx="8693787" cy="1068070"/>
          </a:xfrm>
          <a:prstGeom prst="rect">
            <a:avLst/>
          </a:prstGeom>
        </p:spPr>
        <p:txBody>
          <a:bodyPr vert="horz" wrap="square" lIns="0" tIns="74295" rIns="0" bIns="0" rtlCol="0">
            <a:spAutoFit/>
          </a:bodyPr>
          <a:lstStyle/>
          <a:p>
            <a:pPr marL="12700" marR="5080">
              <a:lnSpc>
                <a:spcPts val="3890"/>
              </a:lnSpc>
              <a:spcBef>
                <a:spcPts val="585"/>
              </a:spcBef>
            </a:pPr>
            <a:r>
              <a:rPr sz="3200" dirty="0">
                <a:latin typeface="Calibri"/>
                <a:cs typeface="Calibri"/>
              </a:rPr>
              <a:t>What</a:t>
            </a:r>
            <a:r>
              <a:rPr sz="3200" spc="-80" dirty="0">
                <a:latin typeface="Calibri"/>
                <a:cs typeface="Calibri"/>
              </a:rPr>
              <a:t> </a:t>
            </a:r>
            <a:r>
              <a:rPr sz="3200" dirty="0">
                <a:latin typeface="Calibri"/>
                <a:cs typeface="Calibri"/>
              </a:rPr>
              <a:t>should</a:t>
            </a:r>
            <a:r>
              <a:rPr sz="3200" spc="-75" dirty="0">
                <a:latin typeface="Calibri"/>
                <a:cs typeface="Calibri"/>
              </a:rPr>
              <a:t> </a:t>
            </a:r>
            <a:r>
              <a:rPr sz="3200" dirty="0">
                <a:latin typeface="Calibri"/>
                <a:cs typeface="Calibri"/>
              </a:rPr>
              <a:t>pedestrians</a:t>
            </a:r>
            <a:r>
              <a:rPr sz="3200" spc="-90" dirty="0">
                <a:latin typeface="Calibri"/>
                <a:cs typeface="Calibri"/>
              </a:rPr>
              <a:t> </a:t>
            </a:r>
            <a:r>
              <a:rPr sz="3200" dirty="0">
                <a:latin typeface="Calibri"/>
                <a:cs typeface="Calibri"/>
              </a:rPr>
              <a:t>who</a:t>
            </a:r>
            <a:r>
              <a:rPr sz="3200" spc="-60" dirty="0">
                <a:latin typeface="Calibri"/>
                <a:cs typeface="Calibri"/>
              </a:rPr>
              <a:t> </a:t>
            </a:r>
            <a:r>
              <a:rPr sz="3200" dirty="0">
                <a:latin typeface="Calibri"/>
                <a:cs typeface="Calibri"/>
              </a:rPr>
              <a:t>are</a:t>
            </a:r>
            <a:r>
              <a:rPr sz="3200" spc="-70" dirty="0">
                <a:latin typeface="Calibri"/>
                <a:cs typeface="Calibri"/>
              </a:rPr>
              <a:t> </a:t>
            </a:r>
            <a:r>
              <a:rPr sz="3200" dirty="0">
                <a:latin typeface="Calibri"/>
                <a:cs typeface="Calibri"/>
              </a:rPr>
              <a:t>vision</a:t>
            </a:r>
            <a:r>
              <a:rPr sz="3200" spc="-65" dirty="0">
                <a:latin typeface="Calibri"/>
                <a:cs typeface="Calibri"/>
              </a:rPr>
              <a:t> </a:t>
            </a:r>
            <a:r>
              <a:rPr sz="3200" dirty="0">
                <a:latin typeface="Calibri"/>
                <a:cs typeface="Calibri"/>
              </a:rPr>
              <a:t>disabled</a:t>
            </a:r>
            <a:r>
              <a:rPr sz="3200" spc="-85" dirty="0">
                <a:latin typeface="Calibri"/>
                <a:cs typeface="Calibri"/>
              </a:rPr>
              <a:t> </a:t>
            </a:r>
            <a:r>
              <a:rPr sz="3200" spc="-10" dirty="0">
                <a:latin typeface="Calibri"/>
                <a:cs typeface="Calibri"/>
              </a:rPr>
              <a:t>think </a:t>
            </a:r>
            <a:r>
              <a:rPr sz="3200" dirty="0">
                <a:latin typeface="Calibri"/>
                <a:cs typeface="Calibri"/>
              </a:rPr>
              <a:t>when</a:t>
            </a:r>
            <a:r>
              <a:rPr sz="3200" spc="-95" dirty="0">
                <a:latin typeface="Calibri"/>
                <a:cs typeface="Calibri"/>
              </a:rPr>
              <a:t> </a:t>
            </a:r>
            <a:r>
              <a:rPr sz="3200" dirty="0">
                <a:latin typeface="Calibri"/>
                <a:cs typeface="Calibri"/>
              </a:rPr>
              <a:t>they</a:t>
            </a:r>
            <a:r>
              <a:rPr sz="3200" spc="-100" dirty="0">
                <a:latin typeface="Calibri"/>
                <a:cs typeface="Calibri"/>
              </a:rPr>
              <a:t> </a:t>
            </a:r>
            <a:r>
              <a:rPr sz="3200" dirty="0">
                <a:latin typeface="Calibri"/>
                <a:cs typeface="Calibri"/>
              </a:rPr>
              <a:t>encounter</a:t>
            </a:r>
            <a:r>
              <a:rPr sz="3200" spc="-114" dirty="0">
                <a:latin typeface="Calibri"/>
                <a:cs typeface="Calibri"/>
              </a:rPr>
              <a:t> </a:t>
            </a:r>
            <a:r>
              <a:rPr sz="3200" dirty="0">
                <a:latin typeface="Calibri"/>
                <a:cs typeface="Calibri"/>
              </a:rPr>
              <a:t>truncated</a:t>
            </a:r>
            <a:r>
              <a:rPr sz="3200" spc="-120" dirty="0">
                <a:latin typeface="Calibri"/>
                <a:cs typeface="Calibri"/>
              </a:rPr>
              <a:t> </a:t>
            </a:r>
            <a:r>
              <a:rPr sz="3200" dirty="0">
                <a:latin typeface="Calibri"/>
                <a:cs typeface="Calibri"/>
              </a:rPr>
              <a:t>dome</a:t>
            </a:r>
            <a:r>
              <a:rPr sz="3200" spc="-100" dirty="0">
                <a:latin typeface="Calibri"/>
                <a:cs typeface="Calibri"/>
              </a:rPr>
              <a:t> </a:t>
            </a:r>
            <a:r>
              <a:rPr sz="3200" spc="-20" dirty="0">
                <a:latin typeface="Calibri"/>
                <a:cs typeface="Calibri"/>
              </a:rPr>
              <a:t>DWS?</a:t>
            </a:r>
            <a:endParaRPr sz="3200" dirty="0">
              <a:latin typeface="Calibri"/>
              <a:cs typeface="Calibri"/>
            </a:endParaRPr>
          </a:p>
        </p:txBody>
      </p:sp>
      <p:grpSp>
        <p:nvGrpSpPr>
          <p:cNvPr id="5" name="object 5"/>
          <p:cNvGrpSpPr/>
          <p:nvPr/>
        </p:nvGrpSpPr>
        <p:grpSpPr>
          <a:xfrm>
            <a:off x="7066076" y="3054730"/>
            <a:ext cx="4059554" cy="3369945"/>
            <a:chOff x="7066076" y="3054730"/>
            <a:chExt cx="4059554" cy="3369945"/>
          </a:xfrm>
        </p:grpSpPr>
        <p:pic>
          <p:nvPicPr>
            <p:cNvPr id="6" name="object 6"/>
            <p:cNvPicPr/>
            <p:nvPr/>
          </p:nvPicPr>
          <p:blipFill>
            <a:blip r:embed="rId3" cstate="print"/>
            <a:stretch>
              <a:fillRect/>
            </a:stretch>
          </p:blipFill>
          <p:spPr>
            <a:xfrm>
              <a:off x="7078781" y="3067430"/>
              <a:ext cx="4033527" cy="3338499"/>
            </a:xfrm>
            <a:prstGeom prst="rect">
              <a:avLst/>
            </a:prstGeom>
          </p:spPr>
        </p:pic>
        <p:sp>
          <p:nvSpPr>
            <p:cNvPr id="7" name="object 7"/>
            <p:cNvSpPr/>
            <p:nvPr/>
          </p:nvSpPr>
          <p:spPr>
            <a:xfrm>
              <a:off x="7072426" y="3061080"/>
              <a:ext cx="4046854" cy="3357245"/>
            </a:xfrm>
            <a:custGeom>
              <a:avLst/>
              <a:gdLst/>
              <a:ahLst/>
              <a:cxnLst/>
              <a:rect l="l" t="t" r="r" b="b"/>
              <a:pathLst>
                <a:path w="4046854" h="3357245">
                  <a:moveTo>
                    <a:pt x="0" y="0"/>
                  </a:moveTo>
                  <a:lnTo>
                    <a:pt x="4046385" y="0"/>
                  </a:lnTo>
                  <a:lnTo>
                    <a:pt x="4046385" y="3357016"/>
                  </a:lnTo>
                  <a:lnTo>
                    <a:pt x="0" y="3357016"/>
                  </a:lnTo>
                  <a:lnTo>
                    <a:pt x="0" y="0"/>
                  </a:lnTo>
                  <a:close/>
                </a:path>
              </a:pathLst>
            </a:custGeom>
            <a:ln w="12700">
              <a:solidFill>
                <a:srgbClr val="000000"/>
              </a:solidFill>
            </a:ln>
          </p:spPr>
          <p:txBody>
            <a:bodyPr wrap="square" lIns="0" tIns="0" rIns="0" bIns="0" rtlCol="0"/>
            <a:lstStyle/>
            <a:p>
              <a:endParaRPr dirty="0"/>
            </a:p>
          </p:txBody>
        </p:sp>
      </p:grpSp>
      <p:sp>
        <p:nvSpPr>
          <p:cNvPr id="8" name="object 8"/>
          <p:cNvSpPr txBox="1"/>
          <p:nvPr/>
        </p:nvSpPr>
        <p:spPr>
          <a:xfrm>
            <a:off x="718252" y="3070200"/>
            <a:ext cx="6006398" cy="2732405"/>
          </a:xfrm>
          <a:prstGeom prst="rect">
            <a:avLst/>
          </a:prstGeom>
        </p:spPr>
        <p:txBody>
          <a:bodyPr vert="horz" wrap="square" lIns="0" tIns="13335" rIns="0" bIns="0" rtlCol="0">
            <a:spAutoFit/>
          </a:bodyPr>
          <a:lstStyle/>
          <a:p>
            <a:pPr marL="12700" marR="99695">
              <a:lnSpc>
                <a:spcPct val="100000"/>
              </a:lnSpc>
              <a:spcBef>
                <a:spcPts val="105"/>
              </a:spcBef>
            </a:pP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I</a:t>
            </a:r>
            <a:r>
              <a:rPr sz="2250" i="1" spc="-25"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should</a:t>
            </a:r>
            <a:r>
              <a:rPr sz="2250" i="1" spc="-5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stop</a:t>
            </a:r>
            <a:r>
              <a:rPr sz="2250" i="1" spc="-15"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and</a:t>
            </a:r>
            <a:r>
              <a:rPr sz="2250" i="1" spc="-4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figure</a:t>
            </a:r>
            <a:r>
              <a:rPr sz="2250" i="1" spc="-4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out</a:t>
            </a:r>
            <a:r>
              <a:rPr sz="2250" i="1" spc="-25"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whether</a:t>
            </a:r>
            <a:r>
              <a:rPr sz="2250" i="1" spc="-4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I’m</a:t>
            </a:r>
            <a:r>
              <a:rPr sz="2250" i="1" spc="5"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at</a:t>
            </a:r>
            <a:r>
              <a:rPr sz="2250" i="1" spc="-1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spc="-50" dirty="0">
                <a:solidFill>
                  <a:srgbClr val="0070C0"/>
                </a:solidFill>
                <a:latin typeface="Open Sans" panose="020B0606030504020204" pitchFamily="34" charset="0"/>
                <a:ea typeface="Open Sans" panose="020B0606030504020204" pitchFamily="34" charset="0"/>
                <a:cs typeface="Open Sans" panose="020B0606030504020204" pitchFamily="34" charset="0"/>
              </a:rPr>
              <a:t>a </a:t>
            </a:r>
            <a:r>
              <a:rPr sz="2250" b="1" i="1" dirty="0">
                <a:solidFill>
                  <a:srgbClr val="0070C0"/>
                </a:solidFill>
                <a:latin typeface="Open Sans" panose="020B0606030504020204" pitchFamily="34" charset="0"/>
                <a:ea typeface="Open Sans" panose="020B0606030504020204" pitchFamily="34" charset="0"/>
                <a:cs typeface="Open Sans" panose="020B0606030504020204" pitchFamily="34" charset="0"/>
              </a:rPr>
              <a:t>street</a:t>
            </a:r>
            <a:r>
              <a:rPr sz="2250" b="1" i="1" spc="-35"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b="1" i="1" dirty="0">
                <a:solidFill>
                  <a:srgbClr val="0070C0"/>
                </a:solidFill>
                <a:latin typeface="Open Sans" panose="020B0606030504020204" pitchFamily="34" charset="0"/>
                <a:ea typeface="Open Sans" panose="020B0606030504020204" pitchFamily="34" charset="0"/>
                <a:cs typeface="Open Sans" panose="020B0606030504020204" pitchFamily="34" charset="0"/>
              </a:rPr>
              <a:t>or</a:t>
            </a:r>
            <a:r>
              <a:rPr sz="2250" b="1" i="1" spc="-15"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b="1" i="1" dirty="0">
                <a:solidFill>
                  <a:srgbClr val="0070C0"/>
                </a:solidFill>
                <a:latin typeface="Open Sans" panose="020B0606030504020204" pitchFamily="34" charset="0"/>
                <a:ea typeface="Open Sans" panose="020B0606030504020204" pitchFamily="34" charset="0"/>
                <a:cs typeface="Open Sans" panose="020B0606030504020204" pitchFamily="34" charset="0"/>
              </a:rPr>
              <a:t>transit</a:t>
            </a:r>
            <a:r>
              <a:rPr sz="2250" b="1" i="1" spc="-45"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b="1" i="1" dirty="0">
                <a:solidFill>
                  <a:srgbClr val="0070C0"/>
                </a:solidFill>
                <a:latin typeface="Open Sans" panose="020B0606030504020204" pitchFamily="34" charset="0"/>
                <a:ea typeface="Open Sans" panose="020B0606030504020204" pitchFamily="34" charset="0"/>
                <a:cs typeface="Open Sans" panose="020B0606030504020204" pitchFamily="34" charset="0"/>
              </a:rPr>
              <a:t>platform</a:t>
            </a:r>
            <a:r>
              <a:rPr sz="2250" b="1" i="1" spc="-5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and</a:t>
            </a:r>
            <a:r>
              <a:rPr sz="2250" i="1" spc="-3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prepare</a:t>
            </a:r>
            <a:r>
              <a:rPr sz="2250" i="1" spc="-5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to</a:t>
            </a:r>
            <a:r>
              <a:rPr sz="2250" i="1" spc="-10" dirty="0">
                <a:solidFill>
                  <a:srgbClr val="0070C0"/>
                </a:solidFill>
                <a:latin typeface="Open Sans" panose="020B0606030504020204" pitchFamily="34" charset="0"/>
                <a:ea typeface="Open Sans" panose="020B0606030504020204" pitchFamily="34" charset="0"/>
                <a:cs typeface="Open Sans" panose="020B0606030504020204" pitchFamily="34" charset="0"/>
              </a:rPr>
              <a:t> either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cross</a:t>
            </a:r>
            <a:r>
              <a:rPr sz="2250" i="1" spc="-4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the</a:t>
            </a:r>
            <a:r>
              <a:rPr sz="2250" i="1" spc="-25"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street</a:t>
            </a:r>
            <a:r>
              <a:rPr sz="2250" i="1" spc="-35"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or</a:t>
            </a:r>
            <a:r>
              <a:rPr sz="2250" i="1" spc="-1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board</a:t>
            </a:r>
            <a:r>
              <a:rPr sz="2250" i="1" spc="-4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the</a:t>
            </a:r>
            <a:r>
              <a:rPr sz="2250" i="1" spc="-10" dirty="0">
                <a:solidFill>
                  <a:srgbClr val="0070C0"/>
                </a:solidFill>
                <a:latin typeface="Open Sans" panose="020B0606030504020204" pitchFamily="34" charset="0"/>
                <a:ea typeface="Open Sans" panose="020B0606030504020204" pitchFamily="34" charset="0"/>
                <a:cs typeface="Open Sans" panose="020B0606030504020204" pitchFamily="34" charset="0"/>
              </a:rPr>
              <a:t> vehicle.</a:t>
            </a:r>
            <a:endParaRPr sz="225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00000"/>
              </a:lnSpc>
              <a:spcBef>
                <a:spcPts val="1200"/>
              </a:spcBef>
            </a:pP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If</a:t>
            </a:r>
            <a:r>
              <a:rPr sz="2250" i="1" spc="-25"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I’m</a:t>
            </a:r>
            <a:r>
              <a:rPr sz="2250" i="1" spc="1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at</a:t>
            </a:r>
            <a:r>
              <a:rPr sz="2250" i="1" spc="-15"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a</a:t>
            </a:r>
            <a:r>
              <a:rPr sz="2250" i="1" spc="-15"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street,</a:t>
            </a:r>
            <a:r>
              <a:rPr sz="2250" i="1" spc="-35"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I</a:t>
            </a:r>
            <a:r>
              <a:rPr sz="2250" i="1" spc="-1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should</a:t>
            </a:r>
            <a:r>
              <a:rPr sz="2250" i="1" spc="-5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explore</a:t>
            </a:r>
            <a:r>
              <a:rPr sz="2250" i="1" spc="-45"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for</a:t>
            </a:r>
            <a:r>
              <a:rPr sz="2250" i="1" spc="-2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cues</a:t>
            </a:r>
            <a:r>
              <a:rPr sz="2250" i="1" spc="-25" dirty="0">
                <a:solidFill>
                  <a:srgbClr val="0070C0"/>
                </a:solidFill>
                <a:latin typeface="Open Sans" panose="020B0606030504020204" pitchFamily="34" charset="0"/>
                <a:ea typeface="Open Sans" panose="020B0606030504020204" pitchFamily="34" charset="0"/>
                <a:cs typeface="Open Sans" panose="020B0606030504020204" pitchFamily="34" charset="0"/>
              </a:rPr>
              <a:t> to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help</a:t>
            </a:r>
            <a:r>
              <a:rPr sz="2250" i="1" spc="-55"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me</a:t>
            </a:r>
            <a:r>
              <a:rPr sz="2250" i="1" spc="3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align</a:t>
            </a:r>
            <a:r>
              <a:rPr sz="2250" i="1" spc="-45"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in</a:t>
            </a:r>
            <a:r>
              <a:rPr sz="2250" i="1" spc="-2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the</a:t>
            </a:r>
            <a:r>
              <a:rPr sz="2250" i="1" spc="-35"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direction</a:t>
            </a:r>
            <a:r>
              <a:rPr sz="2250" i="1" spc="-15"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of</a:t>
            </a:r>
            <a:r>
              <a:rPr sz="2250" i="1" spc="-5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the</a:t>
            </a:r>
            <a:r>
              <a:rPr sz="2250" i="1" spc="-3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spc="-10" dirty="0">
                <a:solidFill>
                  <a:srgbClr val="0070C0"/>
                </a:solidFill>
                <a:latin typeface="Open Sans" panose="020B0606030504020204" pitchFamily="34" charset="0"/>
                <a:ea typeface="Open Sans" panose="020B0606030504020204" pitchFamily="34" charset="0"/>
                <a:cs typeface="Open Sans" panose="020B0606030504020204" pitchFamily="34" charset="0"/>
              </a:rPr>
              <a:t>crosswalk.</a:t>
            </a:r>
            <a:endParaRPr sz="225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12700" marR="149225">
              <a:lnSpc>
                <a:spcPct val="100000"/>
              </a:lnSpc>
              <a:spcBef>
                <a:spcPts val="1200"/>
              </a:spcBef>
            </a:pP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The</a:t>
            </a:r>
            <a:r>
              <a:rPr sz="2250" i="1" spc="-4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domes</a:t>
            </a:r>
            <a:r>
              <a:rPr sz="2250" i="1" spc="5"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should</a:t>
            </a:r>
            <a:r>
              <a:rPr sz="2250" i="1" spc="-45"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NOT</a:t>
            </a:r>
            <a:r>
              <a:rPr sz="2250" i="1" spc="-2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be</a:t>
            </a:r>
            <a:r>
              <a:rPr sz="2250" i="1" spc="-3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used</a:t>
            </a:r>
            <a:r>
              <a:rPr sz="2250" i="1" spc="-4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as</a:t>
            </a:r>
            <a:r>
              <a:rPr sz="2250" i="1" spc="-2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a</a:t>
            </a:r>
            <a:r>
              <a:rPr sz="2250" i="1" spc="-1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cue</a:t>
            </a:r>
            <a:r>
              <a:rPr sz="2250" i="1" spc="-25" dirty="0">
                <a:solidFill>
                  <a:srgbClr val="0070C0"/>
                </a:solidFill>
                <a:latin typeface="Open Sans" panose="020B0606030504020204" pitchFamily="34" charset="0"/>
                <a:ea typeface="Open Sans" panose="020B0606030504020204" pitchFamily="34" charset="0"/>
                <a:cs typeface="Open Sans" panose="020B0606030504020204" pitchFamily="34" charset="0"/>
              </a:rPr>
              <a:t> for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aligning</a:t>
            </a:r>
            <a:r>
              <a:rPr sz="2250" i="1" spc="-5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sz="2250" i="1" dirty="0">
                <a:solidFill>
                  <a:srgbClr val="0070C0"/>
                </a:solidFill>
                <a:latin typeface="Open Sans" panose="020B0606030504020204" pitchFamily="34" charset="0"/>
                <a:ea typeface="Open Sans" panose="020B0606030504020204" pitchFamily="34" charset="0"/>
                <a:cs typeface="Open Sans" panose="020B0606030504020204" pitchFamily="34" charset="0"/>
              </a:rPr>
              <a:t>to</a:t>
            </a:r>
            <a:r>
              <a:rPr sz="2250" i="1" spc="-10" dirty="0">
                <a:solidFill>
                  <a:srgbClr val="0070C0"/>
                </a:solidFill>
                <a:latin typeface="Open Sans" panose="020B0606030504020204" pitchFamily="34" charset="0"/>
                <a:ea typeface="Open Sans" panose="020B0606030504020204" pitchFamily="34" charset="0"/>
                <a:cs typeface="Open Sans" panose="020B0606030504020204" pitchFamily="34" charset="0"/>
              </a:rPr>
              <a:t> cross.</a:t>
            </a:r>
            <a:endParaRPr sz="225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object 9"/>
          <p:cNvSpPr txBox="1"/>
          <p:nvPr/>
        </p:nvSpPr>
        <p:spPr>
          <a:xfrm>
            <a:off x="11178632" y="3024915"/>
            <a:ext cx="304800" cy="3289935"/>
          </a:xfrm>
          <a:prstGeom prst="rect">
            <a:avLst/>
          </a:prstGeom>
        </p:spPr>
        <p:txBody>
          <a:bodyPr vert="vert270" wrap="square" lIns="0" tIns="0" rIns="0" bIns="0" rtlCol="0">
            <a:spAutoFit/>
          </a:bodyPr>
          <a:lstStyle/>
          <a:p>
            <a:pPr marL="12700">
              <a:lnSpc>
                <a:spcPts val="1045"/>
              </a:lnSpc>
            </a:pPr>
            <a:r>
              <a:rPr sz="1000" dirty="0">
                <a:solidFill>
                  <a:srgbClr val="565656"/>
                </a:solidFill>
                <a:latin typeface="Calibri"/>
                <a:cs typeface="Calibri"/>
              </a:rPr>
              <a:t>Photo</a:t>
            </a:r>
            <a:r>
              <a:rPr sz="1000" spc="-25" dirty="0">
                <a:solidFill>
                  <a:srgbClr val="565656"/>
                </a:solidFill>
                <a:latin typeface="Calibri"/>
                <a:cs typeface="Calibri"/>
              </a:rPr>
              <a:t> </a:t>
            </a:r>
            <a:r>
              <a:rPr sz="1000" dirty="0">
                <a:solidFill>
                  <a:srgbClr val="565656"/>
                </a:solidFill>
                <a:latin typeface="Calibri"/>
                <a:cs typeface="Calibri"/>
              </a:rPr>
              <a:t>Credit:</a:t>
            </a:r>
            <a:r>
              <a:rPr sz="1000" spc="-5" dirty="0">
                <a:solidFill>
                  <a:srgbClr val="565656"/>
                </a:solidFill>
                <a:latin typeface="Calibri"/>
                <a:cs typeface="Calibri"/>
              </a:rPr>
              <a:t> </a:t>
            </a:r>
            <a:r>
              <a:rPr sz="1000" spc="-10" dirty="0">
                <a:solidFill>
                  <a:srgbClr val="565656"/>
                </a:solidFill>
                <a:latin typeface="Calibri"/>
                <a:cs typeface="Calibri"/>
              </a:rPr>
              <a:t>Pi.1415926535,</a:t>
            </a:r>
            <a:r>
              <a:rPr sz="1000" spc="45" dirty="0">
                <a:solidFill>
                  <a:srgbClr val="565656"/>
                </a:solidFill>
                <a:latin typeface="Calibri"/>
                <a:cs typeface="Calibri"/>
              </a:rPr>
              <a:t> </a:t>
            </a:r>
            <a:r>
              <a:rPr sz="1000" dirty="0">
                <a:solidFill>
                  <a:srgbClr val="565656"/>
                </a:solidFill>
                <a:latin typeface="Calibri"/>
                <a:cs typeface="Calibri"/>
              </a:rPr>
              <a:t>CC</a:t>
            </a:r>
            <a:r>
              <a:rPr sz="1000" spc="-5" dirty="0">
                <a:solidFill>
                  <a:srgbClr val="565656"/>
                </a:solidFill>
                <a:latin typeface="Calibri"/>
                <a:cs typeface="Calibri"/>
              </a:rPr>
              <a:t> </a:t>
            </a:r>
            <a:r>
              <a:rPr sz="1000" spc="-20" dirty="0">
                <a:solidFill>
                  <a:srgbClr val="565656"/>
                </a:solidFill>
                <a:latin typeface="Calibri"/>
                <a:cs typeface="Calibri"/>
              </a:rPr>
              <a:t>BY-</a:t>
            </a:r>
            <a:r>
              <a:rPr sz="1000" dirty="0">
                <a:solidFill>
                  <a:srgbClr val="565656"/>
                </a:solidFill>
                <a:latin typeface="Calibri"/>
                <a:cs typeface="Calibri"/>
              </a:rPr>
              <a:t>SA</a:t>
            </a:r>
            <a:r>
              <a:rPr sz="1000" spc="10" dirty="0">
                <a:solidFill>
                  <a:srgbClr val="565656"/>
                </a:solidFill>
                <a:latin typeface="Calibri"/>
                <a:cs typeface="Calibri"/>
              </a:rPr>
              <a:t> </a:t>
            </a:r>
            <a:r>
              <a:rPr sz="1000" spc="-25" dirty="0">
                <a:solidFill>
                  <a:srgbClr val="565656"/>
                </a:solidFill>
                <a:latin typeface="Calibri"/>
                <a:cs typeface="Calibri"/>
              </a:rPr>
              <a:t>3.0</a:t>
            </a:r>
            <a:endParaRPr sz="1000" dirty="0">
              <a:latin typeface="Calibri"/>
              <a:cs typeface="Calibri"/>
            </a:endParaRPr>
          </a:p>
          <a:p>
            <a:pPr marL="12700">
              <a:lnSpc>
                <a:spcPct val="100000"/>
              </a:lnSpc>
            </a:pPr>
            <a:r>
              <a:rPr sz="1000" u="sng" spc="-10" dirty="0">
                <a:solidFill>
                  <a:srgbClr val="565656"/>
                </a:solidFill>
                <a:uFill>
                  <a:solidFill>
                    <a:srgbClr val="565656"/>
                  </a:solidFill>
                </a:uFill>
                <a:latin typeface="Calibri"/>
                <a:cs typeface="Calibri"/>
              </a:rPr>
              <a:t>https://commons.wikimedia.org/w/index.php?curid=91289870</a:t>
            </a:r>
            <a:endParaRPr sz="1000" dirty="0">
              <a:latin typeface="Calibri"/>
              <a:cs typeface="Calibri"/>
            </a:endParaRPr>
          </a:p>
        </p:txBody>
      </p:sp>
      <p:pic>
        <p:nvPicPr>
          <p:cNvPr id="1028" name="Picture 4" descr="ADA detectable warning road pavers, Safety Yellow">
            <a:extLst>
              <a:ext uri="{FF2B5EF4-FFF2-40B4-BE49-F238E27FC236}">
                <a16:creationId xmlns:a16="http://schemas.microsoft.com/office/drawing/2014/main" id="{EE2E55BB-81F6-6660-5872-26AABAAC54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4578" y="1014216"/>
            <a:ext cx="2268854" cy="1890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66814" y="858815"/>
            <a:ext cx="8755063" cy="506412"/>
          </a:xfrm>
          <a:prstGeom prst="rect">
            <a:avLst/>
          </a:prstGeom>
        </p:spPr>
        <p:txBody>
          <a:bodyPr vert="horz" wrap="square" lIns="0" tIns="13335" rIns="0" bIns="0" rtlCol="0">
            <a:spAutoFit/>
          </a:bodyPr>
          <a:lstStyle/>
          <a:p>
            <a:pPr marL="12700">
              <a:lnSpc>
                <a:spcPct val="100000"/>
              </a:lnSpc>
              <a:spcBef>
                <a:spcPts val="105"/>
              </a:spcBef>
            </a:pPr>
            <a:r>
              <a:rPr spc="-3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Tactile</a:t>
            </a:r>
            <a:r>
              <a:rPr spc="-1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Direction</a:t>
            </a:r>
            <a:r>
              <a:rPr spc="-10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Indicator</a:t>
            </a:r>
            <a:r>
              <a:rPr spc="-10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(TDI)</a:t>
            </a:r>
            <a:r>
              <a:rPr spc="-9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spc="-8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pc="-2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Bars</a:t>
            </a:r>
          </a:p>
        </p:txBody>
      </p:sp>
      <p:sp>
        <p:nvSpPr>
          <p:cNvPr id="3" name="object 3"/>
          <p:cNvSpPr txBox="1"/>
          <p:nvPr/>
        </p:nvSpPr>
        <p:spPr>
          <a:xfrm>
            <a:off x="366814" y="1320798"/>
            <a:ext cx="11458372" cy="2539798"/>
          </a:xfrm>
          <a:prstGeom prst="rect">
            <a:avLst/>
          </a:prstGeom>
        </p:spPr>
        <p:txBody>
          <a:bodyPr vert="horz" wrap="square" lIns="0" tIns="74295" rIns="0" bIns="0" rtlCol="0">
            <a:spAutoFit/>
          </a:bodyPr>
          <a:lstStyle/>
          <a:p>
            <a:pPr marL="105410" marR="124460">
              <a:lnSpc>
                <a:spcPts val="3890"/>
              </a:lnSpc>
              <a:spcBef>
                <a:spcPts val="585"/>
              </a:spcBef>
            </a:pPr>
            <a:r>
              <a:rPr sz="2800" dirty="0">
                <a:latin typeface="Open Sans" panose="020B0606030504020204" pitchFamily="34" charset="0"/>
                <a:ea typeface="Open Sans" panose="020B0606030504020204" pitchFamily="34" charset="0"/>
                <a:cs typeface="Open Sans" panose="020B0606030504020204" pitchFamily="34" charset="0"/>
              </a:rPr>
              <a:t>What</a:t>
            </a:r>
            <a:r>
              <a:rPr sz="2800" spc="-80"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should</a:t>
            </a:r>
            <a:r>
              <a:rPr sz="2800" spc="-75"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pedestrians</a:t>
            </a:r>
            <a:r>
              <a:rPr sz="2800" spc="-90"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who</a:t>
            </a:r>
            <a:r>
              <a:rPr sz="2800" spc="-60"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are</a:t>
            </a:r>
            <a:r>
              <a:rPr sz="2800" spc="-70"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vision</a:t>
            </a:r>
            <a:r>
              <a:rPr sz="2800" spc="-65"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disabled</a:t>
            </a:r>
            <a:r>
              <a:rPr sz="2800" spc="-85" dirty="0">
                <a:latin typeface="Open Sans" panose="020B0606030504020204" pitchFamily="34" charset="0"/>
                <a:ea typeface="Open Sans" panose="020B0606030504020204" pitchFamily="34" charset="0"/>
                <a:cs typeface="Open Sans" panose="020B0606030504020204" pitchFamily="34" charset="0"/>
              </a:rPr>
              <a:t> </a:t>
            </a:r>
            <a:r>
              <a:rPr sz="2800" spc="-10" dirty="0">
                <a:latin typeface="Open Sans" panose="020B0606030504020204" pitchFamily="34" charset="0"/>
                <a:ea typeface="Open Sans" panose="020B0606030504020204" pitchFamily="34" charset="0"/>
                <a:cs typeface="Open Sans" panose="020B0606030504020204" pitchFamily="34" charset="0"/>
              </a:rPr>
              <a:t>think </a:t>
            </a:r>
            <a:r>
              <a:rPr sz="2800" dirty="0">
                <a:latin typeface="Open Sans" panose="020B0606030504020204" pitchFamily="34" charset="0"/>
                <a:ea typeface="Open Sans" panose="020B0606030504020204" pitchFamily="34" charset="0"/>
                <a:cs typeface="Open Sans" panose="020B0606030504020204" pitchFamily="34" charset="0"/>
              </a:rPr>
              <a:t>when</a:t>
            </a:r>
            <a:r>
              <a:rPr sz="2800" spc="-75"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they</a:t>
            </a:r>
            <a:r>
              <a:rPr sz="2800" spc="-80"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encounter</a:t>
            </a:r>
            <a:r>
              <a:rPr sz="2800" spc="-95"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TDI</a:t>
            </a:r>
            <a:r>
              <a:rPr sz="2800" spc="-70" dirty="0">
                <a:latin typeface="Open Sans" panose="020B0606030504020204" pitchFamily="34" charset="0"/>
                <a:ea typeface="Open Sans" panose="020B0606030504020204" pitchFamily="34" charset="0"/>
                <a:cs typeface="Open Sans" panose="020B0606030504020204" pitchFamily="34" charset="0"/>
              </a:rPr>
              <a:t> </a:t>
            </a:r>
            <a:r>
              <a:rPr sz="2800" spc="-10" dirty="0">
                <a:latin typeface="Open Sans" panose="020B0606030504020204" pitchFamily="34" charset="0"/>
                <a:ea typeface="Open Sans" panose="020B0606030504020204" pitchFamily="34" charset="0"/>
                <a:cs typeface="Open Sans" panose="020B0606030504020204" pitchFamily="34" charset="0"/>
              </a:rPr>
              <a:t>bars?</a:t>
            </a:r>
            <a:endParaRPr lang="en-US" sz="2800" spc="-10" dirty="0">
              <a:latin typeface="Open Sans" panose="020B0606030504020204" pitchFamily="34" charset="0"/>
              <a:ea typeface="Open Sans" panose="020B0606030504020204" pitchFamily="34" charset="0"/>
              <a:cs typeface="Open Sans" panose="020B0606030504020204" pitchFamily="34" charset="0"/>
            </a:endParaRPr>
          </a:p>
          <a:p>
            <a:pPr marL="105410" marR="124460">
              <a:lnSpc>
                <a:spcPts val="3890"/>
              </a:lnSpc>
              <a:spcBef>
                <a:spcPts val="585"/>
              </a:spcBef>
            </a:pPr>
            <a:r>
              <a:rPr sz="2800" dirty="0">
                <a:latin typeface="Open Sans" panose="020B0606030504020204" pitchFamily="34" charset="0"/>
                <a:ea typeface="Open Sans" panose="020B0606030504020204" pitchFamily="34" charset="0"/>
                <a:cs typeface="Open Sans" panose="020B0606030504020204" pitchFamily="34" charset="0"/>
              </a:rPr>
              <a:t>It</a:t>
            </a:r>
            <a:r>
              <a:rPr sz="2800" spc="-55"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depends</a:t>
            </a:r>
            <a:r>
              <a:rPr sz="2800" spc="-90"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on</a:t>
            </a:r>
            <a:r>
              <a:rPr sz="2800" spc="-45" dirty="0">
                <a:latin typeface="Open Sans" panose="020B0606030504020204" pitchFamily="34" charset="0"/>
                <a:ea typeface="Open Sans" panose="020B0606030504020204" pitchFamily="34" charset="0"/>
                <a:cs typeface="Open Sans" panose="020B0606030504020204" pitchFamily="34" charset="0"/>
              </a:rPr>
              <a:t> </a:t>
            </a:r>
            <a:r>
              <a:rPr sz="2800" spc="-10" dirty="0">
                <a:latin typeface="Open Sans" panose="020B0606030504020204" pitchFamily="34" charset="0"/>
                <a:ea typeface="Open Sans" panose="020B0606030504020204" pitchFamily="34" charset="0"/>
                <a:cs typeface="Open Sans" panose="020B0606030504020204" pitchFamily="34" charset="0"/>
              </a:rPr>
              <a:t>environmental</a:t>
            </a:r>
            <a:r>
              <a:rPr sz="2800" spc="-85" dirty="0">
                <a:latin typeface="Open Sans" panose="020B0606030504020204" pitchFamily="34" charset="0"/>
                <a:ea typeface="Open Sans" panose="020B0606030504020204" pitchFamily="34" charset="0"/>
                <a:cs typeface="Open Sans" panose="020B0606030504020204" pitchFamily="34" charset="0"/>
              </a:rPr>
              <a:t> </a:t>
            </a:r>
            <a:r>
              <a:rPr sz="2800" spc="-10" dirty="0">
                <a:latin typeface="Open Sans" panose="020B0606030504020204" pitchFamily="34" charset="0"/>
                <a:ea typeface="Open Sans" panose="020B0606030504020204" pitchFamily="34" charset="0"/>
                <a:cs typeface="Open Sans" panose="020B0606030504020204" pitchFamily="34" charset="0"/>
              </a:rPr>
              <a:t>context</a:t>
            </a:r>
            <a:r>
              <a:rPr sz="2800" spc="-65"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and</a:t>
            </a:r>
            <a:r>
              <a:rPr sz="2800" spc="-70"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width</a:t>
            </a:r>
            <a:r>
              <a:rPr sz="2800" spc="-60"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of</a:t>
            </a:r>
            <a:r>
              <a:rPr sz="2800" spc="-60" dirty="0">
                <a:latin typeface="Open Sans" panose="020B0606030504020204" pitchFamily="34" charset="0"/>
                <a:ea typeface="Open Sans" panose="020B0606030504020204" pitchFamily="34" charset="0"/>
                <a:cs typeface="Open Sans" panose="020B0606030504020204" pitchFamily="34" charset="0"/>
              </a:rPr>
              <a:t> </a:t>
            </a:r>
            <a:r>
              <a:rPr sz="2800" spc="-25" dirty="0">
                <a:latin typeface="Open Sans" panose="020B0606030504020204" pitchFamily="34" charset="0"/>
                <a:ea typeface="Open Sans" panose="020B0606030504020204" pitchFamily="34" charset="0"/>
                <a:cs typeface="Open Sans" panose="020B0606030504020204" pitchFamily="34" charset="0"/>
              </a:rPr>
              <a:t>the </a:t>
            </a:r>
            <a:r>
              <a:rPr sz="2800" spc="-10" dirty="0">
                <a:latin typeface="Open Sans" panose="020B0606030504020204" pitchFamily="34" charset="0"/>
                <a:ea typeface="Open Sans" panose="020B0606030504020204" pitchFamily="34" charset="0"/>
                <a:cs typeface="Open Sans" panose="020B0606030504020204" pitchFamily="34" charset="0"/>
              </a:rPr>
              <a:t>surface!</a:t>
            </a:r>
            <a:endParaRPr sz="2800" dirty="0">
              <a:latin typeface="Open Sans" panose="020B0606030504020204" pitchFamily="34" charset="0"/>
              <a:ea typeface="Open Sans" panose="020B0606030504020204" pitchFamily="34" charset="0"/>
              <a:cs typeface="Open Sans" panose="020B0606030504020204" pitchFamily="34" charset="0"/>
            </a:endParaRPr>
          </a:p>
          <a:p>
            <a:pPr marL="332740" indent="-227329">
              <a:spcBef>
                <a:spcPts val="85"/>
              </a:spcBef>
              <a:buFont typeface="Arial"/>
              <a:buChar char="•"/>
              <a:tabLst>
                <a:tab pos="789940" algn="l"/>
              </a:tabLst>
            </a:pPr>
            <a:r>
              <a:rPr sz="2800" dirty="0">
                <a:latin typeface="Open Sans" panose="020B0606030504020204" pitchFamily="34" charset="0"/>
                <a:ea typeface="Open Sans" panose="020B0606030504020204" pitchFamily="34" charset="0"/>
                <a:cs typeface="Open Sans" panose="020B0606030504020204" pitchFamily="34" charset="0"/>
              </a:rPr>
              <a:t>If</a:t>
            </a:r>
            <a:r>
              <a:rPr sz="2800" spc="-65"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12</a:t>
            </a:r>
            <a:r>
              <a:rPr sz="2800" spc="-55"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in.</a:t>
            </a:r>
            <a:r>
              <a:rPr sz="2800" spc="-50"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(4</a:t>
            </a:r>
            <a:r>
              <a:rPr sz="2800" spc="-65"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bars):</a:t>
            </a:r>
            <a:r>
              <a:rPr sz="2800" spc="-45"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follow</a:t>
            </a:r>
            <a:r>
              <a:rPr sz="2800" spc="-65"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the</a:t>
            </a:r>
            <a:r>
              <a:rPr sz="2800" spc="-65"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bars</a:t>
            </a:r>
            <a:r>
              <a:rPr sz="2800" spc="-50" dirty="0">
                <a:latin typeface="Open Sans" panose="020B0606030504020204" pitchFamily="34" charset="0"/>
                <a:ea typeface="Open Sans" panose="020B0606030504020204" pitchFamily="34" charset="0"/>
                <a:cs typeface="Open Sans" panose="020B0606030504020204" pitchFamily="34" charset="0"/>
              </a:rPr>
              <a:t> </a:t>
            </a:r>
            <a:r>
              <a:rPr sz="2800" spc="-10" dirty="0">
                <a:latin typeface="Open Sans" panose="020B0606030504020204" pitchFamily="34" charset="0"/>
                <a:ea typeface="Open Sans" panose="020B0606030504020204" pitchFamily="34" charset="0"/>
                <a:cs typeface="Open Sans" panose="020B0606030504020204" pitchFamily="34" charset="0"/>
              </a:rPr>
              <a:t>parallel</a:t>
            </a:r>
            <a:endParaRPr sz="2800" dirty="0">
              <a:latin typeface="Open Sans" panose="020B0606030504020204" pitchFamily="34" charset="0"/>
              <a:ea typeface="Open Sans" panose="020B0606030504020204" pitchFamily="34" charset="0"/>
              <a:cs typeface="Open Sans" panose="020B0606030504020204" pitchFamily="34" charset="0"/>
            </a:endParaRPr>
          </a:p>
          <a:p>
            <a:pPr marL="332740" indent="-227329">
              <a:spcBef>
                <a:spcPts val="110"/>
              </a:spcBef>
              <a:buFont typeface="Arial"/>
              <a:buChar char="•"/>
              <a:tabLst>
                <a:tab pos="789940" algn="l"/>
              </a:tabLst>
            </a:pPr>
            <a:r>
              <a:rPr sz="2800" dirty="0">
                <a:latin typeface="Open Sans" panose="020B0606030504020204" pitchFamily="34" charset="0"/>
                <a:ea typeface="Open Sans" panose="020B0606030504020204" pitchFamily="34" charset="0"/>
                <a:cs typeface="Open Sans" panose="020B0606030504020204" pitchFamily="34" charset="0"/>
              </a:rPr>
              <a:t>If</a:t>
            </a:r>
            <a:r>
              <a:rPr sz="2800" spc="-65"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24</a:t>
            </a:r>
            <a:r>
              <a:rPr sz="2800" spc="-45"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in</a:t>
            </a:r>
            <a:r>
              <a:rPr lang="en-US" sz="2800" dirty="0">
                <a:latin typeface="Open Sans" panose="020B0606030504020204" pitchFamily="34" charset="0"/>
                <a:ea typeface="Open Sans" panose="020B0606030504020204" pitchFamily="34" charset="0"/>
                <a:cs typeface="Open Sans" panose="020B0606030504020204" pitchFamily="34" charset="0"/>
              </a:rPr>
              <a:t>.</a:t>
            </a:r>
            <a:r>
              <a:rPr sz="2800" spc="-40"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follow</a:t>
            </a:r>
            <a:r>
              <a:rPr sz="2800" spc="-55"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the</a:t>
            </a:r>
            <a:r>
              <a:rPr sz="2800" spc="-65" dirty="0">
                <a:latin typeface="Open Sans" panose="020B0606030504020204" pitchFamily="34" charset="0"/>
                <a:ea typeface="Open Sans" panose="020B0606030504020204" pitchFamily="34" charset="0"/>
                <a:cs typeface="Open Sans" panose="020B0606030504020204" pitchFamily="34" charset="0"/>
              </a:rPr>
              <a:t> </a:t>
            </a:r>
            <a:r>
              <a:rPr sz="2800" dirty="0">
                <a:latin typeface="Open Sans" panose="020B0606030504020204" pitchFamily="34" charset="0"/>
                <a:ea typeface="Open Sans" panose="020B0606030504020204" pitchFamily="34" charset="0"/>
                <a:cs typeface="Open Sans" panose="020B0606030504020204" pitchFamily="34" charset="0"/>
              </a:rPr>
              <a:t>bars</a:t>
            </a:r>
            <a:r>
              <a:rPr sz="2800" spc="-50" dirty="0">
                <a:latin typeface="Open Sans" panose="020B0606030504020204" pitchFamily="34" charset="0"/>
                <a:ea typeface="Open Sans" panose="020B0606030504020204" pitchFamily="34" charset="0"/>
                <a:cs typeface="Open Sans" panose="020B0606030504020204" pitchFamily="34" charset="0"/>
              </a:rPr>
              <a:t> </a:t>
            </a:r>
            <a:r>
              <a:rPr sz="2800" spc="-10" dirty="0">
                <a:latin typeface="Open Sans" panose="020B0606030504020204" pitchFamily="34" charset="0"/>
                <a:ea typeface="Open Sans" panose="020B0606030504020204" pitchFamily="34" charset="0"/>
                <a:cs typeface="Open Sans" panose="020B0606030504020204" pitchFamily="34" charset="0"/>
              </a:rPr>
              <a:t>perpendicular</a:t>
            </a:r>
            <a:endParaRPr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4"/>
          <p:cNvSpPr txBox="1"/>
          <p:nvPr/>
        </p:nvSpPr>
        <p:spPr>
          <a:xfrm>
            <a:off x="6544130" y="6567580"/>
            <a:ext cx="122555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565656"/>
                </a:solidFill>
                <a:latin typeface="Calibri"/>
                <a:cs typeface="Calibri"/>
              </a:rPr>
              <a:t>Photo</a:t>
            </a:r>
            <a:r>
              <a:rPr sz="1000" spc="-35" dirty="0">
                <a:solidFill>
                  <a:srgbClr val="565656"/>
                </a:solidFill>
                <a:latin typeface="Calibri"/>
                <a:cs typeface="Calibri"/>
              </a:rPr>
              <a:t> </a:t>
            </a:r>
            <a:r>
              <a:rPr sz="1000" dirty="0">
                <a:solidFill>
                  <a:srgbClr val="565656"/>
                </a:solidFill>
                <a:latin typeface="Calibri"/>
                <a:cs typeface="Calibri"/>
              </a:rPr>
              <a:t>Credit:</a:t>
            </a:r>
            <a:r>
              <a:rPr sz="1000" spc="-15" dirty="0">
                <a:solidFill>
                  <a:srgbClr val="565656"/>
                </a:solidFill>
                <a:latin typeface="Calibri"/>
                <a:cs typeface="Calibri"/>
              </a:rPr>
              <a:t> </a:t>
            </a:r>
            <a:r>
              <a:rPr sz="1000" dirty="0">
                <a:solidFill>
                  <a:srgbClr val="565656"/>
                </a:solidFill>
                <a:latin typeface="Calibri"/>
                <a:cs typeface="Calibri"/>
              </a:rPr>
              <a:t>ADB</a:t>
            </a:r>
            <a:r>
              <a:rPr sz="1000" spc="-25" dirty="0">
                <a:solidFill>
                  <a:srgbClr val="565656"/>
                </a:solidFill>
                <a:latin typeface="Calibri"/>
                <a:cs typeface="Calibri"/>
              </a:rPr>
              <a:t> </a:t>
            </a:r>
            <a:r>
              <a:rPr sz="1000" spc="-20" dirty="0">
                <a:solidFill>
                  <a:srgbClr val="565656"/>
                </a:solidFill>
                <a:latin typeface="Calibri"/>
                <a:cs typeface="Calibri"/>
              </a:rPr>
              <a:t>Staff</a:t>
            </a:r>
            <a:endParaRPr sz="1000" dirty="0">
              <a:latin typeface="Calibri"/>
              <a:cs typeface="Calibri"/>
            </a:endParaRPr>
          </a:p>
        </p:txBody>
      </p:sp>
      <p:grpSp>
        <p:nvGrpSpPr>
          <p:cNvPr id="5" name="object 5"/>
          <p:cNvGrpSpPr/>
          <p:nvPr/>
        </p:nvGrpSpPr>
        <p:grpSpPr>
          <a:xfrm>
            <a:off x="7890916" y="3684092"/>
            <a:ext cx="4258945" cy="3060700"/>
            <a:chOff x="7890916" y="3684092"/>
            <a:chExt cx="4258945" cy="3060700"/>
          </a:xfrm>
        </p:grpSpPr>
        <p:pic>
          <p:nvPicPr>
            <p:cNvPr id="6" name="object 6"/>
            <p:cNvPicPr/>
            <p:nvPr/>
          </p:nvPicPr>
          <p:blipFill>
            <a:blip r:embed="rId3" cstate="print"/>
            <a:stretch>
              <a:fillRect/>
            </a:stretch>
          </p:blipFill>
          <p:spPr>
            <a:xfrm>
              <a:off x="7903616" y="3696792"/>
              <a:ext cx="4233480" cy="3035069"/>
            </a:xfrm>
            <a:prstGeom prst="rect">
              <a:avLst/>
            </a:prstGeom>
          </p:spPr>
        </p:pic>
        <p:sp>
          <p:nvSpPr>
            <p:cNvPr id="7" name="object 7"/>
            <p:cNvSpPr/>
            <p:nvPr/>
          </p:nvSpPr>
          <p:spPr>
            <a:xfrm>
              <a:off x="7897266" y="3690442"/>
              <a:ext cx="4246245" cy="3048000"/>
            </a:xfrm>
            <a:custGeom>
              <a:avLst/>
              <a:gdLst/>
              <a:ahLst/>
              <a:cxnLst/>
              <a:rect l="l" t="t" r="r" b="b"/>
              <a:pathLst>
                <a:path w="4246245" h="3048000">
                  <a:moveTo>
                    <a:pt x="0" y="0"/>
                  </a:moveTo>
                  <a:lnTo>
                    <a:pt x="4246181" y="0"/>
                  </a:lnTo>
                  <a:lnTo>
                    <a:pt x="4246181" y="3047860"/>
                  </a:lnTo>
                  <a:lnTo>
                    <a:pt x="0" y="3047860"/>
                  </a:lnTo>
                  <a:lnTo>
                    <a:pt x="0" y="0"/>
                  </a:lnTo>
                  <a:close/>
                </a:path>
              </a:pathLst>
            </a:custGeom>
            <a:ln w="12700">
              <a:solidFill>
                <a:srgbClr val="000000"/>
              </a:solidFill>
            </a:ln>
          </p:spPr>
          <p:txBody>
            <a:bodyPr wrap="square" lIns="0" tIns="0" rIns="0" bIns="0" rtlCol="0"/>
            <a:lstStyle/>
            <a:p>
              <a:endParaRPr dirty="0"/>
            </a:p>
          </p:txBody>
        </p:sp>
      </p:grpSp>
      <p:sp>
        <p:nvSpPr>
          <p:cNvPr id="9" name="TextBox 8">
            <a:extLst>
              <a:ext uri="{FF2B5EF4-FFF2-40B4-BE49-F238E27FC236}">
                <a16:creationId xmlns:a16="http://schemas.microsoft.com/office/drawing/2014/main" id="{0A0B699B-3AFC-AEE5-AF1F-BFA90428876F}"/>
              </a:ext>
            </a:extLst>
          </p:cNvPr>
          <p:cNvSpPr txBox="1"/>
          <p:nvPr/>
        </p:nvSpPr>
        <p:spPr>
          <a:xfrm>
            <a:off x="467006" y="4084203"/>
            <a:ext cx="10239094" cy="2351478"/>
          </a:xfrm>
          <a:prstGeom prst="rect">
            <a:avLst/>
          </a:prstGeom>
          <a:noFill/>
        </p:spPr>
        <p:txBody>
          <a:bodyPr wrap="square" rtlCol="0">
            <a:spAutoFit/>
          </a:bodyPr>
          <a:lstStyle/>
          <a:p>
            <a:pPr marL="12700" marR="3199765">
              <a:lnSpc>
                <a:spcPct val="150000"/>
              </a:lnSpc>
            </a:pP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If</a:t>
            </a:r>
            <a:r>
              <a:rPr lang="en-US" sz="2000" i="1" spc="-2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the</a:t>
            </a:r>
            <a:r>
              <a:rPr lang="en-US" sz="2000" i="1" spc="-1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bars</a:t>
            </a:r>
            <a:r>
              <a:rPr lang="en-US" sz="2000" i="1" spc="-4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are</a:t>
            </a:r>
            <a:r>
              <a:rPr lang="en-US" sz="2000" i="1" spc="-3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running</a:t>
            </a:r>
            <a:r>
              <a:rPr lang="en-US" sz="2000" i="1" spc="-5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in parallel</a:t>
            </a:r>
            <a:r>
              <a:rPr lang="en-US" sz="2000" i="1" spc="-4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and</a:t>
            </a:r>
            <a:r>
              <a:rPr lang="en-US" sz="2000" i="1" spc="-4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extending</a:t>
            </a:r>
            <a:r>
              <a:rPr lang="en-US" sz="2000" i="1" spc="-4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spc="-20" dirty="0">
                <a:solidFill>
                  <a:schemeClr val="accent5"/>
                </a:solidFill>
                <a:latin typeface="Open Sans" panose="020B0606030504020204" pitchFamily="34" charset="0"/>
                <a:ea typeface="Open Sans" panose="020B0606030504020204" pitchFamily="34" charset="0"/>
                <a:cs typeface="Open Sans" panose="020B0606030504020204" pitchFamily="34" charset="0"/>
              </a:rPr>
              <a:t>some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distance,</a:t>
            </a:r>
            <a:r>
              <a:rPr lang="en-US" sz="2000" i="1" spc="-6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then</a:t>
            </a:r>
            <a:r>
              <a:rPr lang="en-US" sz="2000" i="1" spc="-3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this</a:t>
            </a:r>
            <a:r>
              <a:rPr lang="en-US" sz="2000" i="1" spc="-2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is</a:t>
            </a:r>
            <a:r>
              <a:rPr lang="en-US" sz="2000" i="1" spc="-2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a</a:t>
            </a:r>
            <a:r>
              <a:rPr lang="en-US" sz="2000" i="1" spc="-1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surface</a:t>
            </a:r>
            <a:r>
              <a:rPr lang="en-US" sz="2000" i="1" spc="-4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I</a:t>
            </a:r>
            <a:r>
              <a:rPr lang="en-US" sz="2000" i="1" spc="-1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can</a:t>
            </a:r>
            <a:r>
              <a:rPr lang="en-US" sz="2000" i="1" spc="-3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spc="-10" dirty="0">
                <a:solidFill>
                  <a:schemeClr val="accent5"/>
                </a:solidFill>
                <a:latin typeface="Open Sans" panose="020B0606030504020204" pitchFamily="34" charset="0"/>
                <a:ea typeface="Open Sans" panose="020B0606030504020204" pitchFamily="34" charset="0"/>
                <a:cs typeface="Open Sans" panose="020B0606030504020204" pitchFamily="34" charset="0"/>
              </a:rPr>
              <a:t>follow.</a:t>
            </a:r>
          </a:p>
          <a:p>
            <a:pPr marL="12700" marR="3199765">
              <a:lnSpc>
                <a:spcPct val="150000"/>
              </a:lnSpc>
            </a:pPr>
            <a:r>
              <a:rPr lang="en-US" sz="2000" i="1" spc="-4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I</a:t>
            </a:r>
            <a:r>
              <a:rPr lang="en-US" sz="2000" i="1" spc="-1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can</a:t>
            </a:r>
            <a:r>
              <a:rPr lang="en-US" sz="2000" i="1" spc="-1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follow</a:t>
            </a:r>
            <a:r>
              <a:rPr lang="en-US" sz="2000" i="1" spc="-4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spc="-25" dirty="0">
                <a:solidFill>
                  <a:schemeClr val="accent5"/>
                </a:solidFill>
                <a:latin typeface="Open Sans" panose="020B0606030504020204" pitchFamily="34" charset="0"/>
                <a:ea typeface="Open Sans" panose="020B0606030504020204" pitchFamily="34" charset="0"/>
                <a:cs typeface="Open Sans" panose="020B0606030504020204" pitchFamily="34" charset="0"/>
              </a:rPr>
              <a:t>it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on</a:t>
            </a:r>
            <a:r>
              <a:rPr lang="en-US" sz="2000" i="1" spc="-3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either</a:t>
            </a:r>
            <a:r>
              <a:rPr lang="en-US" sz="2000" i="1" spc="-4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side</a:t>
            </a:r>
            <a:r>
              <a:rPr lang="en-US" sz="2000" i="1" spc="-3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if</a:t>
            </a:r>
            <a:r>
              <a:rPr lang="en-US" sz="2000" i="1" spc="-1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there</a:t>
            </a:r>
            <a:r>
              <a:rPr lang="en-US" sz="2000" i="1" spc="-4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is</a:t>
            </a:r>
            <a:r>
              <a:rPr lang="en-US" sz="2000" i="1" spc="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room.</a:t>
            </a:r>
            <a:r>
              <a:rPr lang="en-US" sz="2000" i="1" spc="-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p>
          <a:p>
            <a:pPr marL="12700" marR="3199765">
              <a:lnSpc>
                <a:spcPct val="150000"/>
              </a:lnSpc>
            </a:pP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I</a:t>
            </a:r>
            <a:r>
              <a:rPr lang="en-US" sz="2000" i="1" spc="-1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should</a:t>
            </a:r>
            <a:r>
              <a:rPr lang="en-US" sz="2000" i="1" spc="-5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not</a:t>
            </a:r>
            <a:r>
              <a:rPr lang="en-US" sz="2000" i="1" spc="-2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spc="-10" dirty="0">
                <a:solidFill>
                  <a:schemeClr val="accent5"/>
                </a:solidFill>
                <a:latin typeface="Open Sans" panose="020B0606030504020204" pitchFamily="34" charset="0"/>
                <a:ea typeface="Open Sans" panose="020B0606030504020204" pitchFamily="34" charset="0"/>
                <a:cs typeface="Open Sans" panose="020B0606030504020204" pitchFamily="34" charset="0"/>
              </a:rPr>
              <a:t>encounter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obstacles</a:t>
            </a:r>
            <a:r>
              <a:rPr lang="en-US" sz="2000" i="1" spc="-5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if</a:t>
            </a:r>
            <a:r>
              <a:rPr lang="en-US" sz="2000" i="1" spc="-1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I</a:t>
            </a:r>
            <a:r>
              <a:rPr lang="en-US" sz="2000" i="1" spc="-1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am</a:t>
            </a:r>
            <a:r>
              <a:rPr lang="en-US" sz="2000" i="1" spc="-3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following</a:t>
            </a:r>
            <a:r>
              <a:rPr lang="en-US" sz="2000" i="1" spc="-1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along</a:t>
            </a:r>
            <a:r>
              <a:rPr lang="en-US" sz="2000" i="1" spc="-5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while</a:t>
            </a:r>
            <a:r>
              <a:rPr lang="en-US" sz="2000" i="1" spc="-4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walking</a:t>
            </a:r>
            <a:r>
              <a:rPr lang="en-US" sz="2000" i="1" spc="-5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beside</a:t>
            </a:r>
            <a:r>
              <a:rPr lang="en-US" sz="2000" i="1" spc="-4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US" sz="2000" i="1" spc="-25" dirty="0">
                <a:solidFill>
                  <a:schemeClr val="accent5"/>
                </a:solidFill>
                <a:latin typeface="Open Sans" panose="020B0606030504020204" pitchFamily="34" charset="0"/>
                <a:ea typeface="Open Sans" panose="020B0606030504020204" pitchFamily="34" charset="0"/>
                <a:cs typeface="Open Sans" panose="020B0606030504020204" pitchFamily="34" charset="0"/>
              </a:rPr>
              <a:t>it.</a:t>
            </a:r>
            <a:endParaRPr lang="en-US" sz="2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30867" y="890025"/>
            <a:ext cx="10247313" cy="506357"/>
          </a:xfrm>
          <a:prstGeom prst="rect">
            <a:avLst/>
          </a:prstGeom>
        </p:spPr>
        <p:txBody>
          <a:bodyPr vert="horz" wrap="square" lIns="0" tIns="13335" rIns="0" bIns="0" rtlCol="0">
            <a:spAutoFit/>
          </a:bodyPr>
          <a:lstStyle/>
          <a:p>
            <a:pPr marL="12700">
              <a:lnSpc>
                <a:spcPct val="100000"/>
              </a:lnSpc>
              <a:spcBef>
                <a:spcPts val="105"/>
              </a:spcBef>
            </a:pPr>
            <a:r>
              <a:rPr spc="-30" dirty="0">
                <a:latin typeface="Open Sans Semibold" panose="020B0706030804020204" pitchFamily="34" charset="0"/>
                <a:ea typeface="Open Sans Semibold" panose="020B0706030804020204" pitchFamily="34" charset="0"/>
                <a:cs typeface="Open Sans Semibold" panose="020B0706030804020204" pitchFamily="34" charset="0"/>
              </a:rPr>
              <a:t>Tactile</a:t>
            </a:r>
            <a:r>
              <a:rPr spc="-125" dirty="0">
                <a:latin typeface="Open Sans Semibold" panose="020B0706030804020204" pitchFamily="34" charset="0"/>
                <a:ea typeface="Open Sans Semibold" panose="020B0706030804020204" pitchFamily="34" charset="0"/>
                <a:cs typeface="Open Sans Semibold" panose="020B0706030804020204" pitchFamily="34" charset="0"/>
              </a:rPr>
              <a:t> </a:t>
            </a:r>
            <a:r>
              <a:rPr dirty="0">
                <a:latin typeface="Open Sans Semibold" panose="020B0706030804020204" pitchFamily="34" charset="0"/>
                <a:ea typeface="Open Sans Semibold" panose="020B0706030804020204" pitchFamily="34" charset="0"/>
                <a:cs typeface="Open Sans Semibold" panose="020B0706030804020204" pitchFamily="34" charset="0"/>
              </a:rPr>
              <a:t>Direction</a:t>
            </a:r>
            <a:r>
              <a:rPr spc="-120" dirty="0">
                <a:latin typeface="Open Sans Semibold" panose="020B0706030804020204" pitchFamily="34" charset="0"/>
                <a:ea typeface="Open Sans Semibold" panose="020B0706030804020204" pitchFamily="34" charset="0"/>
                <a:cs typeface="Open Sans Semibold" panose="020B0706030804020204" pitchFamily="34" charset="0"/>
              </a:rPr>
              <a:t> </a:t>
            </a:r>
            <a:r>
              <a:rPr dirty="0">
                <a:latin typeface="Open Sans Semibold" panose="020B0706030804020204" pitchFamily="34" charset="0"/>
                <a:ea typeface="Open Sans Semibold" panose="020B0706030804020204" pitchFamily="34" charset="0"/>
                <a:cs typeface="Open Sans Semibold" panose="020B0706030804020204" pitchFamily="34" charset="0"/>
              </a:rPr>
              <a:t>Indicators</a:t>
            </a:r>
            <a:r>
              <a:rPr spc="-125" dirty="0">
                <a:latin typeface="Open Sans Semibold" panose="020B0706030804020204" pitchFamily="34" charset="0"/>
                <a:ea typeface="Open Sans Semibold" panose="020B0706030804020204" pitchFamily="34" charset="0"/>
                <a:cs typeface="Open Sans Semibold" panose="020B0706030804020204" pitchFamily="34" charset="0"/>
              </a:rPr>
              <a:t> </a:t>
            </a:r>
            <a:r>
              <a:rPr dirty="0">
                <a:latin typeface="Open Sans Semibold" panose="020B0706030804020204" pitchFamily="34" charset="0"/>
                <a:ea typeface="Open Sans Semibold" panose="020B0706030804020204" pitchFamily="34" charset="0"/>
                <a:cs typeface="Open Sans Semibold" panose="020B0706030804020204" pitchFamily="34" charset="0"/>
              </a:rPr>
              <a:t>–</a:t>
            </a:r>
            <a:r>
              <a:rPr spc="-114" dirty="0">
                <a:latin typeface="Open Sans Semibold" panose="020B0706030804020204" pitchFamily="34" charset="0"/>
                <a:ea typeface="Open Sans Semibold" panose="020B0706030804020204" pitchFamily="34" charset="0"/>
                <a:cs typeface="Open Sans Semibold" panose="020B0706030804020204" pitchFamily="34" charset="0"/>
              </a:rPr>
              <a:t> </a:t>
            </a:r>
            <a:r>
              <a:rPr dirty="0">
                <a:latin typeface="Open Sans Semibold" panose="020B0706030804020204" pitchFamily="34" charset="0"/>
                <a:ea typeface="Open Sans Semibold" panose="020B0706030804020204" pitchFamily="34" charset="0"/>
                <a:cs typeface="Open Sans Semibold" panose="020B0706030804020204" pitchFamily="34" charset="0"/>
              </a:rPr>
              <a:t>Alignment</a:t>
            </a:r>
            <a:r>
              <a:rPr spc="-135" dirty="0">
                <a:latin typeface="Open Sans Semibold" panose="020B0706030804020204" pitchFamily="34" charset="0"/>
                <a:ea typeface="Open Sans Semibold" panose="020B0706030804020204" pitchFamily="34" charset="0"/>
                <a:cs typeface="Open Sans Semibold" panose="020B0706030804020204" pitchFamily="34" charset="0"/>
              </a:rPr>
              <a:t> </a:t>
            </a:r>
            <a:r>
              <a:rPr spc="-20" dirty="0">
                <a:latin typeface="Open Sans Semibold" panose="020B0706030804020204" pitchFamily="34" charset="0"/>
                <a:ea typeface="Open Sans Semibold" panose="020B0706030804020204" pitchFamily="34" charset="0"/>
                <a:cs typeface="Open Sans Semibold" panose="020B0706030804020204" pitchFamily="34" charset="0"/>
              </a:rPr>
              <a:t>Bars</a:t>
            </a:r>
          </a:p>
        </p:txBody>
      </p:sp>
      <p:sp>
        <p:nvSpPr>
          <p:cNvPr id="3" name="object 3"/>
          <p:cNvSpPr txBox="1"/>
          <p:nvPr/>
        </p:nvSpPr>
        <p:spPr>
          <a:xfrm>
            <a:off x="459736" y="1508707"/>
            <a:ext cx="4701544" cy="2049857"/>
          </a:xfrm>
          <a:prstGeom prst="rect">
            <a:avLst/>
          </a:prstGeom>
        </p:spPr>
        <p:txBody>
          <a:bodyPr vert="horz" wrap="square" lIns="0" tIns="83820" rIns="0" bIns="0" rtlCol="0">
            <a:spAutoFit/>
          </a:bodyPr>
          <a:lstStyle/>
          <a:p>
            <a:pPr marL="240665" indent="-227965">
              <a:lnSpc>
                <a:spcPct val="100000"/>
              </a:lnSpc>
              <a:spcBef>
                <a:spcPts val="660"/>
              </a:spcBef>
              <a:buFont typeface="Arial"/>
              <a:buChar char="•"/>
              <a:tabLst>
                <a:tab pos="240665" algn="l"/>
              </a:tabLst>
            </a:pPr>
            <a:r>
              <a:rPr sz="2400" dirty="0">
                <a:latin typeface="Open Sans" panose="020B0606030504020204" pitchFamily="34" charset="0"/>
                <a:ea typeface="Open Sans" panose="020B0606030504020204" pitchFamily="34" charset="0"/>
                <a:cs typeface="Open Sans" panose="020B0606030504020204" pitchFamily="34" charset="0"/>
              </a:rPr>
              <a:t>2</a:t>
            </a:r>
            <a:r>
              <a:rPr sz="2400" spc="-3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ft.</a:t>
            </a:r>
            <a:r>
              <a:rPr sz="2400" spc="-4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x</a:t>
            </a:r>
            <a:r>
              <a:rPr sz="2400" spc="-3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2</a:t>
            </a:r>
            <a:r>
              <a:rPr sz="2400" spc="-3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ft.</a:t>
            </a:r>
            <a:r>
              <a:rPr sz="2400" spc="-3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square</a:t>
            </a:r>
            <a:r>
              <a:rPr sz="2400" spc="-6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of</a:t>
            </a:r>
            <a:r>
              <a:rPr sz="2400" spc="-25" dirty="0">
                <a:latin typeface="Open Sans" panose="020B0606030504020204" pitchFamily="34" charset="0"/>
                <a:ea typeface="Open Sans" panose="020B0606030504020204" pitchFamily="34" charset="0"/>
                <a:cs typeface="Open Sans" panose="020B0606030504020204" pitchFamily="34" charset="0"/>
              </a:rPr>
              <a:t> </a:t>
            </a:r>
            <a:r>
              <a:rPr sz="2400" spc="-20" dirty="0">
                <a:latin typeface="Open Sans" panose="020B0606030504020204" pitchFamily="34" charset="0"/>
                <a:ea typeface="Open Sans" panose="020B0606030504020204" pitchFamily="34" charset="0"/>
                <a:cs typeface="Open Sans" panose="020B0606030504020204" pitchFamily="34" charset="0"/>
              </a:rPr>
              <a:t>bars</a:t>
            </a:r>
            <a:endParaRPr sz="2400" dirty="0">
              <a:latin typeface="Open Sans" panose="020B0606030504020204" pitchFamily="34" charset="0"/>
              <a:ea typeface="Open Sans" panose="020B0606030504020204" pitchFamily="34" charset="0"/>
              <a:cs typeface="Open Sans" panose="020B0606030504020204" pitchFamily="34" charset="0"/>
            </a:endParaRPr>
          </a:p>
          <a:p>
            <a:pPr marL="241300" marR="5080" indent="-228600">
              <a:lnSpc>
                <a:spcPts val="3890"/>
              </a:lnSpc>
              <a:spcBef>
                <a:spcPts val="1055"/>
              </a:spcBef>
              <a:buFont typeface="Arial"/>
              <a:buChar char="•"/>
              <a:tabLst>
                <a:tab pos="241300" algn="l"/>
              </a:tabLst>
            </a:pPr>
            <a:r>
              <a:rPr sz="2400" dirty="0">
                <a:latin typeface="Open Sans" panose="020B0606030504020204" pitchFamily="34" charset="0"/>
                <a:ea typeface="Open Sans" panose="020B0606030504020204" pitchFamily="34" charset="0"/>
                <a:cs typeface="Open Sans" panose="020B0606030504020204" pitchFamily="34" charset="0"/>
              </a:rPr>
              <a:t>Orient</a:t>
            </a:r>
            <a:r>
              <a:rPr sz="2400" spc="-9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bars</a:t>
            </a:r>
            <a:r>
              <a:rPr sz="2400" spc="-7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perpendicular</a:t>
            </a:r>
            <a:r>
              <a:rPr sz="2400" spc="-10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to</a:t>
            </a:r>
            <a:r>
              <a:rPr sz="2400" spc="-60" dirty="0">
                <a:latin typeface="Open Sans" panose="020B0606030504020204" pitchFamily="34" charset="0"/>
                <a:ea typeface="Open Sans" panose="020B0606030504020204" pitchFamily="34" charset="0"/>
                <a:cs typeface="Open Sans" panose="020B0606030504020204" pitchFamily="34" charset="0"/>
              </a:rPr>
              <a:t> </a:t>
            </a:r>
            <a:r>
              <a:rPr sz="2400" spc="-25" dirty="0">
                <a:latin typeface="Open Sans" panose="020B0606030504020204" pitchFamily="34" charset="0"/>
                <a:ea typeface="Open Sans" panose="020B0606030504020204" pitchFamily="34" charset="0"/>
                <a:cs typeface="Open Sans" panose="020B0606030504020204" pitchFamily="34" charset="0"/>
              </a:rPr>
              <a:t>the </a:t>
            </a:r>
            <a:r>
              <a:rPr sz="2400" dirty="0">
                <a:latin typeface="Open Sans" panose="020B0606030504020204" pitchFamily="34" charset="0"/>
                <a:ea typeface="Open Sans" panose="020B0606030504020204" pitchFamily="34" charset="0"/>
                <a:cs typeface="Open Sans" panose="020B0606030504020204" pitchFamily="34" charset="0"/>
              </a:rPr>
              <a:t>direction</a:t>
            </a:r>
            <a:r>
              <a:rPr sz="2400" spc="-13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of</a:t>
            </a:r>
            <a:r>
              <a:rPr sz="2400" spc="-105" dirty="0">
                <a:latin typeface="Open Sans" panose="020B0606030504020204" pitchFamily="34" charset="0"/>
                <a:ea typeface="Open Sans" panose="020B0606030504020204" pitchFamily="34" charset="0"/>
                <a:cs typeface="Open Sans" panose="020B0606030504020204" pitchFamily="34" charset="0"/>
              </a:rPr>
              <a:t> </a:t>
            </a:r>
            <a:r>
              <a:rPr sz="2400" spc="-10" dirty="0">
                <a:latin typeface="Open Sans" panose="020B0606030504020204" pitchFamily="34" charset="0"/>
                <a:ea typeface="Open Sans" panose="020B0606030504020204" pitchFamily="34" charset="0"/>
                <a:cs typeface="Open Sans" panose="020B0606030504020204" pitchFamily="34" charset="0"/>
              </a:rPr>
              <a:t>travel</a:t>
            </a:r>
            <a:r>
              <a:rPr sz="2400" spc="-12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across</a:t>
            </a:r>
            <a:r>
              <a:rPr sz="2400" spc="-110" dirty="0">
                <a:latin typeface="Open Sans" panose="020B0606030504020204" pitchFamily="34" charset="0"/>
                <a:ea typeface="Open Sans" panose="020B0606030504020204" pitchFamily="34" charset="0"/>
                <a:cs typeface="Open Sans" panose="020B0606030504020204" pitchFamily="34" charset="0"/>
              </a:rPr>
              <a:t> </a:t>
            </a:r>
            <a:r>
              <a:rPr sz="2400" spc="-10" dirty="0">
                <a:latin typeface="Open Sans" panose="020B0606030504020204" pitchFamily="34" charset="0"/>
                <a:ea typeface="Open Sans" panose="020B0606030504020204" pitchFamily="34" charset="0"/>
                <a:cs typeface="Open Sans" panose="020B0606030504020204" pitchFamily="34" charset="0"/>
              </a:rPr>
              <a:t>crosswalk</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4"/>
          <p:cNvSpPr txBox="1"/>
          <p:nvPr/>
        </p:nvSpPr>
        <p:spPr>
          <a:xfrm>
            <a:off x="767320" y="6571868"/>
            <a:ext cx="1225550"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Photo</a:t>
            </a:r>
            <a:r>
              <a:rPr sz="1000" spc="-35" dirty="0">
                <a:latin typeface="Calibri"/>
                <a:cs typeface="Calibri"/>
              </a:rPr>
              <a:t> </a:t>
            </a:r>
            <a:r>
              <a:rPr sz="1000" dirty="0">
                <a:latin typeface="Calibri"/>
                <a:cs typeface="Calibri"/>
              </a:rPr>
              <a:t>Credit:</a:t>
            </a:r>
            <a:r>
              <a:rPr sz="1000" spc="-15" dirty="0">
                <a:latin typeface="Calibri"/>
                <a:cs typeface="Calibri"/>
              </a:rPr>
              <a:t> </a:t>
            </a:r>
            <a:r>
              <a:rPr sz="1000" dirty="0">
                <a:latin typeface="Calibri"/>
                <a:cs typeface="Calibri"/>
              </a:rPr>
              <a:t>ADB</a:t>
            </a:r>
            <a:r>
              <a:rPr sz="1000" spc="-25" dirty="0">
                <a:latin typeface="Calibri"/>
                <a:cs typeface="Calibri"/>
              </a:rPr>
              <a:t> </a:t>
            </a:r>
            <a:r>
              <a:rPr sz="1000" spc="-20" dirty="0">
                <a:latin typeface="Calibri"/>
                <a:cs typeface="Calibri"/>
              </a:rPr>
              <a:t>Staff</a:t>
            </a:r>
            <a:endParaRPr sz="1000" dirty="0">
              <a:latin typeface="Calibri"/>
              <a:cs typeface="Calibri"/>
            </a:endParaRPr>
          </a:p>
        </p:txBody>
      </p:sp>
      <p:grpSp>
        <p:nvGrpSpPr>
          <p:cNvPr id="5" name="object 5"/>
          <p:cNvGrpSpPr/>
          <p:nvPr/>
        </p:nvGrpSpPr>
        <p:grpSpPr>
          <a:xfrm>
            <a:off x="5618480" y="3058427"/>
            <a:ext cx="6354445" cy="3399523"/>
            <a:chOff x="5344795" y="3555314"/>
            <a:chExt cx="5971540" cy="2995295"/>
          </a:xfrm>
        </p:grpSpPr>
        <p:pic>
          <p:nvPicPr>
            <p:cNvPr id="6" name="object 6"/>
            <p:cNvPicPr/>
            <p:nvPr/>
          </p:nvPicPr>
          <p:blipFill>
            <a:blip r:embed="rId3" cstate="print"/>
            <a:stretch>
              <a:fillRect/>
            </a:stretch>
          </p:blipFill>
          <p:spPr>
            <a:xfrm>
              <a:off x="5357495" y="3568014"/>
              <a:ext cx="5946127" cy="2968764"/>
            </a:xfrm>
            <a:prstGeom prst="rect">
              <a:avLst/>
            </a:prstGeom>
          </p:spPr>
        </p:pic>
        <p:sp>
          <p:nvSpPr>
            <p:cNvPr id="7" name="object 7"/>
            <p:cNvSpPr/>
            <p:nvPr/>
          </p:nvSpPr>
          <p:spPr>
            <a:xfrm>
              <a:off x="5351145" y="3561664"/>
              <a:ext cx="5958840" cy="2982595"/>
            </a:xfrm>
            <a:custGeom>
              <a:avLst/>
              <a:gdLst/>
              <a:ahLst/>
              <a:cxnLst/>
              <a:rect l="l" t="t" r="r" b="b"/>
              <a:pathLst>
                <a:path w="5958840" h="2982595">
                  <a:moveTo>
                    <a:pt x="0" y="0"/>
                  </a:moveTo>
                  <a:lnTo>
                    <a:pt x="5958827" y="0"/>
                  </a:lnTo>
                  <a:lnTo>
                    <a:pt x="5958827" y="2982010"/>
                  </a:lnTo>
                  <a:lnTo>
                    <a:pt x="0" y="2982010"/>
                  </a:lnTo>
                  <a:lnTo>
                    <a:pt x="0" y="0"/>
                  </a:lnTo>
                  <a:close/>
                </a:path>
              </a:pathLst>
            </a:custGeom>
            <a:ln w="12700">
              <a:solidFill>
                <a:srgbClr val="000000"/>
              </a:solidFill>
            </a:ln>
          </p:spPr>
          <p:txBody>
            <a:bodyPr wrap="square" lIns="0" tIns="0" rIns="0" bIns="0" rtlCol="0"/>
            <a:lstStyle/>
            <a:p>
              <a:endParaRPr dirty="0"/>
            </a:p>
          </p:txBody>
        </p:sp>
      </p:grpSp>
      <p:sp>
        <p:nvSpPr>
          <p:cNvPr id="11" name="object 11"/>
          <p:cNvSpPr txBox="1"/>
          <p:nvPr/>
        </p:nvSpPr>
        <p:spPr>
          <a:xfrm>
            <a:off x="5454524" y="6571868"/>
            <a:ext cx="1466215"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Photo</a:t>
            </a:r>
            <a:r>
              <a:rPr sz="1000" spc="-45" dirty="0">
                <a:latin typeface="Calibri"/>
                <a:cs typeface="Calibri"/>
              </a:rPr>
              <a:t> </a:t>
            </a:r>
            <a:r>
              <a:rPr sz="1000" dirty="0">
                <a:latin typeface="Calibri"/>
                <a:cs typeface="Calibri"/>
              </a:rPr>
              <a:t>Credit:</a:t>
            </a:r>
            <a:r>
              <a:rPr sz="1000" spc="-25" dirty="0">
                <a:latin typeface="Calibri"/>
                <a:cs typeface="Calibri"/>
              </a:rPr>
              <a:t> </a:t>
            </a:r>
            <a:r>
              <a:rPr sz="1000" dirty="0">
                <a:latin typeface="Calibri"/>
                <a:cs typeface="Calibri"/>
              </a:rPr>
              <a:t>Steve</a:t>
            </a:r>
            <a:r>
              <a:rPr sz="1000" spc="-15" dirty="0">
                <a:latin typeface="Calibri"/>
                <a:cs typeface="Calibri"/>
              </a:rPr>
              <a:t> </a:t>
            </a:r>
            <a:r>
              <a:rPr sz="1000" spc="-10" dirty="0">
                <a:latin typeface="Calibri"/>
                <a:cs typeface="Calibri"/>
              </a:rPr>
              <a:t>Graham</a:t>
            </a:r>
            <a:endParaRPr sz="1000" dirty="0">
              <a:latin typeface="Calibri"/>
              <a:cs typeface="Calibri"/>
            </a:endParaRPr>
          </a:p>
        </p:txBody>
      </p:sp>
      <p:sp>
        <p:nvSpPr>
          <p:cNvPr id="12" name="object 12"/>
          <p:cNvSpPr txBox="1"/>
          <p:nvPr/>
        </p:nvSpPr>
        <p:spPr>
          <a:xfrm>
            <a:off x="459736" y="3835081"/>
            <a:ext cx="4254504" cy="2043508"/>
          </a:xfrm>
          <a:prstGeom prst="rect">
            <a:avLst/>
          </a:prstGeom>
        </p:spPr>
        <p:txBody>
          <a:bodyPr vert="horz" wrap="square" lIns="0" tIns="12065" rIns="0" bIns="0" rtlCol="0">
            <a:spAutoFit/>
          </a:bodyPr>
          <a:lstStyle/>
          <a:p>
            <a:pPr marL="12700" marR="5080" algn="just">
              <a:lnSpc>
                <a:spcPct val="100000"/>
              </a:lnSpc>
              <a:spcBef>
                <a:spcPts val="95"/>
              </a:spcBef>
            </a:pPr>
            <a:r>
              <a:rPr sz="2200" i="1" dirty="0">
                <a:solidFill>
                  <a:schemeClr val="accent5"/>
                </a:solidFill>
                <a:latin typeface="Arial"/>
                <a:cs typeface="Arial"/>
              </a:rPr>
              <a:t>If</a:t>
            </a:r>
            <a:r>
              <a:rPr sz="2200" i="1" spc="-35" dirty="0">
                <a:solidFill>
                  <a:schemeClr val="accent5"/>
                </a:solidFill>
                <a:latin typeface="Arial"/>
                <a:cs typeface="Arial"/>
              </a:rPr>
              <a:t> </a:t>
            </a:r>
            <a:r>
              <a:rPr sz="2200" i="1" dirty="0">
                <a:solidFill>
                  <a:schemeClr val="accent5"/>
                </a:solidFill>
                <a:latin typeface="Arial"/>
                <a:cs typeface="Arial"/>
              </a:rPr>
              <a:t>a</a:t>
            </a:r>
            <a:r>
              <a:rPr sz="2200" i="1" spc="-30" dirty="0">
                <a:solidFill>
                  <a:schemeClr val="accent5"/>
                </a:solidFill>
                <a:latin typeface="Arial"/>
                <a:cs typeface="Arial"/>
              </a:rPr>
              <a:t> </a:t>
            </a:r>
            <a:r>
              <a:rPr sz="2200" i="1" dirty="0">
                <a:solidFill>
                  <a:schemeClr val="accent5"/>
                </a:solidFill>
                <a:latin typeface="Arial"/>
                <a:cs typeface="Arial"/>
              </a:rPr>
              <a:t>“patch”</a:t>
            </a:r>
            <a:r>
              <a:rPr sz="2200" i="1" spc="-20" dirty="0">
                <a:solidFill>
                  <a:schemeClr val="accent5"/>
                </a:solidFill>
                <a:latin typeface="Arial"/>
                <a:cs typeface="Arial"/>
              </a:rPr>
              <a:t> </a:t>
            </a:r>
            <a:r>
              <a:rPr sz="2200" i="1" dirty="0">
                <a:solidFill>
                  <a:schemeClr val="accent5"/>
                </a:solidFill>
                <a:latin typeface="Arial"/>
                <a:cs typeface="Arial"/>
              </a:rPr>
              <a:t>of</a:t>
            </a:r>
            <a:r>
              <a:rPr sz="2200" i="1" spc="-30" dirty="0">
                <a:solidFill>
                  <a:schemeClr val="accent5"/>
                </a:solidFill>
                <a:latin typeface="Arial"/>
                <a:cs typeface="Arial"/>
              </a:rPr>
              <a:t> </a:t>
            </a:r>
            <a:r>
              <a:rPr sz="2200" i="1" dirty="0">
                <a:solidFill>
                  <a:schemeClr val="accent5"/>
                </a:solidFill>
                <a:latin typeface="Arial"/>
                <a:cs typeface="Arial"/>
              </a:rPr>
              <a:t>raised</a:t>
            </a:r>
            <a:r>
              <a:rPr sz="2200" i="1" spc="-30" dirty="0">
                <a:solidFill>
                  <a:schemeClr val="accent5"/>
                </a:solidFill>
                <a:latin typeface="Arial"/>
                <a:cs typeface="Arial"/>
              </a:rPr>
              <a:t> </a:t>
            </a:r>
            <a:r>
              <a:rPr sz="2200" i="1" dirty="0">
                <a:solidFill>
                  <a:schemeClr val="accent5"/>
                </a:solidFill>
                <a:latin typeface="Arial"/>
                <a:cs typeface="Arial"/>
              </a:rPr>
              <a:t>bars</a:t>
            </a:r>
            <a:r>
              <a:rPr sz="2200" i="1" spc="-20" dirty="0">
                <a:solidFill>
                  <a:schemeClr val="accent5"/>
                </a:solidFill>
                <a:latin typeface="Arial"/>
                <a:cs typeface="Arial"/>
              </a:rPr>
              <a:t> </a:t>
            </a:r>
            <a:r>
              <a:rPr sz="2200" i="1" dirty="0">
                <a:solidFill>
                  <a:schemeClr val="accent5"/>
                </a:solidFill>
                <a:latin typeface="Arial"/>
                <a:cs typeface="Arial"/>
              </a:rPr>
              <a:t>is</a:t>
            </a:r>
            <a:r>
              <a:rPr sz="2200" i="1" spc="-40" dirty="0">
                <a:solidFill>
                  <a:schemeClr val="accent5"/>
                </a:solidFill>
                <a:latin typeface="Arial"/>
                <a:cs typeface="Arial"/>
              </a:rPr>
              <a:t> </a:t>
            </a:r>
            <a:r>
              <a:rPr sz="2200" i="1" spc="-10" dirty="0">
                <a:solidFill>
                  <a:schemeClr val="accent5"/>
                </a:solidFill>
                <a:latin typeface="Arial"/>
                <a:cs typeface="Arial"/>
              </a:rPr>
              <a:t>located </a:t>
            </a:r>
            <a:r>
              <a:rPr sz="2200" i="1" dirty="0">
                <a:solidFill>
                  <a:schemeClr val="accent5"/>
                </a:solidFill>
                <a:latin typeface="Arial"/>
                <a:cs typeface="Arial"/>
              </a:rPr>
              <a:t>near</a:t>
            </a:r>
            <a:r>
              <a:rPr sz="2200" i="1" spc="-35" dirty="0">
                <a:solidFill>
                  <a:schemeClr val="accent5"/>
                </a:solidFill>
                <a:latin typeface="Arial"/>
                <a:cs typeface="Arial"/>
              </a:rPr>
              <a:t> </a:t>
            </a:r>
            <a:r>
              <a:rPr sz="2200" i="1" dirty="0">
                <a:solidFill>
                  <a:schemeClr val="accent5"/>
                </a:solidFill>
                <a:latin typeface="Arial"/>
                <a:cs typeface="Arial"/>
              </a:rPr>
              <a:t>a</a:t>
            </a:r>
            <a:r>
              <a:rPr sz="2200" i="1" spc="-45" dirty="0">
                <a:solidFill>
                  <a:schemeClr val="accent5"/>
                </a:solidFill>
                <a:latin typeface="Arial"/>
                <a:cs typeface="Arial"/>
              </a:rPr>
              <a:t> </a:t>
            </a:r>
            <a:r>
              <a:rPr sz="2200" i="1" dirty="0">
                <a:solidFill>
                  <a:schemeClr val="accent5"/>
                </a:solidFill>
                <a:latin typeface="Arial"/>
                <a:cs typeface="Arial"/>
              </a:rPr>
              <a:t>street</a:t>
            </a:r>
            <a:r>
              <a:rPr sz="2200" i="1" spc="-40" dirty="0">
                <a:solidFill>
                  <a:schemeClr val="accent5"/>
                </a:solidFill>
                <a:latin typeface="Arial"/>
                <a:cs typeface="Arial"/>
              </a:rPr>
              <a:t> </a:t>
            </a:r>
            <a:r>
              <a:rPr sz="2200" i="1" dirty="0">
                <a:solidFill>
                  <a:schemeClr val="accent5"/>
                </a:solidFill>
                <a:latin typeface="Arial"/>
                <a:cs typeface="Arial"/>
              </a:rPr>
              <a:t>crossing,</a:t>
            </a:r>
            <a:r>
              <a:rPr sz="2200" i="1" spc="-45" dirty="0">
                <a:solidFill>
                  <a:schemeClr val="accent5"/>
                </a:solidFill>
                <a:latin typeface="Arial"/>
                <a:cs typeface="Arial"/>
              </a:rPr>
              <a:t> </a:t>
            </a:r>
            <a:r>
              <a:rPr sz="2200" i="1" dirty="0">
                <a:solidFill>
                  <a:schemeClr val="accent5"/>
                </a:solidFill>
                <a:latin typeface="Arial"/>
                <a:cs typeface="Arial"/>
              </a:rPr>
              <a:t>and</a:t>
            </a:r>
            <a:r>
              <a:rPr sz="2200" i="1" spc="-40" dirty="0">
                <a:solidFill>
                  <a:schemeClr val="accent5"/>
                </a:solidFill>
                <a:latin typeface="Arial"/>
                <a:cs typeface="Arial"/>
              </a:rPr>
              <a:t> </a:t>
            </a:r>
            <a:r>
              <a:rPr sz="2200" i="1" dirty="0">
                <a:solidFill>
                  <a:schemeClr val="accent5"/>
                </a:solidFill>
                <a:latin typeface="Arial"/>
                <a:cs typeface="Arial"/>
              </a:rPr>
              <a:t>near</a:t>
            </a:r>
            <a:r>
              <a:rPr sz="2200" i="1" spc="-35" dirty="0">
                <a:solidFill>
                  <a:schemeClr val="accent5"/>
                </a:solidFill>
                <a:latin typeface="Arial"/>
                <a:cs typeface="Arial"/>
              </a:rPr>
              <a:t> </a:t>
            </a:r>
            <a:r>
              <a:rPr sz="2200" i="1" spc="-25" dirty="0">
                <a:solidFill>
                  <a:schemeClr val="accent5"/>
                </a:solidFill>
                <a:latin typeface="Arial"/>
                <a:cs typeface="Arial"/>
              </a:rPr>
              <a:t>the </a:t>
            </a:r>
            <a:r>
              <a:rPr sz="2200" i="1" dirty="0">
                <a:solidFill>
                  <a:schemeClr val="accent5"/>
                </a:solidFill>
                <a:latin typeface="Arial"/>
                <a:cs typeface="Arial"/>
              </a:rPr>
              <a:t>end</a:t>
            </a:r>
            <a:r>
              <a:rPr sz="2200" i="1" spc="-35" dirty="0">
                <a:solidFill>
                  <a:schemeClr val="accent5"/>
                </a:solidFill>
                <a:latin typeface="Arial"/>
                <a:cs typeface="Arial"/>
              </a:rPr>
              <a:t> </a:t>
            </a:r>
            <a:r>
              <a:rPr sz="2200" i="1" dirty="0">
                <a:solidFill>
                  <a:schemeClr val="accent5"/>
                </a:solidFill>
                <a:latin typeface="Arial"/>
                <a:cs typeface="Arial"/>
              </a:rPr>
              <a:t>of</a:t>
            </a:r>
            <a:r>
              <a:rPr sz="2200" i="1" spc="-35" dirty="0">
                <a:solidFill>
                  <a:schemeClr val="accent5"/>
                </a:solidFill>
                <a:latin typeface="Arial"/>
                <a:cs typeface="Arial"/>
              </a:rPr>
              <a:t> </a:t>
            </a:r>
            <a:r>
              <a:rPr sz="2200" i="1" dirty="0">
                <a:solidFill>
                  <a:schemeClr val="accent5"/>
                </a:solidFill>
                <a:latin typeface="Arial"/>
                <a:cs typeface="Arial"/>
              </a:rPr>
              <a:t>or</a:t>
            </a:r>
            <a:r>
              <a:rPr sz="2200" i="1" spc="-30" dirty="0">
                <a:solidFill>
                  <a:schemeClr val="accent5"/>
                </a:solidFill>
                <a:latin typeface="Arial"/>
                <a:cs typeface="Arial"/>
              </a:rPr>
              <a:t> </a:t>
            </a:r>
            <a:r>
              <a:rPr sz="2200" i="1" dirty="0">
                <a:solidFill>
                  <a:schemeClr val="accent5"/>
                </a:solidFill>
                <a:latin typeface="Arial"/>
                <a:cs typeface="Arial"/>
              </a:rPr>
              <a:t>just</a:t>
            </a:r>
            <a:r>
              <a:rPr sz="2200" i="1" spc="-35" dirty="0">
                <a:solidFill>
                  <a:schemeClr val="accent5"/>
                </a:solidFill>
                <a:latin typeface="Arial"/>
                <a:cs typeface="Arial"/>
              </a:rPr>
              <a:t> </a:t>
            </a:r>
            <a:r>
              <a:rPr sz="2200" i="1" dirty="0">
                <a:solidFill>
                  <a:schemeClr val="accent5"/>
                </a:solidFill>
                <a:latin typeface="Arial"/>
                <a:cs typeface="Arial"/>
              </a:rPr>
              <a:t>behind</a:t>
            </a:r>
            <a:r>
              <a:rPr sz="2200" i="1" spc="-35" dirty="0">
                <a:solidFill>
                  <a:schemeClr val="accent5"/>
                </a:solidFill>
                <a:latin typeface="Arial"/>
                <a:cs typeface="Arial"/>
              </a:rPr>
              <a:t> </a:t>
            </a:r>
            <a:r>
              <a:rPr sz="2200" i="1" dirty="0">
                <a:solidFill>
                  <a:schemeClr val="accent5"/>
                </a:solidFill>
                <a:latin typeface="Arial"/>
                <a:cs typeface="Arial"/>
              </a:rPr>
              <a:t>a</a:t>
            </a:r>
            <a:r>
              <a:rPr sz="2200" i="1" spc="-30" dirty="0">
                <a:solidFill>
                  <a:schemeClr val="accent5"/>
                </a:solidFill>
                <a:latin typeface="Arial"/>
                <a:cs typeface="Arial"/>
              </a:rPr>
              <a:t> </a:t>
            </a:r>
            <a:r>
              <a:rPr sz="2200" i="1" dirty="0">
                <a:solidFill>
                  <a:schemeClr val="accent5"/>
                </a:solidFill>
                <a:latin typeface="Arial"/>
                <a:cs typeface="Arial"/>
              </a:rPr>
              <a:t>DWS,</a:t>
            </a:r>
            <a:r>
              <a:rPr sz="2200" i="1" spc="-35" dirty="0">
                <a:solidFill>
                  <a:schemeClr val="accent5"/>
                </a:solidFill>
                <a:latin typeface="Arial"/>
                <a:cs typeface="Arial"/>
              </a:rPr>
              <a:t> </a:t>
            </a:r>
            <a:r>
              <a:rPr sz="2200" i="1" spc="-50" dirty="0">
                <a:solidFill>
                  <a:schemeClr val="accent5"/>
                </a:solidFill>
                <a:latin typeface="Arial"/>
                <a:cs typeface="Arial"/>
              </a:rPr>
              <a:t>I</a:t>
            </a:r>
            <a:r>
              <a:rPr lang="en-US" sz="2200" i="1" spc="-50" dirty="0">
                <a:solidFill>
                  <a:schemeClr val="accent5"/>
                </a:solidFill>
                <a:latin typeface="Arial"/>
                <a:cs typeface="Arial"/>
              </a:rPr>
              <a:t> </a:t>
            </a:r>
            <a:r>
              <a:rPr sz="2200" i="1" dirty="0">
                <a:solidFill>
                  <a:schemeClr val="accent5"/>
                </a:solidFill>
                <a:latin typeface="Arial"/>
                <a:cs typeface="Arial"/>
              </a:rPr>
              <a:t>can</a:t>
            </a:r>
            <a:r>
              <a:rPr sz="2200" i="1" spc="-35" dirty="0">
                <a:solidFill>
                  <a:schemeClr val="accent5"/>
                </a:solidFill>
                <a:latin typeface="Arial"/>
                <a:cs typeface="Arial"/>
              </a:rPr>
              <a:t> </a:t>
            </a:r>
            <a:r>
              <a:rPr sz="2200" i="1" dirty="0">
                <a:solidFill>
                  <a:schemeClr val="accent5"/>
                </a:solidFill>
                <a:latin typeface="Arial"/>
                <a:cs typeface="Arial"/>
              </a:rPr>
              <a:t>use</a:t>
            </a:r>
            <a:r>
              <a:rPr sz="2200" i="1" spc="-30" dirty="0">
                <a:solidFill>
                  <a:schemeClr val="accent5"/>
                </a:solidFill>
                <a:latin typeface="Arial"/>
                <a:cs typeface="Arial"/>
              </a:rPr>
              <a:t> </a:t>
            </a:r>
            <a:r>
              <a:rPr sz="2200" i="1" dirty="0">
                <a:solidFill>
                  <a:schemeClr val="accent5"/>
                </a:solidFill>
                <a:latin typeface="Arial"/>
                <a:cs typeface="Arial"/>
              </a:rPr>
              <a:t>it</a:t>
            </a:r>
            <a:r>
              <a:rPr sz="2200" i="1" spc="-40" dirty="0">
                <a:solidFill>
                  <a:schemeClr val="accent5"/>
                </a:solidFill>
                <a:latin typeface="Arial"/>
                <a:cs typeface="Arial"/>
              </a:rPr>
              <a:t> </a:t>
            </a:r>
            <a:r>
              <a:rPr sz="2200" i="1" dirty="0">
                <a:solidFill>
                  <a:schemeClr val="accent5"/>
                </a:solidFill>
                <a:latin typeface="Arial"/>
                <a:cs typeface="Arial"/>
              </a:rPr>
              <a:t>to</a:t>
            </a:r>
            <a:r>
              <a:rPr sz="2200" i="1" spc="-20" dirty="0">
                <a:solidFill>
                  <a:schemeClr val="accent5"/>
                </a:solidFill>
                <a:latin typeface="Arial"/>
                <a:cs typeface="Arial"/>
              </a:rPr>
              <a:t> </a:t>
            </a:r>
            <a:r>
              <a:rPr sz="2200" i="1" dirty="0">
                <a:solidFill>
                  <a:schemeClr val="accent5"/>
                </a:solidFill>
                <a:latin typeface="Arial"/>
                <a:cs typeface="Arial"/>
              </a:rPr>
              <a:t>establish</a:t>
            </a:r>
            <a:r>
              <a:rPr sz="2200" i="1" spc="-40" dirty="0">
                <a:solidFill>
                  <a:schemeClr val="accent5"/>
                </a:solidFill>
                <a:latin typeface="Arial"/>
                <a:cs typeface="Arial"/>
              </a:rPr>
              <a:t> </a:t>
            </a:r>
            <a:r>
              <a:rPr sz="2200" i="1" dirty="0">
                <a:solidFill>
                  <a:schemeClr val="accent5"/>
                </a:solidFill>
                <a:latin typeface="Arial"/>
                <a:cs typeface="Arial"/>
              </a:rPr>
              <a:t>an</a:t>
            </a:r>
            <a:r>
              <a:rPr sz="2200" i="1" spc="-30" dirty="0">
                <a:solidFill>
                  <a:schemeClr val="accent5"/>
                </a:solidFill>
                <a:latin typeface="Arial"/>
                <a:cs typeface="Arial"/>
              </a:rPr>
              <a:t> </a:t>
            </a:r>
            <a:r>
              <a:rPr sz="2200" i="1" spc="-10" dirty="0">
                <a:solidFill>
                  <a:schemeClr val="accent5"/>
                </a:solidFill>
                <a:latin typeface="Arial"/>
                <a:cs typeface="Arial"/>
              </a:rPr>
              <a:t>accurate </a:t>
            </a:r>
            <a:r>
              <a:rPr sz="2200" i="1" dirty="0">
                <a:solidFill>
                  <a:schemeClr val="accent5"/>
                </a:solidFill>
                <a:latin typeface="Arial"/>
                <a:cs typeface="Arial"/>
              </a:rPr>
              <a:t>alignment</a:t>
            </a:r>
            <a:r>
              <a:rPr sz="2200" i="1" spc="-40" dirty="0">
                <a:solidFill>
                  <a:schemeClr val="accent5"/>
                </a:solidFill>
                <a:latin typeface="Arial"/>
                <a:cs typeface="Arial"/>
              </a:rPr>
              <a:t> </a:t>
            </a:r>
            <a:r>
              <a:rPr sz="2200" i="1" dirty="0">
                <a:solidFill>
                  <a:schemeClr val="accent5"/>
                </a:solidFill>
                <a:latin typeface="Arial"/>
                <a:cs typeface="Arial"/>
              </a:rPr>
              <a:t>with</a:t>
            </a:r>
            <a:r>
              <a:rPr sz="2200" i="1" spc="-60" dirty="0">
                <a:solidFill>
                  <a:schemeClr val="accent5"/>
                </a:solidFill>
                <a:latin typeface="Arial"/>
                <a:cs typeface="Arial"/>
              </a:rPr>
              <a:t> </a:t>
            </a:r>
            <a:r>
              <a:rPr sz="2200" i="1" dirty="0">
                <a:solidFill>
                  <a:schemeClr val="accent5"/>
                </a:solidFill>
                <a:latin typeface="Arial"/>
                <a:cs typeface="Arial"/>
              </a:rPr>
              <a:t>the</a:t>
            </a:r>
            <a:r>
              <a:rPr sz="2200" i="1" spc="-60" dirty="0">
                <a:solidFill>
                  <a:schemeClr val="accent5"/>
                </a:solidFill>
                <a:latin typeface="Arial"/>
                <a:cs typeface="Arial"/>
              </a:rPr>
              <a:t> </a:t>
            </a:r>
            <a:r>
              <a:rPr sz="2200" i="1" spc="-10" dirty="0">
                <a:solidFill>
                  <a:schemeClr val="accent5"/>
                </a:solidFill>
                <a:latin typeface="Arial"/>
                <a:cs typeface="Arial"/>
              </a:rPr>
              <a:t>crosswalk.</a:t>
            </a:r>
            <a:endParaRPr sz="2200" dirty="0">
              <a:solidFill>
                <a:schemeClr val="accent5"/>
              </a:solidFill>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930495"/>
            <a:ext cx="7790180" cy="566822"/>
          </a:xfrm>
          <a:prstGeom prst="rect">
            <a:avLst/>
          </a:prstGeom>
        </p:spPr>
        <p:txBody>
          <a:bodyPr vert="horz" wrap="square" lIns="0" tIns="12700" rIns="0" bIns="0" rtlCol="0">
            <a:spAutoFit/>
          </a:bodyPr>
          <a:lstStyle/>
          <a:p>
            <a:pPr marL="12700">
              <a:lnSpc>
                <a:spcPct val="100000"/>
              </a:lnSpc>
              <a:spcBef>
                <a:spcPts val="100"/>
              </a:spcBef>
            </a:pPr>
            <a:r>
              <a:rPr sz="3600" spc="-3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Tactile</a:t>
            </a:r>
            <a:r>
              <a:rPr sz="3600" spc="-19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z="36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Warning</a:t>
            </a:r>
            <a:r>
              <a:rPr sz="3600" spc="-18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z="36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Delineator</a:t>
            </a:r>
            <a:r>
              <a:rPr sz="3600" spc="-19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z="3600" spc="-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(TWD)</a:t>
            </a:r>
          </a:p>
        </p:txBody>
      </p:sp>
      <p:sp>
        <p:nvSpPr>
          <p:cNvPr id="3" name="object 3"/>
          <p:cNvSpPr txBox="1"/>
          <p:nvPr/>
        </p:nvSpPr>
        <p:spPr>
          <a:xfrm>
            <a:off x="459740" y="1684337"/>
            <a:ext cx="10151110" cy="3495829"/>
          </a:xfrm>
          <a:prstGeom prst="rect">
            <a:avLst/>
          </a:prstGeom>
        </p:spPr>
        <p:txBody>
          <a:bodyPr vert="horz" wrap="square" lIns="0" tIns="12700" rIns="0" bIns="0" rtlCol="0">
            <a:spAutoFit/>
          </a:bodyPr>
          <a:lstStyle/>
          <a:p>
            <a:pPr marL="12700">
              <a:lnSpc>
                <a:spcPts val="4105"/>
              </a:lnSpc>
              <a:spcBef>
                <a:spcPts val="100"/>
              </a:spcBef>
            </a:pPr>
            <a:r>
              <a:rPr sz="3200" dirty="0">
                <a:latin typeface="Open Sans" panose="020B0606030504020204" pitchFamily="34" charset="0"/>
                <a:ea typeface="Open Sans" panose="020B0606030504020204" pitchFamily="34" charset="0"/>
                <a:cs typeface="Open Sans" panose="020B0606030504020204" pitchFamily="34" charset="0"/>
              </a:rPr>
              <a:t>What</a:t>
            </a:r>
            <a:r>
              <a:rPr sz="3200" spc="-80" dirty="0">
                <a:latin typeface="Open Sans" panose="020B0606030504020204" pitchFamily="34" charset="0"/>
                <a:ea typeface="Open Sans" panose="020B0606030504020204" pitchFamily="34" charset="0"/>
                <a:cs typeface="Open Sans" panose="020B0606030504020204" pitchFamily="34" charset="0"/>
              </a:rPr>
              <a:t> </a:t>
            </a:r>
            <a:r>
              <a:rPr sz="3200" dirty="0">
                <a:latin typeface="Open Sans" panose="020B0606030504020204" pitchFamily="34" charset="0"/>
                <a:ea typeface="Open Sans" panose="020B0606030504020204" pitchFamily="34" charset="0"/>
                <a:cs typeface="Open Sans" panose="020B0606030504020204" pitchFamily="34" charset="0"/>
              </a:rPr>
              <a:t>should</a:t>
            </a:r>
            <a:r>
              <a:rPr sz="3200" spc="-75" dirty="0">
                <a:latin typeface="Open Sans" panose="020B0606030504020204" pitchFamily="34" charset="0"/>
                <a:ea typeface="Open Sans" panose="020B0606030504020204" pitchFamily="34" charset="0"/>
                <a:cs typeface="Open Sans" panose="020B0606030504020204" pitchFamily="34" charset="0"/>
              </a:rPr>
              <a:t> </a:t>
            </a:r>
            <a:r>
              <a:rPr sz="3200" dirty="0">
                <a:latin typeface="Open Sans" panose="020B0606030504020204" pitchFamily="34" charset="0"/>
                <a:ea typeface="Open Sans" panose="020B0606030504020204" pitchFamily="34" charset="0"/>
                <a:cs typeface="Open Sans" panose="020B0606030504020204" pitchFamily="34" charset="0"/>
              </a:rPr>
              <a:t>pedestrians</a:t>
            </a:r>
            <a:r>
              <a:rPr sz="3200" spc="-90" dirty="0">
                <a:latin typeface="Open Sans" panose="020B0606030504020204" pitchFamily="34" charset="0"/>
                <a:ea typeface="Open Sans" panose="020B0606030504020204" pitchFamily="34" charset="0"/>
                <a:cs typeface="Open Sans" panose="020B0606030504020204" pitchFamily="34" charset="0"/>
              </a:rPr>
              <a:t> </a:t>
            </a:r>
            <a:r>
              <a:rPr sz="3200" dirty="0">
                <a:latin typeface="Open Sans" panose="020B0606030504020204" pitchFamily="34" charset="0"/>
                <a:ea typeface="Open Sans" panose="020B0606030504020204" pitchFamily="34" charset="0"/>
                <a:cs typeface="Open Sans" panose="020B0606030504020204" pitchFamily="34" charset="0"/>
              </a:rPr>
              <a:t>who</a:t>
            </a:r>
            <a:r>
              <a:rPr sz="3200" spc="-60" dirty="0">
                <a:latin typeface="Open Sans" panose="020B0606030504020204" pitchFamily="34" charset="0"/>
                <a:ea typeface="Open Sans" panose="020B0606030504020204" pitchFamily="34" charset="0"/>
                <a:cs typeface="Open Sans" panose="020B0606030504020204" pitchFamily="34" charset="0"/>
              </a:rPr>
              <a:t> </a:t>
            </a:r>
            <a:r>
              <a:rPr sz="3200" dirty="0">
                <a:latin typeface="Open Sans" panose="020B0606030504020204" pitchFamily="34" charset="0"/>
                <a:ea typeface="Open Sans" panose="020B0606030504020204" pitchFamily="34" charset="0"/>
                <a:cs typeface="Open Sans" panose="020B0606030504020204" pitchFamily="34" charset="0"/>
              </a:rPr>
              <a:t>are</a:t>
            </a:r>
            <a:r>
              <a:rPr sz="3200" spc="-70" dirty="0">
                <a:latin typeface="Open Sans" panose="020B0606030504020204" pitchFamily="34" charset="0"/>
                <a:ea typeface="Open Sans" panose="020B0606030504020204" pitchFamily="34" charset="0"/>
                <a:cs typeface="Open Sans" panose="020B0606030504020204" pitchFamily="34" charset="0"/>
              </a:rPr>
              <a:t> </a:t>
            </a:r>
            <a:r>
              <a:rPr sz="3200" dirty="0">
                <a:latin typeface="Open Sans" panose="020B0606030504020204" pitchFamily="34" charset="0"/>
                <a:ea typeface="Open Sans" panose="020B0606030504020204" pitchFamily="34" charset="0"/>
                <a:cs typeface="Open Sans" panose="020B0606030504020204" pitchFamily="34" charset="0"/>
              </a:rPr>
              <a:t>vision</a:t>
            </a:r>
            <a:r>
              <a:rPr sz="3200" spc="-65" dirty="0">
                <a:latin typeface="Open Sans" panose="020B0606030504020204" pitchFamily="34" charset="0"/>
                <a:ea typeface="Open Sans" panose="020B0606030504020204" pitchFamily="34" charset="0"/>
                <a:cs typeface="Open Sans" panose="020B0606030504020204" pitchFamily="34" charset="0"/>
              </a:rPr>
              <a:t> </a:t>
            </a:r>
            <a:r>
              <a:rPr sz="3200" dirty="0">
                <a:latin typeface="Open Sans" panose="020B0606030504020204" pitchFamily="34" charset="0"/>
                <a:ea typeface="Open Sans" panose="020B0606030504020204" pitchFamily="34" charset="0"/>
                <a:cs typeface="Open Sans" panose="020B0606030504020204" pitchFamily="34" charset="0"/>
              </a:rPr>
              <a:t>disabled</a:t>
            </a:r>
            <a:r>
              <a:rPr sz="3200" spc="-85" dirty="0">
                <a:latin typeface="Open Sans" panose="020B0606030504020204" pitchFamily="34" charset="0"/>
                <a:ea typeface="Open Sans" panose="020B0606030504020204" pitchFamily="34" charset="0"/>
                <a:cs typeface="Open Sans" panose="020B0606030504020204" pitchFamily="34" charset="0"/>
              </a:rPr>
              <a:t> </a:t>
            </a:r>
            <a:r>
              <a:rPr sz="3200" spc="-10" dirty="0">
                <a:latin typeface="Open Sans" panose="020B0606030504020204" pitchFamily="34" charset="0"/>
                <a:ea typeface="Open Sans" panose="020B0606030504020204" pitchFamily="34" charset="0"/>
                <a:cs typeface="Open Sans" panose="020B0606030504020204" pitchFamily="34" charset="0"/>
              </a:rPr>
              <a:t>think</a:t>
            </a:r>
            <a:r>
              <a:rPr lang="en-US" sz="3200" spc="-10" dirty="0">
                <a:latin typeface="Open Sans" panose="020B0606030504020204" pitchFamily="34" charset="0"/>
                <a:ea typeface="Open Sans" panose="020B0606030504020204" pitchFamily="34" charset="0"/>
                <a:cs typeface="Open Sans" panose="020B0606030504020204" pitchFamily="34" charset="0"/>
              </a:rPr>
              <a:t> </a:t>
            </a:r>
            <a:r>
              <a:rPr sz="3200" dirty="0">
                <a:latin typeface="Open Sans" panose="020B0606030504020204" pitchFamily="34" charset="0"/>
                <a:ea typeface="Open Sans" panose="020B0606030504020204" pitchFamily="34" charset="0"/>
                <a:cs typeface="Open Sans" panose="020B0606030504020204" pitchFamily="34" charset="0"/>
              </a:rPr>
              <a:t>when</a:t>
            </a:r>
            <a:r>
              <a:rPr sz="3200" spc="-90" dirty="0">
                <a:latin typeface="Open Sans" panose="020B0606030504020204" pitchFamily="34" charset="0"/>
                <a:ea typeface="Open Sans" panose="020B0606030504020204" pitchFamily="34" charset="0"/>
                <a:cs typeface="Open Sans" panose="020B0606030504020204" pitchFamily="34" charset="0"/>
              </a:rPr>
              <a:t> </a:t>
            </a:r>
            <a:r>
              <a:rPr sz="3200" dirty="0">
                <a:latin typeface="Open Sans" panose="020B0606030504020204" pitchFamily="34" charset="0"/>
                <a:ea typeface="Open Sans" panose="020B0606030504020204" pitchFamily="34" charset="0"/>
                <a:cs typeface="Open Sans" panose="020B0606030504020204" pitchFamily="34" charset="0"/>
              </a:rPr>
              <a:t>they</a:t>
            </a:r>
            <a:r>
              <a:rPr sz="3200" spc="-95" dirty="0">
                <a:latin typeface="Open Sans" panose="020B0606030504020204" pitchFamily="34" charset="0"/>
                <a:ea typeface="Open Sans" panose="020B0606030504020204" pitchFamily="34" charset="0"/>
                <a:cs typeface="Open Sans" panose="020B0606030504020204" pitchFamily="34" charset="0"/>
              </a:rPr>
              <a:t> </a:t>
            </a:r>
            <a:r>
              <a:rPr sz="3200" dirty="0">
                <a:latin typeface="Open Sans" panose="020B0606030504020204" pitchFamily="34" charset="0"/>
                <a:ea typeface="Open Sans" panose="020B0606030504020204" pitchFamily="34" charset="0"/>
                <a:cs typeface="Open Sans" panose="020B0606030504020204" pitchFamily="34" charset="0"/>
              </a:rPr>
              <a:t>encounter</a:t>
            </a:r>
            <a:r>
              <a:rPr sz="3200" spc="-105" dirty="0">
                <a:latin typeface="Open Sans" panose="020B0606030504020204" pitchFamily="34" charset="0"/>
                <a:ea typeface="Open Sans" panose="020B0606030504020204" pitchFamily="34" charset="0"/>
                <a:cs typeface="Open Sans" panose="020B0606030504020204" pitchFamily="34" charset="0"/>
              </a:rPr>
              <a:t> </a:t>
            </a:r>
            <a:r>
              <a:rPr sz="3200" dirty="0">
                <a:latin typeface="Open Sans" panose="020B0606030504020204" pitchFamily="34" charset="0"/>
                <a:ea typeface="Open Sans" panose="020B0606030504020204" pitchFamily="34" charset="0"/>
                <a:cs typeface="Open Sans" panose="020B0606030504020204" pitchFamily="34" charset="0"/>
              </a:rPr>
              <a:t>a</a:t>
            </a:r>
            <a:r>
              <a:rPr sz="3200" spc="-90" dirty="0">
                <a:latin typeface="Open Sans" panose="020B0606030504020204" pitchFamily="34" charset="0"/>
                <a:ea typeface="Open Sans" panose="020B0606030504020204" pitchFamily="34" charset="0"/>
                <a:cs typeface="Open Sans" panose="020B0606030504020204" pitchFamily="34" charset="0"/>
              </a:rPr>
              <a:t> </a:t>
            </a:r>
            <a:r>
              <a:rPr sz="3200" spc="-10" dirty="0">
                <a:latin typeface="Open Sans" panose="020B0606030504020204" pitchFamily="34" charset="0"/>
                <a:ea typeface="Open Sans" panose="020B0606030504020204" pitchFamily="34" charset="0"/>
                <a:cs typeface="Open Sans" panose="020B0606030504020204" pitchFamily="34" charset="0"/>
              </a:rPr>
              <a:t>trapezoidal</a:t>
            </a:r>
            <a:r>
              <a:rPr sz="3200" spc="-110" dirty="0">
                <a:latin typeface="Open Sans" panose="020B0606030504020204" pitchFamily="34" charset="0"/>
                <a:ea typeface="Open Sans" panose="020B0606030504020204" pitchFamily="34" charset="0"/>
                <a:cs typeface="Open Sans" panose="020B0606030504020204" pitchFamily="34" charset="0"/>
              </a:rPr>
              <a:t> </a:t>
            </a:r>
            <a:r>
              <a:rPr sz="3200" spc="-20" dirty="0">
                <a:latin typeface="Open Sans" panose="020B0606030504020204" pitchFamily="34" charset="0"/>
                <a:ea typeface="Open Sans" panose="020B0606030504020204" pitchFamily="34" charset="0"/>
                <a:cs typeface="Open Sans" panose="020B0606030504020204" pitchFamily="34" charset="0"/>
              </a:rPr>
              <a:t>TWD?</a:t>
            </a:r>
            <a:endParaRPr sz="32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1225"/>
              </a:spcBef>
            </a:pPr>
            <a:endParaRPr sz="3600" dirty="0">
              <a:latin typeface="Calibri"/>
              <a:cs typeface="Calibri"/>
            </a:endParaRPr>
          </a:p>
          <a:p>
            <a:pPr marL="12700" marR="5419090">
              <a:lnSpc>
                <a:spcPct val="100000"/>
              </a:lnSpc>
            </a:pPr>
            <a:r>
              <a:rPr sz="28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I</a:t>
            </a:r>
            <a:r>
              <a:rPr sz="2800" i="1" spc="-4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sz="28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should</a:t>
            </a:r>
            <a:r>
              <a:rPr sz="2800" i="1" spc="-3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sz="28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not</a:t>
            </a:r>
            <a:r>
              <a:rPr sz="2800" i="1" spc="-3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sz="28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cross</a:t>
            </a:r>
            <a:r>
              <a:rPr sz="2800" i="1" spc="-4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sz="28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this</a:t>
            </a:r>
            <a:r>
              <a:rPr sz="2800" i="1" spc="-3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sz="2800" i="1" spc="-10" dirty="0">
                <a:solidFill>
                  <a:schemeClr val="accent5"/>
                </a:solidFill>
                <a:latin typeface="Open Sans" panose="020B0606030504020204" pitchFamily="34" charset="0"/>
                <a:ea typeface="Open Sans" panose="020B0606030504020204" pitchFamily="34" charset="0"/>
                <a:cs typeface="Open Sans" panose="020B0606030504020204" pitchFamily="34" charset="0"/>
              </a:rPr>
              <a:t>surface </a:t>
            </a:r>
            <a:r>
              <a:rPr sz="28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because</a:t>
            </a:r>
            <a:r>
              <a:rPr sz="2800" i="1" spc="-4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sz="28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there</a:t>
            </a:r>
            <a:r>
              <a:rPr sz="2800" i="1" spc="-4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sz="28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is</a:t>
            </a:r>
            <a:r>
              <a:rPr sz="2800" i="1" spc="-5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sz="28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danger</a:t>
            </a:r>
            <a:r>
              <a:rPr sz="2800" i="1" spc="-3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sz="28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of</a:t>
            </a:r>
            <a:r>
              <a:rPr sz="2800" i="1" spc="-5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 </a:t>
            </a:r>
            <a:r>
              <a:rPr sz="28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crash</a:t>
            </a:r>
            <a:r>
              <a:rPr sz="2800" i="1" spc="-4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sz="28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with</a:t>
            </a:r>
            <a:r>
              <a:rPr sz="2800" i="1" spc="-2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sz="28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a</a:t>
            </a:r>
            <a:r>
              <a:rPr sz="2800" i="1" spc="-4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sz="28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bicycle</a:t>
            </a:r>
            <a:r>
              <a:rPr sz="2800" i="1" spc="-3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sz="28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or</a:t>
            </a:r>
            <a:r>
              <a:rPr sz="2800" i="1" spc="-3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sz="2800" i="1" spc="-10" dirty="0">
                <a:solidFill>
                  <a:schemeClr val="accent5"/>
                </a:solidFill>
                <a:latin typeface="Open Sans" panose="020B0606030504020204" pitchFamily="34" charset="0"/>
                <a:ea typeface="Open Sans" panose="020B0606030504020204" pitchFamily="34" charset="0"/>
                <a:cs typeface="Open Sans" panose="020B0606030504020204" pitchFamily="34" charset="0"/>
              </a:rPr>
              <a:t>other </a:t>
            </a:r>
            <a:r>
              <a:rPr sz="28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hazard</a:t>
            </a:r>
            <a:r>
              <a:rPr sz="2800" i="1" spc="-4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sz="28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on</a:t>
            </a:r>
            <a:r>
              <a:rPr sz="2800" i="1" spc="-3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sz="28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the</a:t>
            </a:r>
            <a:r>
              <a:rPr sz="2800" i="1" spc="-3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sz="2800"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other</a:t>
            </a:r>
            <a:r>
              <a:rPr sz="2800" i="1" spc="-35"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sz="2800" i="1" spc="-10" dirty="0">
                <a:solidFill>
                  <a:schemeClr val="accent5"/>
                </a:solidFill>
                <a:latin typeface="Open Sans" panose="020B0606030504020204" pitchFamily="34" charset="0"/>
                <a:ea typeface="Open Sans" panose="020B0606030504020204" pitchFamily="34" charset="0"/>
                <a:cs typeface="Open Sans" panose="020B0606030504020204" pitchFamily="34" charset="0"/>
              </a:rPr>
              <a:t>side.</a:t>
            </a:r>
            <a:endParaRPr sz="28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object 4"/>
          <p:cNvPicPr/>
          <p:nvPr/>
        </p:nvPicPr>
        <p:blipFill>
          <a:blip r:embed="rId3" cstate="print"/>
          <a:stretch>
            <a:fillRect/>
          </a:stretch>
        </p:blipFill>
        <p:spPr>
          <a:xfrm>
            <a:off x="5515241" y="2757363"/>
            <a:ext cx="5949746" cy="3307025"/>
          </a:xfrm>
          <a:prstGeom prst="rect">
            <a:avLst/>
          </a:prstGeom>
        </p:spPr>
      </p:pic>
      <p:sp>
        <p:nvSpPr>
          <p:cNvPr id="5" name="object 5"/>
          <p:cNvSpPr txBox="1"/>
          <p:nvPr/>
        </p:nvSpPr>
        <p:spPr>
          <a:xfrm>
            <a:off x="5593972" y="6080764"/>
            <a:ext cx="1401445"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Photo</a:t>
            </a:r>
            <a:r>
              <a:rPr sz="1000" spc="-35" dirty="0">
                <a:latin typeface="Calibri"/>
                <a:cs typeface="Calibri"/>
              </a:rPr>
              <a:t> </a:t>
            </a:r>
            <a:r>
              <a:rPr sz="1000" dirty="0">
                <a:latin typeface="Calibri"/>
                <a:cs typeface="Calibri"/>
              </a:rPr>
              <a:t>credits:</a:t>
            </a:r>
            <a:r>
              <a:rPr sz="1000" spc="-20" dirty="0">
                <a:latin typeface="Calibri"/>
                <a:cs typeface="Calibri"/>
              </a:rPr>
              <a:t> </a:t>
            </a:r>
            <a:r>
              <a:rPr sz="1000" dirty="0">
                <a:latin typeface="Calibri"/>
                <a:cs typeface="Calibri"/>
              </a:rPr>
              <a:t>Linda</a:t>
            </a:r>
            <a:r>
              <a:rPr sz="1000" spc="-35" dirty="0">
                <a:latin typeface="Calibri"/>
                <a:cs typeface="Calibri"/>
              </a:rPr>
              <a:t> </a:t>
            </a:r>
            <a:r>
              <a:rPr sz="1000" spc="-20" dirty="0">
                <a:latin typeface="Calibri"/>
                <a:cs typeface="Calibri"/>
              </a:rPr>
              <a:t>Myers</a:t>
            </a:r>
            <a:endParaRPr sz="1000" dirty="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64072"/>
            <a:ext cx="12192000" cy="50800"/>
          </a:xfrm>
          <a:custGeom>
            <a:avLst/>
            <a:gdLst/>
            <a:ahLst/>
            <a:cxnLst/>
            <a:rect l="l" t="t" r="r" b="b"/>
            <a:pathLst>
              <a:path w="12192000" h="50800">
                <a:moveTo>
                  <a:pt x="0" y="0"/>
                </a:moveTo>
                <a:lnTo>
                  <a:pt x="0" y="50800"/>
                </a:lnTo>
                <a:lnTo>
                  <a:pt x="12192000" y="50800"/>
                </a:lnTo>
                <a:lnTo>
                  <a:pt x="12192000" y="0"/>
                </a:lnTo>
                <a:lnTo>
                  <a:pt x="0" y="0"/>
                </a:lnTo>
                <a:close/>
              </a:path>
            </a:pathLst>
          </a:custGeom>
          <a:solidFill>
            <a:srgbClr val="3E3179"/>
          </a:solidFill>
        </p:spPr>
        <p:txBody>
          <a:bodyPr wrap="square" lIns="0" tIns="0" rIns="0" bIns="0" rtlCol="0"/>
          <a:lstStyle/>
          <a:p>
            <a:endParaRPr dirty="0"/>
          </a:p>
        </p:txBody>
      </p:sp>
      <p:pic>
        <p:nvPicPr>
          <p:cNvPr id="3" name="object 3"/>
          <p:cNvPicPr/>
          <p:nvPr/>
        </p:nvPicPr>
        <p:blipFill>
          <a:blip r:embed="rId2" cstate="print"/>
          <a:stretch>
            <a:fillRect/>
          </a:stretch>
        </p:blipFill>
        <p:spPr>
          <a:xfrm>
            <a:off x="2097923" y="4161910"/>
            <a:ext cx="2273289" cy="2178576"/>
          </a:xfrm>
          <a:prstGeom prst="rect">
            <a:avLst/>
          </a:prstGeom>
        </p:spPr>
      </p:pic>
      <p:sp>
        <p:nvSpPr>
          <p:cNvPr id="15" name="object 15"/>
          <p:cNvSpPr txBox="1">
            <a:spLocks noGrp="1"/>
          </p:cNvSpPr>
          <p:nvPr>
            <p:ph type="sldNum" sz="quarter" idx="12"/>
          </p:nvPr>
        </p:nvSpPr>
        <p:spPr>
          <a:prstGeom prst="rect">
            <a:avLst/>
          </a:prstGeom>
        </p:spPr>
        <p:txBody>
          <a:bodyPr vert="horz" wrap="square" lIns="0" tIns="0" rIns="0" bIns="0" rtlCol="0">
            <a:spAutoFit/>
          </a:bodyPr>
          <a:lstStyle>
            <a:defPPr>
              <a:defRPr kern="0"/>
            </a:defPPr>
            <a:lvl1pPr>
              <a:defRPr sz="1200" b="0" i="0">
                <a:solidFill>
                  <a:schemeClr val="tx1"/>
                </a:solidFill>
                <a:latin typeface="Calibri"/>
                <a:cs typeface="Calibri"/>
              </a:defRPr>
            </a:lvl1pPr>
          </a:lstStyle>
          <a:p>
            <a:pPr marL="38100">
              <a:lnSpc>
                <a:spcPts val="1240"/>
              </a:lnSpc>
            </a:pPr>
            <a:fld id="{81D60167-4931-47E6-BA6A-407CBD079E47}" type="slidenum">
              <a:rPr lang="en-US" spc="-25" smtClean="0">
                <a:solidFill>
                  <a:srgbClr val="767676"/>
                </a:solidFill>
              </a:rPr>
              <a:pPr marL="38100">
                <a:lnSpc>
                  <a:spcPts val="1240"/>
                </a:lnSpc>
              </a:pPr>
              <a:t>18</a:t>
            </a:fld>
            <a:endParaRPr spc="-25" dirty="0"/>
          </a:p>
        </p:txBody>
      </p:sp>
      <p:sp>
        <p:nvSpPr>
          <p:cNvPr id="4" name="object 4"/>
          <p:cNvSpPr txBox="1">
            <a:spLocks noGrp="1"/>
          </p:cNvSpPr>
          <p:nvPr>
            <p:ph type="title" idx="4294967295"/>
          </p:nvPr>
        </p:nvSpPr>
        <p:spPr>
          <a:xfrm>
            <a:off x="504416" y="195263"/>
            <a:ext cx="10011184" cy="1231900"/>
          </a:xfrm>
          <a:prstGeom prst="rect">
            <a:avLst/>
          </a:prstGeom>
        </p:spPr>
        <p:txBody>
          <a:bodyPr vert="horz" wrap="square" lIns="0" tIns="732916" rIns="0" bIns="0" rtlCol="0">
            <a:spAutoFit/>
          </a:bodyPr>
          <a:lstStyle/>
          <a:p>
            <a:pPr marL="8255">
              <a:lnSpc>
                <a:spcPct val="100000"/>
              </a:lnSpc>
              <a:spcBef>
                <a:spcPts val="105"/>
              </a:spcBef>
            </a:pP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Specifications</a:t>
            </a:r>
            <a:r>
              <a:rPr spc="-15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for</a:t>
            </a:r>
            <a:r>
              <a:rPr spc="-1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pc="-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TWSIs</a:t>
            </a:r>
          </a:p>
        </p:txBody>
      </p:sp>
      <p:sp>
        <p:nvSpPr>
          <p:cNvPr id="5" name="object 5"/>
          <p:cNvSpPr txBox="1"/>
          <p:nvPr/>
        </p:nvSpPr>
        <p:spPr>
          <a:xfrm>
            <a:off x="3615702" y="3398101"/>
            <a:ext cx="214122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A6A6A6"/>
                </a:solidFill>
                <a:latin typeface="Arial"/>
                <a:cs typeface="Arial"/>
              </a:rPr>
              <a:t>TCRP</a:t>
            </a:r>
            <a:r>
              <a:rPr sz="1000" spc="-30" dirty="0">
                <a:solidFill>
                  <a:srgbClr val="A6A6A6"/>
                </a:solidFill>
                <a:latin typeface="Arial"/>
                <a:cs typeface="Arial"/>
              </a:rPr>
              <a:t> </a:t>
            </a:r>
            <a:r>
              <a:rPr sz="1000" dirty="0">
                <a:solidFill>
                  <a:srgbClr val="A6A6A6"/>
                </a:solidFill>
                <a:latin typeface="Arial"/>
                <a:cs typeface="Arial"/>
              </a:rPr>
              <a:t>Research</a:t>
            </a:r>
            <a:r>
              <a:rPr sz="1000" spc="-40" dirty="0">
                <a:solidFill>
                  <a:srgbClr val="A6A6A6"/>
                </a:solidFill>
                <a:latin typeface="Arial"/>
                <a:cs typeface="Arial"/>
              </a:rPr>
              <a:t> </a:t>
            </a:r>
            <a:r>
              <a:rPr sz="1000" dirty="0">
                <a:solidFill>
                  <a:srgbClr val="A6A6A6"/>
                </a:solidFill>
                <a:latin typeface="Arial"/>
                <a:cs typeface="Arial"/>
              </a:rPr>
              <a:t>Report</a:t>
            </a:r>
            <a:r>
              <a:rPr sz="1000" spc="-20" dirty="0">
                <a:solidFill>
                  <a:srgbClr val="A6A6A6"/>
                </a:solidFill>
                <a:latin typeface="Arial"/>
                <a:cs typeface="Arial"/>
              </a:rPr>
              <a:t> </a:t>
            </a:r>
            <a:r>
              <a:rPr sz="1000" dirty="0">
                <a:solidFill>
                  <a:srgbClr val="A6A6A6"/>
                </a:solidFill>
                <a:latin typeface="Arial"/>
                <a:cs typeface="Arial"/>
              </a:rPr>
              <a:t>248,</a:t>
            </a:r>
            <a:r>
              <a:rPr sz="1000" spc="-35" dirty="0">
                <a:solidFill>
                  <a:srgbClr val="A6A6A6"/>
                </a:solidFill>
                <a:latin typeface="Arial"/>
                <a:cs typeface="Arial"/>
              </a:rPr>
              <a:t> </a:t>
            </a:r>
            <a:r>
              <a:rPr sz="1000" dirty="0">
                <a:solidFill>
                  <a:srgbClr val="A6A6A6"/>
                </a:solidFill>
                <a:latin typeface="Arial"/>
                <a:cs typeface="Arial"/>
              </a:rPr>
              <a:t>Figure</a:t>
            </a:r>
            <a:r>
              <a:rPr sz="1000" spc="-15" dirty="0">
                <a:solidFill>
                  <a:srgbClr val="A6A6A6"/>
                </a:solidFill>
                <a:latin typeface="Arial"/>
                <a:cs typeface="Arial"/>
              </a:rPr>
              <a:t> </a:t>
            </a:r>
            <a:r>
              <a:rPr sz="1000" spc="-50" dirty="0">
                <a:solidFill>
                  <a:srgbClr val="A6A6A6"/>
                </a:solidFill>
                <a:latin typeface="Arial"/>
                <a:cs typeface="Arial"/>
              </a:rPr>
              <a:t>5</a:t>
            </a:r>
            <a:endParaRPr sz="1000" dirty="0">
              <a:latin typeface="Arial"/>
              <a:cs typeface="Arial"/>
            </a:endParaRPr>
          </a:p>
        </p:txBody>
      </p:sp>
      <p:sp>
        <p:nvSpPr>
          <p:cNvPr id="6" name="object 6"/>
          <p:cNvSpPr txBox="1"/>
          <p:nvPr/>
        </p:nvSpPr>
        <p:spPr>
          <a:xfrm>
            <a:off x="8689423" y="5698357"/>
            <a:ext cx="214122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A6A6A6"/>
                </a:solidFill>
                <a:latin typeface="Arial"/>
                <a:cs typeface="Arial"/>
              </a:rPr>
              <a:t>TCRP</a:t>
            </a:r>
            <a:r>
              <a:rPr sz="1000" spc="-30" dirty="0">
                <a:solidFill>
                  <a:srgbClr val="A6A6A6"/>
                </a:solidFill>
                <a:latin typeface="Arial"/>
                <a:cs typeface="Arial"/>
              </a:rPr>
              <a:t> </a:t>
            </a:r>
            <a:r>
              <a:rPr sz="1000" dirty="0">
                <a:solidFill>
                  <a:srgbClr val="A6A6A6"/>
                </a:solidFill>
                <a:latin typeface="Arial"/>
                <a:cs typeface="Arial"/>
              </a:rPr>
              <a:t>Research</a:t>
            </a:r>
            <a:r>
              <a:rPr sz="1000" spc="-40" dirty="0">
                <a:solidFill>
                  <a:srgbClr val="A6A6A6"/>
                </a:solidFill>
                <a:latin typeface="Arial"/>
                <a:cs typeface="Arial"/>
              </a:rPr>
              <a:t> </a:t>
            </a:r>
            <a:r>
              <a:rPr sz="1000" dirty="0">
                <a:solidFill>
                  <a:srgbClr val="A6A6A6"/>
                </a:solidFill>
                <a:latin typeface="Arial"/>
                <a:cs typeface="Arial"/>
              </a:rPr>
              <a:t>Report</a:t>
            </a:r>
            <a:r>
              <a:rPr sz="1000" spc="-20" dirty="0">
                <a:solidFill>
                  <a:srgbClr val="A6A6A6"/>
                </a:solidFill>
                <a:latin typeface="Arial"/>
                <a:cs typeface="Arial"/>
              </a:rPr>
              <a:t> </a:t>
            </a:r>
            <a:r>
              <a:rPr sz="1000" dirty="0">
                <a:solidFill>
                  <a:srgbClr val="A6A6A6"/>
                </a:solidFill>
                <a:latin typeface="Arial"/>
                <a:cs typeface="Arial"/>
              </a:rPr>
              <a:t>248,</a:t>
            </a:r>
            <a:r>
              <a:rPr sz="1000" spc="-35" dirty="0">
                <a:solidFill>
                  <a:srgbClr val="A6A6A6"/>
                </a:solidFill>
                <a:latin typeface="Arial"/>
                <a:cs typeface="Arial"/>
              </a:rPr>
              <a:t> </a:t>
            </a:r>
            <a:r>
              <a:rPr sz="1000" dirty="0">
                <a:solidFill>
                  <a:srgbClr val="A6A6A6"/>
                </a:solidFill>
                <a:latin typeface="Arial"/>
                <a:cs typeface="Arial"/>
              </a:rPr>
              <a:t>Figure</a:t>
            </a:r>
            <a:r>
              <a:rPr sz="1000" spc="-15" dirty="0">
                <a:solidFill>
                  <a:srgbClr val="A6A6A6"/>
                </a:solidFill>
                <a:latin typeface="Arial"/>
                <a:cs typeface="Arial"/>
              </a:rPr>
              <a:t> </a:t>
            </a:r>
            <a:r>
              <a:rPr sz="1000" spc="-50" dirty="0">
                <a:solidFill>
                  <a:srgbClr val="A6A6A6"/>
                </a:solidFill>
                <a:latin typeface="Arial"/>
                <a:cs typeface="Arial"/>
              </a:rPr>
              <a:t>9</a:t>
            </a:r>
            <a:endParaRPr sz="1000" dirty="0">
              <a:latin typeface="Arial"/>
              <a:cs typeface="Arial"/>
            </a:endParaRPr>
          </a:p>
        </p:txBody>
      </p:sp>
      <p:sp>
        <p:nvSpPr>
          <p:cNvPr id="7" name="object 7"/>
          <p:cNvSpPr txBox="1"/>
          <p:nvPr/>
        </p:nvSpPr>
        <p:spPr>
          <a:xfrm>
            <a:off x="843262" y="3734193"/>
            <a:ext cx="4734578" cy="384721"/>
          </a:xfrm>
          <a:prstGeom prst="rect">
            <a:avLst/>
          </a:prstGeom>
        </p:spPr>
        <p:txBody>
          <a:bodyPr vert="horz" wrap="square" lIns="0" tIns="15240" rIns="0" bIns="0" rtlCol="0">
            <a:spAutoFit/>
          </a:bodyPr>
          <a:lstStyle/>
          <a:p>
            <a:pPr marL="12700">
              <a:lnSpc>
                <a:spcPct val="100000"/>
              </a:lnSpc>
              <a:spcBef>
                <a:spcPts val="120"/>
              </a:spcBef>
            </a:pPr>
            <a:r>
              <a:rPr sz="2400" spc="-20" dirty="0">
                <a:latin typeface="Open Sans Semibold" panose="020B0706030804020204" pitchFamily="34" charset="0"/>
                <a:ea typeface="Open Sans Semibold" panose="020B0706030804020204" pitchFamily="34" charset="0"/>
                <a:cs typeface="Open Sans Semibold" panose="020B0706030804020204" pitchFamily="34" charset="0"/>
              </a:rPr>
              <a:t>Tactile</a:t>
            </a:r>
            <a:r>
              <a:rPr sz="2400" spc="-35" dirty="0">
                <a:latin typeface="Arial"/>
                <a:cs typeface="Arial"/>
              </a:rPr>
              <a:t> </a:t>
            </a:r>
            <a:r>
              <a:rPr sz="2400" dirty="0">
                <a:latin typeface="Arial"/>
                <a:cs typeface="Arial"/>
              </a:rPr>
              <a:t>Direction</a:t>
            </a:r>
            <a:r>
              <a:rPr sz="2400" spc="-45" dirty="0">
                <a:latin typeface="Arial"/>
                <a:cs typeface="Arial"/>
              </a:rPr>
              <a:t> </a:t>
            </a:r>
            <a:r>
              <a:rPr sz="2400" dirty="0">
                <a:latin typeface="Arial"/>
                <a:cs typeface="Arial"/>
              </a:rPr>
              <a:t>Indicator</a:t>
            </a:r>
            <a:r>
              <a:rPr sz="2400" spc="-30" dirty="0">
                <a:latin typeface="Arial"/>
                <a:cs typeface="Arial"/>
              </a:rPr>
              <a:t> </a:t>
            </a:r>
            <a:r>
              <a:rPr sz="2400" spc="-10" dirty="0">
                <a:latin typeface="Arial"/>
                <a:cs typeface="Arial"/>
              </a:rPr>
              <a:t>(TDI)</a:t>
            </a:r>
            <a:endParaRPr sz="2400" dirty="0">
              <a:latin typeface="Arial"/>
              <a:cs typeface="Arial"/>
            </a:endParaRPr>
          </a:p>
        </p:txBody>
      </p:sp>
      <p:sp>
        <p:nvSpPr>
          <p:cNvPr id="8" name="object 8"/>
          <p:cNvSpPr txBox="1"/>
          <p:nvPr/>
        </p:nvSpPr>
        <p:spPr>
          <a:xfrm>
            <a:off x="843262" y="1525917"/>
            <a:ext cx="5252738" cy="384721"/>
          </a:xfrm>
          <a:prstGeom prst="rect">
            <a:avLst/>
          </a:prstGeom>
        </p:spPr>
        <p:txBody>
          <a:bodyPr vert="horz" wrap="square" lIns="0" tIns="15240" rIns="0" bIns="0" rtlCol="0">
            <a:spAutoFit/>
          </a:bodyPr>
          <a:lstStyle/>
          <a:p>
            <a:pPr marL="12700">
              <a:lnSpc>
                <a:spcPct val="100000"/>
              </a:lnSpc>
              <a:spcBef>
                <a:spcPts val="120"/>
              </a:spcBef>
            </a:pPr>
            <a:r>
              <a:rPr sz="2400" dirty="0">
                <a:latin typeface="Open Sans Semibold" panose="020B0706030804020204" pitchFamily="34" charset="0"/>
                <a:ea typeface="Open Sans Semibold" panose="020B0706030804020204" pitchFamily="34" charset="0"/>
                <a:cs typeface="Open Sans Semibold" panose="020B0706030804020204" pitchFamily="34" charset="0"/>
              </a:rPr>
              <a:t>Detectable</a:t>
            </a:r>
            <a:r>
              <a:rPr sz="2400" spc="-50" dirty="0">
                <a:latin typeface="Open Sans Semibold" panose="020B0706030804020204" pitchFamily="34" charset="0"/>
                <a:ea typeface="Open Sans Semibold" panose="020B0706030804020204" pitchFamily="34" charset="0"/>
                <a:cs typeface="Open Sans Semibold" panose="020B0706030804020204" pitchFamily="34" charset="0"/>
              </a:rPr>
              <a:t> </a:t>
            </a:r>
            <a:r>
              <a:rPr sz="2400" dirty="0">
                <a:latin typeface="Open Sans Semibold" panose="020B0706030804020204" pitchFamily="34" charset="0"/>
                <a:ea typeface="Open Sans Semibold" panose="020B0706030804020204" pitchFamily="34" charset="0"/>
                <a:cs typeface="Open Sans Semibold" panose="020B0706030804020204" pitchFamily="34" charset="0"/>
              </a:rPr>
              <a:t>Warning</a:t>
            </a:r>
            <a:r>
              <a:rPr sz="2400" spc="-45" dirty="0">
                <a:latin typeface="Open Sans Semibold" panose="020B0706030804020204" pitchFamily="34" charset="0"/>
                <a:ea typeface="Open Sans Semibold" panose="020B0706030804020204" pitchFamily="34" charset="0"/>
                <a:cs typeface="Open Sans Semibold" panose="020B0706030804020204" pitchFamily="34" charset="0"/>
              </a:rPr>
              <a:t> </a:t>
            </a:r>
            <a:r>
              <a:rPr sz="2400" dirty="0">
                <a:latin typeface="Open Sans Semibold" panose="020B0706030804020204" pitchFamily="34" charset="0"/>
                <a:ea typeface="Open Sans Semibold" panose="020B0706030804020204" pitchFamily="34" charset="0"/>
                <a:cs typeface="Open Sans Semibold" panose="020B0706030804020204" pitchFamily="34" charset="0"/>
              </a:rPr>
              <a:t>Surface</a:t>
            </a:r>
            <a:r>
              <a:rPr sz="2400" spc="-35" dirty="0">
                <a:latin typeface="Open Sans Semibold" panose="020B0706030804020204" pitchFamily="34" charset="0"/>
                <a:ea typeface="Open Sans Semibold" panose="020B0706030804020204" pitchFamily="34" charset="0"/>
                <a:cs typeface="Open Sans Semibold" panose="020B0706030804020204" pitchFamily="34" charset="0"/>
              </a:rPr>
              <a:t> </a:t>
            </a:r>
            <a:r>
              <a:rPr sz="2400" spc="-10" dirty="0">
                <a:latin typeface="Open Sans Semibold" panose="020B0706030804020204" pitchFamily="34" charset="0"/>
                <a:ea typeface="Open Sans Semibold" panose="020B0706030804020204" pitchFamily="34" charset="0"/>
                <a:cs typeface="Open Sans Semibold" panose="020B0706030804020204" pitchFamily="34" charset="0"/>
              </a:rPr>
              <a:t>(DWS)</a:t>
            </a:r>
            <a:endParaRPr sz="24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 name="object 9"/>
          <p:cNvSpPr txBox="1"/>
          <p:nvPr/>
        </p:nvSpPr>
        <p:spPr>
          <a:xfrm>
            <a:off x="7215447" y="1576325"/>
            <a:ext cx="4976553" cy="384721"/>
          </a:xfrm>
          <a:prstGeom prst="rect">
            <a:avLst/>
          </a:prstGeom>
        </p:spPr>
        <p:txBody>
          <a:bodyPr vert="horz" wrap="square" lIns="0" tIns="15240" rIns="0" bIns="0" rtlCol="0">
            <a:spAutoFit/>
          </a:bodyPr>
          <a:lstStyle/>
          <a:p>
            <a:pPr marL="12700">
              <a:lnSpc>
                <a:spcPct val="100000"/>
              </a:lnSpc>
              <a:spcBef>
                <a:spcPts val="120"/>
              </a:spcBef>
            </a:pPr>
            <a:r>
              <a:rPr sz="2400" spc="-20" dirty="0">
                <a:latin typeface="Open Sans Semibold" panose="020B0706030804020204" pitchFamily="34" charset="0"/>
                <a:ea typeface="Open Sans Semibold" panose="020B0706030804020204" pitchFamily="34" charset="0"/>
                <a:cs typeface="Open Sans Semibold" panose="020B0706030804020204" pitchFamily="34" charset="0"/>
              </a:rPr>
              <a:t>Tactile</a:t>
            </a:r>
            <a:r>
              <a:rPr sz="2400" spc="-50" dirty="0">
                <a:latin typeface="Open Sans Semibold" panose="020B0706030804020204" pitchFamily="34" charset="0"/>
                <a:ea typeface="Open Sans Semibold" panose="020B0706030804020204" pitchFamily="34" charset="0"/>
                <a:cs typeface="Open Sans Semibold" panose="020B0706030804020204" pitchFamily="34" charset="0"/>
              </a:rPr>
              <a:t> </a:t>
            </a:r>
            <a:r>
              <a:rPr sz="2400" dirty="0">
                <a:latin typeface="Open Sans Semibold" panose="020B0706030804020204" pitchFamily="34" charset="0"/>
                <a:ea typeface="Open Sans Semibold" panose="020B0706030804020204" pitchFamily="34" charset="0"/>
                <a:cs typeface="Open Sans Semibold" panose="020B0706030804020204" pitchFamily="34" charset="0"/>
              </a:rPr>
              <a:t>Warning</a:t>
            </a:r>
            <a:r>
              <a:rPr sz="2400" spc="-70" dirty="0">
                <a:latin typeface="Open Sans Semibold" panose="020B0706030804020204" pitchFamily="34" charset="0"/>
                <a:ea typeface="Open Sans Semibold" panose="020B0706030804020204" pitchFamily="34" charset="0"/>
                <a:cs typeface="Open Sans Semibold" panose="020B0706030804020204" pitchFamily="34" charset="0"/>
              </a:rPr>
              <a:t> </a:t>
            </a:r>
            <a:r>
              <a:rPr sz="2400" dirty="0">
                <a:latin typeface="Open Sans Semibold" panose="020B0706030804020204" pitchFamily="34" charset="0"/>
                <a:ea typeface="Open Sans Semibold" panose="020B0706030804020204" pitchFamily="34" charset="0"/>
                <a:cs typeface="Open Sans Semibold" panose="020B0706030804020204" pitchFamily="34" charset="0"/>
              </a:rPr>
              <a:t>Delineator</a:t>
            </a:r>
            <a:r>
              <a:rPr lang="en-US" sz="2400" dirty="0">
                <a:latin typeface="Open Sans Semibold" panose="020B0706030804020204" pitchFamily="34" charset="0"/>
                <a:ea typeface="Open Sans Semibold" panose="020B0706030804020204" pitchFamily="34" charset="0"/>
                <a:cs typeface="Open Sans Semibold" panose="020B0706030804020204" pitchFamily="34" charset="0"/>
              </a:rPr>
              <a:t> (TWD)</a:t>
            </a:r>
            <a:endParaRPr sz="24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0" name="object 10"/>
          <p:cNvPicPr/>
          <p:nvPr/>
        </p:nvPicPr>
        <p:blipFill>
          <a:blip r:embed="rId3" cstate="print"/>
          <a:stretch>
            <a:fillRect/>
          </a:stretch>
        </p:blipFill>
        <p:spPr>
          <a:xfrm>
            <a:off x="4238396" y="4052328"/>
            <a:ext cx="2319858" cy="2190978"/>
          </a:xfrm>
          <a:prstGeom prst="rect">
            <a:avLst/>
          </a:prstGeom>
        </p:spPr>
      </p:pic>
      <p:pic>
        <p:nvPicPr>
          <p:cNvPr id="11" name="object 11"/>
          <p:cNvPicPr/>
          <p:nvPr/>
        </p:nvPicPr>
        <p:blipFill>
          <a:blip r:embed="rId4" cstate="print"/>
          <a:stretch>
            <a:fillRect/>
          </a:stretch>
        </p:blipFill>
        <p:spPr>
          <a:xfrm>
            <a:off x="3337561" y="1939916"/>
            <a:ext cx="2462582" cy="1413927"/>
          </a:xfrm>
          <a:prstGeom prst="rect">
            <a:avLst/>
          </a:prstGeom>
        </p:spPr>
      </p:pic>
      <p:pic>
        <p:nvPicPr>
          <p:cNvPr id="12" name="object 12"/>
          <p:cNvPicPr/>
          <p:nvPr/>
        </p:nvPicPr>
        <p:blipFill>
          <a:blip r:embed="rId5" cstate="print"/>
          <a:stretch>
            <a:fillRect/>
          </a:stretch>
        </p:blipFill>
        <p:spPr>
          <a:xfrm>
            <a:off x="504416" y="2329551"/>
            <a:ext cx="2704758" cy="1041267"/>
          </a:xfrm>
          <a:prstGeom prst="rect">
            <a:avLst/>
          </a:prstGeom>
        </p:spPr>
      </p:pic>
      <p:pic>
        <p:nvPicPr>
          <p:cNvPr id="13" name="object 13"/>
          <p:cNvPicPr/>
          <p:nvPr/>
        </p:nvPicPr>
        <p:blipFill>
          <a:blip r:embed="rId6" cstate="print"/>
          <a:stretch>
            <a:fillRect/>
          </a:stretch>
        </p:blipFill>
        <p:spPr>
          <a:xfrm>
            <a:off x="7355961" y="2491832"/>
            <a:ext cx="3752607" cy="3079296"/>
          </a:xfrm>
          <a:prstGeom prst="rect">
            <a:avLst/>
          </a:prstGeom>
        </p:spPr>
      </p:pic>
      <p:sp>
        <p:nvSpPr>
          <p:cNvPr id="14" name="object 14"/>
          <p:cNvSpPr txBox="1"/>
          <p:nvPr/>
        </p:nvSpPr>
        <p:spPr>
          <a:xfrm>
            <a:off x="4338477" y="6416292"/>
            <a:ext cx="2141220" cy="167005"/>
          </a:xfrm>
          <a:prstGeom prst="rect">
            <a:avLst/>
          </a:prstGeom>
        </p:spPr>
        <p:txBody>
          <a:bodyPr vert="horz" wrap="square" lIns="0" tIns="0" rIns="0" bIns="0" rtlCol="0">
            <a:spAutoFit/>
          </a:bodyPr>
          <a:lstStyle/>
          <a:p>
            <a:pPr marL="12700">
              <a:lnSpc>
                <a:spcPct val="100000"/>
              </a:lnSpc>
            </a:pPr>
            <a:r>
              <a:rPr sz="1000" dirty="0">
                <a:solidFill>
                  <a:srgbClr val="A6A6A6"/>
                </a:solidFill>
                <a:latin typeface="Arial"/>
                <a:cs typeface="Arial"/>
              </a:rPr>
              <a:t>TCRP</a:t>
            </a:r>
            <a:r>
              <a:rPr sz="1000" spc="-30" dirty="0">
                <a:solidFill>
                  <a:srgbClr val="A6A6A6"/>
                </a:solidFill>
                <a:latin typeface="Arial"/>
                <a:cs typeface="Arial"/>
              </a:rPr>
              <a:t> </a:t>
            </a:r>
            <a:r>
              <a:rPr sz="1000" dirty="0">
                <a:solidFill>
                  <a:srgbClr val="A6A6A6"/>
                </a:solidFill>
                <a:latin typeface="Arial"/>
                <a:cs typeface="Arial"/>
              </a:rPr>
              <a:t>Research</a:t>
            </a:r>
            <a:r>
              <a:rPr sz="1000" spc="-40" dirty="0">
                <a:solidFill>
                  <a:srgbClr val="A6A6A6"/>
                </a:solidFill>
                <a:latin typeface="Arial"/>
                <a:cs typeface="Arial"/>
              </a:rPr>
              <a:t> </a:t>
            </a:r>
            <a:r>
              <a:rPr sz="1000" dirty="0">
                <a:solidFill>
                  <a:srgbClr val="A6A6A6"/>
                </a:solidFill>
                <a:latin typeface="Arial"/>
                <a:cs typeface="Arial"/>
              </a:rPr>
              <a:t>Report</a:t>
            </a:r>
            <a:r>
              <a:rPr sz="1000" spc="-20" dirty="0">
                <a:solidFill>
                  <a:srgbClr val="A6A6A6"/>
                </a:solidFill>
                <a:latin typeface="Arial"/>
                <a:cs typeface="Arial"/>
              </a:rPr>
              <a:t> </a:t>
            </a:r>
            <a:r>
              <a:rPr sz="1000" dirty="0">
                <a:solidFill>
                  <a:srgbClr val="A6A6A6"/>
                </a:solidFill>
                <a:latin typeface="Arial"/>
                <a:cs typeface="Arial"/>
              </a:rPr>
              <a:t>248,</a:t>
            </a:r>
            <a:r>
              <a:rPr sz="1000" spc="-35" dirty="0">
                <a:solidFill>
                  <a:srgbClr val="A6A6A6"/>
                </a:solidFill>
                <a:latin typeface="Arial"/>
                <a:cs typeface="Arial"/>
              </a:rPr>
              <a:t> </a:t>
            </a:r>
            <a:r>
              <a:rPr sz="1000" dirty="0">
                <a:solidFill>
                  <a:srgbClr val="A6A6A6"/>
                </a:solidFill>
                <a:latin typeface="Arial"/>
                <a:cs typeface="Arial"/>
              </a:rPr>
              <a:t>Figure</a:t>
            </a:r>
            <a:r>
              <a:rPr sz="1000" spc="-15" dirty="0">
                <a:solidFill>
                  <a:srgbClr val="A6A6A6"/>
                </a:solidFill>
                <a:latin typeface="Arial"/>
                <a:cs typeface="Arial"/>
              </a:rPr>
              <a:t> </a:t>
            </a:r>
            <a:r>
              <a:rPr sz="1000" spc="-50" dirty="0">
                <a:solidFill>
                  <a:srgbClr val="A6A6A6"/>
                </a:solidFill>
                <a:latin typeface="Arial"/>
                <a:cs typeface="Arial"/>
              </a:rPr>
              <a:t>7</a:t>
            </a:r>
            <a:endParaRPr sz="1000" dirty="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64072"/>
            <a:ext cx="12192000" cy="50800"/>
          </a:xfrm>
          <a:custGeom>
            <a:avLst/>
            <a:gdLst/>
            <a:ahLst/>
            <a:cxnLst/>
            <a:rect l="l" t="t" r="r" b="b"/>
            <a:pathLst>
              <a:path w="12192000" h="50800">
                <a:moveTo>
                  <a:pt x="0" y="0"/>
                </a:moveTo>
                <a:lnTo>
                  <a:pt x="0" y="50800"/>
                </a:lnTo>
                <a:lnTo>
                  <a:pt x="12192000" y="50800"/>
                </a:lnTo>
                <a:lnTo>
                  <a:pt x="12192000" y="0"/>
                </a:lnTo>
                <a:lnTo>
                  <a:pt x="0" y="0"/>
                </a:lnTo>
                <a:close/>
              </a:path>
            </a:pathLst>
          </a:custGeom>
          <a:solidFill>
            <a:srgbClr val="3E3179"/>
          </a:solidFill>
        </p:spPr>
        <p:txBody>
          <a:bodyPr wrap="square" lIns="0" tIns="0" rIns="0" bIns="0" rtlCol="0"/>
          <a:lstStyle/>
          <a:p>
            <a:endParaRPr dirty="0"/>
          </a:p>
        </p:txBody>
      </p:sp>
      <p:sp>
        <p:nvSpPr>
          <p:cNvPr id="10" name="object 10"/>
          <p:cNvSpPr txBox="1">
            <a:spLocks noGrp="1"/>
          </p:cNvSpPr>
          <p:nvPr>
            <p:ph type="sldNum" sz="quarter" idx="12"/>
          </p:nvPr>
        </p:nvSpPr>
        <p:spPr>
          <a:prstGeom prst="rect">
            <a:avLst/>
          </a:prstGeom>
        </p:spPr>
        <p:txBody>
          <a:bodyPr vert="horz" wrap="square" lIns="0" tIns="0" rIns="0" bIns="0" rtlCol="0">
            <a:spAutoFit/>
          </a:bodyPr>
          <a:lstStyle>
            <a:defPPr>
              <a:defRPr kern="0"/>
            </a:defPPr>
            <a:lvl1pPr>
              <a:defRPr sz="1200" b="0" i="0">
                <a:solidFill>
                  <a:schemeClr val="tx1"/>
                </a:solidFill>
                <a:latin typeface="Calibri"/>
                <a:cs typeface="Calibri"/>
              </a:defRPr>
            </a:lvl1pPr>
          </a:lstStyle>
          <a:p>
            <a:pPr marL="38100">
              <a:lnSpc>
                <a:spcPts val="1240"/>
              </a:lnSpc>
            </a:pPr>
            <a:fld id="{81D60167-4931-47E6-BA6A-407CBD079E47}" type="slidenum">
              <a:rPr lang="en-US" spc="-25" smtClean="0">
                <a:solidFill>
                  <a:srgbClr val="767676"/>
                </a:solidFill>
              </a:rPr>
              <a:pPr marL="38100">
                <a:lnSpc>
                  <a:spcPts val="1240"/>
                </a:lnSpc>
              </a:pPr>
              <a:t>19</a:t>
            </a:fld>
            <a:endParaRPr spc="-25" dirty="0"/>
          </a:p>
        </p:txBody>
      </p:sp>
      <p:sp>
        <p:nvSpPr>
          <p:cNvPr id="3" name="object 3"/>
          <p:cNvSpPr txBox="1">
            <a:spLocks noGrp="1"/>
          </p:cNvSpPr>
          <p:nvPr>
            <p:ph type="title" idx="4294967295"/>
          </p:nvPr>
        </p:nvSpPr>
        <p:spPr>
          <a:xfrm>
            <a:off x="361951" y="739391"/>
            <a:ext cx="7464626" cy="1300162"/>
          </a:xfrm>
          <a:prstGeom prst="rect">
            <a:avLst/>
          </a:prstGeom>
        </p:spPr>
        <p:txBody>
          <a:bodyPr vert="horz" wrap="square" lIns="0" tIns="88900" rIns="0" bIns="0" rtlCol="0">
            <a:spAutoFit/>
          </a:bodyPr>
          <a:lstStyle/>
          <a:p>
            <a:pPr marL="12700" marR="5080">
              <a:lnSpc>
                <a:spcPts val="4750"/>
              </a:lnSpc>
              <a:spcBef>
                <a:spcPts val="700"/>
              </a:spcBef>
            </a:pP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Bus</a:t>
            </a:r>
            <a:r>
              <a:rPr spc="-7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Stops,</a:t>
            </a:r>
            <a:r>
              <a:rPr spc="-3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Bus</a:t>
            </a:r>
            <a:r>
              <a:rPr spc="-7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Boarding</a:t>
            </a:r>
            <a:r>
              <a:rPr spc="-6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pc="-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Islands, </a:t>
            </a: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and</a:t>
            </a:r>
            <a:r>
              <a:rPr spc="-1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pc="-2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Transit</a:t>
            </a:r>
            <a:r>
              <a:rPr spc="-114"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pc="-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Center</a:t>
            </a:r>
            <a:r>
              <a:rPr lang="en-US" spc="-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s</a:t>
            </a:r>
            <a:endParaRPr spc="-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 name="object 4"/>
          <p:cNvSpPr txBox="1"/>
          <p:nvPr/>
        </p:nvSpPr>
        <p:spPr>
          <a:xfrm>
            <a:off x="1508941" y="4920952"/>
            <a:ext cx="221107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A6A6A6"/>
                </a:solidFill>
                <a:latin typeface="Arial"/>
                <a:cs typeface="Arial"/>
              </a:rPr>
              <a:t>TCRP</a:t>
            </a:r>
            <a:r>
              <a:rPr sz="1000" spc="-30" dirty="0">
                <a:solidFill>
                  <a:srgbClr val="A6A6A6"/>
                </a:solidFill>
                <a:latin typeface="Arial"/>
                <a:cs typeface="Arial"/>
              </a:rPr>
              <a:t> </a:t>
            </a:r>
            <a:r>
              <a:rPr sz="1000" dirty="0">
                <a:solidFill>
                  <a:srgbClr val="A6A6A6"/>
                </a:solidFill>
                <a:latin typeface="Arial"/>
                <a:cs typeface="Arial"/>
              </a:rPr>
              <a:t>Research</a:t>
            </a:r>
            <a:r>
              <a:rPr sz="1000" spc="-40" dirty="0">
                <a:solidFill>
                  <a:srgbClr val="A6A6A6"/>
                </a:solidFill>
                <a:latin typeface="Arial"/>
                <a:cs typeface="Arial"/>
              </a:rPr>
              <a:t> </a:t>
            </a:r>
            <a:r>
              <a:rPr sz="1000" dirty="0">
                <a:solidFill>
                  <a:srgbClr val="A6A6A6"/>
                </a:solidFill>
                <a:latin typeface="Arial"/>
                <a:cs typeface="Arial"/>
              </a:rPr>
              <a:t>Report</a:t>
            </a:r>
            <a:r>
              <a:rPr sz="1000" spc="-20" dirty="0">
                <a:solidFill>
                  <a:srgbClr val="A6A6A6"/>
                </a:solidFill>
                <a:latin typeface="Arial"/>
                <a:cs typeface="Arial"/>
              </a:rPr>
              <a:t> </a:t>
            </a:r>
            <a:r>
              <a:rPr sz="1000" dirty="0">
                <a:solidFill>
                  <a:srgbClr val="A6A6A6"/>
                </a:solidFill>
                <a:latin typeface="Arial"/>
                <a:cs typeface="Arial"/>
              </a:rPr>
              <a:t>248,</a:t>
            </a:r>
            <a:r>
              <a:rPr sz="1000" spc="-35" dirty="0">
                <a:solidFill>
                  <a:srgbClr val="A6A6A6"/>
                </a:solidFill>
                <a:latin typeface="Arial"/>
                <a:cs typeface="Arial"/>
              </a:rPr>
              <a:t> </a:t>
            </a:r>
            <a:r>
              <a:rPr sz="1000" dirty="0">
                <a:solidFill>
                  <a:srgbClr val="A6A6A6"/>
                </a:solidFill>
                <a:latin typeface="Arial"/>
                <a:cs typeface="Arial"/>
              </a:rPr>
              <a:t>Figure</a:t>
            </a:r>
            <a:r>
              <a:rPr sz="1000" spc="-15" dirty="0">
                <a:solidFill>
                  <a:srgbClr val="A6A6A6"/>
                </a:solidFill>
                <a:latin typeface="Arial"/>
                <a:cs typeface="Arial"/>
              </a:rPr>
              <a:t> </a:t>
            </a:r>
            <a:r>
              <a:rPr sz="1000" spc="-25" dirty="0">
                <a:solidFill>
                  <a:srgbClr val="A6A6A6"/>
                </a:solidFill>
                <a:latin typeface="Arial"/>
                <a:cs typeface="Arial"/>
              </a:rPr>
              <a:t>23</a:t>
            </a:r>
            <a:endParaRPr sz="1000" dirty="0">
              <a:latin typeface="Arial"/>
              <a:cs typeface="Arial"/>
            </a:endParaRPr>
          </a:p>
        </p:txBody>
      </p:sp>
      <p:sp>
        <p:nvSpPr>
          <p:cNvPr id="5" name="object 5"/>
          <p:cNvSpPr txBox="1"/>
          <p:nvPr/>
        </p:nvSpPr>
        <p:spPr>
          <a:xfrm>
            <a:off x="9704876" y="6569291"/>
            <a:ext cx="221107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A6A6A6"/>
                </a:solidFill>
                <a:latin typeface="Arial"/>
                <a:cs typeface="Arial"/>
              </a:rPr>
              <a:t>TCRP</a:t>
            </a:r>
            <a:r>
              <a:rPr sz="1000" spc="-30" dirty="0">
                <a:solidFill>
                  <a:srgbClr val="A6A6A6"/>
                </a:solidFill>
                <a:latin typeface="Arial"/>
                <a:cs typeface="Arial"/>
              </a:rPr>
              <a:t> </a:t>
            </a:r>
            <a:r>
              <a:rPr sz="1000" dirty="0">
                <a:solidFill>
                  <a:srgbClr val="A6A6A6"/>
                </a:solidFill>
                <a:latin typeface="Arial"/>
                <a:cs typeface="Arial"/>
              </a:rPr>
              <a:t>Research</a:t>
            </a:r>
            <a:r>
              <a:rPr sz="1000" spc="-40" dirty="0">
                <a:solidFill>
                  <a:srgbClr val="A6A6A6"/>
                </a:solidFill>
                <a:latin typeface="Arial"/>
                <a:cs typeface="Arial"/>
              </a:rPr>
              <a:t> </a:t>
            </a:r>
            <a:r>
              <a:rPr sz="1000" dirty="0">
                <a:solidFill>
                  <a:srgbClr val="A6A6A6"/>
                </a:solidFill>
                <a:latin typeface="Arial"/>
                <a:cs typeface="Arial"/>
              </a:rPr>
              <a:t>Report</a:t>
            </a:r>
            <a:r>
              <a:rPr sz="1000" spc="-20" dirty="0">
                <a:solidFill>
                  <a:srgbClr val="A6A6A6"/>
                </a:solidFill>
                <a:latin typeface="Arial"/>
                <a:cs typeface="Arial"/>
              </a:rPr>
              <a:t> </a:t>
            </a:r>
            <a:r>
              <a:rPr sz="1000" dirty="0">
                <a:solidFill>
                  <a:srgbClr val="A6A6A6"/>
                </a:solidFill>
                <a:latin typeface="Arial"/>
                <a:cs typeface="Arial"/>
              </a:rPr>
              <a:t>248,</a:t>
            </a:r>
            <a:r>
              <a:rPr sz="1000" spc="-35" dirty="0">
                <a:solidFill>
                  <a:srgbClr val="A6A6A6"/>
                </a:solidFill>
                <a:latin typeface="Arial"/>
                <a:cs typeface="Arial"/>
              </a:rPr>
              <a:t> </a:t>
            </a:r>
            <a:r>
              <a:rPr sz="1000" dirty="0">
                <a:solidFill>
                  <a:srgbClr val="A6A6A6"/>
                </a:solidFill>
                <a:latin typeface="Arial"/>
                <a:cs typeface="Arial"/>
              </a:rPr>
              <a:t>Figure</a:t>
            </a:r>
            <a:r>
              <a:rPr sz="1000" spc="-15" dirty="0">
                <a:solidFill>
                  <a:srgbClr val="A6A6A6"/>
                </a:solidFill>
                <a:latin typeface="Arial"/>
                <a:cs typeface="Arial"/>
              </a:rPr>
              <a:t> </a:t>
            </a:r>
            <a:r>
              <a:rPr sz="1000" spc="-25" dirty="0">
                <a:solidFill>
                  <a:srgbClr val="A6A6A6"/>
                </a:solidFill>
                <a:latin typeface="Arial"/>
                <a:cs typeface="Arial"/>
              </a:rPr>
              <a:t>24</a:t>
            </a:r>
            <a:endParaRPr sz="1000" dirty="0">
              <a:latin typeface="Arial"/>
              <a:cs typeface="Arial"/>
            </a:endParaRPr>
          </a:p>
        </p:txBody>
      </p:sp>
      <p:pic>
        <p:nvPicPr>
          <p:cNvPr id="6" name="object 6"/>
          <p:cNvPicPr/>
          <p:nvPr/>
        </p:nvPicPr>
        <p:blipFill>
          <a:blip r:embed="rId3" cstate="print"/>
          <a:stretch>
            <a:fillRect/>
          </a:stretch>
        </p:blipFill>
        <p:spPr>
          <a:xfrm>
            <a:off x="428849" y="1983588"/>
            <a:ext cx="2960313" cy="2738424"/>
          </a:xfrm>
          <a:prstGeom prst="rect">
            <a:avLst/>
          </a:prstGeom>
        </p:spPr>
      </p:pic>
      <p:pic>
        <p:nvPicPr>
          <p:cNvPr id="7" name="object 7"/>
          <p:cNvPicPr/>
          <p:nvPr/>
        </p:nvPicPr>
        <p:blipFill>
          <a:blip r:embed="rId4" cstate="print"/>
          <a:stretch>
            <a:fillRect/>
          </a:stretch>
        </p:blipFill>
        <p:spPr>
          <a:xfrm>
            <a:off x="4109178" y="1495982"/>
            <a:ext cx="3973634" cy="5213338"/>
          </a:xfrm>
          <a:prstGeom prst="rect">
            <a:avLst/>
          </a:prstGeom>
        </p:spPr>
      </p:pic>
      <p:sp>
        <p:nvSpPr>
          <p:cNvPr id="8" name="object 8"/>
          <p:cNvSpPr txBox="1"/>
          <p:nvPr/>
        </p:nvSpPr>
        <p:spPr>
          <a:xfrm>
            <a:off x="8092070" y="4040819"/>
            <a:ext cx="167005" cy="2211070"/>
          </a:xfrm>
          <a:prstGeom prst="rect">
            <a:avLst/>
          </a:prstGeom>
        </p:spPr>
        <p:txBody>
          <a:bodyPr vert="vert270" wrap="square" lIns="0" tIns="0" rIns="0" bIns="0" rtlCol="0">
            <a:spAutoFit/>
          </a:bodyPr>
          <a:lstStyle/>
          <a:p>
            <a:pPr marL="12700">
              <a:lnSpc>
                <a:spcPct val="100000"/>
              </a:lnSpc>
            </a:pPr>
            <a:r>
              <a:rPr sz="1000" dirty="0">
                <a:solidFill>
                  <a:srgbClr val="A6A6A6"/>
                </a:solidFill>
                <a:latin typeface="Arial"/>
                <a:cs typeface="Arial"/>
              </a:rPr>
              <a:t>TCRP</a:t>
            </a:r>
            <a:r>
              <a:rPr sz="1000" spc="-30" dirty="0">
                <a:solidFill>
                  <a:srgbClr val="A6A6A6"/>
                </a:solidFill>
                <a:latin typeface="Arial"/>
                <a:cs typeface="Arial"/>
              </a:rPr>
              <a:t> </a:t>
            </a:r>
            <a:r>
              <a:rPr sz="1000" dirty="0">
                <a:solidFill>
                  <a:srgbClr val="A6A6A6"/>
                </a:solidFill>
                <a:latin typeface="Arial"/>
                <a:cs typeface="Arial"/>
              </a:rPr>
              <a:t>Research</a:t>
            </a:r>
            <a:r>
              <a:rPr sz="1000" spc="-40" dirty="0">
                <a:solidFill>
                  <a:srgbClr val="A6A6A6"/>
                </a:solidFill>
                <a:latin typeface="Arial"/>
                <a:cs typeface="Arial"/>
              </a:rPr>
              <a:t> </a:t>
            </a:r>
            <a:r>
              <a:rPr sz="1000" dirty="0">
                <a:solidFill>
                  <a:srgbClr val="A6A6A6"/>
                </a:solidFill>
                <a:latin typeface="Arial"/>
                <a:cs typeface="Arial"/>
              </a:rPr>
              <a:t>Report</a:t>
            </a:r>
            <a:r>
              <a:rPr sz="1000" spc="-20" dirty="0">
                <a:solidFill>
                  <a:srgbClr val="A6A6A6"/>
                </a:solidFill>
                <a:latin typeface="Arial"/>
                <a:cs typeface="Arial"/>
              </a:rPr>
              <a:t> </a:t>
            </a:r>
            <a:r>
              <a:rPr sz="1000" dirty="0">
                <a:solidFill>
                  <a:srgbClr val="A6A6A6"/>
                </a:solidFill>
                <a:latin typeface="Arial"/>
                <a:cs typeface="Arial"/>
              </a:rPr>
              <a:t>248,</a:t>
            </a:r>
            <a:r>
              <a:rPr sz="1000" spc="-35" dirty="0">
                <a:solidFill>
                  <a:srgbClr val="A6A6A6"/>
                </a:solidFill>
                <a:latin typeface="Arial"/>
                <a:cs typeface="Arial"/>
              </a:rPr>
              <a:t> </a:t>
            </a:r>
            <a:r>
              <a:rPr sz="1000" dirty="0">
                <a:solidFill>
                  <a:srgbClr val="A6A6A6"/>
                </a:solidFill>
                <a:latin typeface="Arial"/>
                <a:cs typeface="Arial"/>
              </a:rPr>
              <a:t>Figure</a:t>
            </a:r>
            <a:r>
              <a:rPr sz="1000" spc="-15" dirty="0">
                <a:solidFill>
                  <a:srgbClr val="A6A6A6"/>
                </a:solidFill>
                <a:latin typeface="Arial"/>
                <a:cs typeface="Arial"/>
              </a:rPr>
              <a:t> </a:t>
            </a:r>
            <a:r>
              <a:rPr sz="1000" spc="-25" dirty="0">
                <a:solidFill>
                  <a:srgbClr val="A6A6A6"/>
                </a:solidFill>
                <a:latin typeface="Arial"/>
                <a:cs typeface="Arial"/>
              </a:rPr>
              <a:t>25</a:t>
            </a:r>
            <a:endParaRPr sz="1000" dirty="0">
              <a:latin typeface="Arial"/>
              <a:cs typeface="Arial"/>
            </a:endParaRPr>
          </a:p>
        </p:txBody>
      </p:sp>
      <p:pic>
        <p:nvPicPr>
          <p:cNvPr id="9" name="object 9"/>
          <p:cNvPicPr/>
          <p:nvPr/>
        </p:nvPicPr>
        <p:blipFill>
          <a:blip r:embed="rId5" cstate="print"/>
          <a:stretch>
            <a:fillRect/>
          </a:stretch>
        </p:blipFill>
        <p:spPr>
          <a:xfrm>
            <a:off x="8597346" y="1507071"/>
            <a:ext cx="3597541" cy="5240020"/>
          </a:xfrm>
          <a:prstGeom prst="rect">
            <a:avLst/>
          </a:prstGeom>
        </p:spPr>
      </p:pic>
      <p:sp>
        <p:nvSpPr>
          <p:cNvPr id="11" name="Rectangle 10">
            <a:extLst>
              <a:ext uri="{FF2B5EF4-FFF2-40B4-BE49-F238E27FC236}">
                <a16:creationId xmlns:a16="http://schemas.microsoft.com/office/drawing/2014/main" id="{6529413A-B5E1-3B3F-EB82-F515017C0099}"/>
              </a:ext>
            </a:extLst>
          </p:cNvPr>
          <p:cNvSpPr/>
          <p:nvPr/>
        </p:nvSpPr>
        <p:spPr>
          <a:xfrm>
            <a:off x="5760720" y="3352800"/>
            <a:ext cx="121920" cy="36512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93C5D1B-700C-3880-3952-C5DE1BE3981B}"/>
              </a:ext>
            </a:extLst>
          </p:cNvPr>
          <p:cNvSpPr/>
          <p:nvPr/>
        </p:nvSpPr>
        <p:spPr>
          <a:xfrm>
            <a:off x="6485717" y="3338130"/>
            <a:ext cx="121920" cy="36512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30128A3-77B2-0E08-427A-A915300ECB93}"/>
              </a:ext>
            </a:extLst>
          </p:cNvPr>
          <p:cNvSpPr/>
          <p:nvPr/>
        </p:nvSpPr>
        <p:spPr>
          <a:xfrm>
            <a:off x="5090160" y="2331051"/>
            <a:ext cx="156026" cy="237254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C700DAE-14A5-9A1F-E290-C5805E0B1351}"/>
              </a:ext>
            </a:extLst>
          </p:cNvPr>
          <p:cNvSpPr/>
          <p:nvPr/>
        </p:nvSpPr>
        <p:spPr>
          <a:xfrm>
            <a:off x="9631680" y="6204166"/>
            <a:ext cx="146392" cy="1778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960FADE-F904-150F-D55C-13200AA3BCA7}"/>
              </a:ext>
            </a:extLst>
          </p:cNvPr>
          <p:cNvSpPr/>
          <p:nvPr/>
        </p:nvSpPr>
        <p:spPr>
          <a:xfrm>
            <a:off x="1808831" y="2477795"/>
            <a:ext cx="1056640" cy="21104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A578633-0D63-D6C2-ACCA-427ABD0DB926}"/>
              </a:ext>
            </a:extLst>
          </p:cNvPr>
          <p:cNvSpPr/>
          <p:nvPr/>
        </p:nvSpPr>
        <p:spPr>
          <a:xfrm>
            <a:off x="6590954" y="3344635"/>
            <a:ext cx="619760" cy="14670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8" name="TextBox 17">
            <a:extLst>
              <a:ext uri="{FF2B5EF4-FFF2-40B4-BE49-F238E27FC236}">
                <a16:creationId xmlns:a16="http://schemas.microsoft.com/office/drawing/2014/main" id="{5FEA9B62-9B89-4731-A5A3-CE7FED8D3AC1}"/>
              </a:ext>
            </a:extLst>
          </p:cNvPr>
          <p:cNvSpPr txBox="1"/>
          <p:nvPr/>
        </p:nvSpPr>
        <p:spPr>
          <a:xfrm>
            <a:off x="308033" y="5009852"/>
            <a:ext cx="3366654" cy="1779974"/>
          </a:xfrm>
          <a:prstGeom prst="rect">
            <a:avLst/>
          </a:prstGeom>
          <a:noFill/>
        </p:spPr>
        <p:txBody>
          <a:bodyPr wrap="square" rtlCol="0">
            <a:spAutoFit/>
          </a:bodyPr>
          <a:lstStyle/>
          <a:p>
            <a:pPr marL="12700">
              <a:lnSpc>
                <a:spcPct val="100000"/>
              </a:lnSpc>
              <a:spcBef>
                <a:spcPts val="120"/>
              </a:spcBef>
            </a:pPr>
            <a:r>
              <a:rPr lang="en-US" sz="1800" dirty="0">
                <a:latin typeface="Open Sans Semibold" panose="020B0706030804020204" pitchFamily="34" charset="0"/>
                <a:ea typeface="Open Sans Semibold" panose="020B0706030804020204" pitchFamily="34" charset="0"/>
                <a:cs typeface="Open Sans Semibold" panose="020B0706030804020204" pitchFamily="34" charset="0"/>
              </a:rPr>
              <a:t>Detectable</a:t>
            </a:r>
            <a:r>
              <a:rPr lang="en-US" sz="1800" spc="-5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800" dirty="0">
                <a:latin typeface="Open Sans Semibold" panose="020B0706030804020204" pitchFamily="34" charset="0"/>
                <a:ea typeface="Open Sans Semibold" panose="020B0706030804020204" pitchFamily="34" charset="0"/>
                <a:cs typeface="Open Sans Semibold" panose="020B0706030804020204" pitchFamily="34" charset="0"/>
              </a:rPr>
              <a:t>Warning</a:t>
            </a:r>
            <a:r>
              <a:rPr lang="en-US" sz="1800" spc="-45"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800" dirty="0">
                <a:latin typeface="Open Sans Semibold" panose="020B0706030804020204" pitchFamily="34" charset="0"/>
                <a:ea typeface="Open Sans Semibold" panose="020B0706030804020204" pitchFamily="34" charset="0"/>
                <a:cs typeface="Open Sans Semibold" panose="020B0706030804020204" pitchFamily="34" charset="0"/>
              </a:rPr>
              <a:t>Surface</a:t>
            </a:r>
            <a:r>
              <a:rPr lang="en-US" sz="1800" spc="-35"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800" spc="-10" dirty="0">
                <a:latin typeface="Open Sans Semibold" panose="020B0706030804020204" pitchFamily="34" charset="0"/>
                <a:ea typeface="Open Sans Semibold" panose="020B0706030804020204" pitchFamily="34" charset="0"/>
                <a:cs typeface="Open Sans Semibold" panose="020B0706030804020204" pitchFamily="34" charset="0"/>
              </a:rPr>
              <a:t>(DWS)</a:t>
            </a:r>
          </a:p>
          <a:p>
            <a:pPr marL="12700">
              <a:lnSpc>
                <a:spcPct val="100000"/>
              </a:lnSpc>
              <a:spcBef>
                <a:spcPts val="120"/>
              </a:spcBef>
            </a:pPr>
            <a:r>
              <a:rPr lang="en-US" sz="1800" dirty="0">
                <a:latin typeface="Open Sans Semibold" panose="020B0706030804020204" pitchFamily="34" charset="0"/>
                <a:ea typeface="Open Sans Semibold" panose="020B0706030804020204" pitchFamily="34" charset="0"/>
                <a:cs typeface="Open Sans Semibold" panose="020B0706030804020204" pitchFamily="34" charset="0"/>
              </a:rPr>
              <a:t>Tactile Direction Indicator (TDI)</a:t>
            </a:r>
          </a:p>
          <a:p>
            <a:pPr marL="12700">
              <a:spcBef>
                <a:spcPts val="120"/>
              </a:spcBef>
            </a:pPr>
            <a:r>
              <a:rPr lang="en-US" sz="1800" spc="-20" dirty="0">
                <a:latin typeface="Open Sans Semibold" panose="020B0706030804020204" pitchFamily="34" charset="0"/>
                <a:ea typeface="Open Sans Semibold" panose="020B0706030804020204" pitchFamily="34" charset="0"/>
                <a:cs typeface="Open Sans Semibold" panose="020B0706030804020204" pitchFamily="34" charset="0"/>
              </a:rPr>
              <a:t>Tactile</a:t>
            </a:r>
            <a:r>
              <a:rPr lang="en-US" sz="1800" spc="-5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800" dirty="0">
                <a:latin typeface="Open Sans Semibold" panose="020B0706030804020204" pitchFamily="34" charset="0"/>
                <a:ea typeface="Open Sans Semibold" panose="020B0706030804020204" pitchFamily="34" charset="0"/>
                <a:cs typeface="Open Sans Semibold" panose="020B0706030804020204" pitchFamily="34" charset="0"/>
              </a:rPr>
              <a:t>Warning</a:t>
            </a:r>
            <a:r>
              <a:rPr lang="en-US" sz="1800" spc="-7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800" dirty="0">
                <a:latin typeface="Open Sans Semibold" panose="020B0706030804020204" pitchFamily="34" charset="0"/>
                <a:ea typeface="Open Sans Semibold" panose="020B0706030804020204" pitchFamily="34" charset="0"/>
                <a:cs typeface="Open Sans Semibold" panose="020B0706030804020204" pitchFamily="34" charset="0"/>
              </a:rPr>
              <a:t>Delineator (TWD)</a:t>
            </a:r>
          </a:p>
        </p:txBody>
      </p:sp>
      <p:sp>
        <p:nvSpPr>
          <p:cNvPr id="19" name="Rectangle 18">
            <a:extLst>
              <a:ext uri="{FF2B5EF4-FFF2-40B4-BE49-F238E27FC236}">
                <a16:creationId xmlns:a16="http://schemas.microsoft.com/office/drawing/2014/main" id="{D908DD07-B755-7CA0-A361-4084E257443A}"/>
              </a:ext>
            </a:extLst>
          </p:cNvPr>
          <p:cNvSpPr/>
          <p:nvPr/>
        </p:nvSpPr>
        <p:spPr>
          <a:xfrm>
            <a:off x="1143817" y="5920319"/>
            <a:ext cx="1056640" cy="21104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31D5DC7-9F67-D524-077A-5349C9F9E44D}"/>
              </a:ext>
            </a:extLst>
          </p:cNvPr>
          <p:cNvSpPr/>
          <p:nvPr/>
        </p:nvSpPr>
        <p:spPr>
          <a:xfrm rot="16200000">
            <a:off x="1566614" y="4963470"/>
            <a:ext cx="211046" cy="105664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78618DF-16BB-0435-5061-AFC286F334B0}"/>
              </a:ext>
            </a:extLst>
          </p:cNvPr>
          <p:cNvSpPr/>
          <p:nvPr/>
        </p:nvSpPr>
        <p:spPr>
          <a:xfrm>
            <a:off x="10066713" y="2223683"/>
            <a:ext cx="74814" cy="20906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31E9BFF-3A28-D8EB-19E4-B73E787A034E}"/>
              </a:ext>
            </a:extLst>
          </p:cNvPr>
          <p:cNvSpPr/>
          <p:nvPr/>
        </p:nvSpPr>
        <p:spPr>
          <a:xfrm>
            <a:off x="10065879" y="4473906"/>
            <a:ext cx="74814" cy="15694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163AC7D-181F-957F-4E92-15B9EEF4451F}"/>
              </a:ext>
            </a:extLst>
          </p:cNvPr>
          <p:cNvSpPr/>
          <p:nvPr/>
        </p:nvSpPr>
        <p:spPr>
          <a:xfrm>
            <a:off x="6485717" y="1507071"/>
            <a:ext cx="72014" cy="18310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B28F234-772E-D713-DA97-DBDD7660FC6C}"/>
              </a:ext>
            </a:extLst>
          </p:cNvPr>
          <p:cNvSpPr/>
          <p:nvPr/>
        </p:nvSpPr>
        <p:spPr>
          <a:xfrm>
            <a:off x="6485717" y="3706180"/>
            <a:ext cx="83070" cy="18237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2482980-052E-7477-2F42-CD2AA0076A81}"/>
              </a:ext>
            </a:extLst>
          </p:cNvPr>
          <p:cNvSpPr/>
          <p:nvPr/>
        </p:nvSpPr>
        <p:spPr>
          <a:xfrm>
            <a:off x="5834713" y="2345721"/>
            <a:ext cx="72014" cy="10070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B63E2A34-E338-9194-9320-6E70EB5BBB60}"/>
              </a:ext>
            </a:extLst>
          </p:cNvPr>
          <p:cNvSpPr/>
          <p:nvPr/>
        </p:nvSpPr>
        <p:spPr>
          <a:xfrm>
            <a:off x="5821680" y="3740333"/>
            <a:ext cx="60960" cy="9632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6F1E101-763D-435E-9F5D-02974DD17B78}"/>
              </a:ext>
            </a:extLst>
          </p:cNvPr>
          <p:cNvSpPr/>
          <p:nvPr/>
        </p:nvSpPr>
        <p:spPr>
          <a:xfrm>
            <a:off x="10065879" y="1507070"/>
            <a:ext cx="74814" cy="5591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91441A9D-CC61-801B-FAD4-C9E2CDD88C27}"/>
              </a:ext>
            </a:extLst>
          </p:cNvPr>
          <p:cNvSpPr/>
          <p:nvPr/>
        </p:nvSpPr>
        <p:spPr>
          <a:xfrm rot="318706">
            <a:off x="9902190" y="2085018"/>
            <a:ext cx="163689" cy="7335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827C14B-10C2-7609-C7AC-2B2C5A37BE19}"/>
              </a:ext>
            </a:extLst>
          </p:cNvPr>
          <p:cNvSpPr/>
          <p:nvPr/>
        </p:nvSpPr>
        <p:spPr>
          <a:xfrm rot="318706">
            <a:off x="9882665" y="4321725"/>
            <a:ext cx="163689" cy="7335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ADCB28F-8566-A0BB-78BD-A2F41E19EC68}"/>
              </a:ext>
            </a:extLst>
          </p:cNvPr>
          <p:cNvSpPr/>
          <p:nvPr/>
        </p:nvSpPr>
        <p:spPr>
          <a:xfrm rot="16200000">
            <a:off x="1589959" y="6098821"/>
            <a:ext cx="211045" cy="10099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1393" y="474237"/>
            <a:ext cx="10515600" cy="1249187"/>
          </a:xfrm>
          <a:prstGeom prst="rect">
            <a:avLst/>
          </a:prstGeom>
        </p:spPr>
        <p:txBody>
          <a:bodyPr vert="horz" wrap="square" lIns="0" tIns="688466" rIns="0" bIns="0" rtlCol="0">
            <a:spAutoFit/>
          </a:bodyPr>
          <a:lstStyle/>
          <a:p>
            <a:pPr marL="12700">
              <a:lnSpc>
                <a:spcPct val="100000"/>
              </a:lnSpc>
              <a:spcBef>
                <a:spcPts val="0"/>
              </a:spcBef>
            </a:pPr>
            <a:r>
              <a:rPr sz="36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Who</a:t>
            </a:r>
            <a:r>
              <a:rPr sz="3600" spc="-7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z="36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are</a:t>
            </a:r>
            <a:r>
              <a:rPr sz="3600" spc="-5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z="36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we</a:t>
            </a:r>
            <a:r>
              <a:rPr sz="3600" spc="-5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z="36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talking</a:t>
            </a:r>
            <a:r>
              <a:rPr sz="3600" spc="-5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z="3600" spc="-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about?</a:t>
            </a:r>
          </a:p>
        </p:txBody>
      </p:sp>
      <p:sp>
        <p:nvSpPr>
          <p:cNvPr id="3" name="object 3"/>
          <p:cNvSpPr txBox="1"/>
          <p:nvPr/>
        </p:nvSpPr>
        <p:spPr>
          <a:xfrm>
            <a:off x="459738" y="1774825"/>
            <a:ext cx="5465445" cy="4283710"/>
          </a:xfrm>
          <a:prstGeom prst="rect">
            <a:avLst/>
          </a:prstGeom>
        </p:spPr>
        <p:txBody>
          <a:bodyPr vert="horz" wrap="square" lIns="0" tIns="74295" rIns="0" bIns="0" rtlCol="0">
            <a:spAutoFit/>
          </a:bodyPr>
          <a:lstStyle/>
          <a:p>
            <a:pPr marL="241300" marR="861060" indent="-228600">
              <a:lnSpc>
                <a:spcPts val="3890"/>
              </a:lnSpc>
              <a:spcBef>
                <a:spcPts val="585"/>
              </a:spcBef>
              <a:buFont typeface="Arial"/>
              <a:buChar char="•"/>
              <a:tabLst>
                <a:tab pos="241300" algn="l"/>
              </a:tabLst>
            </a:pPr>
            <a:r>
              <a:rPr sz="3600" dirty="0">
                <a:latin typeface="Calibri"/>
                <a:cs typeface="Calibri"/>
              </a:rPr>
              <a:t>The</a:t>
            </a:r>
            <a:r>
              <a:rPr sz="3600" spc="-80" dirty="0">
                <a:latin typeface="Calibri"/>
                <a:cs typeface="Calibri"/>
              </a:rPr>
              <a:t> </a:t>
            </a:r>
            <a:r>
              <a:rPr sz="3600" dirty="0">
                <a:latin typeface="Calibri"/>
                <a:cs typeface="Calibri"/>
              </a:rPr>
              <a:t>large</a:t>
            </a:r>
            <a:r>
              <a:rPr sz="3600" spc="-90" dirty="0">
                <a:latin typeface="Calibri"/>
                <a:cs typeface="Calibri"/>
              </a:rPr>
              <a:t> </a:t>
            </a:r>
            <a:r>
              <a:rPr sz="3600" dirty="0">
                <a:latin typeface="Calibri"/>
                <a:cs typeface="Calibri"/>
              </a:rPr>
              <a:t>majority</a:t>
            </a:r>
            <a:r>
              <a:rPr sz="3600" spc="-85" dirty="0">
                <a:latin typeface="Calibri"/>
                <a:cs typeface="Calibri"/>
              </a:rPr>
              <a:t> </a:t>
            </a:r>
            <a:r>
              <a:rPr sz="3600" spc="-20" dirty="0">
                <a:latin typeface="Calibri"/>
                <a:cs typeface="Calibri"/>
              </a:rPr>
              <a:t>have </a:t>
            </a:r>
            <a:r>
              <a:rPr sz="3600" dirty="0">
                <a:latin typeface="Calibri"/>
                <a:cs typeface="Calibri"/>
              </a:rPr>
              <a:t>some</a:t>
            </a:r>
            <a:r>
              <a:rPr sz="3600" spc="-45" dirty="0">
                <a:latin typeface="Calibri"/>
                <a:cs typeface="Calibri"/>
              </a:rPr>
              <a:t> </a:t>
            </a:r>
            <a:r>
              <a:rPr sz="3600" spc="-10" dirty="0">
                <a:latin typeface="Calibri"/>
                <a:cs typeface="Calibri"/>
              </a:rPr>
              <a:t>vision</a:t>
            </a:r>
            <a:endParaRPr sz="3600" dirty="0">
              <a:latin typeface="Calibri"/>
              <a:cs typeface="Calibri"/>
            </a:endParaRPr>
          </a:p>
          <a:p>
            <a:pPr marL="241300" marR="5080" indent="-228600">
              <a:lnSpc>
                <a:spcPts val="3890"/>
              </a:lnSpc>
              <a:spcBef>
                <a:spcPts val="994"/>
              </a:spcBef>
              <a:buFont typeface="Arial"/>
              <a:buChar char="•"/>
              <a:tabLst>
                <a:tab pos="241300" algn="l"/>
              </a:tabLst>
            </a:pPr>
            <a:r>
              <a:rPr sz="3600" dirty="0">
                <a:latin typeface="Calibri"/>
                <a:cs typeface="Calibri"/>
              </a:rPr>
              <a:t>The</a:t>
            </a:r>
            <a:r>
              <a:rPr sz="3600" spc="-80" dirty="0">
                <a:latin typeface="Calibri"/>
                <a:cs typeface="Calibri"/>
              </a:rPr>
              <a:t> </a:t>
            </a:r>
            <a:r>
              <a:rPr sz="3600" dirty="0">
                <a:latin typeface="Calibri"/>
                <a:cs typeface="Calibri"/>
              </a:rPr>
              <a:t>large</a:t>
            </a:r>
            <a:r>
              <a:rPr sz="3600" spc="-90" dirty="0">
                <a:latin typeface="Calibri"/>
                <a:cs typeface="Calibri"/>
              </a:rPr>
              <a:t> </a:t>
            </a:r>
            <a:r>
              <a:rPr sz="3600" dirty="0">
                <a:latin typeface="Calibri"/>
                <a:cs typeface="Calibri"/>
              </a:rPr>
              <a:t>majority</a:t>
            </a:r>
            <a:r>
              <a:rPr sz="3600" spc="-85" dirty="0">
                <a:latin typeface="Calibri"/>
                <a:cs typeface="Calibri"/>
              </a:rPr>
              <a:t> </a:t>
            </a:r>
            <a:r>
              <a:rPr sz="3600" spc="-10" dirty="0">
                <a:latin typeface="Calibri"/>
                <a:cs typeface="Calibri"/>
              </a:rPr>
              <a:t>become </a:t>
            </a:r>
            <a:r>
              <a:rPr sz="3600" dirty="0">
                <a:latin typeface="Calibri"/>
                <a:cs typeface="Calibri"/>
              </a:rPr>
              <a:t>vision</a:t>
            </a:r>
            <a:r>
              <a:rPr sz="3600" spc="-65" dirty="0">
                <a:latin typeface="Calibri"/>
                <a:cs typeface="Calibri"/>
              </a:rPr>
              <a:t> </a:t>
            </a:r>
            <a:r>
              <a:rPr sz="3600" dirty="0">
                <a:latin typeface="Calibri"/>
                <a:cs typeface="Calibri"/>
              </a:rPr>
              <a:t>disabled</a:t>
            </a:r>
            <a:r>
              <a:rPr sz="3600" spc="-85" dirty="0">
                <a:latin typeface="Calibri"/>
                <a:cs typeface="Calibri"/>
              </a:rPr>
              <a:t> </a:t>
            </a:r>
            <a:r>
              <a:rPr sz="3600" dirty="0">
                <a:latin typeface="Calibri"/>
                <a:cs typeface="Calibri"/>
              </a:rPr>
              <a:t>after</a:t>
            </a:r>
            <a:r>
              <a:rPr sz="3600" spc="-60" dirty="0">
                <a:latin typeface="Calibri"/>
                <a:cs typeface="Calibri"/>
              </a:rPr>
              <a:t> </a:t>
            </a:r>
            <a:r>
              <a:rPr sz="3600" dirty="0">
                <a:latin typeface="Calibri"/>
                <a:cs typeface="Calibri"/>
              </a:rPr>
              <a:t>the</a:t>
            </a:r>
            <a:r>
              <a:rPr sz="3600" spc="-70" dirty="0">
                <a:latin typeface="Calibri"/>
                <a:cs typeface="Calibri"/>
              </a:rPr>
              <a:t> </a:t>
            </a:r>
            <a:r>
              <a:rPr sz="3600" spc="-25" dirty="0">
                <a:latin typeface="Calibri"/>
                <a:cs typeface="Calibri"/>
              </a:rPr>
              <a:t>age </a:t>
            </a:r>
            <a:r>
              <a:rPr sz="3600" dirty="0">
                <a:latin typeface="Calibri"/>
                <a:cs typeface="Calibri"/>
              </a:rPr>
              <a:t>of</a:t>
            </a:r>
            <a:r>
              <a:rPr sz="3600" spc="-30" dirty="0">
                <a:latin typeface="Calibri"/>
                <a:cs typeface="Calibri"/>
              </a:rPr>
              <a:t> </a:t>
            </a:r>
            <a:r>
              <a:rPr sz="3600" spc="-35" dirty="0">
                <a:latin typeface="Calibri"/>
                <a:cs typeface="Calibri"/>
              </a:rPr>
              <a:t>60</a:t>
            </a:r>
            <a:endParaRPr sz="3600" dirty="0">
              <a:latin typeface="Calibri"/>
              <a:cs typeface="Calibri"/>
            </a:endParaRPr>
          </a:p>
          <a:p>
            <a:pPr marL="241300" marR="107950" indent="-228600">
              <a:lnSpc>
                <a:spcPts val="3890"/>
              </a:lnSpc>
              <a:spcBef>
                <a:spcPts val="990"/>
              </a:spcBef>
              <a:buFont typeface="Arial"/>
              <a:buChar char="•"/>
              <a:tabLst>
                <a:tab pos="241300" algn="l"/>
              </a:tabLst>
            </a:pPr>
            <a:r>
              <a:rPr sz="3600" dirty="0">
                <a:latin typeface="Calibri"/>
                <a:cs typeface="Calibri"/>
              </a:rPr>
              <a:t>The</a:t>
            </a:r>
            <a:r>
              <a:rPr sz="3600" spc="-80" dirty="0">
                <a:latin typeface="Calibri"/>
                <a:cs typeface="Calibri"/>
              </a:rPr>
              <a:t> </a:t>
            </a:r>
            <a:r>
              <a:rPr sz="3600" dirty="0">
                <a:latin typeface="Calibri"/>
                <a:cs typeface="Calibri"/>
              </a:rPr>
              <a:t>large</a:t>
            </a:r>
            <a:r>
              <a:rPr sz="3600" spc="-90" dirty="0">
                <a:latin typeface="Calibri"/>
                <a:cs typeface="Calibri"/>
              </a:rPr>
              <a:t> </a:t>
            </a:r>
            <a:r>
              <a:rPr sz="3600" dirty="0">
                <a:latin typeface="Calibri"/>
                <a:cs typeface="Calibri"/>
              </a:rPr>
              <a:t>majority</a:t>
            </a:r>
            <a:r>
              <a:rPr sz="3600" spc="-85" dirty="0">
                <a:latin typeface="Calibri"/>
                <a:cs typeface="Calibri"/>
              </a:rPr>
              <a:t> </a:t>
            </a:r>
            <a:r>
              <a:rPr sz="3600" spc="-20" dirty="0">
                <a:latin typeface="Calibri"/>
                <a:cs typeface="Calibri"/>
              </a:rPr>
              <a:t>have </a:t>
            </a:r>
            <a:r>
              <a:rPr sz="3600" dirty="0">
                <a:latin typeface="Calibri"/>
                <a:cs typeface="Calibri"/>
              </a:rPr>
              <a:t>some</a:t>
            </a:r>
            <a:r>
              <a:rPr sz="3600" spc="-40" dirty="0">
                <a:latin typeface="Calibri"/>
                <a:cs typeface="Calibri"/>
              </a:rPr>
              <a:t> </a:t>
            </a:r>
            <a:r>
              <a:rPr sz="3600" dirty="0">
                <a:latin typeface="Calibri"/>
                <a:cs typeface="Calibri"/>
              </a:rPr>
              <a:t>degree</a:t>
            </a:r>
            <a:r>
              <a:rPr sz="3600" spc="-55" dirty="0">
                <a:latin typeface="Calibri"/>
                <a:cs typeface="Calibri"/>
              </a:rPr>
              <a:t> </a:t>
            </a:r>
            <a:r>
              <a:rPr sz="3600" dirty="0">
                <a:latin typeface="Calibri"/>
                <a:cs typeface="Calibri"/>
              </a:rPr>
              <a:t>of</a:t>
            </a:r>
            <a:r>
              <a:rPr sz="3600" spc="-35" dirty="0">
                <a:latin typeface="Calibri"/>
                <a:cs typeface="Calibri"/>
              </a:rPr>
              <a:t> </a:t>
            </a:r>
            <a:r>
              <a:rPr sz="3600" spc="-25" dirty="0">
                <a:latin typeface="Calibri"/>
                <a:cs typeface="Calibri"/>
              </a:rPr>
              <a:t>age-</a:t>
            </a:r>
            <a:r>
              <a:rPr sz="3600" spc="-10" dirty="0">
                <a:latin typeface="Calibri"/>
                <a:cs typeface="Calibri"/>
              </a:rPr>
              <a:t>related </a:t>
            </a:r>
            <a:r>
              <a:rPr sz="3600" dirty="0">
                <a:latin typeface="Calibri"/>
                <a:cs typeface="Calibri"/>
              </a:rPr>
              <a:t>hearing</a:t>
            </a:r>
            <a:r>
              <a:rPr sz="3600" spc="-50" dirty="0">
                <a:latin typeface="Calibri"/>
                <a:cs typeface="Calibri"/>
              </a:rPr>
              <a:t> </a:t>
            </a:r>
            <a:r>
              <a:rPr sz="3600" spc="-20" dirty="0">
                <a:latin typeface="Calibri"/>
                <a:cs typeface="Calibri"/>
              </a:rPr>
              <a:t>loss</a:t>
            </a:r>
            <a:endParaRPr sz="3600" dirty="0">
              <a:latin typeface="Calibri"/>
              <a:cs typeface="Calibri"/>
            </a:endParaRPr>
          </a:p>
        </p:txBody>
      </p:sp>
      <p:pic>
        <p:nvPicPr>
          <p:cNvPr id="4" name="object 4"/>
          <p:cNvPicPr/>
          <p:nvPr/>
        </p:nvPicPr>
        <p:blipFill>
          <a:blip r:embed="rId2" cstate="print"/>
          <a:stretch>
            <a:fillRect/>
          </a:stretch>
        </p:blipFill>
        <p:spPr>
          <a:xfrm>
            <a:off x="6249950" y="2563964"/>
            <a:ext cx="1763330" cy="3195205"/>
          </a:xfrm>
          <a:prstGeom prst="rect">
            <a:avLst/>
          </a:prstGeom>
        </p:spPr>
      </p:pic>
      <p:pic>
        <p:nvPicPr>
          <p:cNvPr id="5" name="object 5"/>
          <p:cNvPicPr/>
          <p:nvPr/>
        </p:nvPicPr>
        <p:blipFill>
          <a:blip r:embed="rId3" cstate="print"/>
          <a:stretch>
            <a:fillRect/>
          </a:stretch>
        </p:blipFill>
        <p:spPr>
          <a:xfrm>
            <a:off x="8102061" y="2563959"/>
            <a:ext cx="1762383" cy="3194320"/>
          </a:xfrm>
          <a:prstGeom prst="rect">
            <a:avLst/>
          </a:prstGeom>
        </p:spPr>
      </p:pic>
      <p:sp>
        <p:nvSpPr>
          <p:cNvPr id="6" name="object 6"/>
          <p:cNvSpPr txBox="1"/>
          <p:nvPr/>
        </p:nvSpPr>
        <p:spPr>
          <a:xfrm>
            <a:off x="8158839" y="2332777"/>
            <a:ext cx="143192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Diabetic</a:t>
            </a:r>
            <a:r>
              <a:rPr sz="1200" spc="-30" dirty="0">
                <a:latin typeface="Arial"/>
                <a:cs typeface="Arial"/>
              </a:rPr>
              <a:t> </a:t>
            </a:r>
            <a:r>
              <a:rPr sz="1200" spc="-10" dirty="0">
                <a:latin typeface="Arial"/>
                <a:cs typeface="Arial"/>
              </a:rPr>
              <a:t>Retinopathy</a:t>
            </a:r>
            <a:endParaRPr sz="1200" dirty="0">
              <a:latin typeface="Arial"/>
              <a:cs typeface="Arial"/>
            </a:endParaRPr>
          </a:p>
        </p:txBody>
      </p:sp>
      <p:sp>
        <p:nvSpPr>
          <p:cNvPr id="7" name="object 7"/>
          <p:cNvSpPr txBox="1"/>
          <p:nvPr/>
        </p:nvSpPr>
        <p:spPr>
          <a:xfrm>
            <a:off x="6322943" y="5821779"/>
            <a:ext cx="1466850"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Arial"/>
                <a:cs typeface="Arial"/>
              </a:rPr>
              <a:t>Photo</a:t>
            </a:r>
            <a:r>
              <a:rPr sz="1050" spc="-25" dirty="0">
                <a:latin typeface="Arial"/>
                <a:cs typeface="Arial"/>
              </a:rPr>
              <a:t> </a:t>
            </a:r>
            <a:r>
              <a:rPr sz="1050" dirty="0">
                <a:latin typeface="Arial"/>
                <a:cs typeface="Arial"/>
              </a:rPr>
              <a:t>credits:</a:t>
            </a:r>
            <a:r>
              <a:rPr sz="1050" spc="-35" dirty="0">
                <a:latin typeface="Arial"/>
                <a:cs typeface="Arial"/>
              </a:rPr>
              <a:t> </a:t>
            </a:r>
            <a:r>
              <a:rPr sz="1050" dirty="0">
                <a:latin typeface="Arial"/>
                <a:cs typeface="Arial"/>
              </a:rPr>
              <a:t>ADB</a:t>
            </a:r>
            <a:r>
              <a:rPr sz="1050" spc="-25" dirty="0">
                <a:latin typeface="Arial"/>
                <a:cs typeface="Arial"/>
              </a:rPr>
              <a:t> </a:t>
            </a:r>
            <a:r>
              <a:rPr sz="1050" spc="-20" dirty="0">
                <a:latin typeface="Arial"/>
                <a:cs typeface="Arial"/>
              </a:rPr>
              <a:t>Staff</a:t>
            </a:r>
            <a:endParaRPr sz="1050" dirty="0">
              <a:latin typeface="Arial"/>
              <a:cs typeface="Arial"/>
            </a:endParaRPr>
          </a:p>
        </p:txBody>
      </p:sp>
      <p:sp>
        <p:nvSpPr>
          <p:cNvPr id="8" name="object 8"/>
          <p:cNvSpPr txBox="1"/>
          <p:nvPr/>
        </p:nvSpPr>
        <p:spPr>
          <a:xfrm>
            <a:off x="10010000" y="2332776"/>
            <a:ext cx="13982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Retinitis</a:t>
            </a:r>
            <a:r>
              <a:rPr sz="1200" spc="-45" dirty="0">
                <a:latin typeface="Arial"/>
                <a:cs typeface="Arial"/>
              </a:rPr>
              <a:t> </a:t>
            </a:r>
            <a:r>
              <a:rPr sz="1200" spc="-10" dirty="0">
                <a:latin typeface="Arial"/>
                <a:cs typeface="Arial"/>
              </a:rPr>
              <a:t>pigmentosa</a:t>
            </a:r>
            <a:endParaRPr sz="1200" dirty="0">
              <a:latin typeface="Arial"/>
              <a:cs typeface="Arial"/>
            </a:endParaRPr>
          </a:p>
        </p:txBody>
      </p:sp>
      <p:sp>
        <p:nvSpPr>
          <p:cNvPr id="9" name="object 9"/>
          <p:cNvSpPr txBox="1"/>
          <p:nvPr/>
        </p:nvSpPr>
        <p:spPr>
          <a:xfrm>
            <a:off x="6322986" y="2332776"/>
            <a:ext cx="149733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Macular</a:t>
            </a:r>
            <a:r>
              <a:rPr sz="1200" spc="-45" dirty="0">
                <a:latin typeface="Arial"/>
                <a:cs typeface="Arial"/>
              </a:rPr>
              <a:t> </a:t>
            </a:r>
            <a:r>
              <a:rPr sz="1200" spc="-10" dirty="0">
                <a:latin typeface="Arial"/>
                <a:cs typeface="Arial"/>
              </a:rPr>
              <a:t>degeneration</a:t>
            </a:r>
            <a:endParaRPr sz="1200" dirty="0">
              <a:latin typeface="Arial"/>
              <a:cs typeface="Arial"/>
            </a:endParaRPr>
          </a:p>
        </p:txBody>
      </p:sp>
      <p:pic>
        <p:nvPicPr>
          <p:cNvPr id="10" name="object 10"/>
          <p:cNvPicPr/>
          <p:nvPr/>
        </p:nvPicPr>
        <p:blipFill>
          <a:blip r:embed="rId4" cstate="print"/>
          <a:stretch>
            <a:fillRect/>
          </a:stretch>
        </p:blipFill>
        <p:spPr>
          <a:xfrm>
            <a:off x="9937458" y="2563964"/>
            <a:ext cx="1939070" cy="31952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prstGeom prst="rect">
            <a:avLst/>
          </a:prstGeom>
        </p:spPr>
        <p:txBody>
          <a:bodyPr vert="horz" wrap="square" lIns="0" tIns="0" rIns="0" bIns="0" rtlCol="0">
            <a:spAutoFit/>
          </a:bodyPr>
          <a:lstStyle>
            <a:defPPr>
              <a:defRPr kern="0"/>
            </a:defPPr>
            <a:lvl1pPr>
              <a:defRPr sz="1200" b="0" i="0">
                <a:solidFill>
                  <a:schemeClr val="tx1"/>
                </a:solidFill>
                <a:latin typeface="Calibri"/>
                <a:cs typeface="Calibri"/>
              </a:defRPr>
            </a:lvl1pPr>
          </a:lstStyle>
          <a:p>
            <a:pPr marL="38100">
              <a:lnSpc>
                <a:spcPts val="1240"/>
              </a:lnSpc>
            </a:pPr>
            <a:fld id="{81D60167-4931-47E6-BA6A-407CBD079E47}" type="slidenum">
              <a:rPr lang="en-US" spc="-25" smtClean="0">
                <a:solidFill>
                  <a:srgbClr val="767676"/>
                </a:solidFill>
              </a:rPr>
              <a:pPr marL="38100">
                <a:lnSpc>
                  <a:spcPts val="1240"/>
                </a:lnSpc>
              </a:pPr>
              <a:t>20</a:t>
            </a:fld>
            <a:endParaRPr spc="-25" dirty="0"/>
          </a:p>
        </p:txBody>
      </p:sp>
      <p:sp>
        <p:nvSpPr>
          <p:cNvPr id="2" name="object 2"/>
          <p:cNvSpPr txBox="1">
            <a:spLocks noGrp="1"/>
          </p:cNvSpPr>
          <p:nvPr>
            <p:ph type="title" idx="4294967295"/>
          </p:nvPr>
        </p:nvSpPr>
        <p:spPr>
          <a:xfrm>
            <a:off x="404628" y="427038"/>
            <a:ext cx="10110972" cy="1189037"/>
          </a:xfrm>
          <a:prstGeom prst="rect">
            <a:avLst/>
          </a:prstGeom>
        </p:spPr>
        <p:txBody>
          <a:bodyPr vert="horz" wrap="square" lIns="0" tIns="688466" rIns="0" bIns="0" rtlCol="0">
            <a:spAutoFit/>
          </a:bodyPr>
          <a:lstStyle/>
          <a:p>
            <a:pPr marL="12700">
              <a:lnSpc>
                <a:spcPct val="100000"/>
              </a:lnSpc>
              <a:spcBef>
                <a:spcPts val="105"/>
              </a:spcBef>
            </a:pP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Crossing</a:t>
            </a:r>
            <a:r>
              <a:rPr spc="-7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pc="-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Applications</a:t>
            </a:r>
          </a:p>
        </p:txBody>
      </p:sp>
      <p:sp>
        <p:nvSpPr>
          <p:cNvPr id="3" name="object 3"/>
          <p:cNvSpPr txBox="1"/>
          <p:nvPr/>
        </p:nvSpPr>
        <p:spPr>
          <a:xfrm>
            <a:off x="404628" y="1656905"/>
            <a:ext cx="11634972" cy="4684231"/>
          </a:xfrm>
          <a:prstGeom prst="rect">
            <a:avLst/>
          </a:prstGeom>
        </p:spPr>
        <p:txBody>
          <a:bodyPr vert="horz" wrap="square" lIns="0" tIns="163195" rIns="0" bIns="0" rtlCol="0">
            <a:spAutoFit/>
          </a:bodyPr>
          <a:lstStyle/>
          <a:p>
            <a:pPr marL="239395" marR="54610" indent="-227329">
              <a:spcBef>
                <a:spcPts val="1285"/>
              </a:spcBef>
              <a:buFont typeface="Arial"/>
              <a:buChar char="•"/>
              <a:tabLst>
                <a:tab pos="240665" algn="l"/>
              </a:tabLst>
            </a:pPr>
            <a:r>
              <a:rPr sz="2400" dirty="0">
                <a:latin typeface="Open Sans" panose="020B0606030504020204" pitchFamily="34" charset="0"/>
                <a:ea typeface="Open Sans" panose="020B0606030504020204" pitchFamily="34" charset="0"/>
                <a:cs typeface="Open Sans" panose="020B0606030504020204" pitchFamily="34" charset="0"/>
              </a:rPr>
              <a:t>TWSIs</a:t>
            </a:r>
            <a:r>
              <a:rPr sz="2400" spc="-7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can</a:t>
            </a:r>
            <a:r>
              <a:rPr sz="2400" spc="-7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help</a:t>
            </a:r>
            <a:r>
              <a:rPr sz="2400" spc="-5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people</a:t>
            </a:r>
            <a:r>
              <a:rPr sz="2400" spc="-5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who</a:t>
            </a:r>
            <a:r>
              <a:rPr sz="2400" spc="-6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are</a:t>
            </a:r>
            <a:r>
              <a:rPr sz="2400" spc="-8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blind</a:t>
            </a:r>
            <a:r>
              <a:rPr sz="2400" spc="-3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or</a:t>
            </a:r>
            <a:r>
              <a:rPr sz="2400" spc="-7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have</a:t>
            </a:r>
            <a:r>
              <a:rPr sz="2400" spc="-6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low</a:t>
            </a:r>
            <a:r>
              <a:rPr sz="2400" spc="-5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vision</a:t>
            </a:r>
            <a:r>
              <a:rPr sz="2400" spc="-70" dirty="0">
                <a:latin typeface="Open Sans" panose="020B0606030504020204" pitchFamily="34" charset="0"/>
                <a:ea typeface="Open Sans" panose="020B0606030504020204" pitchFamily="34" charset="0"/>
                <a:cs typeface="Open Sans" panose="020B0606030504020204" pitchFamily="34" charset="0"/>
              </a:rPr>
              <a:t> </a:t>
            </a:r>
            <a:r>
              <a:rPr sz="2400" spc="-10" dirty="0">
                <a:latin typeface="Open Sans" panose="020B0606030504020204" pitchFamily="34" charset="0"/>
                <a:ea typeface="Open Sans" panose="020B0606030504020204" pitchFamily="34" charset="0"/>
                <a:cs typeface="Open Sans" panose="020B0606030504020204" pitchFamily="34" charset="0"/>
              </a:rPr>
              <a:t>identify </a:t>
            </a:r>
            <a:r>
              <a:rPr sz="2400" dirty="0">
                <a:latin typeface="Open Sans" panose="020B0606030504020204" pitchFamily="34" charset="0"/>
                <a:ea typeface="Open Sans" panose="020B0606030504020204" pitchFamily="34" charset="0"/>
                <a:cs typeface="Open Sans" panose="020B0606030504020204" pitchFamily="34" charset="0"/>
              </a:rPr>
              <a:t>the</a:t>
            </a:r>
            <a:r>
              <a:rPr sz="2400" spc="-90" dirty="0">
                <a:latin typeface="Open Sans" panose="020B0606030504020204" pitchFamily="34" charset="0"/>
                <a:ea typeface="Open Sans" panose="020B0606030504020204" pitchFamily="34" charset="0"/>
                <a:cs typeface="Open Sans" panose="020B0606030504020204" pitchFamily="34" charset="0"/>
              </a:rPr>
              <a:t> </a:t>
            </a:r>
            <a:r>
              <a:rPr sz="2400" spc="-10" dirty="0">
                <a:latin typeface="Open Sans" panose="020B0606030504020204" pitchFamily="34" charset="0"/>
                <a:ea typeface="Open Sans" panose="020B0606030504020204" pitchFamily="34" charset="0"/>
                <a:cs typeface="Open Sans" panose="020B0606030504020204" pitchFamily="34" charset="0"/>
              </a:rPr>
              <a:t>following</a:t>
            </a:r>
            <a:r>
              <a:rPr sz="2400" spc="-60" dirty="0">
                <a:latin typeface="Open Sans" panose="020B0606030504020204" pitchFamily="34" charset="0"/>
                <a:ea typeface="Open Sans" panose="020B0606030504020204" pitchFamily="34" charset="0"/>
                <a:cs typeface="Open Sans" panose="020B0606030504020204" pitchFamily="34" charset="0"/>
              </a:rPr>
              <a:t> </a:t>
            </a:r>
            <a:r>
              <a:rPr sz="2400" spc="-10" dirty="0">
                <a:latin typeface="Open Sans" panose="020B0606030504020204" pitchFamily="34" charset="0"/>
                <a:ea typeface="Open Sans" panose="020B0606030504020204" pitchFamily="34" charset="0"/>
                <a:cs typeface="Open Sans" panose="020B0606030504020204" pitchFamily="34" charset="0"/>
              </a:rPr>
              <a:t>items:</a:t>
            </a:r>
            <a:endParaRPr sz="2400" dirty="0">
              <a:latin typeface="Open Sans" panose="020B0606030504020204" pitchFamily="34" charset="0"/>
              <a:ea typeface="Open Sans" panose="020B0606030504020204" pitchFamily="34" charset="0"/>
              <a:cs typeface="Open Sans" panose="020B0606030504020204" pitchFamily="34" charset="0"/>
            </a:endParaRPr>
          </a:p>
          <a:p>
            <a:pPr marL="698500" lvl="1" indent="-228600">
              <a:buFont typeface="Arial"/>
              <a:buChar char="•"/>
              <a:tabLst>
                <a:tab pos="698500" algn="l"/>
              </a:tabLst>
            </a:pPr>
            <a:r>
              <a:rPr sz="2400" dirty="0">
                <a:latin typeface="Open Sans" panose="020B0606030504020204" pitchFamily="34" charset="0"/>
                <a:ea typeface="Open Sans" panose="020B0606030504020204" pitchFamily="34" charset="0"/>
                <a:cs typeface="Open Sans" panose="020B0606030504020204" pitchFamily="34" charset="0"/>
              </a:rPr>
              <a:t>Location</a:t>
            </a:r>
            <a:r>
              <a:rPr sz="2400" spc="-10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where</a:t>
            </a:r>
            <a:r>
              <a:rPr sz="2400" spc="-8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a</a:t>
            </a:r>
            <a:r>
              <a:rPr sz="2400" spc="-8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street</a:t>
            </a:r>
            <a:r>
              <a:rPr sz="2400" spc="-10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intersects</a:t>
            </a:r>
            <a:r>
              <a:rPr sz="2400" spc="-10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the</a:t>
            </a:r>
            <a:r>
              <a:rPr sz="2400" spc="-9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pedestrian</a:t>
            </a:r>
            <a:r>
              <a:rPr sz="2400" spc="-80" dirty="0">
                <a:latin typeface="Open Sans" panose="020B0606030504020204" pitchFamily="34" charset="0"/>
                <a:ea typeface="Open Sans" panose="020B0606030504020204" pitchFamily="34" charset="0"/>
                <a:cs typeface="Open Sans" panose="020B0606030504020204" pitchFamily="34" charset="0"/>
              </a:rPr>
              <a:t> </a:t>
            </a:r>
            <a:r>
              <a:rPr sz="2400" spc="-20" dirty="0">
                <a:latin typeface="Open Sans" panose="020B0606030504020204" pitchFamily="34" charset="0"/>
                <a:ea typeface="Open Sans" panose="020B0606030504020204" pitchFamily="34" charset="0"/>
                <a:cs typeface="Open Sans" panose="020B0606030504020204" pitchFamily="34" charset="0"/>
              </a:rPr>
              <a:t>path</a:t>
            </a:r>
            <a:endParaRPr sz="2400" dirty="0">
              <a:latin typeface="Open Sans" panose="020B0606030504020204" pitchFamily="34" charset="0"/>
              <a:ea typeface="Open Sans" panose="020B0606030504020204" pitchFamily="34" charset="0"/>
              <a:cs typeface="Open Sans" panose="020B0606030504020204" pitchFamily="34" charset="0"/>
            </a:endParaRPr>
          </a:p>
          <a:p>
            <a:pPr marL="698500" marR="5080" lvl="1" indent="-228600">
              <a:spcBef>
                <a:spcPts val="795"/>
              </a:spcBef>
              <a:buFont typeface="Arial"/>
              <a:buChar char="•"/>
              <a:tabLst>
                <a:tab pos="698500" algn="l"/>
              </a:tabLst>
            </a:pPr>
            <a:r>
              <a:rPr sz="2400" dirty="0">
                <a:latin typeface="Open Sans" panose="020B0606030504020204" pitchFamily="34" charset="0"/>
                <a:ea typeface="Open Sans" panose="020B0606030504020204" pitchFamily="34" charset="0"/>
                <a:cs typeface="Open Sans" panose="020B0606030504020204" pitchFamily="34" charset="0"/>
              </a:rPr>
              <a:t>Boundary</a:t>
            </a:r>
            <a:r>
              <a:rPr sz="2400" spc="-3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between</a:t>
            </a:r>
            <a:r>
              <a:rPr sz="2400" spc="-7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pedestrian</a:t>
            </a:r>
            <a:r>
              <a:rPr sz="2400" spc="-5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path</a:t>
            </a:r>
            <a:r>
              <a:rPr sz="2400" spc="-6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and</a:t>
            </a:r>
            <a:r>
              <a:rPr sz="2400" spc="-6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the</a:t>
            </a:r>
            <a:r>
              <a:rPr sz="2400" spc="-6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path</a:t>
            </a:r>
            <a:r>
              <a:rPr sz="2400" spc="-6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of</a:t>
            </a:r>
            <a:r>
              <a:rPr sz="2400" spc="-6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motor</a:t>
            </a:r>
            <a:r>
              <a:rPr sz="2400" spc="-50" dirty="0">
                <a:latin typeface="Open Sans" panose="020B0606030504020204" pitchFamily="34" charset="0"/>
                <a:ea typeface="Open Sans" panose="020B0606030504020204" pitchFamily="34" charset="0"/>
                <a:cs typeface="Open Sans" panose="020B0606030504020204" pitchFamily="34" charset="0"/>
              </a:rPr>
              <a:t> </a:t>
            </a:r>
            <a:r>
              <a:rPr sz="2400" spc="-10" dirty="0">
                <a:latin typeface="Open Sans" panose="020B0606030504020204" pitchFamily="34" charset="0"/>
                <a:ea typeface="Open Sans" panose="020B0606030504020204" pitchFamily="34" charset="0"/>
                <a:cs typeface="Open Sans" panose="020B0606030504020204" pitchFamily="34" charset="0"/>
              </a:rPr>
              <a:t>vehicles, </a:t>
            </a:r>
            <a:r>
              <a:rPr sz="2400" dirty="0">
                <a:latin typeface="Open Sans" panose="020B0606030504020204" pitchFamily="34" charset="0"/>
                <a:ea typeface="Open Sans" panose="020B0606030504020204" pitchFamily="34" charset="0"/>
                <a:cs typeface="Open Sans" panose="020B0606030504020204" pitchFamily="34" charset="0"/>
              </a:rPr>
              <a:t>bicyclists,</a:t>
            </a:r>
            <a:r>
              <a:rPr sz="2400" spc="-9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or</a:t>
            </a:r>
            <a:r>
              <a:rPr sz="2400" spc="-80" dirty="0">
                <a:latin typeface="Open Sans" panose="020B0606030504020204" pitchFamily="34" charset="0"/>
                <a:ea typeface="Open Sans" panose="020B0606030504020204" pitchFamily="34" charset="0"/>
                <a:cs typeface="Open Sans" panose="020B0606030504020204" pitchFamily="34" charset="0"/>
              </a:rPr>
              <a:t> </a:t>
            </a:r>
            <a:r>
              <a:rPr sz="2400" spc="-10" dirty="0">
                <a:latin typeface="Open Sans" panose="020B0606030504020204" pitchFamily="34" charset="0"/>
                <a:ea typeface="Open Sans" panose="020B0606030504020204" pitchFamily="34" charset="0"/>
                <a:cs typeface="Open Sans" panose="020B0606030504020204" pitchFamily="34" charset="0"/>
              </a:rPr>
              <a:t>trains</a:t>
            </a:r>
            <a:endParaRPr sz="2400" dirty="0">
              <a:latin typeface="Open Sans" panose="020B0606030504020204" pitchFamily="34" charset="0"/>
              <a:ea typeface="Open Sans" panose="020B0606030504020204" pitchFamily="34" charset="0"/>
              <a:cs typeface="Open Sans" panose="020B0606030504020204" pitchFamily="34" charset="0"/>
            </a:endParaRPr>
          </a:p>
          <a:p>
            <a:pPr marL="698500" lvl="1" indent="-228600">
              <a:buFont typeface="Arial"/>
              <a:buChar char="•"/>
              <a:tabLst>
                <a:tab pos="698500" algn="l"/>
              </a:tabLst>
            </a:pPr>
            <a:r>
              <a:rPr sz="2400" dirty="0">
                <a:latin typeface="Open Sans" panose="020B0606030504020204" pitchFamily="34" charset="0"/>
                <a:ea typeface="Open Sans" panose="020B0606030504020204" pitchFamily="34" charset="0"/>
                <a:cs typeface="Open Sans" panose="020B0606030504020204" pitchFamily="34" charset="0"/>
              </a:rPr>
              <a:t>Alignment</a:t>
            </a:r>
            <a:r>
              <a:rPr sz="2400" spc="-6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of</a:t>
            </a:r>
            <a:r>
              <a:rPr sz="2400" spc="-6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the</a:t>
            </a:r>
            <a:r>
              <a:rPr sz="2400" spc="-7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street</a:t>
            </a:r>
            <a:r>
              <a:rPr sz="2400" spc="-75" dirty="0">
                <a:latin typeface="Open Sans" panose="020B0606030504020204" pitchFamily="34" charset="0"/>
                <a:ea typeface="Open Sans" panose="020B0606030504020204" pitchFamily="34" charset="0"/>
                <a:cs typeface="Open Sans" panose="020B0606030504020204" pitchFamily="34" charset="0"/>
              </a:rPr>
              <a:t> </a:t>
            </a:r>
            <a:r>
              <a:rPr sz="2400" spc="-10" dirty="0">
                <a:latin typeface="Open Sans" panose="020B0606030504020204" pitchFamily="34" charset="0"/>
                <a:ea typeface="Open Sans" panose="020B0606030504020204" pitchFamily="34" charset="0"/>
                <a:cs typeface="Open Sans" panose="020B0606030504020204" pitchFamily="34" charset="0"/>
              </a:rPr>
              <a:t>crossing</a:t>
            </a:r>
            <a:endParaRPr sz="2400" dirty="0">
              <a:latin typeface="Open Sans" panose="020B0606030504020204" pitchFamily="34" charset="0"/>
              <a:ea typeface="Open Sans" panose="020B0606030504020204" pitchFamily="34" charset="0"/>
              <a:cs typeface="Open Sans" panose="020B0606030504020204" pitchFamily="34" charset="0"/>
            </a:endParaRPr>
          </a:p>
          <a:p>
            <a:pPr marL="698500" lvl="1" indent="-228600">
              <a:buFont typeface="Arial"/>
              <a:buChar char="•"/>
              <a:tabLst>
                <a:tab pos="698500" algn="l"/>
              </a:tabLst>
            </a:pPr>
            <a:r>
              <a:rPr sz="2400" dirty="0">
                <a:latin typeface="Open Sans" panose="020B0606030504020204" pitchFamily="34" charset="0"/>
                <a:ea typeface="Open Sans" panose="020B0606030504020204" pitchFamily="34" charset="0"/>
                <a:cs typeface="Open Sans" panose="020B0606030504020204" pitchFamily="34" charset="0"/>
              </a:rPr>
              <a:t>Changes</a:t>
            </a:r>
            <a:r>
              <a:rPr sz="2400" spc="-7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in</a:t>
            </a:r>
            <a:r>
              <a:rPr sz="2400" spc="-6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alignment</a:t>
            </a:r>
            <a:r>
              <a:rPr sz="2400" spc="-7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for</a:t>
            </a:r>
            <a:r>
              <a:rPr sz="2400" spc="-6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the</a:t>
            </a:r>
            <a:r>
              <a:rPr sz="2400" spc="-7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pedestrian</a:t>
            </a:r>
            <a:r>
              <a:rPr sz="2400" spc="-65" dirty="0">
                <a:latin typeface="Open Sans" panose="020B0606030504020204" pitchFamily="34" charset="0"/>
                <a:ea typeface="Open Sans" panose="020B0606030504020204" pitchFamily="34" charset="0"/>
                <a:cs typeface="Open Sans" panose="020B0606030504020204" pitchFamily="34" charset="0"/>
              </a:rPr>
              <a:t> </a:t>
            </a:r>
            <a:r>
              <a:rPr sz="2400" spc="-20" dirty="0">
                <a:latin typeface="Open Sans" panose="020B0606030504020204" pitchFamily="34" charset="0"/>
                <a:ea typeface="Open Sans" panose="020B0606030504020204" pitchFamily="34" charset="0"/>
                <a:cs typeface="Open Sans" panose="020B0606030504020204" pitchFamily="34" charset="0"/>
              </a:rPr>
              <a:t>path</a:t>
            </a:r>
            <a:endParaRPr sz="2400" dirty="0">
              <a:latin typeface="Open Sans" panose="020B0606030504020204" pitchFamily="34" charset="0"/>
              <a:ea typeface="Open Sans" panose="020B0606030504020204" pitchFamily="34" charset="0"/>
              <a:cs typeface="Open Sans" panose="020B0606030504020204" pitchFamily="34" charset="0"/>
            </a:endParaRPr>
          </a:p>
          <a:p>
            <a:pPr marL="697865" marR="296545" lvl="1" indent="-228600">
              <a:spcBef>
                <a:spcPts val="790"/>
              </a:spcBef>
              <a:buFont typeface="Arial"/>
              <a:buChar char="•"/>
              <a:tabLst>
                <a:tab pos="697865" algn="l"/>
              </a:tabLst>
            </a:pPr>
            <a:r>
              <a:rPr sz="2400" spc="-25" dirty="0">
                <a:latin typeface="Open Sans" panose="020B0606030504020204" pitchFamily="34" charset="0"/>
                <a:ea typeface="Open Sans" panose="020B0606030504020204" pitchFamily="34" charset="0"/>
                <a:cs typeface="Open Sans" panose="020B0606030504020204" pitchFamily="34" charset="0"/>
              </a:rPr>
              <a:t>Transitions</a:t>
            </a:r>
            <a:r>
              <a:rPr sz="2400" spc="-7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between</a:t>
            </a:r>
            <a:r>
              <a:rPr sz="2400" spc="-80" dirty="0">
                <a:latin typeface="Open Sans" panose="020B0606030504020204" pitchFamily="34" charset="0"/>
                <a:ea typeface="Open Sans" panose="020B0606030504020204" pitchFamily="34" charset="0"/>
                <a:cs typeface="Open Sans" panose="020B0606030504020204" pitchFamily="34" charset="0"/>
              </a:rPr>
              <a:t> </a:t>
            </a:r>
            <a:r>
              <a:rPr sz="2400" spc="-20" dirty="0">
                <a:latin typeface="Open Sans" panose="020B0606030504020204" pitchFamily="34" charset="0"/>
                <a:ea typeface="Open Sans" panose="020B0606030504020204" pitchFamily="34" charset="0"/>
                <a:cs typeface="Open Sans" panose="020B0606030504020204" pitchFamily="34" charset="0"/>
              </a:rPr>
              <a:t>shared-</a:t>
            </a:r>
            <a:r>
              <a:rPr sz="2400" dirty="0">
                <a:latin typeface="Open Sans" panose="020B0606030504020204" pitchFamily="34" charset="0"/>
                <a:ea typeface="Open Sans" panose="020B0606030504020204" pitchFamily="34" charset="0"/>
                <a:cs typeface="Open Sans" panose="020B0606030504020204" pitchFamily="34" charset="0"/>
              </a:rPr>
              <a:t>use</a:t>
            </a:r>
            <a:r>
              <a:rPr sz="2400" spc="-7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paths</a:t>
            </a:r>
            <a:r>
              <a:rPr sz="2400" spc="-8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and</a:t>
            </a:r>
            <a:r>
              <a:rPr sz="2400" spc="-65" dirty="0">
                <a:latin typeface="Open Sans" panose="020B0606030504020204" pitchFamily="34" charset="0"/>
                <a:ea typeface="Open Sans" panose="020B0606030504020204" pitchFamily="34" charset="0"/>
                <a:cs typeface="Open Sans" panose="020B0606030504020204" pitchFamily="34" charset="0"/>
              </a:rPr>
              <a:t> </a:t>
            </a:r>
            <a:r>
              <a:rPr sz="2400" spc="-10" dirty="0">
                <a:latin typeface="Open Sans" panose="020B0606030504020204" pitchFamily="34" charset="0"/>
                <a:ea typeface="Open Sans" panose="020B0606030504020204" pitchFamily="34" charset="0"/>
                <a:cs typeface="Open Sans" panose="020B0606030504020204" pitchFamily="34" charset="0"/>
              </a:rPr>
              <a:t>separated</a:t>
            </a:r>
            <a:r>
              <a:rPr sz="2400" spc="-7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bicyclist</a:t>
            </a:r>
            <a:r>
              <a:rPr sz="2400" spc="-85" dirty="0">
                <a:latin typeface="Open Sans" panose="020B0606030504020204" pitchFamily="34" charset="0"/>
                <a:ea typeface="Open Sans" panose="020B0606030504020204" pitchFamily="34" charset="0"/>
                <a:cs typeface="Open Sans" panose="020B0606030504020204" pitchFamily="34" charset="0"/>
              </a:rPr>
              <a:t> </a:t>
            </a:r>
            <a:r>
              <a:rPr sz="2400" spc="-25" dirty="0">
                <a:latin typeface="Open Sans" panose="020B0606030504020204" pitchFamily="34" charset="0"/>
                <a:ea typeface="Open Sans" panose="020B0606030504020204" pitchFamily="34" charset="0"/>
                <a:cs typeface="Open Sans" panose="020B0606030504020204" pitchFamily="34" charset="0"/>
              </a:rPr>
              <a:t>and </a:t>
            </a:r>
            <a:r>
              <a:rPr sz="2400" dirty="0">
                <a:latin typeface="Open Sans" panose="020B0606030504020204" pitchFamily="34" charset="0"/>
                <a:ea typeface="Open Sans" panose="020B0606030504020204" pitchFamily="34" charset="0"/>
                <a:cs typeface="Open Sans" panose="020B0606030504020204" pitchFamily="34" charset="0"/>
              </a:rPr>
              <a:t>pedestrian</a:t>
            </a:r>
            <a:r>
              <a:rPr sz="2400" spc="-110" dirty="0">
                <a:latin typeface="Open Sans" panose="020B0606030504020204" pitchFamily="34" charset="0"/>
                <a:ea typeface="Open Sans" panose="020B0606030504020204" pitchFamily="34" charset="0"/>
                <a:cs typeface="Open Sans" panose="020B0606030504020204" pitchFamily="34" charset="0"/>
              </a:rPr>
              <a:t> </a:t>
            </a:r>
            <a:r>
              <a:rPr sz="2400" spc="-20" dirty="0">
                <a:latin typeface="Open Sans" panose="020B0606030504020204" pitchFamily="34" charset="0"/>
                <a:ea typeface="Open Sans" panose="020B0606030504020204" pitchFamily="34" charset="0"/>
                <a:cs typeface="Open Sans" panose="020B0606030504020204" pitchFamily="34" charset="0"/>
              </a:rPr>
              <a:t>paths</a:t>
            </a:r>
            <a:endParaRPr sz="2400" dirty="0">
              <a:latin typeface="Open Sans" panose="020B0606030504020204" pitchFamily="34" charset="0"/>
              <a:ea typeface="Open Sans" panose="020B0606030504020204" pitchFamily="34" charset="0"/>
              <a:cs typeface="Open Sans" panose="020B0606030504020204" pitchFamily="34" charset="0"/>
            </a:endParaRPr>
          </a:p>
          <a:p>
            <a:pPr marL="239395" marR="20320" indent="-227329">
              <a:lnSpc>
                <a:spcPct val="70000"/>
              </a:lnSpc>
              <a:spcBef>
                <a:spcPts val="994"/>
              </a:spcBef>
              <a:buFont typeface="Arial"/>
              <a:buChar char="•"/>
              <a:tabLst>
                <a:tab pos="241300" algn="l"/>
              </a:tabLst>
            </a:pPr>
            <a:r>
              <a:rPr sz="3200" b="1" u="sng" dirty="0">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Use</a:t>
            </a:r>
            <a:r>
              <a:rPr sz="3200" b="1" u="sng" spc="-80" dirty="0">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 </a:t>
            </a:r>
            <a:r>
              <a:rPr sz="3200" b="1" u="sng" dirty="0">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good</a:t>
            </a:r>
            <a:r>
              <a:rPr sz="3200" b="1" u="sng" spc="-70" dirty="0">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 </a:t>
            </a:r>
            <a:r>
              <a:rPr lang="en-US" sz="3200" b="1" u="sng" spc="-70" dirty="0">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design </a:t>
            </a:r>
            <a:r>
              <a:rPr sz="3200" b="1" u="sng" dirty="0">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geometry</a:t>
            </a:r>
            <a:r>
              <a:rPr sz="3200" b="1" u="sng" spc="-45" dirty="0">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 </a:t>
            </a:r>
            <a:r>
              <a:rPr lang="en-US" sz="3200" b="1" u="sng" spc="-45" dirty="0">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should </a:t>
            </a:r>
            <a:r>
              <a:rPr sz="3200" b="1" u="sng" dirty="0">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do</a:t>
            </a:r>
            <a:r>
              <a:rPr sz="3200" b="1" u="sng" spc="-75" dirty="0">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 </a:t>
            </a:r>
            <a:r>
              <a:rPr sz="3200" b="1" u="sng" dirty="0">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most</a:t>
            </a:r>
            <a:r>
              <a:rPr sz="3200" b="1" u="sng" spc="-65" dirty="0">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 </a:t>
            </a:r>
            <a:r>
              <a:rPr sz="3200" b="1" u="sng" dirty="0">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of</a:t>
            </a:r>
            <a:r>
              <a:rPr sz="3200" b="1" u="sng" spc="-65" dirty="0">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 </a:t>
            </a:r>
            <a:r>
              <a:rPr sz="3200" b="1" u="sng" dirty="0">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the</a:t>
            </a:r>
            <a:r>
              <a:rPr sz="3200" b="1" u="sng" spc="-60" dirty="0">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 </a:t>
            </a:r>
            <a:r>
              <a:rPr sz="3200" b="1" u="sng" dirty="0">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work</a:t>
            </a:r>
            <a:r>
              <a:rPr sz="3200" b="1" u="none" dirty="0">
                <a:latin typeface="Open Sans" panose="020B0606030504020204" pitchFamily="34" charset="0"/>
                <a:ea typeface="Open Sans" panose="020B0606030504020204" pitchFamily="34" charset="0"/>
                <a:cs typeface="Open Sans" panose="020B0606030504020204" pitchFamily="34" charset="0"/>
              </a:rPr>
              <a:t>;</a:t>
            </a:r>
            <a:r>
              <a:rPr sz="3200" b="1" u="none" spc="-70" dirty="0">
                <a:latin typeface="Open Sans" panose="020B0606030504020204" pitchFamily="34" charset="0"/>
                <a:ea typeface="Open Sans" panose="020B0606030504020204" pitchFamily="34" charset="0"/>
                <a:cs typeface="Open Sans" panose="020B0606030504020204" pitchFamily="34" charset="0"/>
              </a:rPr>
              <a:t> </a:t>
            </a:r>
            <a:endParaRPr lang="en-US" sz="3200" b="1" u="none" spc="-70" dirty="0">
              <a:latin typeface="Open Sans" panose="020B0606030504020204" pitchFamily="34" charset="0"/>
              <a:ea typeface="Open Sans" panose="020B0606030504020204" pitchFamily="34" charset="0"/>
              <a:cs typeface="Open Sans" panose="020B0606030504020204" pitchFamily="34" charset="0"/>
            </a:endParaRPr>
          </a:p>
          <a:p>
            <a:pPr marL="239395" marR="20320" indent="-227329">
              <a:lnSpc>
                <a:spcPct val="70000"/>
              </a:lnSpc>
              <a:spcBef>
                <a:spcPts val="994"/>
              </a:spcBef>
              <a:buFont typeface="Arial"/>
              <a:buChar char="•"/>
              <a:tabLst>
                <a:tab pos="241300" algn="l"/>
              </a:tabLst>
            </a:pPr>
            <a:r>
              <a:rPr sz="3200" b="1" u="none" dirty="0">
                <a:latin typeface="Open Sans" panose="020B0606030504020204" pitchFamily="34" charset="0"/>
                <a:ea typeface="Open Sans" panose="020B0606030504020204" pitchFamily="34" charset="0"/>
                <a:cs typeface="Open Sans" panose="020B0606030504020204" pitchFamily="34" charset="0"/>
              </a:rPr>
              <a:t>TWSIs</a:t>
            </a:r>
            <a:r>
              <a:rPr sz="3200" b="1" u="none" spc="-70" dirty="0">
                <a:latin typeface="Open Sans" panose="020B0606030504020204" pitchFamily="34" charset="0"/>
                <a:ea typeface="Open Sans" panose="020B0606030504020204" pitchFamily="34" charset="0"/>
                <a:cs typeface="Open Sans" panose="020B0606030504020204" pitchFamily="34" charset="0"/>
              </a:rPr>
              <a:t> </a:t>
            </a:r>
            <a:r>
              <a:rPr sz="3200" b="1" u="none" dirty="0">
                <a:latin typeface="Open Sans" panose="020B0606030504020204" pitchFamily="34" charset="0"/>
                <a:ea typeface="Open Sans" panose="020B0606030504020204" pitchFamily="34" charset="0"/>
                <a:cs typeface="Open Sans" panose="020B0606030504020204" pitchFamily="34" charset="0"/>
              </a:rPr>
              <a:t>should</a:t>
            </a:r>
            <a:r>
              <a:rPr sz="3200" b="1" u="none" spc="-80" dirty="0">
                <a:latin typeface="Open Sans" panose="020B0606030504020204" pitchFamily="34" charset="0"/>
                <a:ea typeface="Open Sans" panose="020B0606030504020204" pitchFamily="34" charset="0"/>
                <a:cs typeface="Open Sans" panose="020B0606030504020204" pitchFamily="34" charset="0"/>
              </a:rPr>
              <a:t> </a:t>
            </a:r>
            <a:r>
              <a:rPr sz="3200" b="1" u="none" dirty="0">
                <a:latin typeface="Open Sans" panose="020B0606030504020204" pitchFamily="34" charset="0"/>
                <a:ea typeface="Open Sans" panose="020B0606030504020204" pitchFamily="34" charset="0"/>
                <a:cs typeface="Open Sans" panose="020B0606030504020204" pitchFamily="34" charset="0"/>
              </a:rPr>
              <a:t>be</a:t>
            </a:r>
            <a:r>
              <a:rPr sz="3200" b="1" u="none" spc="-70" dirty="0">
                <a:latin typeface="Open Sans" panose="020B0606030504020204" pitchFamily="34" charset="0"/>
                <a:ea typeface="Open Sans" panose="020B0606030504020204" pitchFamily="34" charset="0"/>
                <a:cs typeface="Open Sans" panose="020B0606030504020204" pitchFamily="34" charset="0"/>
              </a:rPr>
              <a:t> </a:t>
            </a:r>
            <a:r>
              <a:rPr sz="3200" b="1" u="none" spc="-50" dirty="0">
                <a:latin typeface="Open Sans" panose="020B0606030504020204" pitchFamily="34" charset="0"/>
                <a:ea typeface="Open Sans" panose="020B0606030504020204" pitchFamily="34" charset="0"/>
                <a:cs typeface="Open Sans" panose="020B0606030504020204" pitchFamily="34" charset="0"/>
              </a:rPr>
              <a:t>a </a:t>
            </a:r>
            <a:r>
              <a:rPr sz="3200" b="1" u="none" spc="-10" dirty="0">
                <a:latin typeface="Open Sans" panose="020B0606030504020204" pitchFamily="34" charset="0"/>
                <a:ea typeface="Open Sans" panose="020B0606030504020204" pitchFamily="34" charset="0"/>
                <a:cs typeface="Open Sans" panose="020B0606030504020204" pitchFamily="34" charset="0"/>
              </a:rPr>
              <a:t>supplement,</a:t>
            </a:r>
            <a:r>
              <a:rPr sz="3200" b="1" u="none" spc="-50" dirty="0">
                <a:latin typeface="Open Sans" panose="020B0606030504020204" pitchFamily="34" charset="0"/>
                <a:ea typeface="Open Sans" panose="020B0606030504020204" pitchFamily="34" charset="0"/>
                <a:cs typeface="Open Sans" panose="020B0606030504020204" pitchFamily="34" charset="0"/>
              </a:rPr>
              <a:t> </a:t>
            </a:r>
            <a:r>
              <a:rPr sz="3200" b="1" u="none" dirty="0">
                <a:latin typeface="Open Sans" panose="020B0606030504020204" pitchFamily="34" charset="0"/>
                <a:ea typeface="Open Sans" panose="020B0606030504020204" pitchFamily="34" charset="0"/>
                <a:cs typeface="Open Sans" panose="020B0606030504020204" pitchFamily="34" charset="0"/>
              </a:rPr>
              <a:t>not</a:t>
            </a:r>
            <a:r>
              <a:rPr sz="3200" b="1" u="none" spc="-40" dirty="0">
                <a:latin typeface="Open Sans" panose="020B0606030504020204" pitchFamily="34" charset="0"/>
                <a:ea typeface="Open Sans" panose="020B0606030504020204" pitchFamily="34" charset="0"/>
                <a:cs typeface="Open Sans" panose="020B0606030504020204" pitchFamily="34" charset="0"/>
              </a:rPr>
              <a:t> </a:t>
            </a:r>
            <a:r>
              <a:rPr sz="3200" b="1" u="none" dirty="0">
                <a:latin typeface="Open Sans" panose="020B0606030504020204" pitchFamily="34" charset="0"/>
                <a:ea typeface="Open Sans" panose="020B0606030504020204" pitchFamily="34" charset="0"/>
                <a:cs typeface="Open Sans" panose="020B0606030504020204" pitchFamily="34" charset="0"/>
              </a:rPr>
              <a:t>a</a:t>
            </a:r>
            <a:r>
              <a:rPr sz="3200" b="1" u="none" spc="-55" dirty="0">
                <a:latin typeface="Open Sans" panose="020B0606030504020204" pitchFamily="34" charset="0"/>
                <a:ea typeface="Open Sans" panose="020B0606030504020204" pitchFamily="34" charset="0"/>
                <a:cs typeface="Open Sans" panose="020B0606030504020204" pitchFamily="34" charset="0"/>
              </a:rPr>
              <a:t> </a:t>
            </a:r>
            <a:r>
              <a:rPr sz="3200" b="1" u="none" dirty="0">
                <a:latin typeface="Open Sans" panose="020B0606030504020204" pitchFamily="34" charset="0"/>
                <a:ea typeface="Open Sans" panose="020B0606030504020204" pitchFamily="34" charset="0"/>
                <a:cs typeface="Open Sans" panose="020B0606030504020204" pitchFamily="34" charset="0"/>
              </a:rPr>
              <a:t>primary</a:t>
            </a:r>
            <a:r>
              <a:rPr sz="3200" b="1" u="none" spc="-75" dirty="0">
                <a:latin typeface="Open Sans" panose="020B0606030504020204" pitchFamily="34" charset="0"/>
                <a:ea typeface="Open Sans" panose="020B0606030504020204" pitchFamily="34" charset="0"/>
                <a:cs typeface="Open Sans" panose="020B0606030504020204" pitchFamily="34" charset="0"/>
              </a:rPr>
              <a:t> </a:t>
            </a:r>
            <a:r>
              <a:rPr sz="3200" b="1" u="none" spc="-10" dirty="0">
                <a:latin typeface="Open Sans" panose="020B0606030504020204" pitchFamily="34" charset="0"/>
                <a:ea typeface="Open Sans" panose="020B0606030504020204" pitchFamily="34" charset="0"/>
                <a:cs typeface="Open Sans" panose="020B0606030504020204" pitchFamily="34" charset="0"/>
              </a:rPr>
              <a:t>measure</a:t>
            </a:r>
            <a:endParaRPr sz="32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64072"/>
            <a:ext cx="12192000" cy="50800"/>
          </a:xfrm>
          <a:custGeom>
            <a:avLst/>
            <a:gdLst/>
            <a:ahLst/>
            <a:cxnLst/>
            <a:rect l="l" t="t" r="r" b="b"/>
            <a:pathLst>
              <a:path w="12192000" h="50800">
                <a:moveTo>
                  <a:pt x="0" y="0"/>
                </a:moveTo>
                <a:lnTo>
                  <a:pt x="0" y="50800"/>
                </a:lnTo>
                <a:lnTo>
                  <a:pt x="12192000" y="50800"/>
                </a:lnTo>
                <a:lnTo>
                  <a:pt x="12192000" y="0"/>
                </a:lnTo>
                <a:lnTo>
                  <a:pt x="0" y="0"/>
                </a:lnTo>
                <a:close/>
              </a:path>
            </a:pathLst>
          </a:custGeom>
          <a:solidFill>
            <a:srgbClr val="3E3179"/>
          </a:solidFill>
        </p:spPr>
        <p:txBody>
          <a:bodyPr wrap="square" lIns="0" tIns="0" rIns="0" bIns="0" rtlCol="0"/>
          <a:lstStyle/>
          <a:p>
            <a:endParaRPr dirty="0"/>
          </a:p>
        </p:txBody>
      </p:sp>
      <p:sp>
        <p:nvSpPr>
          <p:cNvPr id="3" name="object 3"/>
          <p:cNvSpPr txBox="1">
            <a:spLocks noGrp="1"/>
          </p:cNvSpPr>
          <p:nvPr>
            <p:ph type="title"/>
          </p:nvPr>
        </p:nvSpPr>
        <p:spPr>
          <a:xfrm>
            <a:off x="562846" y="182991"/>
            <a:ext cx="10668499" cy="1232965"/>
          </a:xfrm>
          <a:prstGeom prst="rect">
            <a:avLst/>
          </a:prstGeom>
        </p:spPr>
        <p:txBody>
          <a:bodyPr vert="horz" wrap="square" lIns="0" tIns="732916" rIns="0" bIns="0" rtlCol="0">
            <a:spAutoFit/>
          </a:bodyPr>
          <a:lstStyle/>
          <a:p>
            <a:pPr marL="8255">
              <a:lnSpc>
                <a:spcPct val="100000"/>
              </a:lnSpc>
              <a:spcBef>
                <a:spcPts val="105"/>
              </a:spcBef>
            </a:pPr>
            <a:r>
              <a:rPr dirty="0">
                <a:latin typeface="Open Sans Semibold" panose="020B0706030804020204" pitchFamily="34" charset="0"/>
                <a:ea typeface="Open Sans Semibold" panose="020B0706030804020204" pitchFamily="34" charset="0"/>
                <a:cs typeface="Open Sans Semibold" panose="020B0706030804020204" pitchFamily="34" charset="0"/>
              </a:rPr>
              <a:t>Crossing</a:t>
            </a:r>
            <a:r>
              <a:rPr spc="-120" dirty="0">
                <a:latin typeface="Open Sans Semibold" panose="020B0706030804020204" pitchFamily="34" charset="0"/>
                <a:ea typeface="Open Sans Semibold" panose="020B0706030804020204" pitchFamily="34" charset="0"/>
                <a:cs typeface="Open Sans Semibold" panose="020B0706030804020204" pitchFamily="34" charset="0"/>
              </a:rPr>
              <a:t> </a:t>
            </a:r>
            <a:r>
              <a:rPr spc="-20" dirty="0">
                <a:latin typeface="Open Sans Semibold" panose="020B0706030804020204" pitchFamily="34" charset="0"/>
                <a:ea typeface="Open Sans Semibold" panose="020B0706030804020204" pitchFamily="34" charset="0"/>
                <a:cs typeface="Open Sans Semibold" panose="020B0706030804020204" pitchFamily="34" charset="0"/>
              </a:rPr>
              <a:t>Median</a:t>
            </a:r>
            <a:r>
              <a:rPr lang="en-US" spc="-20" dirty="0">
                <a:latin typeface="Open Sans Semibold" panose="020B0706030804020204" pitchFamily="34" charset="0"/>
                <a:ea typeface="Open Sans Semibold" panose="020B0706030804020204" pitchFamily="34" charset="0"/>
                <a:cs typeface="Open Sans Semibold" panose="020B0706030804020204" pitchFamily="34" charset="0"/>
              </a:rPr>
              <a:t> </a:t>
            </a:r>
            <a:r>
              <a:rPr spc="-20" dirty="0">
                <a:latin typeface="Open Sans Semibold" panose="020B0706030804020204" pitchFamily="34" charset="0"/>
                <a:ea typeface="Open Sans Semibold" panose="020B0706030804020204" pitchFamily="34" charset="0"/>
                <a:cs typeface="Open Sans Semibold" panose="020B0706030804020204" pitchFamily="34" charset="0"/>
              </a:rPr>
              <a:t>-</a:t>
            </a:r>
            <a:r>
              <a:rPr lang="en-US" spc="-20" dirty="0">
                <a:latin typeface="Open Sans Semibold" panose="020B0706030804020204" pitchFamily="34" charset="0"/>
                <a:ea typeface="Open Sans Semibold" panose="020B0706030804020204" pitchFamily="34" charset="0"/>
                <a:cs typeface="Open Sans Semibold" panose="020B0706030804020204" pitchFamily="34" charset="0"/>
              </a:rPr>
              <a:t> </a:t>
            </a:r>
            <a:r>
              <a:rPr spc="-10" dirty="0">
                <a:latin typeface="Open Sans Semibold" panose="020B0706030804020204" pitchFamily="34" charset="0"/>
                <a:ea typeface="Open Sans Semibold" panose="020B0706030804020204" pitchFamily="34" charset="0"/>
                <a:cs typeface="Open Sans Semibold" panose="020B0706030804020204" pitchFamily="34" charset="0"/>
              </a:rPr>
              <a:t>Separated</a:t>
            </a:r>
            <a:r>
              <a:rPr spc="-130" dirty="0">
                <a:latin typeface="Open Sans Semibold" panose="020B0706030804020204" pitchFamily="34" charset="0"/>
                <a:ea typeface="Open Sans Semibold" panose="020B0706030804020204" pitchFamily="34" charset="0"/>
                <a:cs typeface="Open Sans Semibold" panose="020B0706030804020204" pitchFamily="34" charset="0"/>
              </a:rPr>
              <a:t> </a:t>
            </a:r>
            <a:r>
              <a:rPr dirty="0">
                <a:latin typeface="Open Sans Semibold" panose="020B0706030804020204" pitchFamily="34" charset="0"/>
                <a:ea typeface="Open Sans Semibold" panose="020B0706030804020204" pitchFamily="34" charset="0"/>
                <a:cs typeface="Open Sans Semibold" panose="020B0706030804020204" pitchFamily="34" charset="0"/>
              </a:rPr>
              <a:t>Bicycle</a:t>
            </a:r>
            <a:r>
              <a:rPr spc="-145" dirty="0">
                <a:latin typeface="Open Sans Semibold" panose="020B0706030804020204" pitchFamily="34" charset="0"/>
                <a:ea typeface="Open Sans Semibold" panose="020B0706030804020204" pitchFamily="34" charset="0"/>
                <a:cs typeface="Open Sans Semibold" panose="020B0706030804020204" pitchFamily="34" charset="0"/>
              </a:rPr>
              <a:t> </a:t>
            </a:r>
            <a:r>
              <a:rPr spc="-10" dirty="0">
                <a:latin typeface="Open Sans Semibold" panose="020B0706030804020204" pitchFamily="34" charset="0"/>
                <a:ea typeface="Open Sans Semibold" panose="020B0706030804020204" pitchFamily="34" charset="0"/>
                <a:cs typeface="Open Sans Semibold" panose="020B0706030804020204" pitchFamily="34" charset="0"/>
              </a:rPr>
              <a:t>Facility</a:t>
            </a:r>
          </a:p>
        </p:txBody>
      </p:sp>
      <p:pic>
        <p:nvPicPr>
          <p:cNvPr id="5" name="object 5"/>
          <p:cNvPicPr/>
          <p:nvPr/>
        </p:nvPicPr>
        <p:blipFill>
          <a:blip r:embed="rId2" cstate="print"/>
          <a:stretch>
            <a:fillRect/>
          </a:stretch>
        </p:blipFill>
        <p:spPr>
          <a:xfrm>
            <a:off x="285750" y="2447115"/>
            <a:ext cx="5156349" cy="3103963"/>
          </a:xfrm>
          <a:prstGeom prst="rect">
            <a:avLst/>
          </a:prstGeom>
        </p:spPr>
      </p:pic>
      <p:pic>
        <p:nvPicPr>
          <p:cNvPr id="7" name="object 7"/>
          <p:cNvPicPr/>
          <p:nvPr/>
        </p:nvPicPr>
        <p:blipFill>
          <a:blip r:embed="rId3" cstate="print"/>
          <a:stretch>
            <a:fillRect/>
          </a:stretch>
        </p:blipFill>
        <p:spPr>
          <a:xfrm>
            <a:off x="5652521" y="1364072"/>
            <a:ext cx="6457818" cy="5423506"/>
          </a:xfrm>
          <a:prstGeom prst="rect">
            <a:avLst/>
          </a:prstGeom>
        </p:spPr>
      </p:pic>
      <p:sp>
        <p:nvSpPr>
          <p:cNvPr id="8" name="object 8"/>
          <p:cNvSpPr txBox="1">
            <a:spLocks noGrp="1"/>
          </p:cNvSpPr>
          <p:nvPr>
            <p:ph type="sldNum" sz="quarter" idx="7"/>
          </p:nvPr>
        </p:nvSpPr>
        <p:spPr>
          <a:xfrm>
            <a:off x="11525383" y="6463728"/>
            <a:ext cx="244475" cy="177800"/>
          </a:xfrm>
          <a:prstGeom prst="rect">
            <a:avLst/>
          </a:prstGeom>
        </p:spPr>
        <p:txBody>
          <a:bodyPr vert="horz" wrap="square" lIns="0" tIns="0" rIns="0" bIns="0" rtlCol="0">
            <a:spAutoFit/>
          </a:bodyPr>
          <a:lstStyle>
            <a:defPPr>
              <a:defRPr kern="0"/>
            </a:defPPr>
            <a:lvl1pPr>
              <a:defRPr sz="1200" b="0" i="0">
                <a:solidFill>
                  <a:schemeClr val="tx1"/>
                </a:solidFill>
                <a:latin typeface="Calibri"/>
                <a:cs typeface="Calibri"/>
              </a:defRPr>
            </a:lvl1pPr>
          </a:lstStyle>
          <a:p>
            <a:pPr marL="38100">
              <a:lnSpc>
                <a:spcPts val="1240"/>
              </a:lnSpc>
            </a:pPr>
            <a:fld id="{81D60167-4931-47E6-BA6A-407CBD079E47}" type="slidenum">
              <a:rPr lang="en-US" spc="-25" smtClean="0">
                <a:solidFill>
                  <a:srgbClr val="767676"/>
                </a:solidFill>
              </a:rPr>
              <a:pPr marL="38100">
                <a:lnSpc>
                  <a:spcPts val="1240"/>
                </a:lnSpc>
              </a:pPr>
              <a:t>21</a:t>
            </a:fld>
            <a:endParaRPr spc="-25"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5301109" y="0"/>
            <a:ext cx="6890891" cy="6491981"/>
          </a:xfrm>
          <a:prstGeom prst="rect">
            <a:avLst/>
          </a:prstGeom>
        </p:spPr>
      </p:pic>
      <p:sp>
        <p:nvSpPr>
          <p:cNvPr id="5" name="object 5"/>
          <p:cNvSpPr txBox="1">
            <a:spLocks noGrp="1"/>
          </p:cNvSpPr>
          <p:nvPr>
            <p:ph type="title"/>
          </p:nvPr>
        </p:nvSpPr>
        <p:spPr>
          <a:xfrm>
            <a:off x="381000" y="1345022"/>
            <a:ext cx="3665219" cy="1300480"/>
          </a:xfrm>
          <a:prstGeom prst="rect">
            <a:avLst/>
          </a:prstGeom>
        </p:spPr>
        <p:txBody>
          <a:bodyPr vert="horz" wrap="square" lIns="0" tIns="88900" rIns="0" bIns="0" rtlCol="0">
            <a:spAutoFit/>
          </a:bodyPr>
          <a:lstStyle/>
          <a:p>
            <a:pPr marL="12700" marR="5080">
              <a:lnSpc>
                <a:spcPts val="4750"/>
              </a:lnSpc>
              <a:spcBef>
                <a:spcPts val="700"/>
              </a:spcBef>
            </a:pPr>
            <a:r>
              <a:rPr sz="3600" spc="-10" dirty="0">
                <a:latin typeface="Open Sans Semibold" panose="020B0706030804020204" pitchFamily="34" charset="0"/>
                <a:ea typeface="Open Sans Semibold" panose="020B0706030804020204" pitchFamily="34" charset="0"/>
                <a:cs typeface="Open Sans Semibold" panose="020B0706030804020204" pitchFamily="34" charset="0"/>
              </a:rPr>
              <a:t>Separated</a:t>
            </a:r>
            <a:r>
              <a:rPr sz="3600" spc="-210" dirty="0">
                <a:latin typeface="Open Sans Semibold" panose="020B0706030804020204" pitchFamily="34" charset="0"/>
                <a:ea typeface="Open Sans Semibold" panose="020B0706030804020204" pitchFamily="34" charset="0"/>
                <a:cs typeface="Open Sans Semibold" panose="020B0706030804020204" pitchFamily="34" charset="0"/>
              </a:rPr>
              <a:t> </a:t>
            </a:r>
            <a:r>
              <a:rPr sz="3600" spc="-10" dirty="0">
                <a:latin typeface="Open Sans Semibold" panose="020B0706030804020204" pitchFamily="34" charset="0"/>
                <a:ea typeface="Open Sans Semibold" panose="020B0706030804020204" pitchFamily="34" charset="0"/>
                <a:cs typeface="Open Sans Semibold" panose="020B0706030804020204" pitchFamily="34" charset="0"/>
              </a:rPr>
              <a:t>Bike- </a:t>
            </a:r>
            <a:r>
              <a:rPr sz="3600" dirty="0">
                <a:latin typeface="Open Sans Semibold" panose="020B0706030804020204" pitchFamily="34" charset="0"/>
                <a:ea typeface="Open Sans Semibold" panose="020B0706030804020204" pitchFamily="34" charset="0"/>
                <a:cs typeface="Open Sans Semibold" panose="020B0706030804020204" pitchFamily="34" charset="0"/>
              </a:rPr>
              <a:t>Ped</a:t>
            </a:r>
            <a:r>
              <a:rPr sz="3600" spc="-95" dirty="0">
                <a:latin typeface="Open Sans Semibold" panose="020B0706030804020204" pitchFamily="34" charset="0"/>
                <a:ea typeface="Open Sans Semibold" panose="020B0706030804020204" pitchFamily="34" charset="0"/>
                <a:cs typeface="Open Sans Semibold" panose="020B0706030804020204" pitchFamily="34" charset="0"/>
              </a:rPr>
              <a:t> </a:t>
            </a:r>
            <a:r>
              <a:rPr sz="3600" spc="-10" dirty="0">
                <a:latin typeface="Open Sans Semibold" panose="020B0706030804020204" pitchFamily="34" charset="0"/>
                <a:ea typeface="Open Sans Semibold" panose="020B0706030804020204" pitchFamily="34" charset="0"/>
                <a:cs typeface="Open Sans Semibold" panose="020B0706030804020204" pitchFamily="34" charset="0"/>
              </a:rPr>
              <a:t>Facilities</a:t>
            </a:r>
          </a:p>
        </p:txBody>
      </p:sp>
      <p:sp>
        <p:nvSpPr>
          <p:cNvPr id="7" name="object 7"/>
          <p:cNvSpPr txBox="1">
            <a:spLocks noGrp="1"/>
          </p:cNvSpPr>
          <p:nvPr>
            <p:ph type="sldNum" sz="quarter" idx="7"/>
          </p:nvPr>
        </p:nvSpPr>
        <p:spPr>
          <a:xfrm>
            <a:off x="11525383" y="6463728"/>
            <a:ext cx="244475" cy="177800"/>
          </a:xfrm>
          <a:prstGeom prst="rect">
            <a:avLst/>
          </a:prstGeom>
        </p:spPr>
        <p:txBody>
          <a:bodyPr vert="horz" wrap="square" lIns="0" tIns="0" rIns="0" bIns="0" rtlCol="0">
            <a:spAutoFit/>
          </a:bodyPr>
          <a:lstStyle>
            <a:defPPr>
              <a:defRPr kern="0"/>
            </a:defPPr>
            <a:lvl1pPr>
              <a:defRPr sz="1200" b="0" i="0">
                <a:solidFill>
                  <a:schemeClr val="tx1"/>
                </a:solidFill>
                <a:latin typeface="Calibri"/>
                <a:cs typeface="Calibri"/>
              </a:defRPr>
            </a:lvl1pPr>
          </a:lstStyle>
          <a:p>
            <a:pPr marL="38100">
              <a:lnSpc>
                <a:spcPts val="1240"/>
              </a:lnSpc>
            </a:pPr>
            <a:fld id="{81D60167-4931-47E6-BA6A-407CBD079E47}" type="slidenum">
              <a:rPr lang="en-US" spc="-25" smtClean="0">
                <a:solidFill>
                  <a:srgbClr val="767676"/>
                </a:solidFill>
              </a:rPr>
              <a:pPr marL="38100">
                <a:lnSpc>
                  <a:spcPts val="1240"/>
                </a:lnSpc>
              </a:pPr>
              <a:t>22</a:t>
            </a:fld>
            <a:endParaRPr spc="-25" dirty="0"/>
          </a:p>
        </p:txBody>
      </p:sp>
      <p:sp>
        <p:nvSpPr>
          <p:cNvPr id="6" name="object 6"/>
          <p:cNvSpPr txBox="1"/>
          <p:nvPr/>
        </p:nvSpPr>
        <p:spPr>
          <a:xfrm>
            <a:off x="11579746" y="3920906"/>
            <a:ext cx="167005" cy="2211070"/>
          </a:xfrm>
          <a:prstGeom prst="rect">
            <a:avLst/>
          </a:prstGeom>
        </p:spPr>
        <p:txBody>
          <a:bodyPr vert="vert270" wrap="square" lIns="0" tIns="0" rIns="0" bIns="0" rtlCol="0">
            <a:spAutoFit/>
          </a:bodyPr>
          <a:lstStyle/>
          <a:p>
            <a:pPr marL="12700">
              <a:lnSpc>
                <a:spcPct val="100000"/>
              </a:lnSpc>
            </a:pPr>
            <a:r>
              <a:rPr sz="1000" dirty="0">
                <a:solidFill>
                  <a:srgbClr val="A6A6A6"/>
                </a:solidFill>
                <a:latin typeface="Arial"/>
                <a:cs typeface="Arial"/>
              </a:rPr>
              <a:t>TCRP</a:t>
            </a:r>
            <a:r>
              <a:rPr sz="1000" spc="-30" dirty="0">
                <a:solidFill>
                  <a:srgbClr val="A6A6A6"/>
                </a:solidFill>
                <a:latin typeface="Arial"/>
                <a:cs typeface="Arial"/>
              </a:rPr>
              <a:t> </a:t>
            </a:r>
            <a:r>
              <a:rPr sz="1000" dirty="0">
                <a:solidFill>
                  <a:srgbClr val="A6A6A6"/>
                </a:solidFill>
                <a:latin typeface="Arial"/>
                <a:cs typeface="Arial"/>
              </a:rPr>
              <a:t>Research</a:t>
            </a:r>
            <a:r>
              <a:rPr sz="1000" spc="-40" dirty="0">
                <a:solidFill>
                  <a:srgbClr val="A6A6A6"/>
                </a:solidFill>
                <a:latin typeface="Arial"/>
                <a:cs typeface="Arial"/>
              </a:rPr>
              <a:t> </a:t>
            </a:r>
            <a:r>
              <a:rPr sz="1000" dirty="0">
                <a:solidFill>
                  <a:srgbClr val="A6A6A6"/>
                </a:solidFill>
                <a:latin typeface="Arial"/>
                <a:cs typeface="Arial"/>
              </a:rPr>
              <a:t>Report</a:t>
            </a:r>
            <a:r>
              <a:rPr sz="1000" spc="-20" dirty="0">
                <a:solidFill>
                  <a:srgbClr val="A6A6A6"/>
                </a:solidFill>
                <a:latin typeface="Arial"/>
                <a:cs typeface="Arial"/>
              </a:rPr>
              <a:t> </a:t>
            </a:r>
            <a:r>
              <a:rPr sz="1000" dirty="0">
                <a:solidFill>
                  <a:srgbClr val="A6A6A6"/>
                </a:solidFill>
                <a:latin typeface="Arial"/>
                <a:cs typeface="Arial"/>
              </a:rPr>
              <a:t>248,</a:t>
            </a:r>
            <a:r>
              <a:rPr sz="1000" spc="-35" dirty="0">
                <a:solidFill>
                  <a:srgbClr val="A6A6A6"/>
                </a:solidFill>
                <a:latin typeface="Arial"/>
                <a:cs typeface="Arial"/>
              </a:rPr>
              <a:t> </a:t>
            </a:r>
            <a:r>
              <a:rPr sz="1000" dirty="0">
                <a:solidFill>
                  <a:srgbClr val="A6A6A6"/>
                </a:solidFill>
                <a:latin typeface="Arial"/>
                <a:cs typeface="Arial"/>
              </a:rPr>
              <a:t>Figure</a:t>
            </a:r>
            <a:r>
              <a:rPr sz="1000" spc="-15" dirty="0">
                <a:solidFill>
                  <a:srgbClr val="A6A6A6"/>
                </a:solidFill>
                <a:latin typeface="Arial"/>
                <a:cs typeface="Arial"/>
              </a:rPr>
              <a:t> </a:t>
            </a:r>
            <a:r>
              <a:rPr sz="1000" spc="-25" dirty="0">
                <a:solidFill>
                  <a:srgbClr val="A6A6A6"/>
                </a:solidFill>
                <a:latin typeface="Arial"/>
                <a:cs typeface="Arial"/>
              </a:rPr>
              <a:t>39</a:t>
            </a:r>
            <a:endParaRPr sz="1000" dirty="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525" y="378491"/>
            <a:ext cx="10584813" cy="1188081"/>
          </a:xfrm>
          <a:prstGeom prst="rect">
            <a:avLst/>
          </a:prstGeom>
        </p:spPr>
        <p:txBody>
          <a:bodyPr vert="horz" wrap="square" lIns="0" tIns="688466" rIns="0" bIns="0" rtlCol="0">
            <a:spAutoFit/>
          </a:bodyPr>
          <a:lstStyle/>
          <a:p>
            <a:pPr marL="12700">
              <a:lnSpc>
                <a:spcPct val="100000"/>
              </a:lnSpc>
              <a:spcBef>
                <a:spcPts val="105"/>
              </a:spcBef>
            </a:pP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Bicycle</a:t>
            </a:r>
            <a:r>
              <a:rPr spc="-7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Ramp</a:t>
            </a:r>
            <a:r>
              <a:rPr spc="-9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pc="-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Applications</a:t>
            </a:r>
          </a:p>
        </p:txBody>
      </p:sp>
      <p:sp>
        <p:nvSpPr>
          <p:cNvPr id="3" name="object 3"/>
          <p:cNvSpPr txBox="1"/>
          <p:nvPr/>
        </p:nvSpPr>
        <p:spPr>
          <a:xfrm>
            <a:off x="459738" y="1774825"/>
            <a:ext cx="10181590" cy="1068070"/>
          </a:xfrm>
          <a:prstGeom prst="rect">
            <a:avLst/>
          </a:prstGeom>
        </p:spPr>
        <p:txBody>
          <a:bodyPr vert="horz" wrap="square" lIns="0" tIns="74295" rIns="0" bIns="0" rtlCol="0">
            <a:spAutoFit/>
          </a:bodyPr>
          <a:lstStyle/>
          <a:p>
            <a:pPr marL="240029" marR="5080" indent="-227965">
              <a:lnSpc>
                <a:spcPts val="3890"/>
              </a:lnSpc>
              <a:spcBef>
                <a:spcPts val="585"/>
              </a:spcBef>
              <a:buFont typeface="Arial"/>
              <a:buChar char="•"/>
              <a:tabLst>
                <a:tab pos="241300" algn="l"/>
              </a:tabLst>
            </a:pPr>
            <a:r>
              <a:rPr sz="3600" dirty="0">
                <a:latin typeface="Calibri"/>
                <a:cs typeface="Calibri"/>
              </a:rPr>
              <a:t>Used</a:t>
            </a:r>
            <a:r>
              <a:rPr sz="3600" spc="-85" dirty="0">
                <a:latin typeface="Calibri"/>
                <a:cs typeface="Calibri"/>
              </a:rPr>
              <a:t> </a:t>
            </a:r>
            <a:r>
              <a:rPr sz="3600" dirty="0">
                <a:latin typeface="Calibri"/>
                <a:cs typeface="Calibri"/>
              </a:rPr>
              <a:t>to</a:t>
            </a:r>
            <a:r>
              <a:rPr sz="3600" spc="-90" dirty="0">
                <a:latin typeface="Calibri"/>
                <a:cs typeface="Calibri"/>
              </a:rPr>
              <a:t> </a:t>
            </a:r>
            <a:r>
              <a:rPr sz="3600" dirty="0">
                <a:latin typeface="Calibri"/>
                <a:cs typeface="Calibri"/>
              </a:rPr>
              <a:t>transition</a:t>
            </a:r>
            <a:r>
              <a:rPr sz="3600" spc="-105" dirty="0">
                <a:latin typeface="Calibri"/>
                <a:cs typeface="Calibri"/>
              </a:rPr>
              <a:t> </a:t>
            </a:r>
            <a:r>
              <a:rPr sz="3600" dirty="0">
                <a:latin typeface="Calibri"/>
                <a:cs typeface="Calibri"/>
              </a:rPr>
              <a:t>between</a:t>
            </a:r>
            <a:r>
              <a:rPr sz="3600" spc="-85" dirty="0">
                <a:latin typeface="Calibri"/>
                <a:cs typeface="Calibri"/>
              </a:rPr>
              <a:t> </a:t>
            </a:r>
            <a:r>
              <a:rPr sz="3600" spc="-10" dirty="0">
                <a:latin typeface="Calibri"/>
                <a:cs typeface="Calibri"/>
              </a:rPr>
              <a:t>on-</a:t>
            </a:r>
            <a:r>
              <a:rPr sz="3600" dirty="0">
                <a:latin typeface="Calibri"/>
                <a:cs typeface="Calibri"/>
              </a:rPr>
              <a:t>street</a:t>
            </a:r>
            <a:r>
              <a:rPr sz="3600" spc="-114" dirty="0">
                <a:latin typeface="Calibri"/>
                <a:cs typeface="Calibri"/>
              </a:rPr>
              <a:t> </a:t>
            </a:r>
            <a:r>
              <a:rPr sz="3600" dirty="0">
                <a:latin typeface="Calibri"/>
                <a:cs typeface="Calibri"/>
              </a:rPr>
              <a:t>bicycle</a:t>
            </a:r>
            <a:r>
              <a:rPr sz="3600" spc="-100" dirty="0">
                <a:latin typeface="Calibri"/>
                <a:cs typeface="Calibri"/>
              </a:rPr>
              <a:t> </a:t>
            </a:r>
            <a:r>
              <a:rPr sz="3600" dirty="0">
                <a:latin typeface="Calibri"/>
                <a:cs typeface="Calibri"/>
              </a:rPr>
              <a:t>lane</a:t>
            </a:r>
            <a:r>
              <a:rPr sz="3600" spc="-114" dirty="0">
                <a:latin typeface="Calibri"/>
                <a:cs typeface="Calibri"/>
              </a:rPr>
              <a:t> </a:t>
            </a:r>
            <a:r>
              <a:rPr sz="3600" spc="-25" dirty="0">
                <a:latin typeface="Calibri"/>
                <a:cs typeface="Calibri"/>
              </a:rPr>
              <a:t>and 	</a:t>
            </a:r>
            <a:r>
              <a:rPr sz="3600" spc="-20" dirty="0">
                <a:latin typeface="Calibri"/>
                <a:cs typeface="Calibri"/>
              </a:rPr>
              <a:t>shared-</a:t>
            </a:r>
            <a:r>
              <a:rPr sz="3600" dirty="0">
                <a:latin typeface="Calibri"/>
                <a:cs typeface="Calibri"/>
              </a:rPr>
              <a:t>use</a:t>
            </a:r>
            <a:r>
              <a:rPr sz="3600" spc="-25" dirty="0">
                <a:latin typeface="Calibri"/>
                <a:cs typeface="Calibri"/>
              </a:rPr>
              <a:t> </a:t>
            </a:r>
            <a:r>
              <a:rPr sz="3600" spc="-20" dirty="0">
                <a:latin typeface="Calibri"/>
                <a:cs typeface="Calibri"/>
              </a:rPr>
              <a:t>path</a:t>
            </a:r>
            <a:endParaRPr sz="3600" dirty="0">
              <a:latin typeface="Calibri"/>
              <a:cs typeface="Calibri"/>
            </a:endParaRPr>
          </a:p>
        </p:txBody>
      </p:sp>
      <p:pic>
        <p:nvPicPr>
          <p:cNvPr id="4" name="object 4"/>
          <p:cNvPicPr/>
          <p:nvPr/>
        </p:nvPicPr>
        <p:blipFill>
          <a:blip r:embed="rId3" cstate="print"/>
          <a:stretch>
            <a:fillRect/>
          </a:stretch>
        </p:blipFill>
        <p:spPr>
          <a:xfrm>
            <a:off x="1968706" y="3051148"/>
            <a:ext cx="8254577" cy="3237748"/>
          </a:xfrm>
          <a:prstGeom prst="rect">
            <a:avLst/>
          </a:prstGeom>
        </p:spPr>
      </p:pic>
      <p:sp>
        <p:nvSpPr>
          <p:cNvPr id="5" name="object 5"/>
          <p:cNvSpPr txBox="1"/>
          <p:nvPr/>
        </p:nvSpPr>
        <p:spPr>
          <a:xfrm>
            <a:off x="7932964" y="6398304"/>
            <a:ext cx="2211070" cy="167005"/>
          </a:xfrm>
          <a:prstGeom prst="rect">
            <a:avLst/>
          </a:prstGeom>
        </p:spPr>
        <p:txBody>
          <a:bodyPr vert="horz" wrap="square" lIns="0" tIns="0" rIns="0" bIns="0" rtlCol="0">
            <a:spAutoFit/>
          </a:bodyPr>
          <a:lstStyle/>
          <a:p>
            <a:pPr marL="12700">
              <a:lnSpc>
                <a:spcPct val="100000"/>
              </a:lnSpc>
            </a:pPr>
            <a:r>
              <a:rPr sz="1000" dirty="0">
                <a:solidFill>
                  <a:srgbClr val="A6A6A6"/>
                </a:solidFill>
                <a:latin typeface="Arial"/>
                <a:cs typeface="Arial"/>
              </a:rPr>
              <a:t>TCRP</a:t>
            </a:r>
            <a:r>
              <a:rPr sz="1000" spc="-30" dirty="0">
                <a:solidFill>
                  <a:srgbClr val="A6A6A6"/>
                </a:solidFill>
                <a:latin typeface="Arial"/>
                <a:cs typeface="Arial"/>
              </a:rPr>
              <a:t> </a:t>
            </a:r>
            <a:r>
              <a:rPr sz="1000" dirty="0">
                <a:solidFill>
                  <a:srgbClr val="A6A6A6"/>
                </a:solidFill>
                <a:latin typeface="Arial"/>
                <a:cs typeface="Arial"/>
              </a:rPr>
              <a:t>Research</a:t>
            </a:r>
            <a:r>
              <a:rPr sz="1000" spc="-40" dirty="0">
                <a:solidFill>
                  <a:srgbClr val="A6A6A6"/>
                </a:solidFill>
                <a:latin typeface="Arial"/>
                <a:cs typeface="Arial"/>
              </a:rPr>
              <a:t> </a:t>
            </a:r>
            <a:r>
              <a:rPr sz="1000" dirty="0">
                <a:solidFill>
                  <a:srgbClr val="A6A6A6"/>
                </a:solidFill>
                <a:latin typeface="Arial"/>
                <a:cs typeface="Arial"/>
              </a:rPr>
              <a:t>Report</a:t>
            </a:r>
            <a:r>
              <a:rPr sz="1000" spc="-20" dirty="0">
                <a:solidFill>
                  <a:srgbClr val="A6A6A6"/>
                </a:solidFill>
                <a:latin typeface="Arial"/>
                <a:cs typeface="Arial"/>
              </a:rPr>
              <a:t> </a:t>
            </a:r>
            <a:r>
              <a:rPr sz="1000" dirty="0">
                <a:solidFill>
                  <a:srgbClr val="A6A6A6"/>
                </a:solidFill>
                <a:latin typeface="Arial"/>
                <a:cs typeface="Arial"/>
              </a:rPr>
              <a:t>248,</a:t>
            </a:r>
            <a:r>
              <a:rPr sz="1000" spc="-35" dirty="0">
                <a:solidFill>
                  <a:srgbClr val="A6A6A6"/>
                </a:solidFill>
                <a:latin typeface="Arial"/>
                <a:cs typeface="Arial"/>
              </a:rPr>
              <a:t> </a:t>
            </a:r>
            <a:r>
              <a:rPr sz="1000" dirty="0">
                <a:solidFill>
                  <a:srgbClr val="A6A6A6"/>
                </a:solidFill>
                <a:latin typeface="Arial"/>
                <a:cs typeface="Arial"/>
              </a:rPr>
              <a:t>Figure</a:t>
            </a:r>
            <a:r>
              <a:rPr sz="1000" spc="-15" dirty="0">
                <a:solidFill>
                  <a:srgbClr val="A6A6A6"/>
                </a:solidFill>
                <a:latin typeface="Arial"/>
                <a:cs typeface="Arial"/>
              </a:rPr>
              <a:t> </a:t>
            </a:r>
            <a:r>
              <a:rPr sz="1000" spc="-25" dirty="0">
                <a:solidFill>
                  <a:srgbClr val="A6A6A6"/>
                </a:solidFill>
                <a:latin typeface="Arial"/>
                <a:cs typeface="Arial"/>
              </a:rPr>
              <a:t>40</a:t>
            </a:r>
            <a:endParaRPr sz="1000" dirty="0">
              <a:latin typeface="Arial"/>
              <a:cs typeface="Arial"/>
            </a:endParaRPr>
          </a:p>
        </p:txBody>
      </p:sp>
      <p:sp>
        <p:nvSpPr>
          <p:cNvPr id="6" name="object 6"/>
          <p:cNvSpPr txBox="1">
            <a:spLocks noGrp="1"/>
          </p:cNvSpPr>
          <p:nvPr>
            <p:ph type="sldNum" sz="quarter" idx="7"/>
          </p:nvPr>
        </p:nvSpPr>
        <p:spPr>
          <a:xfrm>
            <a:off x="11525383" y="6463728"/>
            <a:ext cx="244475" cy="177800"/>
          </a:xfrm>
          <a:prstGeom prst="rect">
            <a:avLst/>
          </a:prstGeom>
        </p:spPr>
        <p:txBody>
          <a:bodyPr vert="horz" wrap="square" lIns="0" tIns="0" rIns="0" bIns="0" rtlCol="0">
            <a:spAutoFit/>
          </a:bodyPr>
          <a:lstStyle>
            <a:defPPr>
              <a:defRPr kern="0"/>
            </a:defPPr>
            <a:lvl1pPr>
              <a:defRPr sz="1200" b="0" i="0">
                <a:solidFill>
                  <a:schemeClr val="tx1"/>
                </a:solidFill>
                <a:latin typeface="Calibri"/>
                <a:cs typeface="Calibri"/>
              </a:defRPr>
            </a:lvl1pPr>
          </a:lstStyle>
          <a:p>
            <a:pPr marL="38100">
              <a:lnSpc>
                <a:spcPts val="1240"/>
              </a:lnSpc>
            </a:pPr>
            <a:fld id="{81D60167-4931-47E6-BA6A-407CBD079E47}" type="slidenum">
              <a:rPr lang="en-US" spc="-25" smtClean="0">
                <a:solidFill>
                  <a:srgbClr val="767676"/>
                </a:solidFill>
              </a:rPr>
              <a:pPr marL="38100">
                <a:lnSpc>
                  <a:spcPts val="1240"/>
                </a:lnSpc>
              </a:pPr>
              <a:t>23</a:t>
            </a:fld>
            <a:endParaRPr spc="-25" dirty="0">
              <a:solidFill>
                <a:srgbClr val="76767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37075"/>
            <a:ext cx="12192000" cy="50800"/>
          </a:xfrm>
          <a:custGeom>
            <a:avLst/>
            <a:gdLst/>
            <a:ahLst/>
            <a:cxnLst/>
            <a:rect l="l" t="t" r="r" b="b"/>
            <a:pathLst>
              <a:path w="12192000" h="50800">
                <a:moveTo>
                  <a:pt x="12192000" y="0"/>
                </a:moveTo>
                <a:lnTo>
                  <a:pt x="0" y="0"/>
                </a:lnTo>
                <a:lnTo>
                  <a:pt x="0" y="50800"/>
                </a:lnTo>
                <a:lnTo>
                  <a:pt x="12192000" y="50800"/>
                </a:lnTo>
                <a:lnTo>
                  <a:pt x="12192000" y="0"/>
                </a:lnTo>
                <a:close/>
              </a:path>
            </a:pathLst>
          </a:custGeom>
          <a:solidFill>
            <a:srgbClr val="3E3179"/>
          </a:solidFill>
        </p:spPr>
        <p:txBody>
          <a:bodyPr wrap="square" lIns="0" tIns="0" rIns="0" bIns="0" rtlCol="0"/>
          <a:lstStyle/>
          <a:p>
            <a:endParaRPr dirty="0"/>
          </a:p>
        </p:txBody>
      </p:sp>
      <p:sp>
        <p:nvSpPr>
          <p:cNvPr id="3" name="object 3"/>
          <p:cNvSpPr txBox="1">
            <a:spLocks noGrp="1"/>
          </p:cNvSpPr>
          <p:nvPr>
            <p:ph type="title"/>
          </p:nvPr>
        </p:nvSpPr>
        <p:spPr>
          <a:xfrm>
            <a:off x="587785" y="2111877"/>
            <a:ext cx="8870539" cy="1859483"/>
          </a:xfrm>
          <a:prstGeom prst="rect">
            <a:avLst/>
          </a:prstGeom>
        </p:spPr>
        <p:txBody>
          <a:bodyPr vert="horz" wrap="square" lIns="0" tIns="12700" rIns="0" bIns="0" rtlCol="0">
            <a:spAutoFit/>
          </a:bodyPr>
          <a:lstStyle/>
          <a:p>
            <a:pPr marL="12700">
              <a:lnSpc>
                <a:spcPct val="100000"/>
              </a:lnSpc>
              <a:spcBef>
                <a:spcPts val="100"/>
              </a:spcBef>
            </a:pPr>
            <a:r>
              <a:rPr lang="en-US" sz="6000" spc="-25" dirty="0">
                <a:latin typeface="Open Sans Semibold" panose="020B0706030804020204" pitchFamily="34" charset="0"/>
                <a:ea typeface="Open Sans Semibold" panose="020B0706030804020204" pitchFamily="34" charset="0"/>
                <a:cs typeface="Open Sans Semibold" panose="020B0706030804020204" pitchFamily="34" charset="0"/>
              </a:rPr>
              <a:t>Implementation </a:t>
            </a:r>
            <a:r>
              <a:rPr sz="6000" spc="-10" dirty="0">
                <a:latin typeface="Open Sans Semibold" panose="020B0706030804020204" pitchFamily="34" charset="0"/>
                <a:ea typeface="Open Sans Semibold" panose="020B0706030804020204" pitchFamily="34" charset="0"/>
                <a:cs typeface="Open Sans Semibold" panose="020B0706030804020204" pitchFamily="34" charset="0"/>
              </a:rPr>
              <a:t>Challenges</a:t>
            </a:r>
            <a:endParaRPr sz="60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1370530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379754"/>
            <a:ext cx="10515600" cy="1188081"/>
          </a:xfrm>
          <a:prstGeom prst="rect">
            <a:avLst/>
          </a:prstGeom>
        </p:spPr>
        <p:txBody>
          <a:bodyPr vert="horz" wrap="square" lIns="0" tIns="688466" rIns="0" bIns="0" rtlCol="0">
            <a:spAutoFit/>
          </a:bodyPr>
          <a:lstStyle/>
          <a:p>
            <a:pPr marL="12700">
              <a:lnSpc>
                <a:spcPct val="100000"/>
              </a:lnSpc>
              <a:spcBef>
                <a:spcPts val="105"/>
              </a:spcBef>
            </a:pPr>
            <a:r>
              <a:rPr spc="-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Implementation</a:t>
            </a:r>
          </a:p>
        </p:txBody>
      </p:sp>
      <p:sp>
        <p:nvSpPr>
          <p:cNvPr id="4" name="object 4"/>
          <p:cNvSpPr txBox="1">
            <a:spLocks noGrp="1"/>
          </p:cNvSpPr>
          <p:nvPr>
            <p:ph type="sldNum" sz="quarter" idx="7"/>
          </p:nvPr>
        </p:nvSpPr>
        <p:spPr>
          <a:xfrm>
            <a:off x="11525383" y="6463728"/>
            <a:ext cx="244475" cy="177800"/>
          </a:xfrm>
          <a:prstGeom prst="rect">
            <a:avLst/>
          </a:prstGeom>
        </p:spPr>
        <p:txBody>
          <a:bodyPr vert="horz" wrap="square" lIns="0" tIns="0" rIns="0" bIns="0" rtlCol="0">
            <a:spAutoFit/>
          </a:bodyPr>
          <a:lstStyle>
            <a:defPPr>
              <a:defRPr kern="0"/>
            </a:defPPr>
            <a:lvl1pPr>
              <a:defRPr sz="1200" b="0" i="0">
                <a:solidFill>
                  <a:schemeClr val="tx1"/>
                </a:solidFill>
                <a:latin typeface="Calibri"/>
                <a:cs typeface="Calibri"/>
              </a:defRPr>
            </a:lvl1pPr>
          </a:lstStyle>
          <a:p>
            <a:pPr marL="38100">
              <a:lnSpc>
                <a:spcPts val="1240"/>
              </a:lnSpc>
            </a:pPr>
            <a:fld id="{81D60167-4931-47E6-BA6A-407CBD079E47}" type="slidenum">
              <a:rPr lang="en-US" spc="-25" smtClean="0">
                <a:solidFill>
                  <a:srgbClr val="767676"/>
                </a:solidFill>
              </a:rPr>
              <a:pPr marL="38100">
                <a:lnSpc>
                  <a:spcPts val="1240"/>
                </a:lnSpc>
              </a:pPr>
              <a:t>25</a:t>
            </a:fld>
            <a:endParaRPr spc="-25" dirty="0"/>
          </a:p>
        </p:txBody>
      </p:sp>
      <p:sp>
        <p:nvSpPr>
          <p:cNvPr id="3" name="object 3"/>
          <p:cNvSpPr txBox="1"/>
          <p:nvPr/>
        </p:nvSpPr>
        <p:spPr>
          <a:xfrm>
            <a:off x="459740" y="1748915"/>
            <a:ext cx="10394315" cy="4439285"/>
          </a:xfrm>
          <a:prstGeom prst="rect">
            <a:avLst/>
          </a:prstGeom>
        </p:spPr>
        <p:txBody>
          <a:bodyPr vert="horz" wrap="square" lIns="0" tIns="12065" rIns="0" bIns="0" rtlCol="0">
            <a:spAutoFit/>
          </a:bodyPr>
          <a:lstStyle/>
          <a:p>
            <a:pPr marL="240665" indent="-227965">
              <a:lnSpc>
                <a:spcPts val="3654"/>
              </a:lnSpc>
              <a:spcBef>
                <a:spcPts val="95"/>
              </a:spcBef>
              <a:buFont typeface="Arial"/>
              <a:buChar char="•"/>
              <a:tabLst>
                <a:tab pos="240665" algn="l"/>
              </a:tabLst>
            </a:pPr>
            <a:r>
              <a:rPr sz="3100" dirty="0">
                <a:latin typeface="Calibri"/>
                <a:cs typeface="Calibri"/>
              </a:rPr>
              <a:t>Selecting</a:t>
            </a:r>
            <a:r>
              <a:rPr sz="3100" spc="-70" dirty="0">
                <a:latin typeface="Calibri"/>
                <a:cs typeface="Calibri"/>
              </a:rPr>
              <a:t> </a:t>
            </a:r>
            <a:r>
              <a:rPr sz="3100" dirty="0">
                <a:latin typeface="Calibri"/>
                <a:cs typeface="Calibri"/>
              </a:rPr>
              <a:t>TWSI</a:t>
            </a:r>
            <a:r>
              <a:rPr sz="3100" spc="-80" dirty="0">
                <a:latin typeface="Calibri"/>
                <a:cs typeface="Calibri"/>
              </a:rPr>
              <a:t> </a:t>
            </a:r>
            <a:r>
              <a:rPr sz="3100" spc="-10" dirty="0">
                <a:latin typeface="Calibri"/>
                <a:cs typeface="Calibri"/>
              </a:rPr>
              <a:t>materials</a:t>
            </a:r>
            <a:endParaRPr sz="3100" dirty="0">
              <a:latin typeface="Calibri"/>
              <a:cs typeface="Calibri"/>
            </a:endParaRPr>
          </a:p>
          <a:p>
            <a:pPr marL="697865" lvl="1" indent="-227965">
              <a:lnSpc>
                <a:spcPts val="3100"/>
              </a:lnSpc>
              <a:buFont typeface="Arial"/>
              <a:buChar char="•"/>
              <a:tabLst>
                <a:tab pos="697865" algn="l"/>
              </a:tabLst>
            </a:pPr>
            <a:r>
              <a:rPr sz="2700" dirty="0">
                <a:latin typeface="Calibri"/>
                <a:cs typeface="Calibri"/>
              </a:rPr>
              <a:t>Maximizing</a:t>
            </a:r>
            <a:r>
              <a:rPr sz="2700" spc="-85" dirty="0">
                <a:latin typeface="Calibri"/>
                <a:cs typeface="Calibri"/>
              </a:rPr>
              <a:t> </a:t>
            </a:r>
            <a:r>
              <a:rPr sz="2700" dirty="0">
                <a:latin typeface="Calibri"/>
                <a:cs typeface="Calibri"/>
              </a:rPr>
              <a:t>durability</a:t>
            </a:r>
            <a:r>
              <a:rPr sz="2700" spc="-90" dirty="0">
                <a:latin typeface="Calibri"/>
                <a:cs typeface="Calibri"/>
              </a:rPr>
              <a:t> </a:t>
            </a:r>
            <a:r>
              <a:rPr sz="2700" dirty="0">
                <a:latin typeface="Calibri"/>
                <a:cs typeface="Calibri"/>
              </a:rPr>
              <a:t>and</a:t>
            </a:r>
            <a:r>
              <a:rPr sz="2700" spc="-90" dirty="0">
                <a:latin typeface="Calibri"/>
                <a:cs typeface="Calibri"/>
              </a:rPr>
              <a:t> </a:t>
            </a:r>
            <a:r>
              <a:rPr sz="2700" spc="-10" dirty="0">
                <a:latin typeface="Calibri"/>
                <a:cs typeface="Calibri"/>
              </a:rPr>
              <a:t>detectability</a:t>
            </a:r>
            <a:endParaRPr sz="2700" dirty="0">
              <a:latin typeface="Calibri"/>
              <a:cs typeface="Calibri"/>
            </a:endParaRPr>
          </a:p>
          <a:p>
            <a:pPr marL="697865" lvl="1" indent="-227965">
              <a:lnSpc>
                <a:spcPts val="3160"/>
              </a:lnSpc>
              <a:buFont typeface="Arial"/>
              <a:buChar char="•"/>
              <a:tabLst>
                <a:tab pos="697865" algn="l"/>
              </a:tabLst>
            </a:pPr>
            <a:r>
              <a:rPr sz="2700" dirty="0">
                <a:latin typeface="Calibri"/>
                <a:cs typeface="Calibri"/>
              </a:rPr>
              <a:t>Minimize</a:t>
            </a:r>
            <a:r>
              <a:rPr sz="2700" spc="-100" dirty="0">
                <a:latin typeface="Calibri"/>
                <a:cs typeface="Calibri"/>
              </a:rPr>
              <a:t> </a:t>
            </a:r>
            <a:r>
              <a:rPr sz="2700" dirty="0">
                <a:latin typeface="Calibri"/>
                <a:cs typeface="Calibri"/>
              </a:rPr>
              <a:t>future</a:t>
            </a:r>
            <a:r>
              <a:rPr sz="2700" spc="-114" dirty="0">
                <a:latin typeface="Calibri"/>
                <a:cs typeface="Calibri"/>
              </a:rPr>
              <a:t> </a:t>
            </a:r>
            <a:r>
              <a:rPr sz="2700" spc="-10" dirty="0">
                <a:latin typeface="Calibri"/>
                <a:cs typeface="Calibri"/>
              </a:rPr>
              <a:t>maintenance</a:t>
            </a:r>
            <a:endParaRPr sz="2700" dirty="0">
              <a:latin typeface="Calibri"/>
              <a:cs typeface="Calibri"/>
            </a:endParaRPr>
          </a:p>
          <a:p>
            <a:pPr marL="240665" indent="-227965">
              <a:lnSpc>
                <a:spcPts val="3650"/>
              </a:lnSpc>
              <a:spcBef>
                <a:spcPts val="250"/>
              </a:spcBef>
              <a:buFont typeface="Arial"/>
              <a:buChar char="•"/>
              <a:tabLst>
                <a:tab pos="240665" algn="l"/>
              </a:tabLst>
            </a:pPr>
            <a:r>
              <a:rPr sz="3100" dirty="0">
                <a:latin typeface="Calibri"/>
                <a:cs typeface="Calibri"/>
              </a:rPr>
              <a:t>Guidance</a:t>
            </a:r>
            <a:r>
              <a:rPr sz="3100" spc="-85" dirty="0">
                <a:latin typeface="Calibri"/>
                <a:cs typeface="Calibri"/>
              </a:rPr>
              <a:t> </a:t>
            </a:r>
            <a:r>
              <a:rPr sz="3100" dirty="0">
                <a:latin typeface="Calibri"/>
                <a:cs typeface="Calibri"/>
              </a:rPr>
              <a:t>for</a:t>
            </a:r>
            <a:r>
              <a:rPr sz="3100" spc="-65" dirty="0">
                <a:latin typeface="Calibri"/>
                <a:cs typeface="Calibri"/>
              </a:rPr>
              <a:t> </a:t>
            </a:r>
            <a:r>
              <a:rPr sz="3100" spc="-10" dirty="0">
                <a:latin typeface="Calibri"/>
                <a:cs typeface="Calibri"/>
              </a:rPr>
              <a:t>Orientation</a:t>
            </a:r>
            <a:r>
              <a:rPr sz="3100" spc="-55" dirty="0">
                <a:latin typeface="Calibri"/>
                <a:cs typeface="Calibri"/>
              </a:rPr>
              <a:t> </a:t>
            </a:r>
            <a:r>
              <a:rPr sz="3100" dirty="0">
                <a:latin typeface="Calibri"/>
                <a:cs typeface="Calibri"/>
              </a:rPr>
              <a:t>and</a:t>
            </a:r>
            <a:r>
              <a:rPr sz="3100" spc="-75" dirty="0">
                <a:latin typeface="Calibri"/>
                <a:cs typeface="Calibri"/>
              </a:rPr>
              <a:t> </a:t>
            </a:r>
            <a:r>
              <a:rPr sz="3100" dirty="0">
                <a:latin typeface="Calibri"/>
                <a:cs typeface="Calibri"/>
              </a:rPr>
              <a:t>Mobility</a:t>
            </a:r>
            <a:r>
              <a:rPr sz="3100" spc="-55" dirty="0">
                <a:latin typeface="Calibri"/>
                <a:cs typeface="Calibri"/>
              </a:rPr>
              <a:t> </a:t>
            </a:r>
            <a:r>
              <a:rPr sz="3100" dirty="0">
                <a:latin typeface="Calibri"/>
                <a:cs typeface="Calibri"/>
              </a:rPr>
              <a:t>(O&amp;M)</a:t>
            </a:r>
            <a:r>
              <a:rPr sz="3100" spc="-55" dirty="0">
                <a:latin typeface="Calibri"/>
                <a:cs typeface="Calibri"/>
              </a:rPr>
              <a:t> </a:t>
            </a:r>
            <a:r>
              <a:rPr sz="3100" spc="-10" dirty="0">
                <a:latin typeface="Calibri"/>
                <a:cs typeface="Calibri"/>
              </a:rPr>
              <a:t>Professionals</a:t>
            </a:r>
            <a:endParaRPr sz="3100" dirty="0">
              <a:latin typeface="Calibri"/>
              <a:cs typeface="Calibri"/>
            </a:endParaRPr>
          </a:p>
          <a:p>
            <a:pPr marL="697865" lvl="1" indent="-227965">
              <a:lnSpc>
                <a:spcPts val="3100"/>
              </a:lnSpc>
              <a:buFont typeface="Arial"/>
              <a:buChar char="•"/>
              <a:tabLst>
                <a:tab pos="697865" algn="l"/>
              </a:tabLst>
            </a:pPr>
            <a:r>
              <a:rPr sz="2700" spc="-20" dirty="0">
                <a:latin typeface="Calibri"/>
                <a:cs typeface="Calibri"/>
              </a:rPr>
              <a:t>Training</a:t>
            </a:r>
            <a:r>
              <a:rPr sz="2700" spc="-95" dirty="0">
                <a:latin typeface="Calibri"/>
                <a:cs typeface="Calibri"/>
              </a:rPr>
              <a:t> </a:t>
            </a:r>
            <a:r>
              <a:rPr sz="2700" dirty="0">
                <a:latin typeface="Calibri"/>
                <a:cs typeface="Calibri"/>
              </a:rPr>
              <a:t>potential</a:t>
            </a:r>
            <a:r>
              <a:rPr sz="2700" spc="-100" dirty="0">
                <a:latin typeface="Calibri"/>
                <a:cs typeface="Calibri"/>
              </a:rPr>
              <a:t> </a:t>
            </a:r>
            <a:r>
              <a:rPr sz="2700" spc="-20" dirty="0">
                <a:latin typeface="Calibri"/>
                <a:cs typeface="Calibri"/>
              </a:rPr>
              <a:t>users</a:t>
            </a:r>
            <a:endParaRPr sz="2700" dirty="0">
              <a:latin typeface="Calibri"/>
              <a:cs typeface="Calibri"/>
            </a:endParaRPr>
          </a:p>
          <a:p>
            <a:pPr marL="698500" marR="752475" lvl="1" indent="-228600">
              <a:lnSpc>
                <a:spcPct val="80000"/>
              </a:lnSpc>
              <a:spcBef>
                <a:spcPts val="575"/>
              </a:spcBef>
              <a:buFont typeface="Arial"/>
              <a:buChar char="•"/>
              <a:tabLst>
                <a:tab pos="698500" algn="l"/>
              </a:tabLst>
            </a:pPr>
            <a:r>
              <a:rPr sz="2700" dirty="0">
                <a:latin typeface="Calibri"/>
                <a:cs typeface="Calibri"/>
              </a:rPr>
              <a:t>Discussion</a:t>
            </a:r>
            <a:r>
              <a:rPr sz="2700" spc="-75" dirty="0">
                <a:latin typeface="Calibri"/>
                <a:cs typeface="Calibri"/>
              </a:rPr>
              <a:t> </a:t>
            </a:r>
            <a:r>
              <a:rPr sz="2700" dirty="0">
                <a:latin typeface="Calibri"/>
                <a:cs typeface="Calibri"/>
              </a:rPr>
              <a:t>of</a:t>
            </a:r>
            <a:r>
              <a:rPr sz="2700" spc="-50" dirty="0">
                <a:latin typeface="Calibri"/>
                <a:cs typeface="Calibri"/>
              </a:rPr>
              <a:t> </a:t>
            </a:r>
            <a:r>
              <a:rPr sz="2700" dirty="0">
                <a:latin typeface="Calibri"/>
                <a:cs typeface="Calibri"/>
              </a:rPr>
              <a:t>basic</a:t>
            </a:r>
            <a:r>
              <a:rPr sz="2700" spc="-70" dirty="0">
                <a:latin typeface="Calibri"/>
                <a:cs typeface="Calibri"/>
              </a:rPr>
              <a:t> </a:t>
            </a:r>
            <a:r>
              <a:rPr sz="2700" dirty="0">
                <a:latin typeface="Calibri"/>
                <a:cs typeface="Calibri"/>
              </a:rPr>
              <a:t>principles</a:t>
            </a:r>
            <a:r>
              <a:rPr sz="2700" spc="-75" dirty="0">
                <a:latin typeface="Calibri"/>
                <a:cs typeface="Calibri"/>
              </a:rPr>
              <a:t> </a:t>
            </a:r>
            <a:r>
              <a:rPr sz="2700" dirty="0">
                <a:latin typeface="Calibri"/>
                <a:cs typeface="Calibri"/>
              </a:rPr>
              <a:t>using</a:t>
            </a:r>
            <a:r>
              <a:rPr sz="2700" spc="-55" dirty="0">
                <a:latin typeface="Calibri"/>
                <a:cs typeface="Calibri"/>
              </a:rPr>
              <a:t> </a:t>
            </a:r>
            <a:r>
              <a:rPr sz="2700" dirty="0">
                <a:latin typeface="Calibri"/>
                <a:cs typeface="Calibri"/>
              </a:rPr>
              <a:t>terminology</a:t>
            </a:r>
            <a:r>
              <a:rPr sz="2700" spc="-60" dirty="0">
                <a:latin typeface="Calibri"/>
                <a:cs typeface="Calibri"/>
              </a:rPr>
              <a:t> </a:t>
            </a:r>
            <a:r>
              <a:rPr sz="2700" dirty="0">
                <a:latin typeface="Calibri"/>
                <a:cs typeface="Calibri"/>
              </a:rPr>
              <a:t>familiar</a:t>
            </a:r>
            <a:r>
              <a:rPr sz="2700" spc="-75" dirty="0">
                <a:latin typeface="Calibri"/>
                <a:cs typeface="Calibri"/>
              </a:rPr>
              <a:t> </a:t>
            </a:r>
            <a:r>
              <a:rPr sz="2700" dirty="0">
                <a:latin typeface="Calibri"/>
                <a:cs typeface="Calibri"/>
              </a:rPr>
              <a:t>to</a:t>
            </a:r>
            <a:r>
              <a:rPr sz="2700" spc="-50" dirty="0">
                <a:latin typeface="Calibri"/>
                <a:cs typeface="Calibri"/>
              </a:rPr>
              <a:t> </a:t>
            </a:r>
            <a:r>
              <a:rPr sz="2700" spc="-25" dirty="0">
                <a:latin typeface="Calibri"/>
                <a:cs typeface="Calibri"/>
              </a:rPr>
              <a:t>O&amp;M </a:t>
            </a:r>
            <a:r>
              <a:rPr sz="2700" spc="-10" dirty="0">
                <a:latin typeface="Calibri"/>
                <a:cs typeface="Calibri"/>
              </a:rPr>
              <a:t>professionals</a:t>
            </a:r>
            <a:endParaRPr sz="2700" dirty="0">
              <a:latin typeface="Calibri"/>
              <a:cs typeface="Calibri"/>
            </a:endParaRPr>
          </a:p>
          <a:p>
            <a:pPr marL="1154430" lvl="2" indent="-227329">
              <a:lnSpc>
                <a:spcPts val="2735"/>
              </a:lnSpc>
              <a:buFont typeface="Arial"/>
              <a:buChar char="•"/>
              <a:tabLst>
                <a:tab pos="1154430" algn="l"/>
              </a:tabLst>
            </a:pPr>
            <a:r>
              <a:rPr sz="2400" b="1" spc="-30" dirty="0">
                <a:latin typeface="Calibri"/>
                <a:cs typeface="Calibri"/>
              </a:rPr>
              <a:t>“Domes”,</a:t>
            </a:r>
            <a:r>
              <a:rPr sz="2400" b="1" spc="-70" dirty="0">
                <a:latin typeface="Calibri"/>
                <a:cs typeface="Calibri"/>
              </a:rPr>
              <a:t> </a:t>
            </a:r>
            <a:r>
              <a:rPr sz="2400" b="1" dirty="0">
                <a:latin typeface="Calibri"/>
                <a:cs typeface="Calibri"/>
              </a:rPr>
              <a:t>“Raised</a:t>
            </a:r>
            <a:r>
              <a:rPr sz="2400" b="1" spc="-70" dirty="0">
                <a:latin typeface="Calibri"/>
                <a:cs typeface="Calibri"/>
              </a:rPr>
              <a:t> </a:t>
            </a:r>
            <a:r>
              <a:rPr sz="2400" b="1" spc="-35" dirty="0">
                <a:latin typeface="Calibri"/>
                <a:cs typeface="Calibri"/>
              </a:rPr>
              <a:t>Bars”,</a:t>
            </a:r>
            <a:r>
              <a:rPr sz="2400" b="1" spc="-60" dirty="0">
                <a:latin typeface="Calibri"/>
                <a:cs typeface="Calibri"/>
              </a:rPr>
              <a:t> </a:t>
            </a:r>
            <a:r>
              <a:rPr sz="2400" b="1" dirty="0">
                <a:latin typeface="Calibri"/>
                <a:cs typeface="Calibri"/>
              </a:rPr>
              <a:t>and</a:t>
            </a:r>
            <a:r>
              <a:rPr sz="2400" b="1" spc="-75" dirty="0">
                <a:latin typeface="Calibri"/>
                <a:cs typeface="Calibri"/>
              </a:rPr>
              <a:t> </a:t>
            </a:r>
            <a:r>
              <a:rPr sz="2400" b="1" spc="-10" dirty="0">
                <a:latin typeface="Calibri"/>
                <a:cs typeface="Calibri"/>
              </a:rPr>
              <a:t>“Trapezoid</a:t>
            </a:r>
            <a:r>
              <a:rPr sz="2400" spc="-10" dirty="0">
                <a:latin typeface="Calibri"/>
                <a:cs typeface="Calibri"/>
              </a:rPr>
              <a:t>”</a:t>
            </a:r>
            <a:endParaRPr sz="2400" dirty="0">
              <a:latin typeface="Calibri"/>
              <a:cs typeface="Calibri"/>
            </a:endParaRPr>
          </a:p>
          <a:p>
            <a:pPr marL="697865" lvl="1" indent="-227965">
              <a:lnSpc>
                <a:spcPts val="3085"/>
              </a:lnSpc>
              <a:buFont typeface="Arial"/>
              <a:buChar char="•"/>
              <a:tabLst>
                <a:tab pos="697865" algn="l"/>
              </a:tabLst>
            </a:pPr>
            <a:r>
              <a:rPr sz="2700" dirty="0">
                <a:latin typeface="Calibri"/>
                <a:cs typeface="Calibri"/>
              </a:rPr>
              <a:t>Discussion</a:t>
            </a:r>
            <a:r>
              <a:rPr sz="2700" spc="-75" dirty="0">
                <a:latin typeface="Calibri"/>
                <a:cs typeface="Calibri"/>
              </a:rPr>
              <a:t> </a:t>
            </a:r>
            <a:r>
              <a:rPr sz="2700" dirty="0">
                <a:latin typeface="Calibri"/>
                <a:cs typeface="Calibri"/>
              </a:rPr>
              <a:t>of</a:t>
            </a:r>
            <a:r>
              <a:rPr sz="2700" spc="-45" dirty="0">
                <a:latin typeface="Calibri"/>
                <a:cs typeface="Calibri"/>
              </a:rPr>
              <a:t> </a:t>
            </a:r>
            <a:r>
              <a:rPr sz="2700" dirty="0">
                <a:latin typeface="Calibri"/>
                <a:cs typeface="Calibri"/>
              </a:rPr>
              <a:t>locations</a:t>
            </a:r>
            <a:r>
              <a:rPr sz="2700" spc="-75" dirty="0">
                <a:latin typeface="Calibri"/>
                <a:cs typeface="Calibri"/>
              </a:rPr>
              <a:t> </a:t>
            </a:r>
            <a:r>
              <a:rPr sz="2700" dirty="0">
                <a:latin typeface="Calibri"/>
                <a:cs typeface="Calibri"/>
              </a:rPr>
              <a:t>where</a:t>
            </a:r>
            <a:r>
              <a:rPr sz="2700" spc="-70" dirty="0">
                <a:latin typeface="Calibri"/>
                <a:cs typeface="Calibri"/>
              </a:rPr>
              <a:t> </a:t>
            </a:r>
            <a:r>
              <a:rPr sz="2700" spc="-10" dirty="0">
                <a:latin typeface="Calibri"/>
                <a:cs typeface="Calibri"/>
              </a:rPr>
              <a:t>different</a:t>
            </a:r>
            <a:r>
              <a:rPr sz="2700" spc="-80" dirty="0">
                <a:latin typeface="Calibri"/>
                <a:cs typeface="Calibri"/>
              </a:rPr>
              <a:t> </a:t>
            </a:r>
            <a:r>
              <a:rPr sz="2700" dirty="0">
                <a:latin typeface="Calibri"/>
                <a:cs typeface="Calibri"/>
              </a:rPr>
              <a:t>kinds</a:t>
            </a:r>
            <a:r>
              <a:rPr sz="2700" spc="-60" dirty="0">
                <a:latin typeface="Calibri"/>
                <a:cs typeface="Calibri"/>
              </a:rPr>
              <a:t> </a:t>
            </a:r>
            <a:r>
              <a:rPr sz="2700" dirty="0">
                <a:latin typeface="Calibri"/>
                <a:cs typeface="Calibri"/>
              </a:rPr>
              <a:t>of</a:t>
            </a:r>
            <a:r>
              <a:rPr sz="2700" spc="-45" dirty="0">
                <a:latin typeface="Calibri"/>
                <a:cs typeface="Calibri"/>
              </a:rPr>
              <a:t> </a:t>
            </a:r>
            <a:r>
              <a:rPr sz="2700" dirty="0">
                <a:latin typeface="Calibri"/>
                <a:cs typeface="Calibri"/>
              </a:rPr>
              <a:t>TWSIs</a:t>
            </a:r>
            <a:r>
              <a:rPr sz="2700" spc="-75" dirty="0">
                <a:latin typeface="Calibri"/>
                <a:cs typeface="Calibri"/>
              </a:rPr>
              <a:t> </a:t>
            </a:r>
            <a:r>
              <a:rPr sz="2700" dirty="0">
                <a:latin typeface="Calibri"/>
                <a:cs typeface="Calibri"/>
              </a:rPr>
              <a:t>might</a:t>
            </a:r>
            <a:r>
              <a:rPr sz="2700" spc="-55" dirty="0">
                <a:latin typeface="Calibri"/>
                <a:cs typeface="Calibri"/>
              </a:rPr>
              <a:t> </a:t>
            </a:r>
            <a:r>
              <a:rPr sz="2700" dirty="0">
                <a:latin typeface="Calibri"/>
                <a:cs typeface="Calibri"/>
              </a:rPr>
              <a:t>be</a:t>
            </a:r>
            <a:r>
              <a:rPr sz="2700" spc="-50" dirty="0">
                <a:latin typeface="Calibri"/>
                <a:cs typeface="Calibri"/>
              </a:rPr>
              <a:t> </a:t>
            </a:r>
            <a:r>
              <a:rPr sz="2700" spc="-10" dirty="0">
                <a:latin typeface="Calibri"/>
                <a:cs typeface="Calibri"/>
              </a:rPr>
              <a:t>found</a:t>
            </a:r>
            <a:endParaRPr sz="2700" dirty="0">
              <a:latin typeface="Calibri"/>
              <a:cs typeface="Calibri"/>
            </a:endParaRPr>
          </a:p>
          <a:p>
            <a:pPr marL="697865" lvl="1" indent="-227965">
              <a:lnSpc>
                <a:spcPts val="3095"/>
              </a:lnSpc>
              <a:buFont typeface="Arial"/>
              <a:buChar char="•"/>
              <a:tabLst>
                <a:tab pos="697865" algn="l"/>
              </a:tabLst>
            </a:pPr>
            <a:r>
              <a:rPr sz="2700" dirty="0">
                <a:latin typeface="Calibri"/>
                <a:cs typeface="Calibri"/>
              </a:rPr>
              <a:t>Cane</a:t>
            </a:r>
            <a:r>
              <a:rPr sz="2700" spc="-80" dirty="0">
                <a:latin typeface="Calibri"/>
                <a:cs typeface="Calibri"/>
              </a:rPr>
              <a:t> </a:t>
            </a:r>
            <a:r>
              <a:rPr sz="2700" dirty="0">
                <a:latin typeface="Calibri"/>
                <a:cs typeface="Calibri"/>
              </a:rPr>
              <a:t>technique</a:t>
            </a:r>
            <a:r>
              <a:rPr sz="2700" spc="-80" dirty="0">
                <a:latin typeface="Calibri"/>
                <a:cs typeface="Calibri"/>
              </a:rPr>
              <a:t> </a:t>
            </a:r>
            <a:r>
              <a:rPr sz="2700" dirty="0">
                <a:latin typeface="Calibri"/>
                <a:cs typeface="Calibri"/>
              </a:rPr>
              <a:t>for</a:t>
            </a:r>
            <a:r>
              <a:rPr sz="2700" spc="-60" dirty="0">
                <a:latin typeface="Calibri"/>
                <a:cs typeface="Calibri"/>
              </a:rPr>
              <a:t> </a:t>
            </a:r>
            <a:r>
              <a:rPr sz="2700" dirty="0">
                <a:latin typeface="Calibri"/>
                <a:cs typeface="Calibri"/>
              </a:rPr>
              <a:t>detecting</a:t>
            </a:r>
            <a:r>
              <a:rPr sz="2700" spc="-85" dirty="0">
                <a:latin typeface="Calibri"/>
                <a:cs typeface="Calibri"/>
              </a:rPr>
              <a:t> </a:t>
            </a:r>
            <a:r>
              <a:rPr sz="2700" spc="-10" dirty="0">
                <a:latin typeface="Calibri"/>
                <a:cs typeface="Calibri"/>
              </a:rPr>
              <a:t>TWSIs</a:t>
            </a:r>
            <a:endParaRPr sz="2700" dirty="0">
              <a:latin typeface="Calibri"/>
              <a:cs typeface="Calibri"/>
            </a:endParaRPr>
          </a:p>
          <a:p>
            <a:pPr marL="697865" lvl="1" indent="-227965">
              <a:lnSpc>
                <a:spcPts val="3170"/>
              </a:lnSpc>
              <a:buFont typeface="Arial"/>
              <a:buChar char="•"/>
              <a:tabLst>
                <a:tab pos="697865" algn="l"/>
              </a:tabLst>
            </a:pPr>
            <a:r>
              <a:rPr sz="2700" spc="-10" dirty="0">
                <a:latin typeface="Calibri"/>
                <a:cs typeface="Calibri"/>
              </a:rPr>
              <a:t>Strategies</a:t>
            </a:r>
            <a:r>
              <a:rPr sz="2700" spc="-90" dirty="0">
                <a:latin typeface="Calibri"/>
                <a:cs typeface="Calibri"/>
              </a:rPr>
              <a:t> </a:t>
            </a:r>
            <a:r>
              <a:rPr sz="2700" dirty="0">
                <a:latin typeface="Calibri"/>
                <a:cs typeface="Calibri"/>
              </a:rPr>
              <a:t>for</a:t>
            </a:r>
            <a:r>
              <a:rPr sz="2700" spc="-70" dirty="0">
                <a:latin typeface="Calibri"/>
                <a:cs typeface="Calibri"/>
              </a:rPr>
              <a:t> </a:t>
            </a:r>
            <a:r>
              <a:rPr sz="2700" dirty="0">
                <a:latin typeface="Calibri"/>
                <a:cs typeface="Calibri"/>
              </a:rPr>
              <a:t>using</a:t>
            </a:r>
            <a:r>
              <a:rPr sz="2700" spc="-75" dirty="0">
                <a:latin typeface="Calibri"/>
                <a:cs typeface="Calibri"/>
              </a:rPr>
              <a:t> </a:t>
            </a:r>
            <a:r>
              <a:rPr sz="2700" spc="-10" dirty="0">
                <a:latin typeface="Calibri"/>
                <a:cs typeface="Calibri"/>
              </a:rPr>
              <a:t>TWSIs</a:t>
            </a:r>
            <a:endParaRPr sz="2700" dirty="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2142" y="360704"/>
            <a:ext cx="10769253" cy="1188081"/>
          </a:xfrm>
          <a:prstGeom prst="rect">
            <a:avLst/>
          </a:prstGeom>
        </p:spPr>
        <p:txBody>
          <a:bodyPr vert="horz" wrap="square" lIns="0" tIns="688466" rIns="0" bIns="0" rtlCol="0">
            <a:spAutoFit/>
          </a:bodyPr>
          <a:lstStyle/>
          <a:p>
            <a:pPr marL="12700">
              <a:lnSpc>
                <a:spcPct val="100000"/>
              </a:lnSpc>
              <a:spcBef>
                <a:spcPts val="105"/>
              </a:spcBef>
            </a:pP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Implementation</a:t>
            </a:r>
            <a:r>
              <a:rPr spc="-13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pc="-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Activities</a:t>
            </a:r>
          </a:p>
        </p:txBody>
      </p:sp>
      <p:sp>
        <p:nvSpPr>
          <p:cNvPr id="4" name="object 4"/>
          <p:cNvSpPr txBox="1">
            <a:spLocks noGrp="1"/>
          </p:cNvSpPr>
          <p:nvPr>
            <p:ph type="sldNum" sz="quarter" idx="7"/>
          </p:nvPr>
        </p:nvSpPr>
        <p:spPr>
          <a:xfrm>
            <a:off x="11525383" y="6463728"/>
            <a:ext cx="244475" cy="177800"/>
          </a:xfrm>
          <a:prstGeom prst="rect">
            <a:avLst/>
          </a:prstGeom>
        </p:spPr>
        <p:txBody>
          <a:bodyPr vert="horz" wrap="square" lIns="0" tIns="0" rIns="0" bIns="0" rtlCol="0">
            <a:spAutoFit/>
          </a:bodyPr>
          <a:lstStyle>
            <a:defPPr>
              <a:defRPr kern="0"/>
            </a:defPPr>
            <a:lvl1pPr>
              <a:defRPr sz="1200" b="0" i="0">
                <a:solidFill>
                  <a:schemeClr val="tx1"/>
                </a:solidFill>
                <a:latin typeface="Calibri"/>
                <a:cs typeface="Calibri"/>
              </a:defRPr>
            </a:lvl1pPr>
          </a:lstStyle>
          <a:p>
            <a:pPr marL="38100">
              <a:lnSpc>
                <a:spcPts val="1240"/>
              </a:lnSpc>
            </a:pPr>
            <a:fld id="{81D60167-4931-47E6-BA6A-407CBD079E47}" type="slidenum">
              <a:rPr lang="en-US" spc="-25" smtClean="0">
                <a:solidFill>
                  <a:srgbClr val="767676"/>
                </a:solidFill>
              </a:rPr>
              <a:pPr marL="38100">
                <a:lnSpc>
                  <a:spcPts val="1240"/>
                </a:lnSpc>
              </a:pPr>
              <a:t>26</a:t>
            </a:fld>
            <a:endParaRPr spc="-25" dirty="0"/>
          </a:p>
        </p:txBody>
      </p:sp>
      <p:sp>
        <p:nvSpPr>
          <p:cNvPr id="3" name="object 3"/>
          <p:cNvSpPr txBox="1">
            <a:spLocks noGrp="1"/>
          </p:cNvSpPr>
          <p:nvPr>
            <p:ph type="body" idx="1"/>
          </p:nvPr>
        </p:nvSpPr>
        <p:spPr>
          <a:xfrm>
            <a:off x="422142" y="1543412"/>
            <a:ext cx="11769858" cy="4807150"/>
          </a:xfrm>
          <a:prstGeom prst="rect">
            <a:avLst/>
          </a:prstGeom>
        </p:spPr>
        <p:txBody>
          <a:bodyPr vert="horz" wrap="square" lIns="0" tIns="163195" rIns="0" bIns="0" rtlCol="0">
            <a:spAutoFit/>
          </a:bodyPr>
          <a:lstStyle/>
          <a:p>
            <a:pPr marL="240029" marR="735965" indent="-227329">
              <a:lnSpc>
                <a:spcPct val="70000"/>
              </a:lnSpc>
              <a:spcBef>
                <a:spcPts val="1285"/>
              </a:spcBef>
              <a:buFont typeface="Arial"/>
              <a:buChar char="•"/>
              <a:tabLst>
                <a:tab pos="241300" algn="l"/>
              </a:tabLst>
            </a:pPr>
            <a:r>
              <a:rPr sz="2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Assessing</a:t>
            </a:r>
            <a:r>
              <a:rPr sz="2400" b="0" spc="-114"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sz="2400" b="0" spc="-10" dirty="0">
                <a:solidFill>
                  <a:srgbClr val="000000"/>
                </a:solidFill>
                <a:latin typeface="Open Sans" panose="020B0606030504020204" pitchFamily="34" charset="0"/>
                <a:ea typeface="Open Sans" panose="020B0606030504020204" pitchFamily="34" charset="0"/>
                <a:cs typeface="Open Sans" panose="020B0606030504020204" pitchFamily="34" charset="0"/>
              </a:rPr>
              <a:t>effectiveness</a:t>
            </a:r>
            <a:r>
              <a:rPr sz="2400" b="0" spc="-1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sz="2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of</a:t>
            </a:r>
            <a:r>
              <a:rPr sz="2400" b="0" spc="-1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sz="2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tactile</a:t>
            </a:r>
            <a:r>
              <a:rPr sz="2400" b="0" spc="-105"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sz="2400" b="0" spc="-10" dirty="0">
                <a:solidFill>
                  <a:srgbClr val="000000"/>
                </a:solidFill>
                <a:latin typeface="Open Sans" panose="020B0606030504020204" pitchFamily="34" charset="0"/>
                <a:ea typeface="Open Sans" panose="020B0606030504020204" pitchFamily="34" charset="0"/>
                <a:cs typeface="Open Sans" panose="020B0606030504020204" pitchFamily="34" charset="0"/>
              </a:rPr>
              <a:t>wayfinding</a:t>
            </a:r>
            <a:r>
              <a:rPr sz="2400" b="0" spc="-6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sz="2400" b="0" spc="-10" dirty="0">
                <a:solidFill>
                  <a:srgbClr val="000000"/>
                </a:solidFill>
                <a:latin typeface="Open Sans" panose="020B0606030504020204" pitchFamily="34" charset="0"/>
                <a:ea typeface="Open Sans" panose="020B0606030504020204" pitchFamily="34" charset="0"/>
                <a:cs typeface="Open Sans" panose="020B0606030504020204" pitchFamily="34" charset="0"/>
              </a:rPr>
              <a:t>system</a:t>
            </a:r>
            <a:r>
              <a:rPr sz="2400" b="0" spc="-12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sz="2400" b="0" spc="-10" dirty="0">
                <a:solidFill>
                  <a:srgbClr val="000000"/>
                </a:solidFill>
                <a:latin typeface="Open Sans" panose="020B0606030504020204" pitchFamily="34" charset="0"/>
                <a:ea typeface="Open Sans" panose="020B0606030504020204" pitchFamily="34" charset="0"/>
                <a:cs typeface="Open Sans" panose="020B0606030504020204" pitchFamily="34" charset="0"/>
              </a:rPr>
              <a:t>after installation</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240029" indent="-227329">
              <a:lnSpc>
                <a:spcPts val="3685"/>
              </a:lnSpc>
              <a:buFont typeface="Arial"/>
              <a:buChar char="•"/>
              <a:tabLst>
                <a:tab pos="240029" algn="l"/>
              </a:tabLst>
            </a:pPr>
            <a:r>
              <a:rPr lang="en-US" sz="2400" b="0" spc="-10" dirty="0">
                <a:solidFill>
                  <a:srgbClr val="000000"/>
                </a:solidFill>
                <a:latin typeface="Open Sans" panose="020B0606030504020204" pitchFamily="34" charset="0"/>
                <a:ea typeface="Open Sans" panose="020B0606030504020204" pitchFamily="34" charset="0"/>
                <a:cs typeface="Open Sans" panose="020B0606030504020204" pitchFamily="34" charset="0"/>
              </a:rPr>
              <a:t>Maintenance</a:t>
            </a:r>
          </a:p>
          <a:p>
            <a:pPr marL="572862" lvl="1" indent="-227329">
              <a:lnSpc>
                <a:spcPct val="100000"/>
              </a:lnSpc>
              <a:buFont typeface="Arial"/>
              <a:buChar char="•"/>
              <a:tabLst>
                <a:tab pos="240029" algn="l"/>
              </a:tabLst>
            </a:pPr>
            <a:r>
              <a:rPr lang="en-US" sz="2400" b="0" spc="-10" dirty="0">
                <a:solidFill>
                  <a:srgbClr val="000000"/>
                </a:solidFill>
                <a:latin typeface="Open Sans" panose="020B0606030504020204" pitchFamily="34" charset="0"/>
                <a:ea typeface="Open Sans" panose="020B0606030504020204" pitchFamily="34" charset="0"/>
                <a:cs typeface="Open Sans" panose="020B0606030504020204" pitchFamily="34" charset="0"/>
              </a:rPr>
              <a:t>System</a:t>
            </a:r>
            <a:r>
              <a:rPr lang="en-US" sz="2400" b="0" spc="-125"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design</a:t>
            </a:r>
            <a:r>
              <a:rPr lang="en-US" sz="2400" b="0" spc="-105"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to</a:t>
            </a:r>
            <a:r>
              <a:rPr lang="en-US" sz="2400" b="0" spc="-105"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minimize</a:t>
            </a:r>
            <a:r>
              <a:rPr lang="en-US" sz="2400" b="0" spc="-1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future</a:t>
            </a:r>
            <a:r>
              <a:rPr lang="en-US" sz="2400" b="0" spc="-9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400" b="0" spc="-10" dirty="0">
                <a:solidFill>
                  <a:srgbClr val="000000"/>
                </a:solidFill>
                <a:latin typeface="Open Sans" panose="020B0606030504020204" pitchFamily="34" charset="0"/>
                <a:ea typeface="Open Sans" panose="020B0606030504020204" pitchFamily="34" charset="0"/>
                <a:cs typeface="Open Sans" panose="020B0606030504020204" pitchFamily="34" charset="0"/>
              </a:rPr>
              <a:t>maintenance</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572862" lvl="1" indent="-227329">
              <a:lnSpc>
                <a:spcPct val="100000"/>
              </a:lnSpc>
              <a:buFont typeface="Arial"/>
              <a:buChar char="•"/>
              <a:tabLst>
                <a:tab pos="240029" algn="l"/>
              </a:tabLst>
            </a:pPr>
            <a:r>
              <a:rPr sz="2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Routine</a:t>
            </a:r>
            <a:r>
              <a:rPr sz="2400" b="0" spc="-125"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sz="2400" b="0" spc="-10" dirty="0">
                <a:solidFill>
                  <a:srgbClr val="000000"/>
                </a:solidFill>
                <a:latin typeface="Open Sans" panose="020B0606030504020204" pitchFamily="34" charset="0"/>
                <a:ea typeface="Open Sans" panose="020B0606030504020204" pitchFamily="34" charset="0"/>
                <a:cs typeface="Open Sans" panose="020B0606030504020204" pitchFamily="34" charset="0"/>
              </a:rPr>
              <a:t>maintenance</a:t>
            </a:r>
            <a:r>
              <a:rPr sz="2400" b="0" spc="-125"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sz="2400" b="0" spc="-10" dirty="0">
                <a:solidFill>
                  <a:srgbClr val="000000"/>
                </a:solidFill>
                <a:latin typeface="Open Sans" panose="020B0606030504020204" pitchFamily="34" charset="0"/>
                <a:ea typeface="Open Sans" panose="020B0606030504020204" pitchFamily="34" charset="0"/>
                <a:cs typeface="Open Sans" panose="020B0606030504020204" pitchFamily="34" charset="0"/>
              </a:rPr>
              <a:t>activities</a:t>
            </a:r>
            <a:endParaRPr sz="2400" dirty="0">
              <a:latin typeface="Open Sans" panose="020B0606030504020204" pitchFamily="34" charset="0"/>
              <a:ea typeface="Open Sans" panose="020B0606030504020204" pitchFamily="34" charset="0"/>
              <a:cs typeface="Open Sans" panose="020B0606030504020204" pitchFamily="34" charset="0"/>
            </a:endParaRPr>
          </a:p>
          <a:p>
            <a:pPr marL="572862" lvl="1" indent="-227329">
              <a:lnSpc>
                <a:spcPct val="100000"/>
              </a:lnSpc>
              <a:buFont typeface="Arial"/>
              <a:buChar char="•"/>
              <a:tabLst>
                <a:tab pos="240029" algn="l"/>
              </a:tabLst>
            </a:pPr>
            <a:r>
              <a:rPr sz="2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Maintaining</a:t>
            </a:r>
            <a:r>
              <a:rPr sz="2400" b="0" spc="-95"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sz="2400" b="0" spc="-10" dirty="0">
                <a:solidFill>
                  <a:srgbClr val="000000"/>
                </a:solidFill>
                <a:latin typeface="Open Sans" panose="020B0606030504020204" pitchFamily="34" charset="0"/>
                <a:ea typeface="Open Sans" panose="020B0606030504020204" pitchFamily="34" charset="0"/>
                <a:cs typeface="Open Sans" panose="020B0606030504020204" pitchFamily="34" charset="0"/>
              </a:rPr>
              <a:t>wayfinding</a:t>
            </a:r>
            <a:r>
              <a:rPr sz="2400" b="0" spc="-75"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sz="2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during</a:t>
            </a:r>
            <a:r>
              <a:rPr sz="2400" b="0" spc="-8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sz="2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utility</a:t>
            </a:r>
            <a:r>
              <a:rPr sz="2400" b="0" spc="-1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sz="2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and</a:t>
            </a:r>
            <a:r>
              <a:rPr sz="2400" b="0" spc="-11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sz="2400" b="0" spc="-10" dirty="0">
                <a:solidFill>
                  <a:srgbClr val="000000"/>
                </a:solidFill>
                <a:latin typeface="Open Sans" panose="020B0606030504020204" pitchFamily="34" charset="0"/>
                <a:ea typeface="Open Sans" panose="020B0606030504020204" pitchFamily="34" charset="0"/>
                <a:cs typeface="Open Sans" panose="020B0606030504020204" pitchFamily="34" charset="0"/>
              </a:rPr>
              <a:t>construction</a:t>
            </a:r>
            <a:r>
              <a:rPr sz="2400" b="0" spc="-1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sz="2400" b="0" spc="-20" dirty="0">
                <a:solidFill>
                  <a:srgbClr val="000000"/>
                </a:solidFill>
                <a:latin typeface="Open Sans" panose="020B0606030504020204" pitchFamily="34" charset="0"/>
                <a:ea typeface="Open Sans" panose="020B0606030504020204" pitchFamily="34" charset="0"/>
                <a:cs typeface="Open Sans" panose="020B0606030504020204" pitchFamily="34" charset="0"/>
              </a:rPr>
              <a:t>work</a:t>
            </a:r>
            <a:endParaRPr sz="2400" dirty="0">
              <a:latin typeface="Open Sans" panose="020B0606030504020204" pitchFamily="34" charset="0"/>
              <a:ea typeface="Open Sans" panose="020B0606030504020204" pitchFamily="34" charset="0"/>
              <a:cs typeface="Open Sans" panose="020B0606030504020204" pitchFamily="34" charset="0"/>
            </a:endParaRPr>
          </a:p>
          <a:p>
            <a:pPr marL="240029" indent="-227329">
              <a:lnSpc>
                <a:spcPts val="3579"/>
              </a:lnSpc>
              <a:buFont typeface="Arial"/>
              <a:buChar char="•"/>
              <a:tabLst>
                <a:tab pos="240029" algn="l"/>
              </a:tabLst>
            </a:pPr>
            <a:r>
              <a:rPr lang="en-US" sz="2400" dirty="0">
                <a:latin typeface="Open Sans" panose="020B0606030504020204" pitchFamily="34" charset="0"/>
                <a:ea typeface="Open Sans" panose="020B0606030504020204" pitchFamily="34" charset="0"/>
                <a:cs typeface="Open Sans" panose="020B0606030504020204" pitchFamily="34" charset="0"/>
              </a:rPr>
              <a:t>Developing Standards</a:t>
            </a:r>
          </a:p>
          <a:p>
            <a:pPr marL="572862" lvl="1" indent="-227329">
              <a:lnSpc>
                <a:spcPts val="3579"/>
              </a:lnSpc>
              <a:buFont typeface="Arial"/>
              <a:buChar char="•"/>
              <a:tabLst>
                <a:tab pos="240029" algn="l"/>
              </a:tabLst>
            </a:pPr>
            <a:r>
              <a:rPr lang="en-US" sz="2109" dirty="0">
                <a:latin typeface="Open Sans" panose="020B0606030504020204" pitchFamily="34" charset="0"/>
                <a:ea typeface="Open Sans" panose="020B0606030504020204" pitchFamily="34" charset="0"/>
                <a:cs typeface="Open Sans" panose="020B0606030504020204" pitchFamily="34" charset="0"/>
              </a:rPr>
              <a:t>Designating a team </a:t>
            </a:r>
          </a:p>
          <a:p>
            <a:pPr marL="572862" lvl="1" indent="-227329">
              <a:lnSpc>
                <a:spcPts val="3579"/>
              </a:lnSpc>
              <a:buFont typeface="Arial"/>
              <a:buChar char="•"/>
              <a:tabLst>
                <a:tab pos="240029" algn="l"/>
              </a:tabLst>
            </a:pPr>
            <a:r>
              <a:rPr lang="en-US" sz="2109" dirty="0">
                <a:latin typeface="Open Sans" panose="020B0606030504020204" pitchFamily="34" charset="0"/>
                <a:ea typeface="Open Sans" panose="020B0606030504020204" pitchFamily="34" charset="0"/>
                <a:cs typeface="Open Sans" panose="020B0606030504020204" pitchFamily="34" charset="0"/>
              </a:rPr>
              <a:t>Affording the team?</a:t>
            </a:r>
          </a:p>
          <a:p>
            <a:pPr marL="345533" lvl="1" indent="0">
              <a:lnSpc>
                <a:spcPts val="3579"/>
              </a:lnSpc>
              <a:buNone/>
              <a:tabLst>
                <a:tab pos="240029" algn="l"/>
              </a:tabLst>
            </a:pPr>
            <a:endParaRPr lang="en-US" sz="2109" dirty="0">
              <a:latin typeface="Open Sans" panose="020B0606030504020204" pitchFamily="34" charset="0"/>
              <a:ea typeface="Open Sans" panose="020B0606030504020204" pitchFamily="34" charset="0"/>
              <a:cs typeface="Open Sans" panose="020B0606030504020204" pitchFamily="34" charset="0"/>
            </a:endParaRPr>
          </a:p>
          <a:p>
            <a:pPr marL="572862" lvl="1" indent="-227329">
              <a:lnSpc>
                <a:spcPts val="3579"/>
              </a:lnSpc>
              <a:buFont typeface="Arial"/>
              <a:buChar char="•"/>
              <a:tabLst>
                <a:tab pos="240029" algn="l"/>
              </a:tabLst>
            </a:pPr>
            <a:endParaRPr sz="2109"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7508-401B-4242-8419-602CC8694921}"/>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899772AC-CB3B-8DB4-6302-ADA10B8569B0}"/>
              </a:ext>
            </a:extLst>
          </p:cNvPr>
          <p:cNvPicPr>
            <a:picLocks noGrp="1" noChangeAspect="1"/>
          </p:cNvPicPr>
          <p:nvPr>
            <p:ph idx="1"/>
          </p:nvPr>
        </p:nvPicPr>
        <p:blipFill>
          <a:blip r:embed="rId3"/>
          <a:stretch>
            <a:fillRect/>
          </a:stretch>
        </p:blipFill>
        <p:spPr>
          <a:xfrm>
            <a:off x="223939" y="1832236"/>
            <a:ext cx="11744122" cy="4639376"/>
          </a:xfrm>
        </p:spPr>
      </p:pic>
      <p:sp>
        <p:nvSpPr>
          <p:cNvPr id="4" name="Slide Number Placeholder 3">
            <a:extLst>
              <a:ext uri="{FF2B5EF4-FFF2-40B4-BE49-F238E27FC236}">
                <a16:creationId xmlns:a16="http://schemas.microsoft.com/office/drawing/2014/main" id="{ED410201-A471-77F9-7986-DAC6314D6F8E}"/>
              </a:ext>
            </a:extLst>
          </p:cNvPr>
          <p:cNvSpPr>
            <a:spLocks noGrp="1"/>
          </p:cNvSpPr>
          <p:nvPr>
            <p:ph type="sldNum" sz="quarter" idx="4"/>
          </p:nvPr>
        </p:nvSpPr>
        <p:spPr/>
        <p:txBody>
          <a:bodyPr/>
          <a:lstStyle/>
          <a:p>
            <a:fld id="{90FCBB43-4EE7-4AE0-A011-CC9052827149}" type="slidenum">
              <a:rPr lang="en-US" smtClean="0">
                <a:solidFill>
                  <a:prstClr val="black"/>
                </a:solidFill>
              </a:rPr>
              <a:pPr/>
              <a:t>27</a:t>
            </a:fld>
            <a:endParaRPr lang="en-US" dirty="0">
              <a:solidFill>
                <a:prstClr val="black"/>
              </a:solidFill>
            </a:endParaRPr>
          </a:p>
        </p:txBody>
      </p:sp>
      <p:sp>
        <p:nvSpPr>
          <p:cNvPr id="7" name="TextBox 6">
            <a:extLst>
              <a:ext uri="{FF2B5EF4-FFF2-40B4-BE49-F238E27FC236}">
                <a16:creationId xmlns:a16="http://schemas.microsoft.com/office/drawing/2014/main" id="{7D2E4181-3279-79CF-662C-EC3D7685E44E}"/>
              </a:ext>
            </a:extLst>
          </p:cNvPr>
          <p:cNvSpPr txBox="1"/>
          <p:nvPr/>
        </p:nvSpPr>
        <p:spPr>
          <a:xfrm>
            <a:off x="209349" y="1010236"/>
            <a:ext cx="7644866" cy="646331"/>
          </a:xfrm>
          <a:prstGeom prst="rect">
            <a:avLst/>
          </a:prstGeom>
          <a:noFill/>
        </p:spPr>
        <p:txBody>
          <a:bodyPr wrap="square">
            <a:spAutoFit/>
          </a:bodyPr>
          <a:lstStyle/>
          <a:p>
            <a:r>
              <a:rPr lang="en-US" sz="3600" spc="-30" dirty="0">
                <a:latin typeface="Open Sans Semibold" panose="020B0706030804020204" pitchFamily="34" charset="0"/>
                <a:ea typeface="Open Sans Semibold" panose="020B0706030804020204" pitchFamily="34" charset="0"/>
                <a:cs typeface="Open Sans Semibold" panose="020B0706030804020204" pitchFamily="34" charset="0"/>
              </a:rPr>
              <a:t>Tactile</a:t>
            </a:r>
            <a:r>
              <a:rPr lang="en-US" sz="3600" spc="-19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3600" dirty="0">
                <a:latin typeface="Open Sans Semibold" panose="020B0706030804020204" pitchFamily="34" charset="0"/>
                <a:ea typeface="Open Sans Semibold" panose="020B0706030804020204" pitchFamily="34" charset="0"/>
                <a:cs typeface="Open Sans Semibold" panose="020B0706030804020204" pitchFamily="34" charset="0"/>
              </a:rPr>
              <a:t>Warning</a:t>
            </a:r>
            <a:r>
              <a:rPr lang="en-US" sz="3600" spc="-185"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3600" dirty="0">
                <a:latin typeface="Open Sans Semibold" panose="020B0706030804020204" pitchFamily="34" charset="0"/>
                <a:ea typeface="Open Sans Semibold" panose="020B0706030804020204" pitchFamily="34" charset="0"/>
                <a:cs typeface="Open Sans Semibold" panose="020B0706030804020204" pitchFamily="34" charset="0"/>
              </a:rPr>
              <a:t>Delineator</a:t>
            </a:r>
            <a:r>
              <a:rPr lang="en-US" sz="3600" spc="-19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3600" spc="-10" dirty="0">
                <a:latin typeface="Open Sans Semibold" panose="020B0706030804020204" pitchFamily="34" charset="0"/>
                <a:ea typeface="Open Sans Semibold" panose="020B0706030804020204" pitchFamily="34" charset="0"/>
                <a:cs typeface="Open Sans Semibold" panose="020B0706030804020204" pitchFamily="34" charset="0"/>
              </a:rPr>
              <a:t>(TWD)</a:t>
            </a:r>
            <a:endParaRPr lang="en-US" sz="3600" dirty="0"/>
          </a:p>
        </p:txBody>
      </p:sp>
    </p:spTree>
    <p:extLst>
      <p:ext uri="{BB962C8B-B14F-4D97-AF65-F5344CB8AC3E}">
        <p14:creationId xmlns:p14="http://schemas.microsoft.com/office/powerpoint/2010/main" val="2312405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2142" y="330151"/>
            <a:ext cx="10769253" cy="1249187"/>
          </a:xfrm>
          <a:prstGeom prst="rect">
            <a:avLst/>
          </a:prstGeom>
        </p:spPr>
        <p:txBody>
          <a:bodyPr vert="horz" wrap="square" lIns="0" tIns="688466" rIns="0" bIns="0" rtlCol="0">
            <a:spAutoFit/>
          </a:bodyPr>
          <a:lstStyle/>
          <a:p>
            <a:pPr marL="12700">
              <a:lnSpc>
                <a:spcPct val="100000"/>
              </a:lnSpc>
              <a:spcBef>
                <a:spcPts val="105"/>
              </a:spcBef>
            </a:pPr>
            <a:r>
              <a:rPr lang="en-US" sz="3600" spc="-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Case studies</a:t>
            </a:r>
            <a:endParaRPr sz="3600" spc="-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 name="object 4"/>
          <p:cNvSpPr txBox="1">
            <a:spLocks noGrp="1"/>
          </p:cNvSpPr>
          <p:nvPr>
            <p:ph type="sldNum" sz="quarter" idx="7"/>
          </p:nvPr>
        </p:nvSpPr>
        <p:spPr>
          <a:xfrm>
            <a:off x="11525383" y="6463728"/>
            <a:ext cx="244475" cy="177800"/>
          </a:xfrm>
          <a:prstGeom prst="rect">
            <a:avLst/>
          </a:prstGeom>
        </p:spPr>
        <p:txBody>
          <a:bodyPr vert="horz" wrap="square" lIns="0" tIns="0" rIns="0" bIns="0" rtlCol="0">
            <a:spAutoFit/>
          </a:bodyPr>
          <a:lstStyle>
            <a:defPPr>
              <a:defRPr kern="0"/>
            </a:defPPr>
            <a:lvl1pPr>
              <a:defRPr sz="1200" b="0" i="0">
                <a:solidFill>
                  <a:schemeClr val="tx1"/>
                </a:solidFill>
                <a:latin typeface="Calibri"/>
                <a:cs typeface="Calibri"/>
              </a:defRPr>
            </a:lvl1pPr>
          </a:lstStyle>
          <a:p>
            <a:pPr marL="38100">
              <a:lnSpc>
                <a:spcPts val="1240"/>
              </a:lnSpc>
            </a:pPr>
            <a:fld id="{81D60167-4931-47E6-BA6A-407CBD079E47}" type="slidenum">
              <a:rPr lang="en-US" spc="-25" smtClean="0">
                <a:solidFill>
                  <a:srgbClr val="767676"/>
                </a:solidFill>
              </a:rPr>
              <a:pPr marL="38100">
                <a:lnSpc>
                  <a:spcPts val="1240"/>
                </a:lnSpc>
              </a:pPr>
              <a:t>28</a:t>
            </a:fld>
            <a:endParaRPr spc="-25" dirty="0"/>
          </a:p>
        </p:txBody>
      </p:sp>
      <p:sp>
        <p:nvSpPr>
          <p:cNvPr id="3" name="object 3"/>
          <p:cNvSpPr txBox="1">
            <a:spLocks noGrp="1"/>
          </p:cNvSpPr>
          <p:nvPr>
            <p:ph type="body" idx="1"/>
          </p:nvPr>
        </p:nvSpPr>
        <p:spPr>
          <a:xfrm>
            <a:off x="422142" y="1543412"/>
            <a:ext cx="11769858" cy="2857129"/>
          </a:xfrm>
          <a:prstGeom prst="rect">
            <a:avLst/>
          </a:prstGeom>
        </p:spPr>
        <p:txBody>
          <a:bodyPr vert="horz" wrap="square" lIns="0" tIns="163195" rIns="0" bIns="0" rtlCol="0">
            <a:spAutoFit/>
          </a:bodyPr>
          <a:lstStyle/>
          <a:p>
            <a:pPr marL="240029" indent="-227329">
              <a:lnSpc>
                <a:spcPts val="3579"/>
              </a:lnSpc>
              <a:buFont typeface="Arial"/>
              <a:buChar char="•"/>
              <a:tabLst>
                <a:tab pos="240029" algn="l"/>
              </a:tabLst>
            </a:pPr>
            <a:r>
              <a:rPr sz="2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Brief</a:t>
            </a:r>
            <a:r>
              <a:rPr sz="2400" b="0" spc="-85"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sz="2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case</a:t>
            </a:r>
            <a:r>
              <a:rPr sz="2400" b="0" spc="-9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sz="2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studies</a:t>
            </a:r>
            <a:r>
              <a:rPr sz="2400" b="0" spc="-75"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sz="2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on</a:t>
            </a:r>
            <a:r>
              <a:rPr sz="2400" b="0" spc="-65"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sz="2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four</a:t>
            </a:r>
            <a:r>
              <a:rPr sz="2400" b="0" spc="-7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sz="24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U.S.</a:t>
            </a:r>
            <a:r>
              <a:rPr sz="2400" b="0" spc="-65"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sz="2400" b="0" spc="-10" dirty="0">
                <a:solidFill>
                  <a:srgbClr val="000000"/>
                </a:solidFill>
                <a:latin typeface="Open Sans" panose="020B0606030504020204" pitchFamily="34" charset="0"/>
                <a:ea typeface="Open Sans" panose="020B0606030504020204" pitchFamily="34" charset="0"/>
                <a:cs typeface="Open Sans" panose="020B0606030504020204" pitchFamily="34" charset="0"/>
              </a:rPr>
              <a:t>agencies</a:t>
            </a:r>
            <a:endParaRPr sz="2400" dirty="0">
              <a:latin typeface="Open Sans" panose="020B0606030504020204" pitchFamily="34" charset="0"/>
              <a:ea typeface="Open Sans" panose="020B0606030504020204" pitchFamily="34" charset="0"/>
              <a:cs typeface="Open Sans" panose="020B0606030504020204" pitchFamily="34" charset="0"/>
            </a:endParaRPr>
          </a:p>
          <a:p>
            <a:pPr marL="698500" lvl="1" indent="-228600">
              <a:lnSpc>
                <a:spcPts val="3020"/>
              </a:lnSpc>
              <a:buFont typeface="Arial"/>
              <a:buChar char="•"/>
              <a:tabLst>
                <a:tab pos="698500" algn="l"/>
              </a:tabLst>
            </a:pPr>
            <a:r>
              <a:rPr sz="2400" dirty="0">
                <a:latin typeface="Open Sans" panose="020B0606030504020204" pitchFamily="34" charset="0"/>
                <a:ea typeface="Open Sans" panose="020B0606030504020204" pitchFamily="34" charset="0"/>
                <a:cs typeface="Open Sans" panose="020B0606030504020204" pitchFamily="34" charset="0"/>
              </a:rPr>
              <a:t>Bay</a:t>
            </a:r>
            <a:r>
              <a:rPr sz="2400" spc="-8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Area</a:t>
            </a:r>
            <a:r>
              <a:rPr sz="2400" spc="-9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Rapid</a:t>
            </a:r>
            <a:r>
              <a:rPr sz="2400" spc="-80" dirty="0">
                <a:latin typeface="Open Sans" panose="020B0606030504020204" pitchFamily="34" charset="0"/>
                <a:ea typeface="Open Sans" panose="020B0606030504020204" pitchFamily="34" charset="0"/>
                <a:cs typeface="Open Sans" panose="020B0606030504020204" pitchFamily="34" charset="0"/>
              </a:rPr>
              <a:t> </a:t>
            </a:r>
            <a:r>
              <a:rPr sz="2400" spc="-30" dirty="0">
                <a:latin typeface="Open Sans" panose="020B0606030504020204" pitchFamily="34" charset="0"/>
                <a:ea typeface="Open Sans" panose="020B0606030504020204" pitchFamily="34" charset="0"/>
                <a:cs typeface="Open Sans" panose="020B0606030504020204" pitchFamily="34" charset="0"/>
              </a:rPr>
              <a:t>Transit</a:t>
            </a:r>
            <a:r>
              <a:rPr sz="2400" spc="-10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(BART),</a:t>
            </a:r>
            <a:r>
              <a:rPr sz="2400" spc="-9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San</a:t>
            </a:r>
            <a:r>
              <a:rPr sz="2400" spc="-10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Francisco</a:t>
            </a:r>
            <a:r>
              <a:rPr sz="2400" spc="-10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Bay</a:t>
            </a:r>
            <a:r>
              <a:rPr sz="2400" spc="-8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Area,</a:t>
            </a:r>
            <a:r>
              <a:rPr sz="2400" spc="-85" dirty="0">
                <a:latin typeface="Open Sans" panose="020B0606030504020204" pitchFamily="34" charset="0"/>
                <a:ea typeface="Open Sans" panose="020B0606030504020204" pitchFamily="34" charset="0"/>
                <a:cs typeface="Open Sans" panose="020B0606030504020204" pitchFamily="34" charset="0"/>
              </a:rPr>
              <a:t> </a:t>
            </a:r>
            <a:r>
              <a:rPr sz="2400" spc="-10" dirty="0">
                <a:latin typeface="Open Sans" panose="020B0606030504020204" pitchFamily="34" charset="0"/>
                <a:ea typeface="Open Sans" panose="020B0606030504020204" pitchFamily="34" charset="0"/>
                <a:cs typeface="Open Sans" panose="020B0606030504020204" pitchFamily="34" charset="0"/>
              </a:rPr>
              <a:t>California</a:t>
            </a:r>
            <a:endParaRPr sz="2400" dirty="0">
              <a:latin typeface="Open Sans" panose="020B0606030504020204" pitchFamily="34" charset="0"/>
              <a:ea typeface="Open Sans" panose="020B0606030504020204" pitchFamily="34" charset="0"/>
              <a:cs typeface="Open Sans" panose="020B0606030504020204" pitchFamily="34" charset="0"/>
            </a:endParaRPr>
          </a:p>
          <a:p>
            <a:pPr marL="698500" lvl="1" indent="-228600">
              <a:lnSpc>
                <a:spcPts val="3020"/>
              </a:lnSpc>
              <a:buFont typeface="Arial"/>
              <a:buChar char="•"/>
              <a:tabLst>
                <a:tab pos="698500" algn="l"/>
              </a:tabLst>
            </a:pPr>
            <a:r>
              <a:rPr sz="2400" dirty="0">
                <a:latin typeface="Open Sans" panose="020B0606030504020204" pitchFamily="34" charset="0"/>
                <a:ea typeface="Open Sans" panose="020B0606030504020204" pitchFamily="34" charset="0"/>
                <a:cs typeface="Open Sans" panose="020B0606030504020204" pitchFamily="34" charset="0"/>
              </a:rPr>
              <a:t>Los</a:t>
            </a:r>
            <a:r>
              <a:rPr sz="2400" spc="-7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Angeles</a:t>
            </a:r>
            <a:r>
              <a:rPr sz="2400" spc="-7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Metro</a:t>
            </a:r>
            <a:r>
              <a:rPr sz="2400" spc="-9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Rail,</a:t>
            </a:r>
            <a:r>
              <a:rPr sz="2400" spc="-7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Los</a:t>
            </a:r>
            <a:r>
              <a:rPr sz="2400" spc="-8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Angeles</a:t>
            </a:r>
            <a:r>
              <a:rPr sz="2400" spc="-75" dirty="0">
                <a:latin typeface="Open Sans" panose="020B0606030504020204" pitchFamily="34" charset="0"/>
                <a:ea typeface="Open Sans" panose="020B0606030504020204" pitchFamily="34" charset="0"/>
                <a:cs typeface="Open Sans" panose="020B0606030504020204" pitchFamily="34" charset="0"/>
              </a:rPr>
              <a:t> </a:t>
            </a:r>
            <a:r>
              <a:rPr sz="2400" spc="-30" dirty="0">
                <a:latin typeface="Open Sans" panose="020B0606030504020204" pitchFamily="34" charset="0"/>
                <a:ea typeface="Open Sans" panose="020B0606030504020204" pitchFamily="34" charset="0"/>
                <a:cs typeface="Open Sans" panose="020B0606030504020204" pitchFamily="34" charset="0"/>
              </a:rPr>
              <a:t>County,</a:t>
            </a:r>
            <a:r>
              <a:rPr sz="2400" spc="-70" dirty="0">
                <a:latin typeface="Open Sans" panose="020B0606030504020204" pitchFamily="34" charset="0"/>
                <a:ea typeface="Open Sans" panose="020B0606030504020204" pitchFamily="34" charset="0"/>
                <a:cs typeface="Open Sans" panose="020B0606030504020204" pitchFamily="34" charset="0"/>
              </a:rPr>
              <a:t> </a:t>
            </a:r>
            <a:r>
              <a:rPr sz="2400" spc="-10" dirty="0">
                <a:latin typeface="Open Sans" panose="020B0606030504020204" pitchFamily="34" charset="0"/>
                <a:ea typeface="Open Sans" panose="020B0606030504020204" pitchFamily="34" charset="0"/>
                <a:cs typeface="Open Sans" panose="020B0606030504020204" pitchFamily="34" charset="0"/>
              </a:rPr>
              <a:t>California</a:t>
            </a:r>
            <a:endParaRPr sz="2400" dirty="0">
              <a:latin typeface="Open Sans" panose="020B0606030504020204" pitchFamily="34" charset="0"/>
              <a:ea typeface="Open Sans" panose="020B0606030504020204" pitchFamily="34" charset="0"/>
              <a:cs typeface="Open Sans" panose="020B0606030504020204" pitchFamily="34" charset="0"/>
            </a:endParaRPr>
          </a:p>
          <a:p>
            <a:pPr marL="698500" lvl="1" indent="-228600">
              <a:lnSpc>
                <a:spcPts val="3025"/>
              </a:lnSpc>
              <a:buFont typeface="Arial"/>
              <a:buChar char="•"/>
              <a:tabLst>
                <a:tab pos="698500" algn="l"/>
              </a:tabLst>
            </a:pPr>
            <a:r>
              <a:rPr sz="2400" dirty="0">
                <a:latin typeface="Open Sans" panose="020B0606030504020204" pitchFamily="34" charset="0"/>
                <a:ea typeface="Open Sans" panose="020B0606030504020204" pitchFamily="34" charset="0"/>
                <a:cs typeface="Open Sans" panose="020B0606030504020204" pitchFamily="34" charset="0"/>
              </a:rPr>
              <a:t>City</a:t>
            </a:r>
            <a:r>
              <a:rPr sz="2400" spc="-4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of</a:t>
            </a:r>
            <a:r>
              <a:rPr sz="2400" spc="-55"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San</a:t>
            </a:r>
            <a:r>
              <a:rPr sz="2400" spc="-55" dirty="0">
                <a:latin typeface="Open Sans" panose="020B0606030504020204" pitchFamily="34" charset="0"/>
                <a:ea typeface="Open Sans" panose="020B0606030504020204" pitchFamily="34" charset="0"/>
                <a:cs typeface="Open Sans" panose="020B0606030504020204" pitchFamily="34" charset="0"/>
              </a:rPr>
              <a:t> </a:t>
            </a:r>
            <a:r>
              <a:rPr sz="2400" spc="-10" dirty="0">
                <a:latin typeface="Open Sans" panose="020B0606030504020204" pitchFamily="34" charset="0"/>
                <a:ea typeface="Open Sans" panose="020B0606030504020204" pitchFamily="34" charset="0"/>
                <a:cs typeface="Open Sans" panose="020B0606030504020204" pitchFamily="34" charset="0"/>
              </a:rPr>
              <a:t>Francisco,</a:t>
            </a:r>
            <a:r>
              <a:rPr sz="2400" spc="-70" dirty="0">
                <a:latin typeface="Open Sans" panose="020B0606030504020204" pitchFamily="34" charset="0"/>
                <a:ea typeface="Open Sans" panose="020B0606030504020204" pitchFamily="34" charset="0"/>
                <a:cs typeface="Open Sans" panose="020B0606030504020204" pitchFamily="34" charset="0"/>
              </a:rPr>
              <a:t> </a:t>
            </a:r>
            <a:r>
              <a:rPr sz="2400" spc="-10" dirty="0">
                <a:latin typeface="Open Sans" panose="020B0606030504020204" pitchFamily="34" charset="0"/>
                <a:ea typeface="Open Sans" panose="020B0606030504020204" pitchFamily="34" charset="0"/>
                <a:cs typeface="Open Sans" panose="020B0606030504020204" pitchFamily="34" charset="0"/>
              </a:rPr>
              <a:t>California</a:t>
            </a:r>
            <a:endParaRPr sz="2400" dirty="0">
              <a:latin typeface="Open Sans" panose="020B0606030504020204" pitchFamily="34" charset="0"/>
              <a:ea typeface="Open Sans" panose="020B0606030504020204" pitchFamily="34" charset="0"/>
              <a:cs typeface="Open Sans" panose="020B0606030504020204" pitchFamily="34" charset="0"/>
            </a:endParaRPr>
          </a:p>
          <a:p>
            <a:pPr marL="698500" lvl="1" indent="-228600">
              <a:lnSpc>
                <a:spcPts val="3310"/>
              </a:lnSpc>
              <a:buFont typeface="Arial"/>
              <a:buChar char="•"/>
              <a:tabLst>
                <a:tab pos="698500" algn="l"/>
              </a:tabLst>
            </a:pPr>
            <a:r>
              <a:rPr sz="2400" dirty="0">
                <a:latin typeface="Open Sans" panose="020B0606030504020204" pitchFamily="34" charset="0"/>
                <a:ea typeface="Open Sans" panose="020B0606030504020204" pitchFamily="34" charset="0"/>
                <a:cs typeface="Open Sans" panose="020B0606030504020204" pitchFamily="34" charset="0"/>
              </a:rPr>
              <a:t>City</a:t>
            </a:r>
            <a:r>
              <a:rPr sz="2400" spc="-5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of</a:t>
            </a:r>
            <a:r>
              <a:rPr sz="2400" spc="-6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Seattle,</a:t>
            </a:r>
            <a:r>
              <a:rPr sz="2400" spc="-75" dirty="0">
                <a:latin typeface="Open Sans" panose="020B0606030504020204" pitchFamily="34" charset="0"/>
                <a:ea typeface="Open Sans" panose="020B0606030504020204" pitchFamily="34" charset="0"/>
                <a:cs typeface="Open Sans" panose="020B0606030504020204" pitchFamily="34" charset="0"/>
              </a:rPr>
              <a:t> </a:t>
            </a:r>
            <a:r>
              <a:rPr sz="2400" spc="-10" dirty="0">
                <a:latin typeface="Open Sans" panose="020B0606030504020204" pitchFamily="34" charset="0"/>
                <a:ea typeface="Open Sans" panose="020B0606030504020204" pitchFamily="34" charset="0"/>
                <a:cs typeface="Open Sans" panose="020B0606030504020204" pitchFamily="34" charset="0"/>
              </a:rPr>
              <a:t>Washington</a:t>
            </a:r>
            <a:endParaRPr lang="en-US" sz="2400" spc="-10" dirty="0">
              <a:latin typeface="Open Sans" panose="020B0606030504020204" pitchFamily="34" charset="0"/>
              <a:ea typeface="Open Sans" panose="020B0606030504020204" pitchFamily="34" charset="0"/>
              <a:cs typeface="Open Sans" panose="020B0606030504020204" pitchFamily="34" charset="0"/>
            </a:endParaRPr>
          </a:p>
          <a:p>
            <a:pPr marL="698500" lvl="1" indent="-228600">
              <a:lnSpc>
                <a:spcPts val="3310"/>
              </a:lnSpc>
              <a:buFont typeface="Arial"/>
              <a:buChar char="•"/>
              <a:tabLst>
                <a:tab pos="698500" algn="l"/>
              </a:tabLst>
            </a:pPr>
            <a:endParaRPr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79607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633702-BCF3-B7CC-AE45-E98374553693}"/>
              </a:ext>
            </a:extLst>
          </p:cNvPr>
          <p:cNvSpPr>
            <a:spLocks noGrp="1"/>
          </p:cNvSpPr>
          <p:nvPr>
            <p:ph type="sldNum" sz="quarter" idx="12"/>
          </p:nvPr>
        </p:nvSpPr>
        <p:spPr/>
        <p:txBody>
          <a:bodyPr/>
          <a:lstStyle/>
          <a:p>
            <a:fld id="{90FCBB43-4EE7-4AE0-A011-CC9052827149}" type="slidenum">
              <a:rPr lang="en-US" smtClean="0">
                <a:solidFill>
                  <a:prstClr val="black"/>
                </a:solidFill>
              </a:rPr>
              <a:pPr/>
              <a:t>29</a:t>
            </a:fld>
            <a:endParaRPr lang="en-US" dirty="0">
              <a:solidFill>
                <a:prstClr val="black"/>
              </a:solidFill>
            </a:endParaRPr>
          </a:p>
        </p:txBody>
      </p:sp>
      <p:pic>
        <p:nvPicPr>
          <p:cNvPr id="11" name="Content Placeholder 10">
            <a:extLst>
              <a:ext uri="{FF2B5EF4-FFF2-40B4-BE49-F238E27FC236}">
                <a16:creationId xmlns:a16="http://schemas.microsoft.com/office/drawing/2014/main" id="{C6779A2E-43F0-8CCF-4932-2D2097883D2D}"/>
              </a:ext>
            </a:extLst>
          </p:cNvPr>
          <p:cNvPicPr>
            <a:picLocks noGrp="1" noChangeAspect="1"/>
          </p:cNvPicPr>
          <p:nvPr>
            <p:ph idx="4294967295"/>
          </p:nvPr>
        </p:nvPicPr>
        <p:blipFill rotWithShape="1">
          <a:blip r:embed="rId3"/>
          <a:srcRect t="-1049" r="1352" b="-1"/>
          <a:stretch/>
        </p:blipFill>
        <p:spPr>
          <a:xfrm>
            <a:off x="3076225" y="2175309"/>
            <a:ext cx="9019523" cy="3801979"/>
          </a:xfrm>
        </p:spPr>
      </p:pic>
      <p:sp>
        <p:nvSpPr>
          <p:cNvPr id="7" name="Cloud 6">
            <a:extLst>
              <a:ext uri="{FF2B5EF4-FFF2-40B4-BE49-F238E27FC236}">
                <a16:creationId xmlns:a16="http://schemas.microsoft.com/office/drawing/2014/main" id="{8B23BA91-80B4-E643-FA04-D3B2E9B608FB}"/>
              </a:ext>
            </a:extLst>
          </p:cNvPr>
          <p:cNvSpPr/>
          <p:nvPr/>
        </p:nvSpPr>
        <p:spPr>
          <a:xfrm>
            <a:off x="9278754" y="3647974"/>
            <a:ext cx="712268" cy="599173"/>
          </a:xfrm>
          <a:prstGeom prst="cloud">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TextBox 12">
            <a:extLst>
              <a:ext uri="{FF2B5EF4-FFF2-40B4-BE49-F238E27FC236}">
                <a16:creationId xmlns:a16="http://schemas.microsoft.com/office/drawing/2014/main" id="{16BF14F3-32A0-6F4B-1852-3D98F9B785A4}"/>
              </a:ext>
            </a:extLst>
          </p:cNvPr>
          <p:cNvSpPr txBox="1"/>
          <p:nvPr/>
        </p:nvSpPr>
        <p:spPr>
          <a:xfrm>
            <a:off x="209349" y="1010236"/>
            <a:ext cx="7644866" cy="646331"/>
          </a:xfrm>
          <a:prstGeom prst="rect">
            <a:avLst/>
          </a:prstGeom>
          <a:noFill/>
        </p:spPr>
        <p:txBody>
          <a:bodyPr wrap="square">
            <a:spAutoFit/>
          </a:bodyPr>
          <a:lstStyle/>
          <a:p>
            <a:r>
              <a:rPr lang="en-US" sz="3600" spc="-30" dirty="0">
                <a:latin typeface="Open Sans Semibold" panose="020B0706030804020204" pitchFamily="34" charset="0"/>
                <a:ea typeface="Open Sans Semibold" panose="020B0706030804020204" pitchFamily="34" charset="0"/>
                <a:cs typeface="Open Sans Semibold" panose="020B0706030804020204" pitchFamily="34" charset="0"/>
              </a:rPr>
              <a:t>Tactile</a:t>
            </a:r>
            <a:r>
              <a:rPr lang="en-US" sz="3600" spc="-19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3600" dirty="0">
                <a:latin typeface="Open Sans Semibold" panose="020B0706030804020204" pitchFamily="34" charset="0"/>
                <a:ea typeface="Open Sans Semibold" panose="020B0706030804020204" pitchFamily="34" charset="0"/>
                <a:cs typeface="Open Sans Semibold" panose="020B0706030804020204" pitchFamily="34" charset="0"/>
              </a:rPr>
              <a:t>Warning</a:t>
            </a:r>
            <a:r>
              <a:rPr lang="en-US" sz="3600" spc="-185"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3600" dirty="0">
                <a:latin typeface="Open Sans Semibold" panose="020B0706030804020204" pitchFamily="34" charset="0"/>
                <a:ea typeface="Open Sans Semibold" panose="020B0706030804020204" pitchFamily="34" charset="0"/>
                <a:cs typeface="Open Sans Semibold" panose="020B0706030804020204" pitchFamily="34" charset="0"/>
              </a:rPr>
              <a:t>Delineator</a:t>
            </a:r>
            <a:r>
              <a:rPr lang="en-US" sz="3600" spc="-19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3600" spc="-10" dirty="0">
                <a:latin typeface="Open Sans Semibold" panose="020B0706030804020204" pitchFamily="34" charset="0"/>
                <a:ea typeface="Open Sans Semibold" panose="020B0706030804020204" pitchFamily="34" charset="0"/>
                <a:cs typeface="Open Sans Semibold" panose="020B0706030804020204" pitchFamily="34" charset="0"/>
              </a:rPr>
              <a:t>(TWD)</a:t>
            </a:r>
            <a:endParaRPr lang="en-US" sz="3600" dirty="0"/>
          </a:p>
        </p:txBody>
      </p:sp>
      <p:sp>
        <p:nvSpPr>
          <p:cNvPr id="14" name="Arrow: Left 13">
            <a:extLst>
              <a:ext uri="{FF2B5EF4-FFF2-40B4-BE49-F238E27FC236}">
                <a16:creationId xmlns:a16="http://schemas.microsoft.com/office/drawing/2014/main" id="{70CA682C-ED98-A883-1FE8-1BC4CB9A28C1}"/>
              </a:ext>
            </a:extLst>
          </p:cNvPr>
          <p:cNvSpPr/>
          <p:nvPr/>
        </p:nvSpPr>
        <p:spPr>
          <a:xfrm rot="15522221">
            <a:off x="9917836" y="2003608"/>
            <a:ext cx="797589" cy="343402"/>
          </a:xfrm>
          <a:prstGeom prst="left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 name="Arrow: Left 14">
            <a:extLst>
              <a:ext uri="{FF2B5EF4-FFF2-40B4-BE49-F238E27FC236}">
                <a16:creationId xmlns:a16="http://schemas.microsoft.com/office/drawing/2014/main" id="{8616BBAD-903B-F195-A569-A71EE37F0FA2}"/>
              </a:ext>
            </a:extLst>
          </p:cNvPr>
          <p:cNvSpPr/>
          <p:nvPr/>
        </p:nvSpPr>
        <p:spPr>
          <a:xfrm rot="16744562">
            <a:off x="5929664" y="2019816"/>
            <a:ext cx="797589" cy="343402"/>
          </a:xfrm>
          <a:prstGeom prst="left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D157D1BB-8884-D9F8-267B-2E55BE4FCC92}"/>
              </a:ext>
            </a:extLst>
          </p:cNvPr>
          <p:cNvPicPr>
            <a:picLocks noChangeAspect="1"/>
          </p:cNvPicPr>
          <p:nvPr/>
        </p:nvPicPr>
        <p:blipFill>
          <a:blip r:embed="rId4"/>
          <a:stretch>
            <a:fillRect/>
          </a:stretch>
        </p:blipFill>
        <p:spPr>
          <a:xfrm>
            <a:off x="532420" y="3907856"/>
            <a:ext cx="2518092" cy="1945799"/>
          </a:xfrm>
          <a:prstGeom prst="rect">
            <a:avLst/>
          </a:prstGeom>
        </p:spPr>
      </p:pic>
      <p:pic>
        <p:nvPicPr>
          <p:cNvPr id="19" name="Picture 18">
            <a:extLst>
              <a:ext uri="{FF2B5EF4-FFF2-40B4-BE49-F238E27FC236}">
                <a16:creationId xmlns:a16="http://schemas.microsoft.com/office/drawing/2014/main" id="{47F0453D-68D3-E9F8-0712-40400C6B6F9F}"/>
              </a:ext>
            </a:extLst>
          </p:cNvPr>
          <p:cNvPicPr>
            <a:picLocks noChangeAspect="1"/>
          </p:cNvPicPr>
          <p:nvPr/>
        </p:nvPicPr>
        <p:blipFill>
          <a:blip r:embed="rId5"/>
          <a:stretch>
            <a:fillRect/>
          </a:stretch>
        </p:blipFill>
        <p:spPr>
          <a:xfrm>
            <a:off x="480577" y="2287279"/>
            <a:ext cx="2508036" cy="1620577"/>
          </a:xfrm>
          <a:prstGeom prst="rect">
            <a:avLst/>
          </a:prstGeom>
        </p:spPr>
      </p:pic>
    </p:spTree>
    <p:extLst>
      <p:ext uri="{BB962C8B-B14F-4D97-AF65-F5344CB8AC3E}">
        <p14:creationId xmlns:p14="http://schemas.microsoft.com/office/powerpoint/2010/main" val="1831728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96240" y="446425"/>
            <a:ext cx="10515600" cy="1189038"/>
          </a:xfrm>
          <a:prstGeom prst="rect">
            <a:avLst/>
          </a:prstGeom>
        </p:spPr>
        <p:txBody>
          <a:bodyPr vert="horz" wrap="square" lIns="0" tIns="688466" rIns="0" bIns="0" rtlCol="0">
            <a:spAutoFit/>
          </a:bodyPr>
          <a:lstStyle/>
          <a:p>
            <a:pPr marL="12700">
              <a:lnSpc>
                <a:spcPct val="100000"/>
              </a:lnSpc>
              <a:spcBef>
                <a:spcPts val="105"/>
              </a:spcBef>
            </a:pPr>
            <a:r>
              <a:rPr sz="32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People</a:t>
            </a:r>
            <a:r>
              <a:rPr sz="3200" spc="-8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z="32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with</a:t>
            </a:r>
            <a:r>
              <a:rPr sz="3200" spc="-6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z="32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low</a:t>
            </a:r>
            <a:r>
              <a:rPr sz="3200" spc="-7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z="32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vision</a:t>
            </a:r>
            <a:r>
              <a:rPr sz="3200" spc="-7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z="32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may</a:t>
            </a:r>
            <a:r>
              <a:rPr sz="3200" spc="-6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z="3200" spc="-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have:</a:t>
            </a:r>
          </a:p>
        </p:txBody>
      </p:sp>
      <p:sp>
        <p:nvSpPr>
          <p:cNvPr id="3" name="object 3"/>
          <p:cNvSpPr txBox="1"/>
          <p:nvPr/>
        </p:nvSpPr>
        <p:spPr>
          <a:xfrm>
            <a:off x="478026" y="1534153"/>
            <a:ext cx="8097014" cy="4171014"/>
          </a:xfrm>
          <a:prstGeom prst="rect">
            <a:avLst/>
          </a:prstGeom>
        </p:spPr>
        <p:txBody>
          <a:bodyPr vert="horz" wrap="square" lIns="0" tIns="84455" rIns="0" bIns="0" rtlCol="0">
            <a:spAutoFit/>
          </a:bodyPr>
          <a:lstStyle/>
          <a:p>
            <a:pPr marL="240665" indent="-227965">
              <a:lnSpc>
                <a:spcPct val="100000"/>
              </a:lnSpc>
              <a:spcBef>
                <a:spcPts val="665"/>
              </a:spcBef>
              <a:buFont typeface="Arial"/>
              <a:buChar char="•"/>
              <a:tabLst>
                <a:tab pos="240665" algn="l"/>
              </a:tabLst>
            </a:pPr>
            <a:r>
              <a:rPr sz="3600" dirty="0">
                <a:latin typeface="Calibri"/>
                <a:cs typeface="Calibri"/>
              </a:rPr>
              <a:t>Loss</a:t>
            </a:r>
            <a:r>
              <a:rPr sz="3600" spc="-45" dirty="0">
                <a:latin typeface="Calibri"/>
                <a:cs typeface="Calibri"/>
              </a:rPr>
              <a:t> </a:t>
            </a:r>
            <a:r>
              <a:rPr sz="3600" dirty="0">
                <a:latin typeface="Calibri"/>
                <a:cs typeface="Calibri"/>
              </a:rPr>
              <a:t>of</a:t>
            </a:r>
            <a:r>
              <a:rPr sz="3600" spc="-40" dirty="0">
                <a:latin typeface="Calibri"/>
                <a:cs typeface="Calibri"/>
              </a:rPr>
              <a:t> </a:t>
            </a:r>
            <a:r>
              <a:rPr sz="3600" dirty="0">
                <a:latin typeface="Calibri"/>
                <a:cs typeface="Calibri"/>
              </a:rPr>
              <a:t>visual</a:t>
            </a:r>
            <a:r>
              <a:rPr sz="3600" spc="-55" dirty="0">
                <a:latin typeface="Calibri"/>
                <a:cs typeface="Calibri"/>
              </a:rPr>
              <a:t> </a:t>
            </a:r>
            <a:r>
              <a:rPr sz="3600" dirty="0">
                <a:latin typeface="Calibri"/>
                <a:cs typeface="Calibri"/>
              </a:rPr>
              <a:t>acuity</a:t>
            </a:r>
            <a:r>
              <a:rPr sz="3600" spc="-65" dirty="0">
                <a:latin typeface="Calibri"/>
                <a:cs typeface="Calibri"/>
              </a:rPr>
              <a:t> </a:t>
            </a:r>
            <a:r>
              <a:rPr sz="3600" dirty="0">
                <a:latin typeface="Calibri"/>
                <a:cs typeface="Calibri"/>
              </a:rPr>
              <a:t>(sharpness</a:t>
            </a:r>
            <a:r>
              <a:rPr sz="3600" spc="-75" dirty="0">
                <a:latin typeface="Calibri"/>
                <a:cs typeface="Calibri"/>
              </a:rPr>
              <a:t> </a:t>
            </a:r>
            <a:r>
              <a:rPr sz="3600" dirty="0">
                <a:latin typeface="Calibri"/>
                <a:cs typeface="Calibri"/>
              </a:rPr>
              <a:t>of</a:t>
            </a:r>
            <a:r>
              <a:rPr sz="3600" spc="-45" dirty="0">
                <a:latin typeface="Calibri"/>
                <a:cs typeface="Calibri"/>
              </a:rPr>
              <a:t> </a:t>
            </a:r>
            <a:r>
              <a:rPr sz="3600" spc="-10" dirty="0">
                <a:latin typeface="Calibri"/>
                <a:cs typeface="Calibri"/>
              </a:rPr>
              <a:t>vision)</a:t>
            </a:r>
            <a:endParaRPr sz="3600" dirty="0">
              <a:latin typeface="Calibri"/>
              <a:cs typeface="Calibri"/>
            </a:endParaRPr>
          </a:p>
          <a:p>
            <a:pPr marL="240665" indent="-227965">
              <a:lnSpc>
                <a:spcPct val="100000"/>
              </a:lnSpc>
              <a:spcBef>
                <a:spcPts val="565"/>
              </a:spcBef>
              <a:buFont typeface="Arial"/>
              <a:buChar char="•"/>
              <a:tabLst>
                <a:tab pos="240665" algn="l"/>
              </a:tabLst>
            </a:pPr>
            <a:r>
              <a:rPr sz="3600" dirty="0">
                <a:latin typeface="Calibri"/>
                <a:cs typeface="Calibri"/>
              </a:rPr>
              <a:t>Loss</a:t>
            </a:r>
            <a:r>
              <a:rPr sz="3600" spc="-40" dirty="0">
                <a:latin typeface="Calibri"/>
                <a:cs typeface="Calibri"/>
              </a:rPr>
              <a:t> </a:t>
            </a:r>
            <a:r>
              <a:rPr sz="3600" dirty="0">
                <a:latin typeface="Calibri"/>
                <a:cs typeface="Calibri"/>
              </a:rPr>
              <a:t>of</a:t>
            </a:r>
            <a:r>
              <a:rPr sz="3600" spc="-45" dirty="0">
                <a:latin typeface="Calibri"/>
                <a:cs typeface="Calibri"/>
              </a:rPr>
              <a:t> </a:t>
            </a:r>
            <a:r>
              <a:rPr sz="3600" dirty="0">
                <a:latin typeface="Calibri"/>
                <a:cs typeface="Calibri"/>
              </a:rPr>
              <a:t>visual</a:t>
            </a:r>
            <a:r>
              <a:rPr sz="3600" spc="-60" dirty="0">
                <a:latin typeface="Calibri"/>
                <a:cs typeface="Calibri"/>
              </a:rPr>
              <a:t> </a:t>
            </a:r>
            <a:r>
              <a:rPr sz="3600" spc="-20" dirty="0">
                <a:latin typeface="Calibri"/>
                <a:cs typeface="Calibri"/>
              </a:rPr>
              <a:t>field</a:t>
            </a:r>
            <a:endParaRPr sz="3600" dirty="0">
              <a:latin typeface="Calibri"/>
              <a:cs typeface="Calibri"/>
            </a:endParaRPr>
          </a:p>
          <a:p>
            <a:pPr marL="241300" marR="4132579" indent="-228600">
              <a:lnSpc>
                <a:spcPts val="3890"/>
              </a:lnSpc>
              <a:spcBef>
                <a:spcPts val="1050"/>
              </a:spcBef>
              <a:buFont typeface="Arial"/>
              <a:buChar char="•"/>
              <a:tabLst>
                <a:tab pos="241300" algn="l"/>
              </a:tabLst>
            </a:pPr>
            <a:r>
              <a:rPr sz="3600" dirty="0">
                <a:latin typeface="Calibri"/>
                <a:cs typeface="Calibri"/>
              </a:rPr>
              <a:t>Difficulty</a:t>
            </a:r>
            <a:r>
              <a:rPr sz="3600" spc="-105" dirty="0">
                <a:latin typeface="Calibri"/>
                <a:cs typeface="Calibri"/>
              </a:rPr>
              <a:t> </a:t>
            </a:r>
            <a:r>
              <a:rPr sz="3600" dirty="0">
                <a:latin typeface="Calibri"/>
                <a:cs typeface="Calibri"/>
              </a:rPr>
              <a:t>seeing</a:t>
            </a:r>
            <a:r>
              <a:rPr sz="3600" spc="-70" dirty="0">
                <a:latin typeface="Calibri"/>
                <a:cs typeface="Calibri"/>
              </a:rPr>
              <a:t> </a:t>
            </a:r>
            <a:r>
              <a:rPr sz="3600" spc="-25" dirty="0">
                <a:latin typeface="Calibri"/>
                <a:cs typeface="Calibri"/>
              </a:rPr>
              <a:t>at</a:t>
            </a:r>
            <a:r>
              <a:rPr lang="en-US" sz="3600" spc="-25" dirty="0">
                <a:latin typeface="Calibri"/>
                <a:cs typeface="Calibri"/>
              </a:rPr>
              <a:t> </a:t>
            </a:r>
            <a:r>
              <a:rPr sz="3600" spc="-10" dirty="0">
                <a:latin typeface="Calibri"/>
                <a:cs typeface="Calibri"/>
              </a:rPr>
              <a:t>night</a:t>
            </a:r>
            <a:endParaRPr sz="3600" dirty="0">
              <a:latin typeface="Calibri"/>
              <a:cs typeface="Calibri"/>
            </a:endParaRPr>
          </a:p>
          <a:p>
            <a:pPr marL="240665" indent="-227965">
              <a:lnSpc>
                <a:spcPct val="100000"/>
              </a:lnSpc>
              <a:spcBef>
                <a:spcPts val="515"/>
              </a:spcBef>
              <a:buFont typeface="Arial"/>
              <a:buChar char="•"/>
              <a:tabLst>
                <a:tab pos="240665" algn="l"/>
              </a:tabLst>
            </a:pPr>
            <a:r>
              <a:rPr sz="3600" dirty="0">
                <a:latin typeface="Calibri"/>
                <a:cs typeface="Calibri"/>
              </a:rPr>
              <a:t>Sensitive</a:t>
            </a:r>
            <a:r>
              <a:rPr sz="3600" spc="-90" dirty="0">
                <a:latin typeface="Calibri"/>
                <a:cs typeface="Calibri"/>
              </a:rPr>
              <a:t> </a:t>
            </a:r>
            <a:r>
              <a:rPr sz="3600" dirty="0">
                <a:latin typeface="Calibri"/>
                <a:cs typeface="Calibri"/>
              </a:rPr>
              <a:t>to</a:t>
            </a:r>
            <a:r>
              <a:rPr sz="3600" spc="-65" dirty="0">
                <a:latin typeface="Calibri"/>
                <a:cs typeface="Calibri"/>
              </a:rPr>
              <a:t> </a:t>
            </a:r>
            <a:r>
              <a:rPr sz="3600" spc="-20" dirty="0">
                <a:latin typeface="Calibri"/>
                <a:cs typeface="Calibri"/>
              </a:rPr>
              <a:t>glare</a:t>
            </a:r>
            <a:endParaRPr sz="3600" dirty="0">
              <a:latin typeface="Calibri"/>
              <a:cs typeface="Calibri"/>
            </a:endParaRPr>
          </a:p>
          <a:p>
            <a:pPr marL="241300" marR="4337050" indent="-228600">
              <a:lnSpc>
                <a:spcPts val="3890"/>
              </a:lnSpc>
              <a:spcBef>
                <a:spcPts val="1055"/>
              </a:spcBef>
              <a:buFont typeface="Arial"/>
              <a:buChar char="•"/>
              <a:tabLst>
                <a:tab pos="241300" algn="l"/>
              </a:tabLst>
            </a:pPr>
            <a:r>
              <a:rPr sz="3600" dirty="0">
                <a:latin typeface="Calibri"/>
                <a:cs typeface="Calibri"/>
              </a:rPr>
              <a:t>Reduced</a:t>
            </a:r>
            <a:r>
              <a:rPr sz="3600" spc="-120" dirty="0">
                <a:latin typeface="Calibri"/>
                <a:cs typeface="Calibri"/>
              </a:rPr>
              <a:t> </a:t>
            </a:r>
            <a:r>
              <a:rPr sz="3600" spc="-25" dirty="0">
                <a:latin typeface="Calibri"/>
                <a:cs typeface="Calibri"/>
              </a:rPr>
              <a:t>contrast</a:t>
            </a:r>
            <a:r>
              <a:rPr lang="en-US" sz="3600" spc="-25" dirty="0">
                <a:latin typeface="Calibri"/>
                <a:cs typeface="Calibri"/>
              </a:rPr>
              <a:t> </a:t>
            </a:r>
            <a:r>
              <a:rPr sz="3600" spc="-10" dirty="0">
                <a:latin typeface="Calibri"/>
                <a:cs typeface="Calibri"/>
              </a:rPr>
              <a:t>sensitivity</a:t>
            </a:r>
            <a:endParaRPr sz="3600" dirty="0">
              <a:latin typeface="Calibri"/>
              <a:cs typeface="Calibri"/>
            </a:endParaRPr>
          </a:p>
        </p:txBody>
      </p:sp>
      <p:grpSp>
        <p:nvGrpSpPr>
          <p:cNvPr id="4" name="object 4"/>
          <p:cNvGrpSpPr/>
          <p:nvPr/>
        </p:nvGrpSpPr>
        <p:grpSpPr>
          <a:xfrm>
            <a:off x="5689600" y="2184400"/>
            <a:ext cx="6121532" cy="4353081"/>
            <a:chOff x="5099183" y="2220116"/>
            <a:chExt cx="6711950" cy="4317365"/>
          </a:xfrm>
        </p:grpSpPr>
        <p:pic>
          <p:nvPicPr>
            <p:cNvPr id="5" name="object 5"/>
            <p:cNvPicPr/>
            <p:nvPr/>
          </p:nvPicPr>
          <p:blipFill>
            <a:blip r:embed="rId3" cstate="print"/>
            <a:stretch>
              <a:fillRect/>
            </a:stretch>
          </p:blipFill>
          <p:spPr>
            <a:xfrm>
              <a:off x="5099183" y="2239847"/>
              <a:ext cx="6711815" cy="4277746"/>
            </a:xfrm>
            <a:prstGeom prst="rect">
              <a:avLst/>
            </a:prstGeom>
          </p:spPr>
        </p:pic>
        <p:pic>
          <p:nvPicPr>
            <p:cNvPr id="6" name="object 6"/>
            <p:cNvPicPr/>
            <p:nvPr/>
          </p:nvPicPr>
          <p:blipFill>
            <a:blip r:embed="rId4" cstate="print"/>
            <a:stretch>
              <a:fillRect/>
            </a:stretch>
          </p:blipFill>
          <p:spPr>
            <a:xfrm>
              <a:off x="5099189" y="2220116"/>
              <a:ext cx="3520795" cy="4317195"/>
            </a:xfrm>
            <a:prstGeom prst="rect">
              <a:avLst/>
            </a:prstGeom>
          </p:spPr>
        </p:pic>
      </p:grpSp>
      <p:sp>
        <p:nvSpPr>
          <p:cNvPr id="7" name="object 7"/>
          <p:cNvSpPr txBox="1"/>
          <p:nvPr/>
        </p:nvSpPr>
        <p:spPr>
          <a:xfrm>
            <a:off x="11852151" y="5059371"/>
            <a:ext cx="175260" cy="1399540"/>
          </a:xfrm>
          <a:prstGeom prst="rect">
            <a:avLst/>
          </a:prstGeom>
        </p:spPr>
        <p:txBody>
          <a:bodyPr vert="vert270" wrap="square" lIns="0" tIns="635" rIns="0" bIns="0" rtlCol="0">
            <a:spAutoFit/>
          </a:bodyPr>
          <a:lstStyle/>
          <a:p>
            <a:pPr marL="12700">
              <a:lnSpc>
                <a:spcPct val="100000"/>
              </a:lnSpc>
              <a:spcBef>
                <a:spcPts val="5"/>
              </a:spcBef>
            </a:pPr>
            <a:r>
              <a:rPr sz="1050" dirty="0">
                <a:latin typeface="Arial"/>
                <a:cs typeface="Arial"/>
              </a:rPr>
              <a:t>Photo</a:t>
            </a:r>
            <a:r>
              <a:rPr sz="1050" spc="-25" dirty="0">
                <a:latin typeface="Arial"/>
                <a:cs typeface="Arial"/>
              </a:rPr>
              <a:t> </a:t>
            </a:r>
            <a:r>
              <a:rPr sz="1050" dirty="0">
                <a:latin typeface="Arial"/>
                <a:cs typeface="Arial"/>
              </a:rPr>
              <a:t>credit:</a:t>
            </a:r>
            <a:r>
              <a:rPr sz="1050" spc="-25" dirty="0">
                <a:latin typeface="Arial"/>
                <a:cs typeface="Arial"/>
              </a:rPr>
              <a:t> </a:t>
            </a:r>
            <a:r>
              <a:rPr sz="1050" dirty="0">
                <a:latin typeface="Arial"/>
                <a:cs typeface="Arial"/>
              </a:rPr>
              <a:t>ADB</a:t>
            </a:r>
            <a:r>
              <a:rPr sz="1050" spc="-35" dirty="0">
                <a:latin typeface="Arial"/>
                <a:cs typeface="Arial"/>
              </a:rPr>
              <a:t> </a:t>
            </a:r>
            <a:r>
              <a:rPr sz="1050" spc="-20" dirty="0">
                <a:latin typeface="Arial"/>
                <a:cs typeface="Arial"/>
              </a:rPr>
              <a:t>Staff</a:t>
            </a:r>
            <a:endParaRPr sz="1050"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F3A5C8-8192-7FBE-5378-87B7EB47E8C2}"/>
              </a:ext>
            </a:extLst>
          </p:cNvPr>
          <p:cNvSpPr>
            <a:spLocks noGrp="1"/>
          </p:cNvSpPr>
          <p:nvPr>
            <p:ph type="sldNum" sz="quarter" idx="12"/>
          </p:nvPr>
        </p:nvSpPr>
        <p:spPr/>
        <p:txBody>
          <a:bodyPr/>
          <a:lstStyle/>
          <a:p>
            <a:fld id="{90FCBB43-4EE7-4AE0-A011-CC9052827149}" type="slidenum">
              <a:rPr lang="en-US" smtClean="0">
                <a:solidFill>
                  <a:prstClr val="black"/>
                </a:solidFill>
              </a:rPr>
              <a:pPr/>
              <a:t>30</a:t>
            </a:fld>
            <a:endParaRPr lang="en-US" dirty="0">
              <a:solidFill>
                <a:prstClr val="black"/>
              </a:solidFill>
            </a:endParaRPr>
          </a:p>
        </p:txBody>
      </p:sp>
      <p:sp>
        <p:nvSpPr>
          <p:cNvPr id="3" name="Content Placeholder 2">
            <a:extLst>
              <a:ext uri="{FF2B5EF4-FFF2-40B4-BE49-F238E27FC236}">
                <a16:creationId xmlns:a16="http://schemas.microsoft.com/office/drawing/2014/main" id="{1E0A3B80-ECAA-62CA-0760-0B5B6FB5A60E}"/>
              </a:ext>
            </a:extLst>
          </p:cNvPr>
          <p:cNvSpPr>
            <a:spLocks noGrp="1"/>
          </p:cNvSpPr>
          <p:nvPr>
            <p:ph idx="4294967295"/>
          </p:nvPr>
        </p:nvSpPr>
        <p:spPr>
          <a:xfrm>
            <a:off x="585921" y="2528626"/>
            <a:ext cx="5006357" cy="2733574"/>
          </a:xfrm>
        </p:spPr>
        <p:txBody>
          <a:bodyPr>
            <a:normAutofit lnSpcReduction="10000"/>
          </a:bodyPr>
          <a:lstStyle/>
          <a:p>
            <a:pPr marL="346075" indent="-346075"/>
            <a:r>
              <a:rPr lang="en-US" sz="60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Questions </a:t>
            </a:r>
          </a:p>
          <a:p>
            <a:pPr marL="0" indent="0">
              <a:buNone/>
            </a:pPr>
            <a:r>
              <a:rPr lang="en-US" sz="60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	and </a:t>
            </a:r>
          </a:p>
          <a:p>
            <a:pPr marL="346075" indent="-346075"/>
            <a:r>
              <a:rPr lang="en-US" sz="60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Comments</a:t>
            </a:r>
          </a:p>
        </p:txBody>
      </p:sp>
      <p:pic>
        <p:nvPicPr>
          <p:cNvPr id="7" name="Picture 6">
            <a:extLst>
              <a:ext uri="{FF2B5EF4-FFF2-40B4-BE49-F238E27FC236}">
                <a16:creationId xmlns:a16="http://schemas.microsoft.com/office/drawing/2014/main" id="{F857DA63-AF89-44B2-BA4B-DC89C2F6C408}"/>
              </a:ext>
            </a:extLst>
          </p:cNvPr>
          <p:cNvPicPr>
            <a:picLocks noChangeAspect="1"/>
          </p:cNvPicPr>
          <p:nvPr/>
        </p:nvPicPr>
        <p:blipFill>
          <a:blip r:embed="rId3"/>
          <a:stretch>
            <a:fillRect/>
          </a:stretch>
        </p:blipFill>
        <p:spPr>
          <a:xfrm>
            <a:off x="6629362" y="2252749"/>
            <a:ext cx="5149970" cy="3431551"/>
          </a:xfrm>
          <a:prstGeom prst="rect">
            <a:avLst/>
          </a:prstGeom>
        </p:spPr>
      </p:pic>
      <p:sp>
        <p:nvSpPr>
          <p:cNvPr id="8" name="TextBox 7">
            <a:extLst>
              <a:ext uri="{FF2B5EF4-FFF2-40B4-BE49-F238E27FC236}">
                <a16:creationId xmlns:a16="http://schemas.microsoft.com/office/drawing/2014/main" id="{3ECA47FA-00E9-D9B7-A163-7F82A424FBAF}"/>
              </a:ext>
            </a:extLst>
          </p:cNvPr>
          <p:cNvSpPr txBox="1"/>
          <p:nvPr/>
        </p:nvSpPr>
        <p:spPr>
          <a:xfrm>
            <a:off x="518890" y="1085694"/>
            <a:ext cx="4706753"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Tactile Wayfinding</a:t>
            </a:r>
            <a:endParaRPr lang="en-US" sz="3600" dirty="0"/>
          </a:p>
        </p:txBody>
      </p:sp>
    </p:spTree>
    <p:extLst>
      <p:ext uri="{BB962C8B-B14F-4D97-AF65-F5344CB8AC3E}">
        <p14:creationId xmlns:p14="http://schemas.microsoft.com/office/powerpoint/2010/main" val="3793938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37075"/>
            <a:ext cx="12192000" cy="50800"/>
          </a:xfrm>
          <a:custGeom>
            <a:avLst/>
            <a:gdLst/>
            <a:ahLst/>
            <a:cxnLst/>
            <a:rect l="l" t="t" r="r" b="b"/>
            <a:pathLst>
              <a:path w="12192000" h="50800">
                <a:moveTo>
                  <a:pt x="12192000" y="0"/>
                </a:moveTo>
                <a:lnTo>
                  <a:pt x="0" y="0"/>
                </a:lnTo>
                <a:lnTo>
                  <a:pt x="0" y="50800"/>
                </a:lnTo>
                <a:lnTo>
                  <a:pt x="12192000" y="50800"/>
                </a:lnTo>
                <a:lnTo>
                  <a:pt x="12192000" y="0"/>
                </a:lnTo>
                <a:close/>
              </a:path>
            </a:pathLst>
          </a:custGeom>
          <a:solidFill>
            <a:srgbClr val="3E3179"/>
          </a:solidFill>
        </p:spPr>
        <p:txBody>
          <a:bodyPr wrap="square" lIns="0" tIns="0" rIns="0" bIns="0" rtlCol="0"/>
          <a:lstStyle/>
          <a:p>
            <a:endParaRPr dirty="0"/>
          </a:p>
        </p:txBody>
      </p:sp>
      <p:sp>
        <p:nvSpPr>
          <p:cNvPr id="3" name="object 3"/>
          <p:cNvSpPr txBox="1">
            <a:spLocks noGrp="1"/>
          </p:cNvSpPr>
          <p:nvPr>
            <p:ph type="title"/>
          </p:nvPr>
        </p:nvSpPr>
        <p:spPr>
          <a:xfrm>
            <a:off x="587785" y="2111877"/>
            <a:ext cx="8870539" cy="1859483"/>
          </a:xfrm>
          <a:prstGeom prst="rect">
            <a:avLst/>
          </a:prstGeom>
        </p:spPr>
        <p:txBody>
          <a:bodyPr vert="horz" wrap="square" lIns="0" tIns="12700" rIns="0" bIns="0" rtlCol="0">
            <a:spAutoFit/>
          </a:bodyPr>
          <a:lstStyle/>
          <a:p>
            <a:pPr marL="12700">
              <a:lnSpc>
                <a:spcPct val="100000"/>
              </a:lnSpc>
              <a:spcBef>
                <a:spcPts val="100"/>
              </a:spcBef>
            </a:pPr>
            <a:r>
              <a:rPr lang="en-US" sz="6000" spc="-25" dirty="0">
                <a:latin typeface="Open Sans Semibold" panose="020B0706030804020204" pitchFamily="34" charset="0"/>
                <a:ea typeface="Open Sans Semibold" panose="020B0706030804020204" pitchFamily="34" charset="0"/>
                <a:cs typeface="Open Sans Semibold" panose="020B0706030804020204" pitchFamily="34" charset="0"/>
              </a:rPr>
              <a:t>Parallel Curb Ramps </a:t>
            </a:r>
            <a:br>
              <a:rPr lang="en-US" sz="6000" spc="-25"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sz="6000" spc="-25" dirty="0">
                <a:latin typeface="Open Sans Semibold" panose="020B0706030804020204" pitchFamily="34" charset="0"/>
                <a:ea typeface="Open Sans Semibold" panose="020B0706030804020204" pitchFamily="34" charset="0"/>
                <a:cs typeface="Open Sans Semibold" panose="020B0706030804020204" pitchFamily="34" charset="0"/>
              </a:rPr>
              <a:t>6’ wide</a:t>
            </a:r>
            <a:endParaRPr sz="60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886552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3E2CCC-490A-E721-A6F7-697175B249B9}"/>
              </a:ext>
            </a:extLst>
          </p:cNvPr>
          <p:cNvSpPr>
            <a:spLocks noGrp="1"/>
          </p:cNvSpPr>
          <p:nvPr>
            <p:ph type="sldNum" sz="quarter" idx="12"/>
          </p:nvPr>
        </p:nvSpPr>
        <p:spPr/>
        <p:txBody>
          <a:bodyPr/>
          <a:lstStyle/>
          <a:p>
            <a:fld id="{90FCBB43-4EE7-4AE0-A011-CC9052827149}" type="slidenum">
              <a:rPr lang="en-US" smtClean="0">
                <a:solidFill>
                  <a:prstClr val="black"/>
                </a:solidFill>
              </a:rPr>
              <a:pPr/>
              <a:t>32</a:t>
            </a:fld>
            <a:endParaRPr lang="en-US" dirty="0">
              <a:solidFill>
                <a:prstClr val="black"/>
              </a:solidFill>
            </a:endParaRPr>
          </a:p>
        </p:txBody>
      </p:sp>
      <p:sp>
        <p:nvSpPr>
          <p:cNvPr id="4" name="TextBox 3">
            <a:extLst>
              <a:ext uri="{FF2B5EF4-FFF2-40B4-BE49-F238E27FC236}">
                <a16:creationId xmlns:a16="http://schemas.microsoft.com/office/drawing/2014/main" id="{5862F69B-E3C7-4E2C-69C1-A34958A065D6}"/>
              </a:ext>
            </a:extLst>
          </p:cNvPr>
          <p:cNvSpPr txBox="1"/>
          <p:nvPr/>
        </p:nvSpPr>
        <p:spPr>
          <a:xfrm>
            <a:off x="712123" y="2052573"/>
            <a:ext cx="10559935" cy="3785652"/>
          </a:xfrm>
          <a:prstGeom prst="rect">
            <a:avLst/>
          </a:prstGeom>
          <a:noFill/>
        </p:spPr>
        <p:txBody>
          <a:bodyPr wrap="square">
            <a:spAutoFit/>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PROWAG PR (2013) R304.3.1 Turning Space </a:t>
            </a:r>
            <a:endParaRPr lang="en-US" sz="2000" dirty="0">
              <a:effectLst/>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A turning space 1.2 m (</a:t>
            </a:r>
            <a:r>
              <a:rPr lang="en-US" sz="2000" b="1" dirty="0">
                <a:effectLst/>
                <a:latin typeface="Calibri" panose="020F0502020204030204" pitchFamily="34" charset="0"/>
                <a:ea typeface="Calibri" panose="020F0502020204030204" pitchFamily="34" charset="0"/>
                <a:cs typeface="Calibri" panose="020F0502020204030204" pitchFamily="34" charset="0"/>
              </a:rPr>
              <a:t>4.0 ft</a:t>
            </a:r>
            <a:r>
              <a:rPr lang="en-US" sz="2000" dirty="0">
                <a:effectLst/>
                <a:latin typeface="Calibri" panose="020F0502020204030204" pitchFamily="34" charset="0"/>
                <a:ea typeface="Calibri" panose="020F0502020204030204" pitchFamily="34" charset="0"/>
                <a:cs typeface="Calibri" panose="020F0502020204030204" pitchFamily="34" charset="0"/>
              </a:rPr>
              <a:t>)</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minimum by 1.2 m (</a:t>
            </a:r>
            <a:r>
              <a:rPr lang="en-US" sz="2000" b="1" dirty="0">
                <a:effectLst/>
                <a:latin typeface="Calibri" panose="020F0502020204030204" pitchFamily="34" charset="0"/>
                <a:ea typeface="Calibri" panose="020F0502020204030204" pitchFamily="34" charset="0"/>
                <a:cs typeface="Calibri" panose="020F0502020204030204" pitchFamily="34" charset="0"/>
              </a:rPr>
              <a:t>4.0 ft</a:t>
            </a:r>
            <a:r>
              <a:rPr lang="en-US" sz="2000" dirty="0">
                <a:effectLst/>
                <a:latin typeface="Calibri" panose="020F0502020204030204" pitchFamily="34" charset="0"/>
                <a:ea typeface="Calibri" panose="020F0502020204030204" pitchFamily="34" charset="0"/>
                <a:cs typeface="Calibri" panose="020F0502020204030204" pitchFamily="34" charset="0"/>
              </a:rPr>
              <a:t>) minimum shall be provided at the bottom of the curb ramp and shall be permitted to overlap other turning spaces and clear spaces. </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If the turning space is constrained on 2 or more sides, the turning space shall be 1.2 m (4.0 ft) minimum by 1.5 m (</a:t>
            </a:r>
            <a:r>
              <a:rPr lang="en-US" sz="2000" b="1" dirty="0">
                <a:effectLst/>
                <a:latin typeface="Calibri" panose="020F0502020204030204" pitchFamily="34" charset="0"/>
                <a:ea typeface="Calibri" panose="020F0502020204030204" pitchFamily="34" charset="0"/>
                <a:cs typeface="Calibri" panose="020F0502020204030204" pitchFamily="34" charset="0"/>
              </a:rPr>
              <a:t>5.0 ft</a:t>
            </a:r>
            <a:r>
              <a:rPr lang="en-US" sz="2000" dirty="0">
                <a:effectLst/>
                <a:latin typeface="Calibri" panose="020F0502020204030204" pitchFamily="34" charset="0"/>
                <a:ea typeface="Calibri" panose="020F0502020204030204" pitchFamily="34" charset="0"/>
                <a:cs typeface="Calibri" panose="020F0502020204030204" pitchFamily="34" charset="0"/>
              </a:rPr>
              <a:t>). The 1.5 m (</a:t>
            </a:r>
            <a:r>
              <a:rPr lang="en-US" sz="2000" b="1" dirty="0">
                <a:effectLst/>
                <a:latin typeface="Calibri" panose="020F0502020204030204" pitchFamily="34" charset="0"/>
                <a:ea typeface="Calibri" panose="020F0502020204030204" pitchFamily="34" charset="0"/>
                <a:cs typeface="Calibri" panose="020F0502020204030204" pitchFamily="34" charset="0"/>
              </a:rPr>
              <a:t>5.0 ft</a:t>
            </a:r>
            <a:r>
              <a:rPr lang="en-US" sz="2000" dirty="0">
                <a:effectLst/>
                <a:latin typeface="Calibri" panose="020F0502020204030204" pitchFamily="34" charset="0"/>
                <a:ea typeface="Calibri" panose="020F0502020204030204" pitchFamily="34" charset="0"/>
                <a:cs typeface="Calibri" panose="020F0502020204030204" pitchFamily="34" charset="0"/>
              </a:rPr>
              <a:t>) dimension shall be provided in the direction of the pedestrian street crossing.</a:t>
            </a:r>
            <a:endParaRPr lang="en-US" sz="2000" dirty="0">
              <a:effectLst/>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PROWAG FR (2023) R304.3.4 Landings</a:t>
            </a:r>
            <a:endParaRPr lang="en-US" sz="2000" dirty="0">
              <a:effectLst/>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Landings shall be provided at the bottom of </a:t>
            </a:r>
            <a:r>
              <a:rPr lang="en-US" sz="2000" i="1" dirty="0">
                <a:effectLst/>
                <a:latin typeface="Calibri" panose="020F0502020204030204" pitchFamily="34" charset="0"/>
                <a:ea typeface="Calibri" panose="020F0502020204030204" pitchFamily="34" charset="0"/>
                <a:cs typeface="Calibri" panose="020F0502020204030204" pitchFamily="34" charset="0"/>
              </a:rPr>
              <a:t>parallel curb ramps</a:t>
            </a:r>
            <a:r>
              <a:rPr lang="en-US" sz="2000" dirty="0">
                <a:effectLst/>
                <a:latin typeface="Calibri" panose="020F0502020204030204" pitchFamily="34" charset="0"/>
                <a:ea typeface="Calibri" panose="020F0502020204030204" pitchFamily="34" charset="0"/>
                <a:cs typeface="Calibri" panose="020F0502020204030204" pitchFamily="34" charset="0"/>
              </a:rPr>
              <a:t>. Landings shall be 48 inches (</a:t>
            </a:r>
            <a:r>
              <a:rPr lang="en-US" sz="2000" b="1" dirty="0">
                <a:effectLst/>
                <a:latin typeface="Calibri" panose="020F0502020204030204" pitchFamily="34" charset="0"/>
                <a:ea typeface="Calibri" panose="020F0502020204030204" pitchFamily="34" charset="0"/>
                <a:cs typeface="Calibri" panose="020F0502020204030204" pitchFamily="34" charset="0"/>
              </a:rPr>
              <a:t>4.0 ft</a:t>
            </a:r>
            <a:r>
              <a:rPr lang="en-US" sz="2000" dirty="0">
                <a:effectLst/>
                <a:latin typeface="Calibri" panose="020F0502020204030204" pitchFamily="34" charset="0"/>
                <a:ea typeface="Calibri" panose="020F0502020204030204" pitchFamily="34" charset="0"/>
                <a:cs typeface="Calibri" panose="020F0502020204030204" pitchFamily="34" charset="0"/>
              </a:rPr>
              <a:t>) wide minimum by 48 inches (</a:t>
            </a:r>
            <a:r>
              <a:rPr lang="en-US" sz="2000" b="1" dirty="0">
                <a:effectLst/>
                <a:latin typeface="Calibri" panose="020F0502020204030204" pitchFamily="34" charset="0"/>
                <a:ea typeface="Calibri" panose="020F0502020204030204" pitchFamily="34" charset="0"/>
                <a:cs typeface="Calibri" panose="020F0502020204030204" pitchFamily="34" charset="0"/>
              </a:rPr>
              <a:t>4.0 ft</a:t>
            </a:r>
            <a:r>
              <a:rPr lang="en-US" sz="2000" dirty="0">
                <a:effectLst/>
                <a:latin typeface="Calibri" panose="020F0502020204030204" pitchFamily="34" charset="0"/>
                <a:ea typeface="Calibri" panose="020F0502020204030204" pitchFamily="34" charset="0"/>
                <a:cs typeface="Calibri" panose="020F0502020204030204" pitchFamily="34" charset="0"/>
              </a:rPr>
              <a:t>)</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long minimum.  The slope of the landing, measured parallel to the direction of travel on the </a:t>
            </a:r>
            <a:r>
              <a:rPr lang="en-US" sz="2000" i="1" dirty="0">
                <a:effectLst/>
                <a:latin typeface="Calibri" panose="020F0502020204030204" pitchFamily="34" charset="0"/>
                <a:ea typeface="Calibri" panose="020F0502020204030204" pitchFamily="34" charset="0"/>
                <a:cs typeface="Calibri" panose="020F0502020204030204" pitchFamily="34" charset="0"/>
              </a:rPr>
              <a:t>curb ramp</a:t>
            </a:r>
            <a:r>
              <a:rPr lang="en-US" sz="2000" dirty="0">
                <a:effectLst/>
                <a:latin typeface="Calibri" panose="020F0502020204030204" pitchFamily="34" charset="0"/>
                <a:ea typeface="Calibri" panose="020F0502020204030204" pitchFamily="34" charset="0"/>
                <a:cs typeface="Calibri" panose="020F0502020204030204" pitchFamily="34" charset="0"/>
              </a:rPr>
              <a:t> run, shall be permitted to be equal to or less than the slope of the </a:t>
            </a:r>
            <a:r>
              <a:rPr lang="en-US" sz="2000" i="1" dirty="0">
                <a:effectLst/>
                <a:latin typeface="Calibri" panose="020F0502020204030204" pitchFamily="34" charset="0"/>
                <a:ea typeface="Calibri" panose="020F0502020204030204" pitchFamily="34" charset="0"/>
                <a:cs typeface="Calibri" panose="020F0502020204030204" pitchFamily="34" charset="0"/>
              </a:rPr>
              <a:t>roadway</a:t>
            </a:r>
            <a:r>
              <a:rPr lang="en-US" sz="2000" dirty="0">
                <a:effectLst/>
                <a:latin typeface="Calibri" panose="020F0502020204030204" pitchFamily="34" charset="0"/>
                <a:ea typeface="Calibri" panose="020F0502020204030204" pitchFamily="34" charset="0"/>
                <a:cs typeface="Calibri" panose="020F0502020204030204" pitchFamily="34" charset="0"/>
              </a:rPr>
              <a:t> or the </a:t>
            </a:r>
            <a:r>
              <a:rPr lang="en-US" sz="2000" i="1" dirty="0">
                <a:effectLst/>
                <a:latin typeface="Calibri" panose="020F0502020204030204" pitchFamily="34" charset="0"/>
                <a:ea typeface="Calibri" panose="020F0502020204030204" pitchFamily="34" charset="0"/>
                <a:cs typeface="Calibri" panose="020F0502020204030204" pitchFamily="34" charset="0"/>
              </a:rPr>
              <a:t>cross slope</a:t>
            </a:r>
            <a:r>
              <a:rPr lang="en-US" sz="2000" dirty="0">
                <a:effectLst/>
                <a:latin typeface="Calibri" panose="020F0502020204030204" pitchFamily="34" charset="0"/>
                <a:ea typeface="Calibri" panose="020F0502020204030204" pitchFamily="34" charset="0"/>
                <a:cs typeface="Calibri" panose="020F0502020204030204" pitchFamily="34" charset="0"/>
              </a:rPr>
              <a:t> of the </a:t>
            </a:r>
            <a:r>
              <a:rPr lang="en-US" sz="2000" i="1" dirty="0">
                <a:effectLst/>
                <a:latin typeface="Calibri" panose="020F0502020204030204" pitchFamily="34" charset="0"/>
                <a:ea typeface="Calibri" panose="020F0502020204030204" pitchFamily="34" charset="0"/>
                <a:cs typeface="Calibri" panose="020F0502020204030204" pitchFamily="34" charset="0"/>
              </a:rPr>
              <a:t>crosswalk</a:t>
            </a:r>
            <a:r>
              <a:rPr lang="en-US" sz="2000" dirty="0">
                <a:effectLst/>
                <a:latin typeface="Calibri" panose="020F0502020204030204" pitchFamily="34" charset="0"/>
                <a:ea typeface="Calibri" panose="020F0502020204030204" pitchFamily="34" charset="0"/>
                <a:cs typeface="Calibri" panose="020F0502020204030204" pitchFamily="34" charset="0"/>
              </a:rPr>
              <a:t> as specified by R302.5..</a:t>
            </a:r>
            <a:endParaRPr lang="en-US" sz="2000" dirty="0">
              <a:effectLst/>
              <a:latin typeface="Aptos" panose="020B000402020202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F78E273-BF1A-5FE7-945A-1E3DCADBAEBD}"/>
              </a:ext>
            </a:extLst>
          </p:cNvPr>
          <p:cNvSpPr txBox="1"/>
          <p:nvPr/>
        </p:nvSpPr>
        <p:spPr>
          <a:xfrm>
            <a:off x="731520" y="931025"/>
            <a:ext cx="10540538" cy="954107"/>
          </a:xfrm>
          <a:prstGeom prst="rect">
            <a:avLst/>
          </a:prstGeom>
          <a:noFill/>
        </p:spPr>
        <p:txBody>
          <a:bodyPr wrap="square" rtlCol="0">
            <a:spAutoFit/>
          </a:bodyPr>
          <a:lstStyle/>
          <a:p>
            <a:r>
              <a:rPr lang="en-US" sz="2800" dirty="0">
                <a:latin typeface="Open Sans Semibold" panose="020B0706030804020204" pitchFamily="34" charset="0"/>
                <a:ea typeface="Open Sans Semibold" panose="020B0706030804020204" pitchFamily="34" charset="0"/>
                <a:cs typeface="Open Sans Semibold" panose="020B0706030804020204" pitchFamily="34" charset="0"/>
              </a:rPr>
              <a:t>Access Board- Public Right of way accessibility guidelines (PROWAG)</a:t>
            </a:r>
          </a:p>
        </p:txBody>
      </p:sp>
    </p:spTree>
    <p:extLst>
      <p:ext uri="{BB962C8B-B14F-4D97-AF65-F5344CB8AC3E}">
        <p14:creationId xmlns:p14="http://schemas.microsoft.com/office/powerpoint/2010/main" val="3525311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50F3E8-B9D1-6AB4-91C6-2A611877A9CE}"/>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Parallel curb ramps – California Building Code  (CBC)</a:t>
            </a:r>
          </a:p>
        </p:txBody>
      </p:sp>
      <p:sp>
        <p:nvSpPr>
          <p:cNvPr id="4" name="Content Placeholder 3">
            <a:extLst>
              <a:ext uri="{FF2B5EF4-FFF2-40B4-BE49-F238E27FC236}">
                <a16:creationId xmlns:a16="http://schemas.microsoft.com/office/drawing/2014/main" id="{C01F1D7B-DCAC-F3BF-BD25-BD2BBE0AB601}"/>
              </a:ext>
            </a:extLst>
          </p:cNvPr>
          <p:cNvSpPr>
            <a:spLocks noGrp="1"/>
          </p:cNvSpPr>
          <p:nvPr>
            <p:ph sz="half" idx="1"/>
          </p:nvPr>
        </p:nvSpPr>
        <p:spPr/>
        <p:txBody>
          <a:bodyPr>
            <a:normAutofit/>
          </a:bodyPr>
          <a:lstStyle/>
          <a:p>
            <a:pPr>
              <a:lnSpc>
                <a:spcPct val="100000"/>
              </a:lnSpc>
            </a:pPr>
            <a:r>
              <a:rPr lang="en-US" sz="2800" dirty="0">
                <a:latin typeface="Open Sans" panose="020B0606030504020204" pitchFamily="34" charset="0"/>
                <a:ea typeface="Open Sans" panose="020B0606030504020204" pitchFamily="34" charset="0"/>
                <a:cs typeface="Open Sans" panose="020B0606030504020204" pitchFamily="34" charset="0"/>
              </a:rPr>
              <a:t>11B-406.3.2 Turning space. A turning space 48 inches minimum by 48 inches minimum shall be provided at the bottom of the curb ramp. The slope of the turning space in all directions shall be 1:48 maximum.</a:t>
            </a:r>
          </a:p>
        </p:txBody>
      </p:sp>
      <p:pic>
        <p:nvPicPr>
          <p:cNvPr id="7" name="Content Placeholder 6">
            <a:extLst>
              <a:ext uri="{FF2B5EF4-FFF2-40B4-BE49-F238E27FC236}">
                <a16:creationId xmlns:a16="http://schemas.microsoft.com/office/drawing/2014/main" id="{D34F380B-83FE-DDE5-CDCD-9897DDACE303}"/>
              </a:ext>
            </a:extLst>
          </p:cNvPr>
          <p:cNvPicPr>
            <a:picLocks noGrp="1" noChangeAspect="1"/>
          </p:cNvPicPr>
          <p:nvPr>
            <p:ph sz="half" idx="2"/>
          </p:nvPr>
        </p:nvPicPr>
        <p:blipFill>
          <a:blip r:embed="rId2"/>
          <a:stretch>
            <a:fillRect/>
          </a:stretch>
        </p:blipFill>
        <p:spPr>
          <a:xfrm>
            <a:off x="6909955" y="2924689"/>
            <a:ext cx="5397500" cy="2153210"/>
          </a:xfrm>
        </p:spPr>
      </p:pic>
      <p:sp>
        <p:nvSpPr>
          <p:cNvPr id="2" name="Slide Number Placeholder 1">
            <a:extLst>
              <a:ext uri="{FF2B5EF4-FFF2-40B4-BE49-F238E27FC236}">
                <a16:creationId xmlns:a16="http://schemas.microsoft.com/office/drawing/2014/main" id="{DBD6D168-1C8F-96AD-0C4C-8B0FBB48C8C7}"/>
              </a:ext>
            </a:extLst>
          </p:cNvPr>
          <p:cNvSpPr>
            <a:spLocks noGrp="1"/>
          </p:cNvSpPr>
          <p:nvPr>
            <p:ph type="sldNum" sz="quarter" idx="12"/>
          </p:nvPr>
        </p:nvSpPr>
        <p:spPr/>
        <p:txBody>
          <a:bodyPr/>
          <a:lstStyle/>
          <a:p>
            <a:fld id="{90FCBB43-4EE7-4AE0-A011-CC905282714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299641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A0D3-3F81-5A1B-BDED-964C489BAADB}"/>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2019 Intermediate Code Changes</a:t>
            </a:r>
          </a:p>
        </p:txBody>
      </p:sp>
      <p:sp>
        <p:nvSpPr>
          <p:cNvPr id="3" name="Content Placeholder 2">
            <a:extLst>
              <a:ext uri="{FF2B5EF4-FFF2-40B4-BE49-F238E27FC236}">
                <a16:creationId xmlns:a16="http://schemas.microsoft.com/office/drawing/2014/main" id="{751CEA3B-FB9D-95C9-DA1B-53D1741C887A}"/>
              </a:ext>
            </a:extLst>
          </p:cNvPr>
          <p:cNvSpPr>
            <a:spLocks noGrp="1"/>
          </p:cNvSpPr>
          <p:nvPr>
            <p:ph sz="half" idx="1"/>
          </p:nvPr>
        </p:nvSpPr>
        <p:spPr>
          <a:xfrm>
            <a:off x="621554" y="1828800"/>
            <a:ext cx="11182519" cy="4621876"/>
          </a:xfrm>
        </p:spPr>
        <p:txBody>
          <a:bodyPr>
            <a:normAutofit/>
          </a:bodyPr>
          <a:lstStyle/>
          <a:p>
            <a:pPr>
              <a:lnSpc>
                <a:spcPct val="100000"/>
              </a:lnSpc>
            </a:pPr>
            <a:r>
              <a:rPr lang="en-US" dirty="0">
                <a:latin typeface="Open Sans" panose="020B0606030504020204" pitchFamily="34" charset="0"/>
                <a:ea typeface="Open Sans" panose="020B0606030504020204" pitchFamily="34" charset="0"/>
                <a:cs typeface="Open Sans" panose="020B0606030504020204" pitchFamily="34" charset="0"/>
              </a:rPr>
              <a:t>DSA STATEMENT OF REASONS: </a:t>
            </a:r>
          </a:p>
          <a:p>
            <a:pPr>
              <a:lnSpc>
                <a:spcPct val="100000"/>
              </a:lnSpc>
            </a:pPr>
            <a:r>
              <a:rPr lang="en-US" sz="2200" dirty="0">
                <a:latin typeface="Open Sans" panose="020B0606030504020204" pitchFamily="34" charset="0"/>
                <a:ea typeface="Open Sans" panose="020B0606030504020204" pitchFamily="34" charset="0"/>
                <a:cs typeface="Open Sans" panose="020B0606030504020204" pitchFamily="34" charset="0"/>
              </a:rPr>
              <a:t>This change reformats Section 11B-705.1.2.2 to present detectable warnings requirements separately for perpendicular and parallel curb ramps. Revised detectable warning requirements are also provided for parallel curb ramps with one entrance/exit point (i.e. transition from the turning space to the gutter, street or highway) and those with two entrance/exit points – as may be found in parking lots where a median has accessible parking on both sides of an island. </a:t>
            </a:r>
          </a:p>
          <a:p>
            <a:pPr>
              <a:lnSpc>
                <a:spcPct val="100000"/>
              </a:lnSpc>
            </a:pPr>
            <a:r>
              <a:rPr lang="en-US" sz="2200" b="1" dirty="0">
                <a:latin typeface="Open Sans Semibold" panose="020B0706030804020204" pitchFamily="34" charset="0"/>
                <a:ea typeface="Open Sans Semibold" panose="020B0706030804020204" pitchFamily="34" charset="0"/>
                <a:cs typeface="Open Sans Semibold" panose="020B0706030804020204" pitchFamily="34" charset="0"/>
              </a:rPr>
              <a:t>The amendment language requires the turning space to include a 36” minimum width passage without detectable warnings so pedestrians may travel through the turning space without passing over the detectable warnings. This provision responds to numerous comments from wheelchair users who experience pain when travelling over extended lengths of detectable warnings</a:t>
            </a:r>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a:t>
            </a:r>
          </a:p>
          <a:p>
            <a:pPr>
              <a:lnSpc>
                <a:spcPct val="100000"/>
              </a:lnSpc>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5463B429-FAEB-A707-F569-F45A526140DB}"/>
              </a:ext>
            </a:extLst>
          </p:cNvPr>
          <p:cNvSpPr>
            <a:spLocks noGrp="1"/>
          </p:cNvSpPr>
          <p:nvPr>
            <p:ph type="sldNum" sz="quarter" idx="12"/>
          </p:nvPr>
        </p:nvSpPr>
        <p:spPr/>
        <p:txBody>
          <a:bodyPr/>
          <a:lstStyle/>
          <a:p>
            <a:fld id="{90FCBB43-4EE7-4AE0-A011-CC9052827149}"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4019948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50F3E8-B9D1-6AB4-91C6-2A611877A9CE}"/>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Parallel Curb ramps - CBC</a:t>
            </a:r>
          </a:p>
        </p:txBody>
      </p:sp>
      <p:sp>
        <p:nvSpPr>
          <p:cNvPr id="4" name="Content Placeholder 3">
            <a:extLst>
              <a:ext uri="{FF2B5EF4-FFF2-40B4-BE49-F238E27FC236}">
                <a16:creationId xmlns:a16="http://schemas.microsoft.com/office/drawing/2014/main" id="{C01F1D7B-DCAC-F3BF-BD25-BD2BBE0AB601}"/>
              </a:ext>
            </a:extLst>
          </p:cNvPr>
          <p:cNvSpPr>
            <a:spLocks noGrp="1"/>
          </p:cNvSpPr>
          <p:nvPr>
            <p:ph sz="half" idx="1"/>
          </p:nvPr>
        </p:nvSpPr>
        <p:spPr>
          <a:xfrm>
            <a:off x="314423" y="3377673"/>
            <a:ext cx="7400925" cy="4686300"/>
          </a:xfrm>
        </p:spPr>
        <p:txBody>
          <a:bodyPr>
            <a:noAutofit/>
          </a:bodyPr>
          <a:lstStyle/>
          <a:p>
            <a:pPr>
              <a:lnSpc>
                <a:spcPct val="120000"/>
              </a:lnSpc>
            </a:pPr>
            <a:r>
              <a:rPr lang="en-US" sz="1800" dirty="0">
                <a:latin typeface="Open Sans" panose="020B0606030504020204" pitchFamily="34" charset="0"/>
                <a:ea typeface="Open Sans" panose="020B0606030504020204" pitchFamily="34" charset="0"/>
                <a:cs typeface="Open Sans" panose="020B0606030504020204" pitchFamily="34" charset="0"/>
              </a:rPr>
              <a:t>Exceptions:</a:t>
            </a:r>
          </a:p>
          <a:p>
            <a:pPr>
              <a:lnSpc>
                <a:spcPct val="120000"/>
              </a:lnSpc>
            </a:pPr>
            <a:r>
              <a:rPr lang="en-US" sz="1800" dirty="0">
                <a:latin typeface="Open Sans" panose="020B0606030504020204" pitchFamily="34" charset="0"/>
                <a:ea typeface="Open Sans" panose="020B0606030504020204" pitchFamily="34" charset="0"/>
                <a:cs typeface="Open Sans" panose="020B0606030504020204" pitchFamily="34" charset="0"/>
              </a:rPr>
              <a:t>1. Where it is technically infeasible to provide a minimum 72 inches wide turning space, as measured perpendicular to the curb, the depth of detectable warnings may be reduced to 24 inches minimum.</a:t>
            </a:r>
          </a:p>
          <a:p>
            <a:pPr>
              <a:lnSpc>
                <a:spcPct val="120000"/>
              </a:lnSpc>
            </a:pPr>
            <a:r>
              <a:rPr lang="en-US" sz="1800" dirty="0">
                <a:latin typeface="Open Sans" panose="020B0606030504020204" pitchFamily="34" charset="0"/>
                <a:ea typeface="Open Sans" panose="020B0606030504020204" pitchFamily="34" charset="0"/>
                <a:cs typeface="Open Sans" panose="020B0606030504020204" pitchFamily="34" charset="0"/>
              </a:rPr>
              <a:t>2.Existing parallel curb ramps with detectable warnings in compliance with the code requirements in effect at the time of installation shall not be required to provide a minimum 36 inches wide portion of the turning space without detectable warnings.</a:t>
            </a:r>
          </a:p>
        </p:txBody>
      </p:sp>
      <p:sp>
        <p:nvSpPr>
          <p:cNvPr id="2" name="Slide Number Placeholder 1">
            <a:extLst>
              <a:ext uri="{FF2B5EF4-FFF2-40B4-BE49-F238E27FC236}">
                <a16:creationId xmlns:a16="http://schemas.microsoft.com/office/drawing/2014/main" id="{DBD6D168-1C8F-96AD-0C4C-8B0FBB48C8C7}"/>
              </a:ext>
            </a:extLst>
          </p:cNvPr>
          <p:cNvSpPr>
            <a:spLocks noGrp="1"/>
          </p:cNvSpPr>
          <p:nvPr>
            <p:ph type="sldNum" sz="quarter" idx="12"/>
          </p:nvPr>
        </p:nvSpPr>
        <p:spPr/>
        <p:txBody>
          <a:bodyPr/>
          <a:lstStyle/>
          <a:p>
            <a:fld id="{90FCBB43-4EE7-4AE0-A011-CC9052827149}" type="slidenum">
              <a:rPr lang="en-US" smtClean="0">
                <a:solidFill>
                  <a:prstClr val="black"/>
                </a:solidFill>
              </a:rPr>
              <a:pPr/>
              <a:t>35</a:t>
            </a:fld>
            <a:endParaRPr lang="en-US" dirty="0">
              <a:solidFill>
                <a:prstClr val="black"/>
              </a:solidFill>
            </a:endParaRPr>
          </a:p>
        </p:txBody>
      </p:sp>
      <p:sp>
        <p:nvSpPr>
          <p:cNvPr id="11" name="TextBox 10">
            <a:extLst>
              <a:ext uri="{FF2B5EF4-FFF2-40B4-BE49-F238E27FC236}">
                <a16:creationId xmlns:a16="http://schemas.microsoft.com/office/drawing/2014/main" id="{EABF213D-1E36-4B8E-2034-45F6A6F310E6}"/>
              </a:ext>
            </a:extLst>
          </p:cNvPr>
          <p:cNvSpPr txBox="1"/>
          <p:nvPr/>
        </p:nvSpPr>
        <p:spPr>
          <a:xfrm>
            <a:off x="525089" y="1620623"/>
            <a:ext cx="11141821" cy="1730858"/>
          </a:xfrm>
          <a:prstGeom prst="rect">
            <a:avLst/>
          </a:prstGeom>
          <a:noFill/>
        </p:spPr>
        <p:txBody>
          <a:bodyPr wrap="square" rtlCol="0">
            <a:spAutoFit/>
          </a:bodyPr>
          <a:lstStyle/>
          <a:p>
            <a:pPr>
              <a:lnSpc>
                <a:spcPct val="120000"/>
              </a:lnSpc>
            </a:pPr>
            <a:r>
              <a:rPr lang="en-US" sz="1800" dirty="0">
                <a:latin typeface="Open Sans" panose="020B0606030504020204" pitchFamily="34" charset="0"/>
                <a:ea typeface="Open Sans" panose="020B0606030504020204" pitchFamily="34" charset="0"/>
                <a:cs typeface="Open Sans" panose="020B0606030504020204" pitchFamily="34" charset="0"/>
              </a:rPr>
              <a:t>11B-705.1.2.2.2.1 One entrance/exit point. Where the turning space has one entrance/exit point other than the sloped ramp segments, detectable warnings shall be 36 inches deep, as measured perpendicular to the curb, and the turning space shall provide minimum 36 inches wide portion without detectable warnings to allow pedestrian travel in the direction of the sidewalk without travelling over the detectable warnings.</a:t>
            </a:r>
          </a:p>
        </p:txBody>
      </p:sp>
      <p:pic>
        <p:nvPicPr>
          <p:cNvPr id="21" name="Content Placeholder 20">
            <a:extLst>
              <a:ext uri="{FF2B5EF4-FFF2-40B4-BE49-F238E27FC236}">
                <a16:creationId xmlns:a16="http://schemas.microsoft.com/office/drawing/2014/main" id="{06A243EB-50F6-D8C4-9DE9-EAB414333002}"/>
              </a:ext>
            </a:extLst>
          </p:cNvPr>
          <p:cNvPicPr>
            <a:picLocks noGrp="1" noChangeAspect="1"/>
          </p:cNvPicPr>
          <p:nvPr>
            <p:ph sz="half" idx="2"/>
          </p:nvPr>
        </p:nvPicPr>
        <p:blipFill>
          <a:blip r:embed="rId3"/>
          <a:stretch>
            <a:fillRect/>
          </a:stretch>
        </p:blipFill>
        <p:spPr>
          <a:xfrm>
            <a:off x="7798552" y="3097362"/>
            <a:ext cx="3962743" cy="2804403"/>
          </a:xfrm>
        </p:spPr>
      </p:pic>
    </p:spTree>
    <p:extLst>
      <p:ext uri="{BB962C8B-B14F-4D97-AF65-F5344CB8AC3E}">
        <p14:creationId xmlns:p14="http://schemas.microsoft.com/office/powerpoint/2010/main" val="2901549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50F3E8-B9D1-6AB4-91C6-2A611877A9CE}"/>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Parallel Curb ramps - CBC</a:t>
            </a:r>
          </a:p>
        </p:txBody>
      </p:sp>
      <p:sp>
        <p:nvSpPr>
          <p:cNvPr id="4" name="Content Placeholder 3">
            <a:extLst>
              <a:ext uri="{FF2B5EF4-FFF2-40B4-BE49-F238E27FC236}">
                <a16:creationId xmlns:a16="http://schemas.microsoft.com/office/drawing/2014/main" id="{C01F1D7B-DCAC-F3BF-BD25-BD2BBE0AB601}"/>
              </a:ext>
            </a:extLst>
          </p:cNvPr>
          <p:cNvSpPr>
            <a:spLocks noGrp="1"/>
          </p:cNvSpPr>
          <p:nvPr>
            <p:ph sz="half" idx="1"/>
          </p:nvPr>
        </p:nvSpPr>
        <p:spPr>
          <a:xfrm>
            <a:off x="314423" y="3377673"/>
            <a:ext cx="7400925" cy="4686300"/>
          </a:xfrm>
        </p:spPr>
        <p:txBody>
          <a:bodyPr>
            <a:noAutofit/>
          </a:bodyPr>
          <a:lstStyle/>
          <a:p>
            <a:pPr>
              <a:lnSpc>
                <a:spcPct val="120000"/>
              </a:lnSpc>
            </a:pPr>
            <a:r>
              <a:rPr lang="en-US" sz="1800" dirty="0">
                <a:latin typeface="Open Sans" panose="020B0606030504020204" pitchFamily="34" charset="0"/>
                <a:ea typeface="Open Sans" panose="020B0606030504020204" pitchFamily="34" charset="0"/>
                <a:cs typeface="Open Sans" panose="020B0606030504020204" pitchFamily="34" charset="0"/>
              </a:rPr>
              <a:t>Exceptions:</a:t>
            </a:r>
          </a:p>
          <a:p>
            <a:pPr marL="332833" lvl="1" indent="0">
              <a:lnSpc>
                <a:spcPct val="120000"/>
              </a:lnSpc>
              <a:buNone/>
            </a:pPr>
            <a:r>
              <a:rPr lang="en-US" sz="1800" dirty="0">
                <a:latin typeface="Open Sans" panose="020B0606030504020204" pitchFamily="34" charset="0"/>
                <a:ea typeface="Open Sans" panose="020B0606030504020204" pitchFamily="34" charset="0"/>
                <a:cs typeface="Open Sans" panose="020B0606030504020204" pitchFamily="34" charset="0"/>
              </a:rPr>
              <a:t>1. Where it is technically infeasible to provide a minimum 72 inches wide turning space, as measured perpendicular to the curb, the depth of detectable warnings may be reduced to 24 inches minimum.</a:t>
            </a:r>
          </a:p>
          <a:p>
            <a:pPr marL="332833" lvl="1" indent="0">
              <a:lnSpc>
                <a:spcPct val="120000"/>
              </a:lnSpc>
              <a:buNone/>
            </a:pPr>
            <a:r>
              <a:rPr lang="en-US" sz="1800" dirty="0">
                <a:latin typeface="Open Sans" panose="020B0606030504020204" pitchFamily="34" charset="0"/>
                <a:ea typeface="Open Sans" panose="020B0606030504020204" pitchFamily="34" charset="0"/>
                <a:cs typeface="Open Sans" panose="020B0606030504020204" pitchFamily="34" charset="0"/>
              </a:rPr>
              <a:t>2.Existing parallel curb ramps with detectable warnings in compliance with the code requirements in effect at the time of installation shall not be required to provide a minimum 36 inches wide portion of the turning space without detectable warnings.</a:t>
            </a:r>
          </a:p>
        </p:txBody>
      </p:sp>
      <p:sp>
        <p:nvSpPr>
          <p:cNvPr id="2" name="Slide Number Placeholder 1">
            <a:extLst>
              <a:ext uri="{FF2B5EF4-FFF2-40B4-BE49-F238E27FC236}">
                <a16:creationId xmlns:a16="http://schemas.microsoft.com/office/drawing/2014/main" id="{DBD6D168-1C8F-96AD-0C4C-8B0FBB48C8C7}"/>
              </a:ext>
            </a:extLst>
          </p:cNvPr>
          <p:cNvSpPr>
            <a:spLocks noGrp="1"/>
          </p:cNvSpPr>
          <p:nvPr>
            <p:ph type="sldNum" sz="quarter" idx="12"/>
          </p:nvPr>
        </p:nvSpPr>
        <p:spPr/>
        <p:txBody>
          <a:bodyPr/>
          <a:lstStyle/>
          <a:p>
            <a:fld id="{90FCBB43-4EE7-4AE0-A011-CC9052827149}" type="slidenum">
              <a:rPr lang="en-US" smtClean="0">
                <a:solidFill>
                  <a:prstClr val="black"/>
                </a:solidFill>
              </a:rPr>
              <a:pPr/>
              <a:t>36</a:t>
            </a:fld>
            <a:endParaRPr lang="en-US" dirty="0">
              <a:solidFill>
                <a:prstClr val="black"/>
              </a:solidFill>
            </a:endParaRPr>
          </a:p>
        </p:txBody>
      </p:sp>
      <p:sp>
        <p:nvSpPr>
          <p:cNvPr id="11" name="TextBox 10">
            <a:extLst>
              <a:ext uri="{FF2B5EF4-FFF2-40B4-BE49-F238E27FC236}">
                <a16:creationId xmlns:a16="http://schemas.microsoft.com/office/drawing/2014/main" id="{EABF213D-1E36-4B8E-2034-45F6A6F310E6}"/>
              </a:ext>
            </a:extLst>
          </p:cNvPr>
          <p:cNvSpPr txBox="1"/>
          <p:nvPr/>
        </p:nvSpPr>
        <p:spPr>
          <a:xfrm>
            <a:off x="525089" y="1620623"/>
            <a:ext cx="11141821" cy="1729384"/>
          </a:xfrm>
          <a:prstGeom prst="rect">
            <a:avLst/>
          </a:prstGeom>
          <a:noFill/>
        </p:spPr>
        <p:txBody>
          <a:bodyPr wrap="square" rtlCol="0">
            <a:spAutoFit/>
          </a:bodyPr>
          <a:lstStyle/>
          <a:p>
            <a:pPr>
              <a:lnSpc>
                <a:spcPct val="120000"/>
              </a:lnSpc>
            </a:pPr>
            <a:r>
              <a:rPr lang="en-US" sz="1800" b="1" i="1" u="none" strike="noStrike" baseline="0" dirty="0">
                <a:solidFill>
                  <a:srgbClr val="000000"/>
                </a:solidFill>
                <a:latin typeface="Arial" panose="020B0604020202020204" pitchFamily="34" charset="0"/>
              </a:rPr>
              <a:t>11B-705.1.2.2.2.2 Two entrance/exit points. </a:t>
            </a:r>
            <a:r>
              <a:rPr lang="en-US" sz="1800" b="0" i="1" u="none" strike="noStrike" baseline="0" dirty="0">
                <a:solidFill>
                  <a:srgbClr val="000000"/>
                </a:solidFill>
                <a:latin typeface="Arial" panose="020B0604020202020204" pitchFamily="34" charset="0"/>
              </a:rPr>
              <a:t>Where the turning space has two entrance/exit points other than the sloped ramp segments, detectable warnings shall be 36 inches deep at both entrance/exit points, as measured perpendicular to the curb, and the turning space shall provide a minimum 36 inches  wide portion without detectable warnings to allow pedestrian travel in the direction of the sidewalk without travelling over the detectable warnings.</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Content Placeholder 7">
            <a:extLst>
              <a:ext uri="{FF2B5EF4-FFF2-40B4-BE49-F238E27FC236}">
                <a16:creationId xmlns:a16="http://schemas.microsoft.com/office/drawing/2014/main" id="{0E3664E0-0B5A-9EE4-75FE-FA59336FF408}"/>
              </a:ext>
            </a:extLst>
          </p:cNvPr>
          <p:cNvPicPr>
            <a:picLocks noGrp="1" noChangeAspect="1"/>
          </p:cNvPicPr>
          <p:nvPr>
            <p:ph sz="half" idx="2"/>
          </p:nvPr>
        </p:nvPicPr>
        <p:blipFill>
          <a:blip r:embed="rId3"/>
          <a:stretch>
            <a:fillRect/>
          </a:stretch>
        </p:blipFill>
        <p:spPr>
          <a:xfrm>
            <a:off x="7804670" y="3149117"/>
            <a:ext cx="3977985" cy="2834886"/>
          </a:xfrm>
        </p:spPr>
      </p:pic>
    </p:spTree>
    <p:extLst>
      <p:ext uri="{BB962C8B-B14F-4D97-AF65-F5344CB8AC3E}">
        <p14:creationId xmlns:p14="http://schemas.microsoft.com/office/powerpoint/2010/main" val="2068406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08BA78-4228-26AB-6240-7D9D79E035E9}"/>
              </a:ext>
            </a:extLst>
          </p:cNvPr>
          <p:cNvSpPr>
            <a:spLocks noGrp="1"/>
          </p:cNvSpPr>
          <p:nvPr>
            <p:ph type="sldNum" sz="quarter" idx="12"/>
          </p:nvPr>
        </p:nvSpPr>
        <p:spPr/>
        <p:txBody>
          <a:bodyPr/>
          <a:lstStyle/>
          <a:p>
            <a:fld id="{90FCBB43-4EE7-4AE0-A011-CC9052827149}" type="slidenum">
              <a:rPr lang="en-US" smtClean="0">
                <a:solidFill>
                  <a:prstClr val="black"/>
                </a:solidFill>
              </a:rPr>
              <a:pPr/>
              <a:t>37</a:t>
            </a:fld>
            <a:endParaRPr lang="en-US" dirty="0">
              <a:solidFill>
                <a:prstClr val="black"/>
              </a:solidFill>
            </a:endParaRPr>
          </a:p>
        </p:txBody>
      </p:sp>
      <p:pic>
        <p:nvPicPr>
          <p:cNvPr id="4" name="Picture 3">
            <a:extLst>
              <a:ext uri="{FF2B5EF4-FFF2-40B4-BE49-F238E27FC236}">
                <a16:creationId xmlns:a16="http://schemas.microsoft.com/office/drawing/2014/main" id="{88357B92-0D46-8C7F-63B3-88C6555365FC}"/>
              </a:ext>
            </a:extLst>
          </p:cNvPr>
          <p:cNvPicPr>
            <a:picLocks noChangeAspect="1"/>
          </p:cNvPicPr>
          <p:nvPr/>
        </p:nvPicPr>
        <p:blipFill>
          <a:blip r:embed="rId3"/>
          <a:stretch>
            <a:fillRect/>
          </a:stretch>
        </p:blipFill>
        <p:spPr>
          <a:xfrm>
            <a:off x="807449" y="2353111"/>
            <a:ext cx="11083871" cy="4518988"/>
          </a:xfrm>
          <a:prstGeom prst="rect">
            <a:avLst/>
          </a:prstGeom>
        </p:spPr>
      </p:pic>
      <p:sp>
        <p:nvSpPr>
          <p:cNvPr id="6" name="TextBox 5">
            <a:extLst>
              <a:ext uri="{FF2B5EF4-FFF2-40B4-BE49-F238E27FC236}">
                <a16:creationId xmlns:a16="http://schemas.microsoft.com/office/drawing/2014/main" id="{13CB7600-6306-F3AC-82EA-2B1CB4098052}"/>
              </a:ext>
            </a:extLst>
          </p:cNvPr>
          <p:cNvSpPr txBox="1"/>
          <p:nvPr/>
        </p:nvSpPr>
        <p:spPr>
          <a:xfrm>
            <a:off x="564959" y="928176"/>
            <a:ext cx="11170884" cy="984885"/>
          </a:xfrm>
          <a:prstGeom prst="rect">
            <a:avLst/>
          </a:prstGeom>
          <a:noFill/>
        </p:spPr>
        <p:txBody>
          <a:bodyPr wrap="square">
            <a:spAutoFit/>
          </a:bodyPr>
          <a:lstStyle/>
          <a:p>
            <a:pPr marL="0" marR="0">
              <a:spcBef>
                <a:spcPts val="0"/>
              </a:spcBef>
              <a:spcAft>
                <a:spcPts val="0"/>
              </a:spcAft>
            </a:pPr>
            <a:r>
              <a:rPr lang="en-US" sz="2000" dirty="0">
                <a:effectLst/>
                <a:latin typeface="Open Sans Semibold" panose="020B0706030804020204" pitchFamily="34" charset="0"/>
                <a:ea typeface="Open Sans Semibold" panose="020B0706030804020204" pitchFamily="34" charset="0"/>
                <a:cs typeface="Open Sans Semibold" panose="020B0706030804020204" pitchFamily="34" charset="0"/>
              </a:rPr>
              <a:t>For existing 4’ wide sidewalks:</a:t>
            </a:r>
          </a:p>
          <a:p>
            <a:pPr marL="0" marR="0">
              <a:spcBef>
                <a:spcPts val="0"/>
              </a:spcBef>
              <a:spcAft>
                <a:spcPts val="0"/>
              </a:spcAft>
            </a:pPr>
            <a:r>
              <a:rPr lang="en-US" sz="2000" dirty="0">
                <a:effectLst/>
                <a:latin typeface="Open Sans Semibold" panose="020B0706030804020204" pitchFamily="34" charset="0"/>
                <a:ea typeface="Open Sans Semibold" panose="020B0706030804020204" pitchFamily="34" charset="0"/>
                <a:cs typeface="Open Sans Semibold" panose="020B0706030804020204" pitchFamily="34" charset="0"/>
              </a:rPr>
              <a:t>Will the wheelchair user will zig-zag to avoid rolling over 4’ long truncated domes?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green highlighted area indicates the additional square footage needed for the extra 2’. </a:t>
            </a:r>
            <a:endParaRPr lang="en-US" sz="2000" dirty="0">
              <a:effectLst/>
              <a:latin typeface="Aptos" panose="020B000402020202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8907073E-4703-B9EC-7D35-5019C902765A}"/>
              </a:ext>
            </a:extLst>
          </p:cNvPr>
          <p:cNvPicPr>
            <a:picLocks noChangeAspect="1"/>
          </p:cNvPicPr>
          <p:nvPr/>
        </p:nvPicPr>
        <p:blipFill rotWithShape="1">
          <a:blip r:embed="rId4"/>
          <a:srcRect t="12072" r="4784"/>
          <a:stretch/>
        </p:blipFill>
        <p:spPr>
          <a:xfrm>
            <a:off x="525123" y="2087104"/>
            <a:ext cx="11608687" cy="2494230"/>
          </a:xfrm>
          <a:prstGeom prst="rect">
            <a:avLst/>
          </a:prstGeom>
        </p:spPr>
      </p:pic>
    </p:spTree>
    <p:extLst>
      <p:ext uri="{BB962C8B-B14F-4D97-AF65-F5344CB8AC3E}">
        <p14:creationId xmlns:p14="http://schemas.microsoft.com/office/powerpoint/2010/main" val="1715768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F3A5C8-8192-7FBE-5378-87B7EB47E8C2}"/>
              </a:ext>
            </a:extLst>
          </p:cNvPr>
          <p:cNvSpPr>
            <a:spLocks noGrp="1"/>
          </p:cNvSpPr>
          <p:nvPr>
            <p:ph type="sldNum" sz="quarter" idx="12"/>
          </p:nvPr>
        </p:nvSpPr>
        <p:spPr/>
        <p:txBody>
          <a:bodyPr/>
          <a:lstStyle/>
          <a:p>
            <a:fld id="{90FCBB43-4EE7-4AE0-A011-CC9052827149}" type="slidenum">
              <a:rPr lang="en-US" smtClean="0">
                <a:solidFill>
                  <a:prstClr val="black"/>
                </a:solidFill>
              </a:rPr>
              <a:pPr/>
              <a:t>38</a:t>
            </a:fld>
            <a:endParaRPr lang="en-US" dirty="0">
              <a:solidFill>
                <a:prstClr val="black"/>
              </a:solidFill>
            </a:endParaRPr>
          </a:p>
        </p:txBody>
      </p:sp>
      <p:sp>
        <p:nvSpPr>
          <p:cNvPr id="3" name="Content Placeholder 2">
            <a:extLst>
              <a:ext uri="{FF2B5EF4-FFF2-40B4-BE49-F238E27FC236}">
                <a16:creationId xmlns:a16="http://schemas.microsoft.com/office/drawing/2014/main" id="{1E0A3B80-ECAA-62CA-0760-0B5B6FB5A60E}"/>
              </a:ext>
            </a:extLst>
          </p:cNvPr>
          <p:cNvSpPr>
            <a:spLocks noGrp="1"/>
          </p:cNvSpPr>
          <p:nvPr>
            <p:ph idx="4294967295"/>
          </p:nvPr>
        </p:nvSpPr>
        <p:spPr>
          <a:xfrm>
            <a:off x="585921" y="2528626"/>
            <a:ext cx="5006357" cy="2733574"/>
          </a:xfrm>
        </p:spPr>
        <p:txBody>
          <a:bodyPr>
            <a:normAutofit lnSpcReduction="10000"/>
          </a:bodyPr>
          <a:lstStyle/>
          <a:p>
            <a:pPr marL="346075" indent="-346075"/>
            <a:r>
              <a:rPr lang="en-US" sz="60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Questions </a:t>
            </a:r>
          </a:p>
          <a:p>
            <a:pPr marL="0" indent="0">
              <a:buNone/>
            </a:pPr>
            <a:r>
              <a:rPr lang="en-US" sz="60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	and </a:t>
            </a:r>
          </a:p>
          <a:p>
            <a:pPr marL="346075" indent="-346075"/>
            <a:r>
              <a:rPr lang="en-US" sz="60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Comments</a:t>
            </a:r>
          </a:p>
        </p:txBody>
      </p:sp>
      <p:pic>
        <p:nvPicPr>
          <p:cNvPr id="7" name="Picture 6">
            <a:extLst>
              <a:ext uri="{FF2B5EF4-FFF2-40B4-BE49-F238E27FC236}">
                <a16:creationId xmlns:a16="http://schemas.microsoft.com/office/drawing/2014/main" id="{F857DA63-AF89-44B2-BA4B-DC89C2F6C408}"/>
              </a:ext>
            </a:extLst>
          </p:cNvPr>
          <p:cNvPicPr>
            <a:picLocks noChangeAspect="1"/>
          </p:cNvPicPr>
          <p:nvPr/>
        </p:nvPicPr>
        <p:blipFill>
          <a:blip r:embed="rId3"/>
          <a:stretch>
            <a:fillRect/>
          </a:stretch>
        </p:blipFill>
        <p:spPr>
          <a:xfrm>
            <a:off x="6754116" y="2335876"/>
            <a:ext cx="5025216" cy="3348424"/>
          </a:xfrm>
          <a:prstGeom prst="rect">
            <a:avLst/>
          </a:prstGeom>
        </p:spPr>
      </p:pic>
      <p:sp>
        <p:nvSpPr>
          <p:cNvPr id="8" name="TextBox 7">
            <a:extLst>
              <a:ext uri="{FF2B5EF4-FFF2-40B4-BE49-F238E27FC236}">
                <a16:creationId xmlns:a16="http://schemas.microsoft.com/office/drawing/2014/main" id="{3ECA47FA-00E9-D9B7-A163-7F82A424FBAF}"/>
              </a:ext>
            </a:extLst>
          </p:cNvPr>
          <p:cNvSpPr txBox="1"/>
          <p:nvPr/>
        </p:nvSpPr>
        <p:spPr>
          <a:xfrm>
            <a:off x="369262" y="1055655"/>
            <a:ext cx="6064790"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6’ wide parallel curb ramp</a:t>
            </a:r>
            <a:endParaRPr lang="en-US" sz="3600" dirty="0"/>
          </a:p>
        </p:txBody>
      </p:sp>
    </p:spTree>
    <p:extLst>
      <p:ext uri="{BB962C8B-B14F-4D97-AF65-F5344CB8AC3E}">
        <p14:creationId xmlns:p14="http://schemas.microsoft.com/office/powerpoint/2010/main" val="1530207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41655" y="913653"/>
            <a:ext cx="3459163" cy="506413"/>
          </a:xfrm>
          <a:prstGeom prst="rect">
            <a:avLst/>
          </a:prstGeom>
        </p:spPr>
        <p:txBody>
          <a:bodyPr vert="horz" wrap="square" lIns="0" tIns="13335" rIns="0" bIns="0" rtlCol="0">
            <a:spAutoFit/>
          </a:bodyPr>
          <a:lstStyle/>
          <a:p>
            <a:pPr marL="12700">
              <a:lnSpc>
                <a:spcPct val="100000"/>
              </a:lnSpc>
              <a:spcBef>
                <a:spcPts val="105"/>
              </a:spcBef>
            </a:pPr>
            <a:r>
              <a:rPr spc="-5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Tools</a:t>
            </a:r>
            <a:r>
              <a:rPr spc="-14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for</a:t>
            </a:r>
            <a:r>
              <a:rPr spc="-1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pc="-2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travel</a:t>
            </a:r>
          </a:p>
        </p:txBody>
      </p:sp>
      <p:sp>
        <p:nvSpPr>
          <p:cNvPr id="3" name="object 3"/>
          <p:cNvSpPr txBox="1"/>
          <p:nvPr/>
        </p:nvSpPr>
        <p:spPr>
          <a:xfrm>
            <a:off x="541655" y="1664412"/>
            <a:ext cx="5757545" cy="6557564"/>
          </a:xfrm>
          <a:prstGeom prst="rect">
            <a:avLst/>
          </a:prstGeom>
        </p:spPr>
        <p:txBody>
          <a:bodyPr vert="horz" wrap="square" lIns="0" tIns="12065" rIns="0" bIns="0" rtlCol="0">
            <a:spAutoFit/>
          </a:bodyPr>
          <a:lstStyle/>
          <a:p>
            <a:pPr marL="240029" indent="-227329">
              <a:spcBef>
                <a:spcPts val="95"/>
              </a:spcBef>
              <a:buFont typeface="Arial"/>
              <a:buChar char="•"/>
              <a:tabLst>
                <a:tab pos="240029" algn="l"/>
              </a:tabLst>
            </a:pPr>
            <a:r>
              <a:rPr sz="2800" dirty="0">
                <a:latin typeface="Calibri"/>
                <a:cs typeface="Calibri"/>
              </a:rPr>
              <a:t>Many</a:t>
            </a:r>
            <a:r>
              <a:rPr sz="2800" spc="-70" dirty="0">
                <a:latin typeface="Calibri"/>
                <a:cs typeface="Calibri"/>
              </a:rPr>
              <a:t> </a:t>
            </a:r>
            <a:r>
              <a:rPr sz="2800" dirty="0">
                <a:latin typeface="Calibri"/>
                <a:cs typeface="Calibri"/>
              </a:rPr>
              <a:t>People</a:t>
            </a:r>
            <a:r>
              <a:rPr lang="en-US" sz="2800" dirty="0">
                <a:latin typeface="Calibri"/>
                <a:cs typeface="Calibri"/>
              </a:rPr>
              <a:t> with </a:t>
            </a:r>
            <a:r>
              <a:rPr sz="2800" dirty="0">
                <a:latin typeface="Calibri"/>
                <a:cs typeface="Calibri"/>
              </a:rPr>
              <a:t>V</a:t>
            </a:r>
            <a:r>
              <a:rPr lang="en-US" sz="2800" dirty="0">
                <a:latin typeface="Calibri"/>
                <a:cs typeface="Calibri"/>
              </a:rPr>
              <a:t>isual </a:t>
            </a:r>
            <a:r>
              <a:rPr sz="2800" dirty="0">
                <a:latin typeface="Calibri"/>
                <a:cs typeface="Calibri"/>
              </a:rPr>
              <a:t>D</a:t>
            </a:r>
            <a:r>
              <a:rPr lang="en-US" sz="2800" dirty="0">
                <a:latin typeface="Calibri"/>
                <a:cs typeface="Calibri"/>
              </a:rPr>
              <a:t>isabilities (PVD</a:t>
            </a:r>
            <a:r>
              <a:rPr sz="2800" dirty="0">
                <a:latin typeface="Calibri"/>
                <a:cs typeface="Calibri"/>
              </a:rPr>
              <a:t>s</a:t>
            </a:r>
            <a:r>
              <a:rPr lang="en-US" sz="2800" spc="-45" dirty="0">
                <a:latin typeface="Calibri"/>
                <a:cs typeface="Calibri"/>
              </a:rPr>
              <a:t>) </a:t>
            </a:r>
            <a:r>
              <a:rPr sz="2800" dirty="0">
                <a:latin typeface="Calibri"/>
                <a:cs typeface="Calibri"/>
              </a:rPr>
              <a:t>use</a:t>
            </a:r>
            <a:r>
              <a:rPr sz="2800" spc="-65" dirty="0">
                <a:latin typeface="Calibri"/>
                <a:cs typeface="Calibri"/>
              </a:rPr>
              <a:t> </a:t>
            </a:r>
            <a:r>
              <a:rPr sz="2800" dirty="0">
                <a:latin typeface="Calibri"/>
                <a:cs typeface="Calibri"/>
              </a:rPr>
              <a:t>no</a:t>
            </a:r>
            <a:r>
              <a:rPr sz="2800" spc="-60" dirty="0">
                <a:latin typeface="Calibri"/>
                <a:cs typeface="Calibri"/>
              </a:rPr>
              <a:t> </a:t>
            </a:r>
            <a:r>
              <a:rPr sz="2800" dirty="0">
                <a:latin typeface="Calibri"/>
                <a:cs typeface="Calibri"/>
              </a:rPr>
              <a:t>obvious</a:t>
            </a:r>
            <a:r>
              <a:rPr sz="2800" spc="-45" dirty="0">
                <a:latin typeface="Calibri"/>
                <a:cs typeface="Calibri"/>
              </a:rPr>
              <a:t> </a:t>
            </a:r>
            <a:r>
              <a:rPr sz="2800" spc="-10" dirty="0">
                <a:latin typeface="Calibri"/>
                <a:cs typeface="Calibri"/>
              </a:rPr>
              <a:t>tool!</a:t>
            </a:r>
            <a:endParaRPr sz="2800" dirty="0">
              <a:latin typeface="Calibri"/>
              <a:cs typeface="Calibri"/>
            </a:endParaRPr>
          </a:p>
          <a:p>
            <a:pPr marL="240029" marR="210820" indent="-227329">
              <a:spcBef>
                <a:spcPts val="1000"/>
              </a:spcBef>
              <a:buFont typeface="Arial"/>
              <a:buChar char="•"/>
              <a:tabLst>
                <a:tab pos="241300" algn="l"/>
              </a:tabLst>
            </a:pPr>
            <a:r>
              <a:rPr sz="2800" dirty="0">
                <a:latin typeface="Calibri"/>
                <a:cs typeface="Calibri"/>
              </a:rPr>
              <a:t>Long</a:t>
            </a:r>
            <a:r>
              <a:rPr sz="2800" spc="-40" dirty="0">
                <a:latin typeface="Calibri"/>
                <a:cs typeface="Calibri"/>
              </a:rPr>
              <a:t> </a:t>
            </a:r>
            <a:r>
              <a:rPr sz="2800" dirty="0">
                <a:latin typeface="Calibri"/>
                <a:cs typeface="Calibri"/>
              </a:rPr>
              <a:t>white</a:t>
            </a:r>
            <a:r>
              <a:rPr sz="2800" spc="-45" dirty="0">
                <a:latin typeface="Calibri"/>
                <a:cs typeface="Calibri"/>
              </a:rPr>
              <a:t> </a:t>
            </a:r>
            <a:r>
              <a:rPr sz="2800" spc="-25" dirty="0">
                <a:latin typeface="Calibri"/>
                <a:cs typeface="Calibri"/>
              </a:rPr>
              <a:t>cane—</a:t>
            </a:r>
            <a:r>
              <a:rPr sz="2800" dirty="0">
                <a:latin typeface="Calibri"/>
                <a:cs typeface="Calibri"/>
              </a:rPr>
              <a:t>scans</a:t>
            </a:r>
            <a:r>
              <a:rPr sz="2800" spc="-10" dirty="0">
                <a:latin typeface="Calibri"/>
                <a:cs typeface="Calibri"/>
              </a:rPr>
              <a:t> </a:t>
            </a:r>
            <a:r>
              <a:rPr sz="2800" spc="-25" dirty="0">
                <a:latin typeface="Calibri"/>
                <a:cs typeface="Calibri"/>
              </a:rPr>
              <a:t>the 	</a:t>
            </a:r>
            <a:r>
              <a:rPr sz="2800" spc="-20" dirty="0">
                <a:latin typeface="Calibri"/>
                <a:cs typeface="Calibri"/>
              </a:rPr>
              <a:t>environment</a:t>
            </a:r>
            <a:r>
              <a:rPr sz="2800" spc="-90" dirty="0">
                <a:latin typeface="Calibri"/>
                <a:cs typeface="Calibri"/>
              </a:rPr>
              <a:t> </a:t>
            </a:r>
            <a:r>
              <a:rPr sz="2800" spc="-10" dirty="0">
                <a:latin typeface="Calibri"/>
                <a:cs typeface="Calibri"/>
              </a:rPr>
              <a:t>approximately</a:t>
            </a:r>
            <a:r>
              <a:rPr sz="2800" spc="-100" dirty="0">
                <a:latin typeface="Calibri"/>
                <a:cs typeface="Calibri"/>
              </a:rPr>
              <a:t> </a:t>
            </a:r>
            <a:r>
              <a:rPr sz="2800" spc="-10" dirty="0">
                <a:latin typeface="Calibri"/>
                <a:cs typeface="Calibri"/>
              </a:rPr>
              <a:t>where 	</a:t>
            </a:r>
            <a:r>
              <a:rPr sz="2800" dirty="0">
                <a:latin typeface="Calibri"/>
                <a:cs typeface="Calibri"/>
              </a:rPr>
              <a:t>the</a:t>
            </a:r>
            <a:r>
              <a:rPr sz="2800" spc="-50" dirty="0">
                <a:latin typeface="Calibri"/>
                <a:cs typeface="Calibri"/>
              </a:rPr>
              <a:t> </a:t>
            </a:r>
            <a:r>
              <a:rPr sz="2800" dirty="0">
                <a:latin typeface="Calibri"/>
                <a:cs typeface="Calibri"/>
              </a:rPr>
              <a:t>next</a:t>
            </a:r>
            <a:r>
              <a:rPr sz="2800" spc="-55" dirty="0">
                <a:latin typeface="Calibri"/>
                <a:cs typeface="Calibri"/>
              </a:rPr>
              <a:t> </a:t>
            </a:r>
            <a:r>
              <a:rPr sz="2800" dirty="0">
                <a:latin typeface="Calibri"/>
                <a:cs typeface="Calibri"/>
              </a:rPr>
              <a:t>foot</a:t>
            </a:r>
            <a:r>
              <a:rPr sz="2800" spc="-65" dirty="0">
                <a:latin typeface="Calibri"/>
                <a:cs typeface="Calibri"/>
              </a:rPr>
              <a:t> </a:t>
            </a:r>
            <a:r>
              <a:rPr sz="2800" dirty="0">
                <a:latin typeface="Calibri"/>
                <a:cs typeface="Calibri"/>
              </a:rPr>
              <a:t>will</a:t>
            </a:r>
            <a:r>
              <a:rPr sz="2800" spc="-70" dirty="0">
                <a:latin typeface="Calibri"/>
                <a:cs typeface="Calibri"/>
              </a:rPr>
              <a:t> </a:t>
            </a:r>
            <a:r>
              <a:rPr sz="2800" spc="-20" dirty="0">
                <a:latin typeface="Calibri"/>
                <a:cs typeface="Calibri"/>
              </a:rPr>
              <a:t>fall</a:t>
            </a:r>
            <a:endParaRPr sz="2800" dirty="0">
              <a:latin typeface="Calibri"/>
              <a:cs typeface="Calibri"/>
            </a:endParaRPr>
          </a:p>
          <a:p>
            <a:pPr marL="239395" marR="5080" indent="-227329">
              <a:spcBef>
                <a:spcPts val="1010"/>
              </a:spcBef>
              <a:buFont typeface="Arial"/>
              <a:buChar char="•"/>
              <a:tabLst>
                <a:tab pos="241300" algn="l"/>
              </a:tabLst>
            </a:pPr>
            <a:r>
              <a:rPr sz="2800" dirty="0">
                <a:latin typeface="Calibri"/>
                <a:cs typeface="Calibri"/>
              </a:rPr>
              <a:t>Dog</a:t>
            </a:r>
            <a:r>
              <a:rPr sz="2800" spc="-30" dirty="0">
                <a:latin typeface="Calibri"/>
                <a:cs typeface="Calibri"/>
              </a:rPr>
              <a:t> </a:t>
            </a:r>
            <a:r>
              <a:rPr sz="2800" spc="-20" dirty="0">
                <a:latin typeface="Calibri"/>
                <a:cs typeface="Calibri"/>
              </a:rPr>
              <a:t>guide—</a:t>
            </a:r>
            <a:r>
              <a:rPr sz="2800" dirty="0">
                <a:latin typeface="Calibri"/>
                <a:cs typeface="Calibri"/>
              </a:rPr>
              <a:t>handler</a:t>
            </a:r>
            <a:r>
              <a:rPr sz="2800" spc="5" dirty="0">
                <a:latin typeface="Calibri"/>
                <a:cs typeface="Calibri"/>
              </a:rPr>
              <a:t> </a:t>
            </a:r>
            <a:r>
              <a:rPr sz="2800" spc="-10" dirty="0">
                <a:latin typeface="Calibri"/>
                <a:cs typeface="Calibri"/>
              </a:rPr>
              <a:t>gives 	</a:t>
            </a:r>
            <a:r>
              <a:rPr sz="2800" dirty="0">
                <a:latin typeface="Calibri"/>
                <a:cs typeface="Calibri"/>
              </a:rPr>
              <a:t>directions;</a:t>
            </a:r>
            <a:r>
              <a:rPr sz="2800" spc="-95" dirty="0">
                <a:latin typeface="Calibri"/>
                <a:cs typeface="Calibri"/>
              </a:rPr>
              <a:t> </a:t>
            </a:r>
            <a:r>
              <a:rPr sz="2800" dirty="0">
                <a:latin typeface="Calibri"/>
                <a:cs typeface="Calibri"/>
              </a:rPr>
              <a:t>dog</a:t>
            </a:r>
            <a:r>
              <a:rPr sz="2800" spc="-100" dirty="0">
                <a:latin typeface="Calibri"/>
                <a:cs typeface="Calibri"/>
              </a:rPr>
              <a:t> </a:t>
            </a:r>
            <a:r>
              <a:rPr sz="2800" dirty="0">
                <a:latin typeface="Calibri"/>
                <a:cs typeface="Calibri"/>
              </a:rPr>
              <a:t>provides</a:t>
            </a:r>
            <a:r>
              <a:rPr sz="2800" spc="-95" dirty="0">
                <a:latin typeface="Calibri"/>
                <a:cs typeface="Calibri"/>
              </a:rPr>
              <a:t> </a:t>
            </a:r>
            <a:r>
              <a:rPr sz="2800" dirty="0">
                <a:latin typeface="Calibri"/>
                <a:cs typeface="Calibri"/>
              </a:rPr>
              <a:t>safety;</a:t>
            </a:r>
            <a:r>
              <a:rPr sz="2800" spc="-110" dirty="0">
                <a:latin typeface="Calibri"/>
                <a:cs typeface="Calibri"/>
              </a:rPr>
              <a:t> </a:t>
            </a:r>
            <a:r>
              <a:rPr sz="2800" spc="-20" dirty="0">
                <a:latin typeface="Calibri"/>
                <a:cs typeface="Calibri"/>
              </a:rPr>
              <a:t>only 	</a:t>
            </a:r>
            <a:r>
              <a:rPr sz="2800" spc="-25" dirty="0">
                <a:latin typeface="Calibri"/>
                <a:cs typeface="Calibri"/>
              </a:rPr>
              <a:t>5-</a:t>
            </a:r>
            <a:r>
              <a:rPr sz="2800" dirty="0">
                <a:latin typeface="Calibri"/>
                <a:cs typeface="Calibri"/>
              </a:rPr>
              <a:t>10%</a:t>
            </a:r>
            <a:r>
              <a:rPr sz="2800" spc="10" dirty="0">
                <a:latin typeface="Calibri"/>
                <a:cs typeface="Calibri"/>
              </a:rPr>
              <a:t> </a:t>
            </a:r>
            <a:r>
              <a:rPr sz="2800" dirty="0">
                <a:latin typeface="Calibri"/>
                <a:cs typeface="Calibri"/>
              </a:rPr>
              <a:t>of</a:t>
            </a:r>
            <a:r>
              <a:rPr sz="2800" spc="-30" dirty="0">
                <a:latin typeface="Calibri"/>
                <a:cs typeface="Calibri"/>
              </a:rPr>
              <a:t> </a:t>
            </a:r>
            <a:r>
              <a:rPr sz="2800" spc="-25" dirty="0">
                <a:latin typeface="Calibri"/>
                <a:cs typeface="Calibri"/>
              </a:rPr>
              <a:t>PVD</a:t>
            </a:r>
            <a:endParaRPr sz="2800" dirty="0">
              <a:latin typeface="Calibri"/>
              <a:cs typeface="Calibri"/>
            </a:endParaRPr>
          </a:p>
          <a:p>
            <a:pPr marL="240029" marR="1064260" indent="-227329">
              <a:spcBef>
                <a:spcPts val="1000"/>
              </a:spcBef>
              <a:buFont typeface="Arial"/>
              <a:buChar char="•"/>
              <a:tabLst>
                <a:tab pos="241300" algn="l"/>
              </a:tabLst>
            </a:pPr>
            <a:r>
              <a:rPr sz="2800" dirty="0">
                <a:latin typeface="Calibri"/>
                <a:cs typeface="Calibri"/>
              </a:rPr>
              <a:t>Low</a:t>
            </a:r>
            <a:r>
              <a:rPr sz="2800" spc="-40" dirty="0">
                <a:latin typeface="Calibri"/>
                <a:cs typeface="Calibri"/>
              </a:rPr>
              <a:t> </a:t>
            </a:r>
            <a:r>
              <a:rPr sz="2800" dirty="0">
                <a:latin typeface="Calibri"/>
                <a:cs typeface="Calibri"/>
              </a:rPr>
              <a:t>vision</a:t>
            </a:r>
            <a:r>
              <a:rPr sz="2800" spc="-20" dirty="0">
                <a:latin typeface="Calibri"/>
                <a:cs typeface="Calibri"/>
              </a:rPr>
              <a:t> aids—</a:t>
            </a:r>
            <a:r>
              <a:rPr sz="2800" spc="-10" dirty="0">
                <a:latin typeface="Calibri"/>
                <a:cs typeface="Calibri"/>
              </a:rPr>
              <a:t>monocular; 	</a:t>
            </a:r>
            <a:r>
              <a:rPr sz="2800" dirty="0">
                <a:latin typeface="Calibri"/>
                <a:cs typeface="Calibri"/>
              </a:rPr>
              <a:t>primarily</a:t>
            </a:r>
            <a:r>
              <a:rPr sz="2800" spc="-60" dirty="0">
                <a:latin typeface="Calibri"/>
                <a:cs typeface="Calibri"/>
              </a:rPr>
              <a:t> </a:t>
            </a:r>
            <a:r>
              <a:rPr sz="2800" dirty="0">
                <a:latin typeface="Calibri"/>
                <a:cs typeface="Calibri"/>
              </a:rPr>
              <a:t>for</a:t>
            </a:r>
            <a:r>
              <a:rPr sz="2800" spc="-70" dirty="0">
                <a:latin typeface="Calibri"/>
                <a:cs typeface="Calibri"/>
              </a:rPr>
              <a:t> </a:t>
            </a:r>
            <a:r>
              <a:rPr sz="2800" dirty="0">
                <a:latin typeface="Calibri"/>
                <a:cs typeface="Calibri"/>
              </a:rPr>
              <a:t>spot</a:t>
            </a:r>
            <a:r>
              <a:rPr sz="2800" spc="-50" dirty="0">
                <a:latin typeface="Calibri"/>
                <a:cs typeface="Calibri"/>
              </a:rPr>
              <a:t> </a:t>
            </a:r>
            <a:r>
              <a:rPr sz="2800" spc="-10" dirty="0">
                <a:latin typeface="Calibri"/>
                <a:cs typeface="Calibri"/>
              </a:rPr>
              <a:t>checking, 	</a:t>
            </a:r>
            <a:r>
              <a:rPr sz="2800" dirty="0">
                <a:latin typeface="Calibri"/>
                <a:cs typeface="Calibri"/>
              </a:rPr>
              <a:t>especially</a:t>
            </a:r>
            <a:r>
              <a:rPr sz="2800" spc="-55" dirty="0">
                <a:latin typeface="Calibri"/>
                <a:cs typeface="Calibri"/>
              </a:rPr>
              <a:t> </a:t>
            </a:r>
            <a:r>
              <a:rPr sz="2800" spc="-10" dirty="0">
                <a:latin typeface="Calibri"/>
                <a:cs typeface="Calibri"/>
              </a:rPr>
              <a:t>signs</a:t>
            </a:r>
            <a:endParaRPr sz="2800" dirty="0">
              <a:latin typeface="Calibri"/>
              <a:cs typeface="Calibri"/>
            </a:endParaRPr>
          </a:p>
          <a:p>
            <a:pPr marL="239395" marR="44450" indent="-227329">
              <a:spcBef>
                <a:spcPts val="994"/>
              </a:spcBef>
              <a:buFont typeface="Arial"/>
              <a:buChar char="•"/>
              <a:tabLst>
                <a:tab pos="241300" algn="l"/>
              </a:tabLst>
            </a:pPr>
            <a:r>
              <a:rPr sz="2800" spc="-30" dirty="0">
                <a:latin typeface="Calibri"/>
                <a:cs typeface="Calibri"/>
              </a:rPr>
              <a:t>Apps—</a:t>
            </a:r>
            <a:r>
              <a:rPr sz="2800" dirty="0">
                <a:latin typeface="Calibri"/>
                <a:cs typeface="Calibri"/>
              </a:rPr>
              <a:t>helpful</a:t>
            </a:r>
            <a:r>
              <a:rPr sz="2800" spc="-10" dirty="0">
                <a:latin typeface="Calibri"/>
                <a:cs typeface="Calibri"/>
              </a:rPr>
              <a:t> </a:t>
            </a:r>
            <a:r>
              <a:rPr sz="2800" dirty="0">
                <a:latin typeface="Calibri"/>
                <a:cs typeface="Calibri"/>
              </a:rPr>
              <a:t>to</a:t>
            </a:r>
            <a:r>
              <a:rPr sz="2800" spc="-60" dirty="0">
                <a:latin typeface="Calibri"/>
                <a:cs typeface="Calibri"/>
              </a:rPr>
              <a:t> </a:t>
            </a:r>
            <a:r>
              <a:rPr sz="2800" dirty="0">
                <a:latin typeface="Calibri"/>
                <a:cs typeface="Calibri"/>
              </a:rPr>
              <a:t>some</a:t>
            </a:r>
            <a:r>
              <a:rPr sz="2800" spc="-45" dirty="0">
                <a:latin typeface="Calibri"/>
                <a:cs typeface="Calibri"/>
              </a:rPr>
              <a:t> </a:t>
            </a:r>
            <a:r>
              <a:rPr sz="2800" dirty="0">
                <a:latin typeface="Calibri"/>
                <a:cs typeface="Calibri"/>
              </a:rPr>
              <a:t>PVD;</a:t>
            </a:r>
            <a:r>
              <a:rPr sz="2800" spc="-45" dirty="0">
                <a:latin typeface="Calibri"/>
                <a:cs typeface="Calibri"/>
              </a:rPr>
              <a:t> </a:t>
            </a:r>
            <a:r>
              <a:rPr sz="2800" spc="-10" dirty="0">
                <a:latin typeface="Calibri"/>
                <a:cs typeface="Calibri"/>
              </a:rPr>
              <a:t>never 	</a:t>
            </a:r>
            <a:r>
              <a:rPr sz="2800" dirty="0">
                <a:latin typeface="Calibri"/>
                <a:cs typeface="Calibri"/>
              </a:rPr>
              <a:t>a</a:t>
            </a:r>
            <a:r>
              <a:rPr sz="2800" spc="-114" dirty="0">
                <a:latin typeface="Calibri"/>
                <a:cs typeface="Calibri"/>
              </a:rPr>
              <a:t> </a:t>
            </a:r>
            <a:r>
              <a:rPr sz="2800" dirty="0">
                <a:latin typeface="Calibri"/>
                <a:cs typeface="Calibri"/>
              </a:rPr>
              <a:t>substitute</a:t>
            </a:r>
            <a:r>
              <a:rPr sz="2800" spc="-75" dirty="0">
                <a:latin typeface="Calibri"/>
                <a:cs typeface="Calibri"/>
              </a:rPr>
              <a:t> </a:t>
            </a:r>
            <a:r>
              <a:rPr sz="2800" dirty="0">
                <a:latin typeface="Calibri"/>
                <a:cs typeface="Calibri"/>
              </a:rPr>
              <a:t>for</a:t>
            </a:r>
            <a:r>
              <a:rPr sz="2800" spc="-125" dirty="0">
                <a:latin typeface="Calibri"/>
                <a:cs typeface="Calibri"/>
              </a:rPr>
              <a:t> </a:t>
            </a:r>
            <a:r>
              <a:rPr sz="2800" dirty="0">
                <a:latin typeface="Calibri"/>
                <a:cs typeface="Calibri"/>
              </a:rPr>
              <a:t>providing</a:t>
            </a:r>
            <a:r>
              <a:rPr sz="2800" spc="-85" dirty="0">
                <a:latin typeface="Calibri"/>
                <a:cs typeface="Calibri"/>
              </a:rPr>
              <a:t> </a:t>
            </a:r>
            <a:r>
              <a:rPr sz="2800" spc="-10" dirty="0">
                <a:latin typeface="Calibri"/>
                <a:cs typeface="Calibri"/>
              </a:rPr>
              <a:t>accessible 	information</a:t>
            </a:r>
            <a:endParaRPr sz="2800" dirty="0">
              <a:latin typeface="Calibri"/>
              <a:cs typeface="Calibri"/>
            </a:endParaRPr>
          </a:p>
        </p:txBody>
      </p:sp>
      <p:sp>
        <p:nvSpPr>
          <p:cNvPr id="12" name="object 12"/>
          <p:cNvSpPr/>
          <p:nvPr/>
        </p:nvSpPr>
        <p:spPr>
          <a:xfrm>
            <a:off x="-8710" y="1516839"/>
            <a:ext cx="5991860" cy="50800"/>
          </a:xfrm>
          <a:custGeom>
            <a:avLst/>
            <a:gdLst/>
            <a:ahLst/>
            <a:cxnLst/>
            <a:rect l="l" t="t" r="r" b="b"/>
            <a:pathLst>
              <a:path w="5991860" h="50800">
                <a:moveTo>
                  <a:pt x="5991364" y="0"/>
                </a:moveTo>
                <a:lnTo>
                  <a:pt x="0" y="0"/>
                </a:lnTo>
                <a:lnTo>
                  <a:pt x="0" y="50800"/>
                </a:lnTo>
                <a:lnTo>
                  <a:pt x="5991364" y="50800"/>
                </a:lnTo>
                <a:lnTo>
                  <a:pt x="5991364" y="0"/>
                </a:lnTo>
                <a:close/>
              </a:path>
            </a:pathLst>
          </a:custGeom>
          <a:solidFill>
            <a:srgbClr val="3E3179"/>
          </a:solidFill>
        </p:spPr>
        <p:txBody>
          <a:bodyPr wrap="square" lIns="0" tIns="0" rIns="0" bIns="0" rtlCol="0"/>
          <a:lstStyle/>
          <a:p>
            <a:endParaRPr dirty="0"/>
          </a:p>
        </p:txBody>
      </p:sp>
      <p:pic>
        <p:nvPicPr>
          <p:cNvPr id="14" name="Picture 13">
            <a:extLst>
              <a:ext uri="{FF2B5EF4-FFF2-40B4-BE49-F238E27FC236}">
                <a16:creationId xmlns:a16="http://schemas.microsoft.com/office/drawing/2014/main" id="{94AFE31D-0D66-3553-C884-E557ADB83C93}"/>
              </a:ext>
            </a:extLst>
          </p:cNvPr>
          <p:cNvPicPr>
            <a:picLocks noChangeAspect="1"/>
          </p:cNvPicPr>
          <p:nvPr/>
        </p:nvPicPr>
        <p:blipFill>
          <a:blip r:embed="rId3"/>
          <a:stretch>
            <a:fillRect/>
          </a:stretch>
        </p:blipFill>
        <p:spPr>
          <a:xfrm>
            <a:off x="6956879" y="913653"/>
            <a:ext cx="5082720" cy="59443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5930" y="1074026"/>
            <a:ext cx="4855210" cy="505716"/>
          </a:xfrm>
          <a:prstGeom prst="rect">
            <a:avLst/>
          </a:prstGeom>
        </p:spPr>
        <p:txBody>
          <a:bodyPr vert="horz" wrap="square" lIns="0" tIns="12700" rIns="0" bIns="0" rtlCol="0">
            <a:spAutoFit/>
          </a:bodyPr>
          <a:lstStyle/>
          <a:p>
            <a:pPr marL="12700">
              <a:lnSpc>
                <a:spcPct val="100000"/>
              </a:lnSpc>
              <a:spcBef>
                <a:spcPts val="100"/>
              </a:spcBef>
            </a:pPr>
            <a:r>
              <a:rPr spc="-2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Techniques</a:t>
            </a:r>
            <a:r>
              <a:rPr spc="-14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for</a:t>
            </a:r>
            <a:r>
              <a:rPr spc="-14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spc="-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travel</a:t>
            </a:r>
          </a:p>
        </p:txBody>
      </p:sp>
      <p:sp>
        <p:nvSpPr>
          <p:cNvPr id="3" name="object 3"/>
          <p:cNvSpPr txBox="1"/>
          <p:nvPr/>
        </p:nvSpPr>
        <p:spPr>
          <a:xfrm>
            <a:off x="455930" y="1674238"/>
            <a:ext cx="6615430" cy="4587794"/>
          </a:xfrm>
          <a:prstGeom prst="rect">
            <a:avLst/>
          </a:prstGeom>
        </p:spPr>
        <p:txBody>
          <a:bodyPr vert="horz" wrap="square" lIns="0" tIns="12065" rIns="0" bIns="0" rtlCol="0">
            <a:spAutoFit/>
          </a:bodyPr>
          <a:lstStyle/>
          <a:p>
            <a:pPr marL="240029" indent="-227329">
              <a:spcBef>
                <a:spcPts val="95"/>
              </a:spcBef>
              <a:buFont typeface="Arial"/>
              <a:buChar char="•"/>
              <a:tabLst>
                <a:tab pos="240029" algn="l"/>
              </a:tabLst>
            </a:pPr>
            <a:r>
              <a:rPr sz="2400" spc="-25" dirty="0">
                <a:latin typeface="Calibri"/>
                <a:cs typeface="Calibri"/>
              </a:rPr>
              <a:t>Listening—</a:t>
            </a:r>
            <a:r>
              <a:rPr sz="2400" dirty="0">
                <a:latin typeface="Calibri"/>
                <a:cs typeface="Calibri"/>
              </a:rPr>
              <a:t>most</a:t>
            </a:r>
            <a:r>
              <a:rPr sz="2400" spc="-55" dirty="0">
                <a:latin typeface="Calibri"/>
                <a:cs typeface="Calibri"/>
              </a:rPr>
              <a:t> </a:t>
            </a:r>
            <a:r>
              <a:rPr sz="2400" dirty="0">
                <a:latin typeface="Calibri"/>
                <a:cs typeface="Calibri"/>
              </a:rPr>
              <a:t>important</a:t>
            </a:r>
            <a:r>
              <a:rPr sz="2400" spc="-70" dirty="0">
                <a:latin typeface="Calibri"/>
                <a:cs typeface="Calibri"/>
              </a:rPr>
              <a:t> </a:t>
            </a:r>
            <a:r>
              <a:rPr sz="2400" spc="-10" dirty="0">
                <a:latin typeface="Calibri"/>
                <a:cs typeface="Calibri"/>
              </a:rPr>
              <a:t>technique</a:t>
            </a:r>
            <a:endParaRPr sz="2400" dirty="0">
              <a:latin typeface="Calibri"/>
              <a:cs typeface="Calibri"/>
            </a:endParaRPr>
          </a:p>
          <a:p>
            <a:pPr marL="239395" marR="8890" indent="-227329">
              <a:spcBef>
                <a:spcPts val="1000"/>
              </a:spcBef>
              <a:buFont typeface="Arial"/>
              <a:buChar char="•"/>
              <a:tabLst>
                <a:tab pos="241300" algn="l"/>
              </a:tabLst>
            </a:pPr>
            <a:r>
              <a:rPr sz="2400" spc="-10" dirty="0">
                <a:latin typeface="Calibri"/>
                <a:cs typeface="Calibri"/>
              </a:rPr>
              <a:t>Vehicle</a:t>
            </a:r>
            <a:r>
              <a:rPr sz="2400" spc="-90" dirty="0">
                <a:latin typeface="Calibri"/>
                <a:cs typeface="Calibri"/>
              </a:rPr>
              <a:t> </a:t>
            </a:r>
            <a:r>
              <a:rPr sz="2400" dirty="0">
                <a:latin typeface="Calibri"/>
                <a:cs typeface="Calibri"/>
              </a:rPr>
              <a:t>sounds</a:t>
            </a:r>
            <a:r>
              <a:rPr sz="2400" spc="-65" dirty="0">
                <a:latin typeface="Calibri"/>
                <a:cs typeface="Calibri"/>
              </a:rPr>
              <a:t> </a:t>
            </a:r>
            <a:r>
              <a:rPr sz="2400" dirty="0">
                <a:latin typeface="Calibri"/>
                <a:cs typeface="Calibri"/>
              </a:rPr>
              <a:t>to</a:t>
            </a:r>
            <a:r>
              <a:rPr sz="2400" spc="-100" dirty="0">
                <a:latin typeface="Calibri"/>
                <a:cs typeface="Calibri"/>
              </a:rPr>
              <a:t> </a:t>
            </a:r>
            <a:r>
              <a:rPr sz="2400" dirty="0">
                <a:latin typeface="Calibri"/>
                <a:cs typeface="Calibri"/>
              </a:rPr>
              <a:t>determine</a:t>
            </a:r>
            <a:r>
              <a:rPr sz="2400" spc="-85" dirty="0">
                <a:latin typeface="Calibri"/>
                <a:cs typeface="Calibri"/>
              </a:rPr>
              <a:t> </a:t>
            </a:r>
            <a:r>
              <a:rPr sz="2400" dirty="0">
                <a:latin typeface="Calibri"/>
                <a:cs typeface="Calibri"/>
              </a:rPr>
              <a:t>onset</a:t>
            </a:r>
            <a:r>
              <a:rPr sz="2400" spc="-90" dirty="0">
                <a:latin typeface="Calibri"/>
                <a:cs typeface="Calibri"/>
              </a:rPr>
              <a:t> </a:t>
            </a:r>
            <a:r>
              <a:rPr sz="2400" spc="-25" dirty="0">
                <a:latin typeface="Calibri"/>
                <a:cs typeface="Calibri"/>
              </a:rPr>
              <a:t>of </a:t>
            </a:r>
            <a:r>
              <a:rPr sz="2400" dirty="0">
                <a:latin typeface="Calibri"/>
                <a:cs typeface="Calibri"/>
              </a:rPr>
              <a:t>walk</a:t>
            </a:r>
            <a:r>
              <a:rPr sz="2400" spc="-90" dirty="0">
                <a:latin typeface="Calibri"/>
                <a:cs typeface="Calibri"/>
              </a:rPr>
              <a:t> </a:t>
            </a:r>
            <a:r>
              <a:rPr sz="2400" dirty="0">
                <a:latin typeface="Calibri"/>
                <a:cs typeface="Calibri"/>
              </a:rPr>
              <a:t>interval</a:t>
            </a:r>
            <a:r>
              <a:rPr sz="2400" spc="-95" dirty="0">
                <a:latin typeface="Calibri"/>
                <a:cs typeface="Calibri"/>
              </a:rPr>
              <a:t> </a:t>
            </a:r>
            <a:r>
              <a:rPr sz="2400" dirty="0">
                <a:latin typeface="Calibri"/>
                <a:cs typeface="Calibri"/>
              </a:rPr>
              <a:t>at</a:t>
            </a:r>
            <a:r>
              <a:rPr sz="2400" spc="-85" dirty="0">
                <a:latin typeface="Calibri"/>
                <a:cs typeface="Calibri"/>
              </a:rPr>
              <a:t> </a:t>
            </a:r>
            <a:r>
              <a:rPr sz="2400" dirty="0">
                <a:latin typeface="Calibri"/>
                <a:cs typeface="Calibri"/>
              </a:rPr>
              <a:t>signalized</a:t>
            </a:r>
            <a:r>
              <a:rPr sz="2400" spc="-95" dirty="0">
                <a:latin typeface="Calibri"/>
                <a:cs typeface="Calibri"/>
              </a:rPr>
              <a:t> </a:t>
            </a:r>
            <a:r>
              <a:rPr sz="2400" spc="-10" dirty="0">
                <a:latin typeface="Calibri"/>
                <a:cs typeface="Calibri"/>
              </a:rPr>
              <a:t>crossing— </a:t>
            </a:r>
            <a:r>
              <a:rPr sz="2400" dirty="0">
                <a:latin typeface="Calibri"/>
                <a:cs typeface="Calibri"/>
              </a:rPr>
              <a:t>surge</a:t>
            </a:r>
            <a:r>
              <a:rPr sz="2400" spc="-60" dirty="0">
                <a:latin typeface="Calibri"/>
                <a:cs typeface="Calibri"/>
              </a:rPr>
              <a:t> </a:t>
            </a:r>
            <a:r>
              <a:rPr sz="2400" dirty="0">
                <a:latin typeface="Calibri"/>
                <a:cs typeface="Calibri"/>
              </a:rPr>
              <a:t>of</a:t>
            </a:r>
            <a:r>
              <a:rPr sz="2400" spc="-70" dirty="0">
                <a:latin typeface="Calibri"/>
                <a:cs typeface="Calibri"/>
              </a:rPr>
              <a:t> </a:t>
            </a:r>
            <a:r>
              <a:rPr sz="2400" dirty="0">
                <a:latin typeface="Calibri"/>
                <a:cs typeface="Calibri"/>
              </a:rPr>
              <a:t>through</a:t>
            </a:r>
            <a:r>
              <a:rPr sz="2400" spc="-40" dirty="0">
                <a:latin typeface="Calibri"/>
                <a:cs typeface="Calibri"/>
              </a:rPr>
              <a:t> </a:t>
            </a:r>
            <a:r>
              <a:rPr sz="2400" spc="-10" dirty="0">
                <a:latin typeface="Calibri"/>
                <a:cs typeface="Calibri"/>
              </a:rPr>
              <a:t>traffic</a:t>
            </a:r>
            <a:r>
              <a:rPr sz="2400" spc="-75" dirty="0">
                <a:latin typeface="Calibri"/>
                <a:cs typeface="Calibri"/>
              </a:rPr>
              <a:t> </a:t>
            </a:r>
            <a:r>
              <a:rPr sz="2400" dirty="0">
                <a:latin typeface="Calibri"/>
                <a:cs typeface="Calibri"/>
              </a:rPr>
              <a:t>in</a:t>
            </a:r>
            <a:r>
              <a:rPr sz="2400" spc="-65" dirty="0">
                <a:latin typeface="Calibri"/>
                <a:cs typeface="Calibri"/>
              </a:rPr>
              <a:t> </a:t>
            </a:r>
            <a:r>
              <a:rPr sz="2400" dirty="0">
                <a:latin typeface="Calibri"/>
                <a:cs typeface="Calibri"/>
              </a:rPr>
              <a:t>near</a:t>
            </a:r>
            <a:r>
              <a:rPr sz="2400" spc="-75" dirty="0">
                <a:latin typeface="Calibri"/>
                <a:cs typeface="Calibri"/>
              </a:rPr>
              <a:t> </a:t>
            </a:r>
            <a:r>
              <a:rPr sz="2400" spc="-20" dirty="0">
                <a:latin typeface="Calibri"/>
                <a:cs typeface="Calibri"/>
              </a:rPr>
              <a:t>lane</a:t>
            </a:r>
            <a:endParaRPr sz="2400" dirty="0">
              <a:latin typeface="Calibri"/>
              <a:cs typeface="Calibri"/>
            </a:endParaRPr>
          </a:p>
          <a:p>
            <a:pPr marL="239395" marR="309245" indent="-227329">
              <a:spcBef>
                <a:spcPts val="1010"/>
              </a:spcBef>
              <a:buFont typeface="Arial"/>
              <a:buChar char="•"/>
              <a:tabLst>
                <a:tab pos="241300" algn="l"/>
              </a:tabLst>
            </a:pPr>
            <a:r>
              <a:rPr sz="2400" spc="-10" dirty="0">
                <a:latin typeface="Calibri"/>
                <a:cs typeface="Calibri"/>
              </a:rPr>
              <a:t>Vehicle</a:t>
            </a:r>
            <a:r>
              <a:rPr sz="2400" spc="-85" dirty="0">
                <a:latin typeface="Calibri"/>
                <a:cs typeface="Calibri"/>
              </a:rPr>
              <a:t> </a:t>
            </a:r>
            <a:r>
              <a:rPr sz="2400" dirty="0">
                <a:latin typeface="Calibri"/>
                <a:cs typeface="Calibri"/>
              </a:rPr>
              <a:t>sounds</a:t>
            </a:r>
            <a:r>
              <a:rPr sz="2400" spc="-55" dirty="0">
                <a:latin typeface="Calibri"/>
                <a:cs typeface="Calibri"/>
              </a:rPr>
              <a:t> </a:t>
            </a:r>
            <a:r>
              <a:rPr sz="2400" dirty="0">
                <a:latin typeface="Calibri"/>
                <a:cs typeface="Calibri"/>
              </a:rPr>
              <a:t>to</a:t>
            </a:r>
            <a:r>
              <a:rPr sz="2400" spc="-95" dirty="0">
                <a:latin typeface="Calibri"/>
                <a:cs typeface="Calibri"/>
              </a:rPr>
              <a:t> </a:t>
            </a:r>
            <a:r>
              <a:rPr sz="2400" spc="-10" dirty="0">
                <a:latin typeface="Calibri"/>
                <a:cs typeface="Calibri"/>
              </a:rPr>
              <a:t>determine</a:t>
            </a:r>
            <a:r>
              <a:rPr lang="en-US" sz="2400" spc="-10" dirty="0">
                <a:latin typeface="Calibri"/>
                <a:cs typeface="Calibri"/>
              </a:rPr>
              <a:t> </a:t>
            </a:r>
            <a:r>
              <a:rPr sz="2400" dirty="0">
                <a:latin typeface="Calibri"/>
                <a:cs typeface="Calibri"/>
              </a:rPr>
              <a:t>direction</a:t>
            </a:r>
            <a:r>
              <a:rPr sz="2400" spc="-30" dirty="0">
                <a:latin typeface="Calibri"/>
                <a:cs typeface="Calibri"/>
              </a:rPr>
              <a:t> </a:t>
            </a:r>
            <a:r>
              <a:rPr sz="2400" dirty="0">
                <a:latin typeface="Calibri"/>
                <a:cs typeface="Calibri"/>
              </a:rPr>
              <a:t>(align</a:t>
            </a:r>
            <a:r>
              <a:rPr sz="2400" spc="-50" dirty="0">
                <a:latin typeface="Calibri"/>
                <a:cs typeface="Calibri"/>
              </a:rPr>
              <a:t> </a:t>
            </a:r>
            <a:r>
              <a:rPr sz="2400" dirty="0">
                <a:latin typeface="Calibri"/>
                <a:cs typeface="Calibri"/>
              </a:rPr>
              <a:t>to</a:t>
            </a:r>
            <a:r>
              <a:rPr sz="2400" spc="-45" dirty="0">
                <a:latin typeface="Calibri"/>
                <a:cs typeface="Calibri"/>
              </a:rPr>
              <a:t> </a:t>
            </a:r>
            <a:r>
              <a:rPr sz="2400" spc="-30" dirty="0">
                <a:latin typeface="Calibri"/>
                <a:cs typeface="Calibri"/>
              </a:rPr>
              <a:t>cross)—</a:t>
            </a:r>
            <a:r>
              <a:rPr sz="2400" spc="-10" dirty="0">
                <a:latin typeface="Calibri"/>
                <a:cs typeface="Calibri"/>
              </a:rPr>
              <a:t>primarily traffic</a:t>
            </a:r>
            <a:r>
              <a:rPr sz="2400" spc="-85" dirty="0">
                <a:latin typeface="Calibri"/>
                <a:cs typeface="Calibri"/>
              </a:rPr>
              <a:t> </a:t>
            </a:r>
            <a:r>
              <a:rPr sz="2400" dirty="0">
                <a:latin typeface="Calibri"/>
                <a:cs typeface="Calibri"/>
              </a:rPr>
              <a:t>parallel</a:t>
            </a:r>
            <a:r>
              <a:rPr sz="2400" spc="-80" dirty="0">
                <a:latin typeface="Calibri"/>
                <a:cs typeface="Calibri"/>
              </a:rPr>
              <a:t> </a:t>
            </a:r>
            <a:r>
              <a:rPr sz="2400" dirty="0">
                <a:latin typeface="Calibri"/>
                <a:cs typeface="Calibri"/>
              </a:rPr>
              <a:t>to</a:t>
            </a:r>
            <a:r>
              <a:rPr sz="2400" spc="-80" dirty="0">
                <a:latin typeface="Calibri"/>
                <a:cs typeface="Calibri"/>
              </a:rPr>
              <a:t> </a:t>
            </a:r>
            <a:r>
              <a:rPr sz="2400" spc="-10" dirty="0">
                <a:latin typeface="Calibri"/>
                <a:cs typeface="Calibri"/>
              </a:rPr>
              <a:t>crosswalk</a:t>
            </a:r>
            <a:endParaRPr sz="2400" dirty="0">
              <a:latin typeface="Calibri"/>
              <a:cs typeface="Calibri"/>
            </a:endParaRPr>
          </a:p>
          <a:p>
            <a:pPr marL="239395" marR="192405" indent="-227329">
              <a:spcBef>
                <a:spcPts val="994"/>
              </a:spcBef>
              <a:buFont typeface="Arial"/>
              <a:buChar char="•"/>
              <a:tabLst>
                <a:tab pos="241300" algn="l"/>
              </a:tabLst>
            </a:pPr>
            <a:r>
              <a:rPr sz="2400" spc="-10" dirty="0">
                <a:latin typeface="Calibri"/>
                <a:cs typeface="Calibri"/>
              </a:rPr>
              <a:t>Vehicle</a:t>
            </a:r>
            <a:r>
              <a:rPr sz="2400" spc="-80" dirty="0">
                <a:latin typeface="Calibri"/>
                <a:cs typeface="Calibri"/>
              </a:rPr>
              <a:t> </a:t>
            </a:r>
            <a:r>
              <a:rPr sz="2400" dirty="0">
                <a:latin typeface="Calibri"/>
                <a:cs typeface="Calibri"/>
              </a:rPr>
              <a:t>sounds</a:t>
            </a:r>
            <a:r>
              <a:rPr sz="2400" spc="-55" dirty="0">
                <a:latin typeface="Calibri"/>
                <a:cs typeface="Calibri"/>
              </a:rPr>
              <a:t> </a:t>
            </a:r>
            <a:r>
              <a:rPr sz="2400" dirty="0">
                <a:latin typeface="Calibri"/>
                <a:cs typeface="Calibri"/>
              </a:rPr>
              <a:t>to</a:t>
            </a:r>
            <a:r>
              <a:rPr sz="2400" spc="-95" dirty="0">
                <a:latin typeface="Calibri"/>
                <a:cs typeface="Calibri"/>
              </a:rPr>
              <a:t> </a:t>
            </a:r>
            <a:r>
              <a:rPr sz="2400" dirty="0">
                <a:latin typeface="Calibri"/>
                <a:cs typeface="Calibri"/>
              </a:rPr>
              <a:t>detect</a:t>
            </a:r>
            <a:r>
              <a:rPr sz="2400" spc="-90" dirty="0">
                <a:latin typeface="Calibri"/>
                <a:cs typeface="Calibri"/>
              </a:rPr>
              <a:t> </a:t>
            </a:r>
            <a:r>
              <a:rPr sz="2400" spc="-10" dirty="0">
                <a:latin typeface="Calibri"/>
                <a:cs typeface="Calibri"/>
              </a:rPr>
              <a:t>traffic</a:t>
            </a:r>
            <a:r>
              <a:rPr sz="2400" spc="-100" dirty="0">
                <a:latin typeface="Calibri"/>
                <a:cs typeface="Calibri"/>
              </a:rPr>
              <a:t> </a:t>
            </a:r>
            <a:r>
              <a:rPr sz="2400" spc="-20" dirty="0">
                <a:latin typeface="Calibri"/>
                <a:cs typeface="Calibri"/>
              </a:rPr>
              <a:t>gaps </a:t>
            </a:r>
            <a:r>
              <a:rPr sz="2400" dirty="0">
                <a:latin typeface="Calibri"/>
                <a:cs typeface="Calibri"/>
              </a:rPr>
              <a:t>and</a:t>
            </a:r>
            <a:r>
              <a:rPr sz="2400" spc="-45" dirty="0">
                <a:latin typeface="Calibri"/>
                <a:cs typeface="Calibri"/>
              </a:rPr>
              <a:t> </a:t>
            </a:r>
            <a:r>
              <a:rPr sz="2400" dirty="0">
                <a:latin typeface="Calibri"/>
                <a:cs typeface="Calibri"/>
              </a:rPr>
              <a:t>yielding</a:t>
            </a:r>
            <a:r>
              <a:rPr sz="2400" spc="-30" dirty="0">
                <a:latin typeface="Calibri"/>
                <a:cs typeface="Calibri"/>
              </a:rPr>
              <a:t> </a:t>
            </a:r>
            <a:r>
              <a:rPr sz="2400" spc="-10" dirty="0">
                <a:latin typeface="Calibri"/>
                <a:cs typeface="Calibri"/>
              </a:rPr>
              <a:t>vehicles</a:t>
            </a:r>
            <a:endParaRPr lang="en-US" sz="2400" spc="-10" dirty="0">
              <a:latin typeface="Calibri"/>
              <a:cs typeface="Calibri"/>
            </a:endParaRPr>
          </a:p>
          <a:p>
            <a:pPr marL="239395" marR="192405" indent="-227329">
              <a:spcBef>
                <a:spcPts val="994"/>
              </a:spcBef>
              <a:buFont typeface="Arial"/>
              <a:buChar char="•"/>
              <a:tabLst>
                <a:tab pos="241300" algn="l"/>
              </a:tabLst>
            </a:pPr>
            <a:r>
              <a:rPr sz="2400" dirty="0">
                <a:latin typeface="Calibri"/>
                <a:cs typeface="Calibri"/>
              </a:rPr>
              <a:t>Many</a:t>
            </a:r>
            <a:r>
              <a:rPr sz="2400" spc="-70" dirty="0">
                <a:latin typeface="Calibri"/>
                <a:cs typeface="Calibri"/>
              </a:rPr>
              <a:t> </a:t>
            </a:r>
            <a:r>
              <a:rPr sz="2400" dirty="0">
                <a:latin typeface="Calibri"/>
                <a:cs typeface="Calibri"/>
              </a:rPr>
              <a:t>PVDs</a:t>
            </a:r>
            <a:r>
              <a:rPr sz="2400" spc="-45" dirty="0">
                <a:latin typeface="Calibri"/>
                <a:cs typeface="Calibri"/>
              </a:rPr>
              <a:t> </a:t>
            </a:r>
            <a:r>
              <a:rPr sz="2400" dirty="0">
                <a:latin typeface="Calibri"/>
                <a:cs typeface="Calibri"/>
              </a:rPr>
              <a:t>have</a:t>
            </a:r>
            <a:r>
              <a:rPr sz="2400" spc="-80" dirty="0">
                <a:latin typeface="Calibri"/>
                <a:cs typeface="Calibri"/>
              </a:rPr>
              <a:t> </a:t>
            </a:r>
            <a:r>
              <a:rPr sz="2400" dirty="0">
                <a:latin typeface="Calibri"/>
                <a:cs typeface="Calibri"/>
              </a:rPr>
              <a:t>never</a:t>
            </a:r>
            <a:r>
              <a:rPr sz="2400" spc="-80" dirty="0">
                <a:latin typeface="Calibri"/>
                <a:cs typeface="Calibri"/>
              </a:rPr>
              <a:t> </a:t>
            </a:r>
            <a:r>
              <a:rPr sz="2400" dirty="0">
                <a:latin typeface="Calibri"/>
                <a:cs typeface="Calibri"/>
              </a:rPr>
              <a:t>been</a:t>
            </a:r>
            <a:r>
              <a:rPr sz="2400" spc="-60" dirty="0">
                <a:latin typeface="Calibri"/>
                <a:cs typeface="Calibri"/>
              </a:rPr>
              <a:t> </a:t>
            </a:r>
            <a:r>
              <a:rPr sz="2400" spc="-10" dirty="0">
                <a:latin typeface="Calibri"/>
                <a:cs typeface="Calibri"/>
              </a:rPr>
              <a:t>taught </a:t>
            </a:r>
            <a:r>
              <a:rPr sz="2400" dirty="0">
                <a:latin typeface="Calibri"/>
                <a:cs typeface="Calibri"/>
              </a:rPr>
              <a:t>techniques</a:t>
            </a:r>
            <a:r>
              <a:rPr sz="2400" spc="-55" dirty="0">
                <a:latin typeface="Calibri"/>
                <a:cs typeface="Calibri"/>
              </a:rPr>
              <a:t> </a:t>
            </a:r>
            <a:r>
              <a:rPr sz="2400" dirty="0">
                <a:latin typeface="Calibri"/>
                <a:cs typeface="Calibri"/>
              </a:rPr>
              <a:t>for</a:t>
            </a:r>
            <a:r>
              <a:rPr sz="2400" spc="-70" dirty="0">
                <a:latin typeface="Calibri"/>
                <a:cs typeface="Calibri"/>
              </a:rPr>
              <a:t> </a:t>
            </a:r>
            <a:r>
              <a:rPr sz="2400" dirty="0">
                <a:latin typeface="Calibri"/>
                <a:cs typeface="Calibri"/>
              </a:rPr>
              <a:t>maximizing</a:t>
            </a:r>
            <a:r>
              <a:rPr sz="2400" spc="-75" dirty="0">
                <a:latin typeface="Calibri"/>
                <a:cs typeface="Calibri"/>
              </a:rPr>
              <a:t> </a:t>
            </a:r>
            <a:r>
              <a:rPr sz="2400" dirty="0">
                <a:latin typeface="Calibri"/>
                <a:cs typeface="Calibri"/>
              </a:rPr>
              <a:t>use</a:t>
            </a:r>
            <a:r>
              <a:rPr sz="2400" spc="-60" dirty="0">
                <a:latin typeface="Calibri"/>
                <a:cs typeface="Calibri"/>
              </a:rPr>
              <a:t> </a:t>
            </a:r>
            <a:r>
              <a:rPr sz="2400" dirty="0">
                <a:latin typeface="Calibri"/>
                <a:cs typeface="Calibri"/>
              </a:rPr>
              <a:t>of</a:t>
            </a:r>
            <a:r>
              <a:rPr sz="2400" spc="-80" dirty="0">
                <a:latin typeface="Calibri"/>
                <a:cs typeface="Calibri"/>
              </a:rPr>
              <a:t> </a:t>
            </a:r>
            <a:r>
              <a:rPr sz="2400" spc="-10" dirty="0">
                <a:latin typeface="Calibri"/>
                <a:cs typeface="Calibri"/>
              </a:rPr>
              <a:t>their </a:t>
            </a:r>
            <a:r>
              <a:rPr sz="2400" dirty="0">
                <a:latin typeface="Calibri"/>
                <a:cs typeface="Calibri"/>
              </a:rPr>
              <a:t>low</a:t>
            </a:r>
            <a:r>
              <a:rPr sz="2400" spc="-55" dirty="0">
                <a:latin typeface="Calibri"/>
                <a:cs typeface="Calibri"/>
              </a:rPr>
              <a:t> </a:t>
            </a:r>
            <a:r>
              <a:rPr sz="2400" dirty="0">
                <a:latin typeface="Calibri"/>
                <a:cs typeface="Calibri"/>
              </a:rPr>
              <a:t>vision,</a:t>
            </a:r>
            <a:r>
              <a:rPr sz="2400" spc="-40" dirty="0">
                <a:latin typeface="Calibri"/>
                <a:cs typeface="Calibri"/>
              </a:rPr>
              <a:t> </a:t>
            </a:r>
            <a:r>
              <a:rPr sz="2400" dirty="0">
                <a:latin typeface="Calibri"/>
                <a:cs typeface="Calibri"/>
              </a:rPr>
              <a:t>or</a:t>
            </a:r>
            <a:r>
              <a:rPr sz="2400" spc="-50" dirty="0">
                <a:latin typeface="Calibri"/>
                <a:cs typeface="Calibri"/>
              </a:rPr>
              <a:t> </a:t>
            </a:r>
            <a:r>
              <a:rPr sz="2400" dirty="0">
                <a:latin typeface="Calibri"/>
                <a:cs typeface="Calibri"/>
              </a:rPr>
              <a:t>taught</a:t>
            </a:r>
            <a:r>
              <a:rPr sz="2400" spc="-50"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use</a:t>
            </a:r>
            <a:r>
              <a:rPr sz="2400" spc="-45" dirty="0">
                <a:latin typeface="Calibri"/>
                <a:cs typeface="Calibri"/>
              </a:rPr>
              <a:t> </a:t>
            </a:r>
            <a:r>
              <a:rPr sz="2400" dirty="0">
                <a:latin typeface="Calibri"/>
                <a:cs typeface="Calibri"/>
              </a:rPr>
              <a:t>any</a:t>
            </a:r>
            <a:r>
              <a:rPr sz="2400" spc="-65" dirty="0">
                <a:latin typeface="Calibri"/>
                <a:cs typeface="Calibri"/>
              </a:rPr>
              <a:t> </a:t>
            </a:r>
            <a:r>
              <a:rPr sz="2400" spc="-10" dirty="0">
                <a:latin typeface="Calibri"/>
                <a:cs typeface="Calibri"/>
              </a:rPr>
              <a:t>special techniques</a:t>
            </a:r>
            <a:endParaRPr sz="2400" dirty="0">
              <a:latin typeface="Calibri"/>
              <a:cs typeface="Calibri"/>
            </a:endParaRPr>
          </a:p>
        </p:txBody>
      </p:sp>
      <p:sp>
        <p:nvSpPr>
          <p:cNvPr id="4" name="object 4"/>
          <p:cNvSpPr txBox="1"/>
          <p:nvPr/>
        </p:nvSpPr>
        <p:spPr>
          <a:xfrm>
            <a:off x="8057790" y="6024615"/>
            <a:ext cx="3130550"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Arial"/>
                <a:cs typeface="Arial"/>
              </a:rPr>
              <a:t>Photo</a:t>
            </a:r>
            <a:r>
              <a:rPr sz="1050" spc="-25" dirty="0">
                <a:latin typeface="Arial"/>
                <a:cs typeface="Arial"/>
              </a:rPr>
              <a:t> </a:t>
            </a:r>
            <a:r>
              <a:rPr sz="1050" dirty="0">
                <a:latin typeface="Arial"/>
                <a:cs typeface="Arial"/>
              </a:rPr>
              <a:t>credit:</a:t>
            </a:r>
            <a:r>
              <a:rPr sz="1050" spc="-15" dirty="0">
                <a:latin typeface="Arial"/>
                <a:cs typeface="Arial"/>
              </a:rPr>
              <a:t> </a:t>
            </a:r>
            <a:r>
              <a:rPr sz="1050" dirty="0">
                <a:latin typeface="Arial"/>
                <a:cs typeface="Arial"/>
              </a:rPr>
              <a:t>Janet</a:t>
            </a:r>
            <a:r>
              <a:rPr sz="1050" spc="-35" dirty="0">
                <a:latin typeface="Arial"/>
                <a:cs typeface="Arial"/>
              </a:rPr>
              <a:t> </a:t>
            </a:r>
            <a:r>
              <a:rPr sz="1050" spc="-10" dirty="0">
                <a:latin typeface="Arial"/>
                <a:cs typeface="Arial"/>
              </a:rPr>
              <a:t>Barlow-</a:t>
            </a:r>
            <a:r>
              <a:rPr sz="1050" dirty="0">
                <a:latin typeface="Arial"/>
                <a:cs typeface="Arial"/>
              </a:rPr>
              <a:t>SOMA</a:t>
            </a:r>
            <a:r>
              <a:rPr sz="1050" spc="-30" dirty="0">
                <a:latin typeface="Arial"/>
                <a:cs typeface="Arial"/>
              </a:rPr>
              <a:t> </a:t>
            </a:r>
            <a:r>
              <a:rPr sz="1050" dirty="0">
                <a:latin typeface="Arial"/>
                <a:cs typeface="Arial"/>
              </a:rPr>
              <a:t>2016</a:t>
            </a:r>
            <a:r>
              <a:rPr sz="1050" spc="-15" dirty="0">
                <a:latin typeface="Arial"/>
                <a:cs typeface="Arial"/>
              </a:rPr>
              <a:t> </a:t>
            </a:r>
            <a:r>
              <a:rPr sz="1050" spc="-10" dirty="0">
                <a:latin typeface="Arial"/>
                <a:cs typeface="Arial"/>
              </a:rPr>
              <a:t>presentation</a:t>
            </a:r>
            <a:endParaRPr sz="1050" dirty="0">
              <a:latin typeface="Arial"/>
              <a:cs typeface="Arial"/>
            </a:endParaRPr>
          </a:p>
        </p:txBody>
      </p:sp>
      <p:pic>
        <p:nvPicPr>
          <p:cNvPr id="5" name="object 5"/>
          <p:cNvPicPr/>
          <p:nvPr/>
        </p:nvPicPr>
        <p:blipFill>
          <a:blip r:embed="rId3" cstate="print"/>
          <a:stretch>
            <a:fillRect/>
          </a:stretch>
        </p:blipFill>
        <p:spPr>
          <a:xfrm>
            <a:off x="6880862" y="1255300"/>
            <a:ext cx="5280757" cy="4347400"/>
          </a:xfrm>
          <a:prstGeom prst="rect">
            <a:avLst/>
          </a:prstGeom>
        </p:spPr>
      </p:pic>
      <p:sp>
        <p:nvSpPr>
          <p:cNvPr id="6" name="object 6"/>
          <p:cNvSpPr/>
          <p:nvPr/>
        </p:nvSpPr>
        <p:spPr>
          <a:xfrm>
            <a:off x="0" y="984472"/>
            <a:ext cx="12192000" cy="50800"/>
          </a:xfrm>
          <a:custGeom>
            <a:avLst/>
            <a:gdLst/>
            <a:ahLst/>
            <a:cxnLst/>
            <a:rect l="l" t="t" r="r" b="b"/>
            <a:pathLst>
              <a:path w="12192000" h="50800">
                <a:moveTo>
                  <a:pt x="12192000" y="0"/>
                </a:moveTo>
                <a:lnTo>
                  <a:pt x="0" y="0"/>
                </a:lnTo>
                <a:lnTo>
                  <a:pt x="0" y="50800"/>
                </a:lnTo>
                <a:lnTo>
                  <a:pt x="12192000" y="50800"/>
                </a:lnTo>
                <a:lnTo>
                  <a:pt x="12192000" y="0"/>
                </a:lnTo>
                <a:close/>
              </a:path>
            </a:pathLst>
          </a:custGeom>
          <a:solidFill>
            <a:srgbClr val="3E3179"/>
          </a:solidFill>
        </p:spPr>
        <p:txBody>
          <a:bodyPr wrap="square" lIns="0" tIns="0" rIns="0" bIns="0" rtlCol="0"/>
          <a:lstStyle/>
          <a:p>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37075"/>
            <a:ext cx="12192000" cy="50800"/>
          </a:xfrm>
          <a:custGeom>
            <a:avLst/>
            <a:gdLst/>
            <a:ahLst/>
            <a:cxnLst/>
            <a:rect l="l" t="t" r="r" b="b"/>
            <a:pathLst>
              <a:path w="12192000" h="50800">
                <a:moveTo>
                  <a:pt x="12192000" y="0"/>
                </a:moveTo>
                <a:lnTo>
                  <a:pt x="0" y="0"/>
                </a:lnTo>
                <a:lnTo>
                  <a:pt x="0" y="50800"/>
                </a:lnTo>
                <a:lnTo>
                  <a:pt x="12192000" y="50800"/>
                </a:lnTo>
                <a:lnTo>
                  <a:pt x="12192000" y="0"/>
                </a:lnTo>
                <a:close/>
              </a:path>
            </a:pathLst>
          </a:custGeom>
          <a:solidFill>
            <a:srgbClr val="3E3179"/>
          </a:solidFill>
        </p:spPr>
        <p:txBody>
          <a:bodyPr wrap="square" lIns="0" tIns="0" rIns="0" bIns="0" rtlCol="0"/>
          <a:lstStyle/>
          <a:p>
            <a:endParaRPr dirty="0"/>
          </a:p>
        </p:txBody>
      </p:sp>
      <p:sp>
        <p:nvSpPr>
          <p:cNvPr id="3" name="object 3"/>
          <p:cNvSpPr txBox="1">
            <a:spLocks noGrp="1"/>
          </p:cNvSpPr>
          <p:nvPr>
            <p:ph type="title"/>
          </p:nvPr>
        </p:nvSpPr>
        <p:spPr>
          <a:xfrm>
            <a:off x="587785" y="2573541"/>
            <a:ext cx="8870539" cy="936154"/>
          </a:xfrm>
          <a:prstGeom prst="rect">
            <a:avLst/>
          </a:prstGeom>
        </p:spPr>
        <p:txBody>
          <a:bodyPr vert="horz" wrap="square" lIns="0" tIns="12700" rIns="0" bIns="0" rtlCol="0">
            <a:spAutoFit/>
          </a:bodyPr>
          <a:lstStyle/>
          <a:p>
            <a:pPr marL="12700">
              <a:lnSpc>
                <a:spcPct val="100000"/>
              </a:lnSpc>
              <a:spcBef>
                <a:spcPts val="100"/>
              </a:spcBef>
            </a:pPr>
            <a:r>
              <a:rPr sz="6000" spc="-25" dirty="0">
                <a:latin typeface="Open Sans Semibold" panose="020B0706030804020204" pitchFamily="34" charset="0"/>
                <a:ea typeface="Open Sans Semibold" panose="020B0706030804020204" pitchFamily="34" charset="0"/>
                <a:cs typeface="Open Sans Semibold" panose="020B0706030804020204" pitchFamily="34" charset="0"/>
              </a:rPr>
              <a:t>Wayfinding</a:t>
            </a:r>
            <a:r>
              <a:rPr sz="6000" spc="-245" dirty="0">
                <a:latin typeface="Open Sans Semibold" panose="020B0706030804020204" pitchFamily="34" charset="0"/>
                <a:ea typeface="Open Sans Semibold" panose="020B0706030804020204" pitchFamily="34" charset="0"/>
                <a:cs typeface="Open Sans Semibold" panose="020B0706030804020204" pitchFamily="34" charset="0"/>
              </a:rPr>
              <a:t> </a:t>
            </a:r>
            <a:r>
              <a:rPr sz="6000" spc="-10" dirty="0">
                <a:latin typeface="Open Sans Semibold" panose="020B0706030804020204" pitchFamily="34" charset="0"/>
                <a:ea typeface="Open Sans Semibold" panose="020B0706030804020204" pitchFamily="34" charset="0"/>
                <a:cs typeface="Open Sans Semibold" panose="020B0706030804020204" pitchFamily="34" charset="0"/>
              </a:rPr>
              <a:t>Challenges</a:t>
            </a:r>
            <a:endParaRPr sz="60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7909" y="897863"/>
            <a:ext cx="5831918" cy="1188081"/>
          </a:xfrm>
          <a:prstGeom prst="rect">
            <a:avLst/>
          </a:prstGeom>
        </p:spPr>
        <p:txBody>
          <a:bodyPr vert="horz" wrap="square" lIns="0" tIns="688466" rIns="0" bIns="0" rtlCol="0">
            <a:spAutoFit/>
          </a:bodyPr>
          <a:lstStyle/>
          <a:p>
            <a:pPr marL="12700">
              <a:lnSpc>
                <a:spcPct val="100000"/>
              </a:lnSpc>
              <a:spcBef>
                <a:spcPts val="105"/>
              </a:spcBef>
            </a:pPr>
            <a:r>
              <a:rPr dirty="0">
                <a:latin typeface="Open Sans Semibold" panose="020B0706030804020204" pitchFamily="34" charset="0"/>
                <a:ea typeface="Open Sans Semibold" panose="020B0706030804020204" pitchFamily="34" charset="0"/>
                <a:cs typeface="Open Sans Semibold" panose="020B0706030804020204" pitchFamily="34" charset="0"/>
              </a:rPr>
              <a:t>Finding</a:t>
            </a:r>
            <a:r>
              <a:rPr spc="-35"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US" spc="-35" dirty="0">
                <a:latin typeface="Open Sans Semibold" panose="020B0706030804020204" pitchFamily="34" charset="0"/>
                <a:ea typeface="Open Sans Semibold" panose="020B0706030804020204" pitchFamily="34" charset="0"/>
                <a:cs typeface="Open Sans Semibold" panose="020B0706030804020204" pitchFamily="34" charset="0"/>
              </a:rPr>
              <a:t>n</a:t>
            </a:r>
            <a:r>
              <a:rPr spc="-10" dirty="0">
                <a:latin typeface="Open Sans Semibold" panose="020B0706030804020204" pitchFamily="34" charset="0"/>
                <a:ea typeface="Open Sans Semibold" panose="020B0706030804020204" pitchFamily="34" charset="0"/>
                <a:cs typeface="Open Sans Semibold" panose="020B0706030804020204" pitchFamily="34" charset="0"/>
              </a:rPr>
              <a:t>on-</a:t>
            </a:r>
            <a:r>
              <a:rPr dirty="0">
                <a:latin typeface="Open Sans Semibold" panose="020B0706030804020204" pitchFamily="34" charset="0"/>
                <a:ea typeface="Open Sans Semibold" panose="020B0706030804020204" pitchFamily="34" charset="0"/>
                <a:cs typeface="Open Sans Semibold" panose="020B0706030804020204" pitchFamily="34" charset="0"/>
              </a:rPr>
              <a:t>corner</a:t>
            </a:r>
            <a:r>
              <a:rPr spc="-50" dirty="0">
                <a:latin typeface="Open Sans Semibold" panose="020B0706030804020204" pitchFamily="34" charset="0"/>
                <a:ea typeface="Open Sans Semibold" panose="020B0706030804020204" pitchFamily="34" charset="0"/>
                <a:cs typeface="Open Sans Semibold" panose="020B0706030804020204" pitchFamily="34" charset="0"/>
              </a:rPr>
              <a:t> </a:t>
            </a:r>
            <a:r>
              <a:rPr spc="-10" dirty="0">
                <a:latin typeface="Open Sans Semibold" panose="020B0706030804020204" pitchFamily="34" charset="0"/>
                <a:ea typeface="Open Sans Semibold" panose="020B0706030804020204" pitchFamily="34" charset="0"/>
                <a:cs typeface="Open Sans Semibold" panose="020B0706030804020204" pitchFamily="34" charset="0"/>
              </a:rPr>
              <a:t>crossings</a:t>
            </a:r>
            <a:r>
              <a:rPr lang="en-US" spc="-10" dirty="0">
                <a:latin typeface="Open Sans Semibold" panose="020B0706030804020204" pitchFamily="34" charset="0"/>
                <a:ea typeface="Open Sans Semibold" panose="020B0706030804020204" pitchFamily="34" charset="0"/>
                <a:cs typeface="Open Sans Semibold" panose="020B0706030804020204" pitchFamily="34" charset="0"/>
              </a:rPr>
              <a:t>:</a:t>
            </a:r>
            <a:endParaRPr spc="-1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object 3"/>
          <p:cNvSpPr txBox="1"/>
          <p:nvPr/>
        </p:nvSpPr>
        <p:spPr>
          <a:xfrm>
            <a:off x="9413192" y="3308062"/>
            <a:ext cx="152400" cy="3128010"/>
          </a:xfrm>
          <a:prstGeom prst="rect">
            <a:avLst/>
          </a:prstGeom>
        </p:spPr>
        <p:txBody>
          <a:bodyPr vert="vert270" wrap="square" lIns="0" tIns="0" rIns="0" bIns="0" rtlCol="0">
            <a:spAutoFit/>
          </a:bodyPr>
          <a:lstStyle/>
          <a:p>
            <a:pPr marL="12700">
              <a:lnSpc>
                <a:spcPts val="1045"/>
              </a:lnSpc>
            </a:pPr>
            <a:r>
              <a:rPr sz="1000" dirty="0">
                <a:latin typeface="Calibri"/>
                <a:cs typeface="Calibri"/>
              </a:rPr>
              <a:t>Photo</a:t>
            </a:r>
            <a:r>
              <a:rPr sz="1000" spc="-20" dirty="0">
                <a:latin typeface="Calibri"/>
                <a:cs typeface="Calibri"/>
              </a:rPr>
              <a:t> </a:t>
            </a:r>
            <a:r>
              <a:rPr sz="1000" dirty="0">
                <a:latin typeface="Calibri"/>
                <a:cs typeface="Calibri"/>
              </a:rPr>
              <a:t>credit:</a:t>
            </a:r>
            <a:r>
              <a:rPr sz="1000" spc="-5" dirty="0">
                <a:latin typeface="Calibri"/>
                <a:cs typeface="Calibri"/>
              </a:rPr>
              <a:t> </a:t>
            </a:r>
            <a:r>
              <a:rPr sz="1000" u="sng" spc="-10" dirty="0">
                <a:solidFill>
                  <a:srgbClr val="467885"/>
                </a:solidFill>
                <a:uFill>
                  <a:solidFill>
                    <a:srgbClr val="467885"/>
                  </a:solidFill>
                </a:uFill>
                <a:latin typeface="Calibri"/>
                <a:cs typeface="Calibri"/>
                <a:hlinkClick r:id="rId2"/>
              </a:rPr>
              <a:t>www.pedbikeimages.org</a:t>
            </a:r>
            <a:r>
              <a:rPr sz="1000" u="none" spc="30" dirty="0">
                <a:solidFill>
                  <a:srgbClr val="467885"/>
                </a:solidFill>
                <a:latin typeface="Calibri"/>
                <a:cs typeface="Calibri"/>
              </a:rPr>
              <a:t> </a:t>
            </a:r>
            <a:r>
              <a:rPr sz="1000" u="none" dirty="0">
                <a:latin typeface="Calibri"/>
                <a:cs typeface="Calibri"/>
              </a:rPr>
              <a:t>/</a:t>
            </a:r>
            <a:r>
              <a:rPr sz="1000" u="none" spc="-5" dirty="0">
                <a:latin typeface="Calibri"/>
                <a:cs typeface="Calibri"/>
              </a:rPr>
              <a:t> </a:t>
            </a:r>
            <a:r>
              <a:rPr sz="1000" u="none" dirty="0">
                <a:latin typeface="Calibri"/>
                <a:cs typeface="Calibri"/>
              </a:rPr>
              <a:t>Toole</a:t>
            </a:r>
            <a:r>
              <a:rPr sz="1000" u="none" spc="-10" dirty="0">
                <a:latin typeface="Calibri"/>
                <a:cs typeface="Calibri"/>
              </a:rPr>
              <a:t> </a:t>
            </a:r>
            <a:r>
              <a:rPr sz="1000" u="none" dirty="0">
                <a:latin typeface="Calibri"/>
                <a:cs typeface="Calibri"/>
              </a:rPr>
              <a:t>Design</a:t>
            </a:r>
            <a:r>
              <a:rPr sz="1000" u="none" spc="10" dirty="0">
                <a:latin typeface="Calibri"/>
                <a:cs typeface="Calibri"/>
              </a:rPr>
              <a:t> </a:t>
            </a:r>
            <a:r>
              <a:rPr sz="1000" u="none" spc="-20" dirty="0">
                <a:latin typeface="Calibri"/>
                <a:cs typeface="Calibri"/>
              </a:rPr>
              <a:t>Group</a:t>
            </a:r>
            <a:endParaRPr sz="1000" dirty="0">
              <a:latin typeface="Calibri"/>
              <a:cs typeface="Calibri"/>
            </a:endParaRPr>
          </a:p>
        </p:txBody>
      </p:sp>
      <p:pic>
        <p:nvPicPr>
          <p:cNvPr id="4" name="object 4"/>
          <p:cNvPicPr/>
          <p:nvPr/>
        </p:nvPicPr>
        <p:blipFill>
          <a:blip r:embed="rId3" cstate="print"/>
          <a:stretch>
            <a:fillRect/>
          </a:stretch>
        </p:blipFill>
        <p:spPr>
          <a:xfrm>
            <a:off x="6219826" y="1374371"/>
            <a:ext cx="5584266" cy="4645429"/>
          </a:xfrm>
          <a:prstGeom prst="rect">
            <a:avLst/>
          </a:prstGeom>
        </p:spPr>
      </p:pic>
      <p:sp>
        <p:nvSpPr>
          <p:cNvPr id="5" name="TextBox 4">
            <a:extLst>
              <a:ext uri="{FF2B5EF4-FFF2-40B4-BE49-F238E27FC236}">
                <a16:creationId xmlns:a16="http://schemas.microsoft.com/office/drawing/2014/main" id="{EA05D0DA-8DCF-5CAD-D830-28EF62AE203A}"/>
              </a:ext>
            </a:extLst>
          </p:cNvPr>
          <p:cNvSpPr txBox="1"/>
          <p:nvPr/>
        </p:nvSpPr>
        <p:spPr>
          <a:xfrm>
            <a:off x="452873" y="2468096"/>
            <a:ext cx="5334000" cy="1921808"/>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en-US" sz="3200" dirty="0">
                <a:latin typeface="Open Sans" panose="020B0606030504020204" pitchFamily="34" charset="0"/>
                <a:ea typeface="Open Sans" panose="020B0606030504020204" pitchFamily="34" charset="0"/>
                <a:cs typeface="Open Sans" panose="020B0606030504020204" pitchFamily="34" charset="0"/>
              </a:rPr>
              <a:t>Mid-block crossings</a:t>
            </a:r>
          </a:p>
          <a:p>
            <a:pPr marL="457200" indent="-457200">
              <a:lnSpc>
                <a:spcPct val="200000"/>
              </a:lnSpc>
              <a:buFont typeface="Wingdings" panose="05000000000000000000" pitchFamily="2" charset="2"/>
              <a:buChar char="Ø"/>
            </a:pPr>
            <a:r>
              <a:rPr lang="en-US" sz="3200" dirty="0">
                <a:latin typeface="Open Sans" panose="020B0606030504020204" pitchFamily="34" charset="0"/>
                <a:ea typeface="Open Sans" panose="020B0606030504020204" pitchFamily="34" charset="0"/>
                <a:cs typeface="Open Sans" panose="020B0606030504020204" pitchFamily="34" charset="0"/>
              </a:rPr>
              <a:t>Roundabouts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61950" y="762245"/>
            <a:ext cx="5029200" cy="2666755"/>
          </a:xfrm>
          <a:prstGeom prst="rect">
            <a:avLst/>
          </a:prstGeom>
        </p:spPr>
        <p:txBody>
          <a:bodyPr vert="horz" wrap="square" lIns="0" tIns="688466" rIns="0" bIns="0" rtlCol="0">
            <a:spAutoFit/>
          </a:bodyPr>
          <a:lstStyle/>
          <a:p>
            <a:pPr marL="12700">
              <a:lnSpc>
                <a:spcPct val="100000"/>
              </a:lnSpc>
              <a:spcBef>
                <a:spcPts val="105"/>
              </a:spcBef>
            </a:pP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Recognizing</a:t>
            </a:r>
            <a:r>
              <a:rPr spc="-9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pc="-9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the boundary of </a:t>
            </a: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a</a:t>
            </a:r>
            <a:r>
              <a:rPr spc="-5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street</a:t>
            </a:r>
            <a:r>
              <a:rPr spc="-6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pc="-65"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with curb ramp without detectable warning surface</a:t>
            </a:r>
            <a:endParaRPr spc="-1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3" name="object 3"/>
          <p:cNvPicPr/>
          <p:nvPr/>
        </p:nvPicPr>
        <p:blipFill>
          <a:blip r:embed="rId2" cstate="print"/>
          <a:stretch>
            <a:fillRect/>
          </a:stretch>
        </p:blipFill>
        <p:spPr>
          <a:xfrm>
            <a:off x="5562599" y="1116279"/>
            <a:ext cx="5943201" cy="4851305"/>
          </a:xfrm>
          <a:prstGeom prst="rect">
            <a:avLst/>
          </a:prstGeom>
        </p:spPr>
      </p:pic>
      <p:sp>
        <p:nvSpPr>
          <p:cNvPr id="4" name="object 4"/>
          <p:cNvSpPr txBox="1"/>
          <p:nvPr/>
        </p:nvSpPr>
        <p:spPr>
          <a:xfrm>
            <a:off x="5562598" y="6196061"/>
            <a:ext cx="5943202" cy="330200"/>
          </a:xfrm>
          <a:prstGeom prst="rect">
            <a:avLst/>
          </a:prstGeom>
        </p:spPr>
        <p:txBody>
          <a:bodyPr vert="horz" wrap="square" lIns="0" tIns="12065" rIns="0" bIns="0" rtlCol="0">
            <a:spAutoFit/>
          </a:bodyPr>
          <a:lstStyle/>
          <a:p>
            <a:pPr marL="12700" marR="5080">
              <a:lnSpc>
                <a:spcPct val="100000"/>
              </a:lnSpc>
              <a:spcBef>
                <a:spcPts val="95"/>
              </a:spcBef>
            </a:pPr>
            <a:r>
              <a:rPr sz="1000" dirty="0">
                <a:latin typeface="Calibri"/>
                <a:cs typeface="Calibri"/>
                <a:hlinkClick r:id="rId3"/>
              </a:rPr>
              <a:t>Photo</a:t>
            </a:r>
            <a:r>
              <a:rPr sz="1000" spc="-35" dirty="0">
                <a:latin typeface="Calibri"/>
                <a:cs typeface="Calibri"/>
                <a:hlinkClick r:id="rId3"/>
              </a:rPr>
              <a:t> </a:t>
            </a:r>
            <a:r>
              <a:rPr sz="1000" dirty="0">
                <a:latin typeface="Calibri"/>
                <a:cs typeface="Calibri"/>
                <a:hlinkClick r:id="rId3"/>
              </a:rPr>
              <a:t>Credit:</a:t>
            </a:r>
            <a:r>
              <a:rPr sz="1000" spc="-15" dirty="0">
                <a:latin typeface="Calibri"/>
                <a:cs typeface="Calibri"/>
                <a:hlinkClick r:id="rId3"/>
              </a:rPr>
              <a:t> </a:t>
            </a:r>
            <a:r>
              <a:rPr sz="1000" dirty="0">
                <a:latin typeface="Calibri"/>
                <a:cs typeface="Calibri"/>
                <a:hlinkClick r:id="rId3"/>
              </a:rPr>
              <a:t>Sean</a:t>
            </a:r>
            <a:r>
              <a:rPr sz="1000" spc="-20" dirty="0">
                <a:latin typeface="Calibri"/>
                <a:cs typeface="Calibri"/>
                <a:hlinkClick r:id="rId3"/>
              </a:rPr>
              <a:t> </a:t>
            </a:r>
            <a:r>
              <a:rPr sz="1000" dirty="0">
                <a:latin typeface="Calibri"/>
                <a:cs typeface="Calibri"/>
                <a:hlinkClick r:id="rId3"/>
              </a:rPr>
              <a:t>Bennett,</a:t>
            </a:r>
            <a:r>
              <a:rPr sz="1000" spc="-10" dirty="0">
                <a:latin typeface="Calibri"/>
                <a:cs typeface="Calibri"/>
                <a:hlinkClick r:id="rId3"/>
              </a:rPr>
              <a:t> </a:t>
            </a:r>
            <a:r>
              <a:rPr sz="1000" dirty="0">
                <a:latin typeface="Calibri"/>
                <a:cs typeface="Calibri"/>
                <a:hlinkClick r:id="rId3"/>
              </a:rPr>
              <a:t>Fig.</a:t>
            </a:r>
            <a:r>
              <a:rPr sz="1000" spc="-15" dirty="0">
                <a:latin typeface="Calibri"/>
                <a:cs typeface="Calibri"/>
                <a:hlinkClick r:id="rId3"/>
              </a:rPr>
              <a:t> </a:t>
            </a:r>
            <a:r>
              <a:rPr sz="1000" dirty="0">
                <a:latin typeface="Calibri"/>
                <a:cs typeface="Calibri"/>
                <a:hlinkClick r:id="rId3"/>
              </a:rPr>
              <a:t>1.</a:t>
            </a:r>
            <a:r>
              <a:rPr sz="1000" spc="-20" dirty="0">
                <a:latin typeface="Calibri"/>
                <a:cs typeface="Calibri"/>
                <a:hlinkClick r:id="rId3"/>
              </a:rPr>
              <a:t> </a:t>
            </a:r>
            <a:r>
              <a:rPr sz="1000" dirty="0">
                <a:latin typeface="Calibri"/>
                <a:cs typeface="Calibri"/>
                <a:hlinkClick r:id="rId3"/>
              </a:rPr>
              <a:t>Representative </a:t>
            </a:r>
            <a:r>
              <a:rPr sz="1000" spc="-10" dirty="0">
                <a:latin typeface="Calibri"/>
                <a:cs typeface="Calibri"/>
                <a:hlinkClick r:id="rId3"/>
              </a:rPr>
              <a:t>intersection</a:t>
            </a:r>
            <a:r>
              <a:rPr sz="1000" spc="-15" dirty="0">
                <a:latin typeface="Calibri"/>
                <a:cs typeface="Calibri"/>
                <a:hlinkClick r:id="rId3"/>
              </a:rPr>
              <a:t> </a:t>
            </a:r>
            <a:r>
              <a:rPr sz="1000" dirty="0">
                <a:latin typeface="Calibri"/>
                <a:cs typeface="Calibri"/>
                <a:hlinkClick r:id="rId3"/>
              </a:rPr>
              <a:t>of</a:t>
            </a:r>
            <a:r>
              <a:rPr sz="1000" spc="-30" dirty="0">
                <a:latin typeface="Calibri"/>
                <a:cs typeface="Calibri"/>
                <a:hlinkClick r:id="rId3"/>
              </a:rPr>
              <a:t> </a:t>
            </a:r>
            <a:r>
              <a:rPr sz="1000" dirty="0">
                <a:latin typeface="Calibri"/>
                <a:cs typeface="Calibri"/>
                <a:hlinkClick r:id="rId3"/>
              </a:rPr>
              <a:t>sidewalk</a:t>
            </a:r>
            <a:r>
              <a:rPr sz="1000" spc="-35" dirty="0">
                <a:latin typeface="Calibri"/>
                <a:cs typeface="Calibri"/>
                <a:hlinkClick r:id="rId3"/>
              </a:rPr>
              <a:t> </a:t>
            </a:r>
            <a:r>
              <a:rPr sz="1000" dirty="0">
                <a:latin typeface="Calibri"/>
                <a:cs typeface="Calibri"/>
                <a:hlinkClick r:id="rId3"/>
              </a:rPr>
              <a:t>and</a:t>
            </a:r>
            <a:r>
              <a:rPr sz="1000" spc="-30" dirty="0">
                <a:latin typeface="Calibri"/>
                <a:cs typeface="Calibri"/>
                <a:hlinkClick r:id="rId3"/>
              </a:rPr>
              <a:t> </a:t>
            </a:r>
            <a:r>
              <a:rPr sz="1000" dirty="0">
                <a:latin typeface="Calibri"/>
                <a:cs typeface="Calibri"/>
                <a:hlinkClick r:id="rId3"/>
              </a:rPr>
              <a:t>road,</a:t>
            </a:r>
            <a:r>
              <a:rPr sz="1000" spc="-35" dirty="0">
                <a:latin typeface="Calibri"/>
                <a:cs typeface="Calibri"/>
                <a:hlinkClick r:id="rId3"/>
              </a:rPr>
              <a:t> </a:t>
            </a:r>
            <a:r>
              <a:rPr sz="1000" dirty="0">
                <a:latin typeface="Calibri"/>
                <a:cs typeface="Calibri"/>
                <a:hlinkClick r:id="rId3"/>
              </a:rPr>
              <a:t>including</a:t>
            </a:r>
            <a:r>
              <a:rPr sz="1000" spc="-35" dirty="0">
                <a:latin typeface="Calibri"/>
                <a:cs typeface="Calibri"/>
                <a:hlinkClick r:id="rId3"/>
              </a:rPr>
              <a:t> </a:t>
            </a:r>
            <a:r>
              <a:rPr sz="1000" dirty="0">
                <a:latin typeface="Calibri"/>
                <a:cs typeface="Calibri"/>
                <a:hlinkClick r:id="rId3"/>
              </a:rPr>
              <a:t>a</a:t>
            </a:r>
            <a:r>
              <a:rPr sz="1000" spc="-30" dirty="0">
                <a:latin typeface="Calibri"/>
                <a:cs typeface="Calibri"/>
                <a:hlinkClick r:id="rId3"/>
              </a:rPr>
              <a:t> </a:t>
            </a:r>
            <a:r>
              <a:rPr sz="1000" dirty="0">
                <a:latin typeface="Calibri"/>
                <a:cs typeface="Calibri"/>
                <a:hlinkClick r:id="rId3"/>
              </a:rPr>
              <a:t>diagonal</a:t>
            </a:r>
            <a:r>
              <a:rPr sz="1000" spc="-40" dirty="0">
                <a:latin typeface="Calibri"/>
                <a:cs typeface="Calibri"/>
                <a:hlinkClick r:id="rId3"/>
              </a:rPr>
              <a:t> </a:t>
            </a:r>
            <a:r>
              <a:rPr sz="1000" dirty="0">
                <a:latin typeface="Calibri"/>
                <a:cs typeface="Calibri"/>
                <a:hlinkClick r:id="rId3"/>
              </a:rPr>
              <a:t>curb</a:t>
            </a:r>
            <a:r>
              <a:rPr sz="1000" spc="-30" dirty="0">
                <a:latin typeface="Calibri"/>
                <a:cs typeface="Calibri"/>
                <a:hlinkClick r:id="rId3"/>
              </a:rPr>
              <a:t> </a:t>
            </a:r>
            <a:r>
              <a:rPr sz="1000" dirty="0">
                <a:latin typeface="Calibri"/>
                <a:cs typeface="Calibri"/>
                <a:hlinkClick r:id="rId3"/>
              </a:rPr>
              <a:t>ramp</a:t>
            </a:r>
            <a:r>
              <a:rPr sz="1000" spc="-25" dirty="0">
                <a:latin typeface="Calibri"/>
                <a:cs typeface="Calibri"/>
                <a:hlinkClick r:id="rId3"/>
              </a:rPr>
              <a:t> </a:t>
            </a:r>
            <a:r>
              <a:rPr sz="1000" u="sng" dirty="0">
                <a:solidFill>
                  <a:srgbClr val="145F82"/>
                </a:solidFill>
                <a:uFill>
                  <a:solidFill>
                    <a:srgbClr val="145F82"/>
                  </a:solidFill>
                </a:uFill>
                <a:latin typeface="Calibri"/>
                <a:cs typeface="Calibri"/>
                <a:hlinkClick r:id="rId3"/>
              </a:rPr>
              <a:t>Download</a:t>
            </a:r>
            <a:r>
              <a:rPr sz="1000" u="sng" spc="-30" dirty="0">
                <a:solidFill>
                  <a:srgbClr val="145F82"/>
                </a:solidFill>
                <a:uFill>
                  <a:solidFill>
                    <a:srgbClr val="145F82"/>
                  </a:solidFill>
                </a:uFill>
                <a:latin typeface="Calibri"/>
                <a:cs typeface="Calibri"/>
                <a:hlinkClick r:id="rId3"/>
              </a:rPr>
              <a:t> </a:t>
            </a:r>
            <a:r>
              <a:rPr sz="1000" u="sng" dirty="0">
                <a:solidFill>
                  <a:srgbClr val="145F82"/>
                </a:solidFill>
                <a:uFill>
                  <a:solidFill>
                    <a:srgbClr val="145F82"/>
                  </a:solidFill>
                </a:uFill>
                <a:latin typeface="Calibri"/>
                <a:cs typeface="Calibri"/>
                <a:hlinkClick r:id="rId3"/>
              </a:rPr>
              <a:t>Scientific</a:t>
            </a:r>
            <a:r>
              <a:rPr sz="1000" u="sng" spc="-15" dirty="0">
                <a:solidFill>
                  <a:srgbClr val="145F82"/>
                </a:solidFill>
                <a:uFill>
                  <a:solidFill>
                    <a:srgbClr val="145F82"/>
                  </a:solidFill>
                </a:uFill>
                <a:latin typeface="Calibri"/>
                <a:cs typeface="Calibri"/>
                <a:hlinkClick r:id="rId3"/>
              </a:rPr>
              <a:t> </a:t>
            </a:r>
            <a:r>
              <a:rPr sz="1000" u="sng" dirty="0">
                <a:solidFill>
                  <a:srgbClr val="145F82"/>
                </a:solidFill>
                <a:uFill>
                  <a:solidFill>
                    <a:srgbClr val="145F82"/>
                  </a:solidFill>
                </a:uFill>
                <a:latin typeface="Calibri"/>
                <a:cs typeface="Calibri"/>
                <a:hlinkClick r:id="rId3"/>
              </a:rPr>
              <a:t>Figure</a:t>
            </a:r>
            <a:r>
              <a:rPr sz="1000" u="sng" spc="-15" dirty="0">
                <a:solidFill>
                  <a:srgbClr val="145F82"/>
                </a:solidFill>
                <a:uFill>
                  <a:solidFill>
                    <a:srgbClr val="145F82"/>
                  </a:solidFill>
                </a:uFill>
                <a:latin typeface="Calibri"/>
                <a:cs typeface="Calibri"/>
                <a:hlinkClick r:id="rId3"/>
              </a:rPr>
              <a:t> </a:t>
            </a:r>
            <a:r>
              <a:rPr sz="1000" u="sng" spc="-25" dirty="0">
                <a:solidFill>
                  <a:srgbClr val="145F82"/>
                </a:solidFill>
                <a:uFill>
                  <a:solidFill>
                    <a:srgbClr val="145F82"/>
                  </a:solidFill>
                </a:uFill>
                <a:latin typeface="Calibri"/>
                <a:cs typeface="Calibri"/>
                <a:hlinkClick r:id="rId3"/>
              </a:rPr>
              <a:t>on</a:t>
            </a:r>
            <a:r>
              <a:rPr sz="1000" u="none" spc="-10" dirty="0">
                <a:solidFill>
                  <a:srgbClr val="145F82"/>
                </a:solidFill>
                <a:latin typeface="Calibri"/>
                <a:cs typeface="Calibri"/>
              </a:rPr>
              <a:t> </a:t>
            </a:r>
            <a:r>
              <a:rPr sz="1000" u="sng" spc="-10" dirty="0">
                <a:solidFill>
                  <a:srgbClr val="145F82"/>
                </a:solidFill>
                <a:uFill>
                  <a:solidFill>
                    <a:srgbClr val="145F82"/>
                  </a:solidFill>
                </a:uFill>
                <a:latin typeface="Calibri"/>
                <a:cs typeface="Calibri"/>
                <a:hlinkClick r:id="rId3"/>
              </a:rPr>
              <a:t>ResearchGate</a:t>
            </a:r>
            <a:r>
              <a:rPr sz="1000" u="sng" spc="60" dirty="0">
                <a:solidFill>
                  <a:srgbClr val="145F82"/>
                </a:solidFill>
                <a:uFill>
                  <a:solidFill>
                    <a:srgbClr val="145F82"/>
                  </a:solidFill>
                </a:uFill>
                <a:latin typeface="Calibri"/>
                <a:cs typeface="Calibri"/>
                <a:hlinkClick r:id="rId3"/>
              </a:rPr>
              <a:t> </a:t>
            </a:r>
            <a:r>
              <a:rPr sz="1000" u="sng" spc="-10" dirty="0">
                <a:solidFill>
                  <a:srgbClr val="145F82"/>
                </a:solidFill>
                <a:uFill>
                  <a:solidFill>
                    <a:srgbClr val="145F82"/>
                  </a:solidFill>
                </a:uFill>
                <a:latin typeface="Calibri"/>
                <a:cs typeface="Calibri"/>
                <a:hlinkClick r:id="rId3"/>
              </a:rPr>
              <a:t>(researchgate.net)</a:t>
            </a:r>
            <a:endParaRPr sz="10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271" y="719777"/>
            <a:ext cx="10668499" cy="988439"/>
          </a:xfrm>
          <a:prstGeom prst="rect">
            <a:avLst/>
          </a:prstGeom>
        </p:spPr>
        <p:txBody>
          <a:bodyPr vert="horz" wrap="square" lIns="0" tIns="490755" rIns="0" bIns="0" rtlCol="0">
            <a:spAutoFit/>
          </a:bodyPr>
          <a:lstStyle/>
          <a:p>
            <a:pPr marL="12700">
              <a:lnSpc>
                <a:spcPct val="100000"/>
              </a:lnSpc>
              <a:spcBef>
                <a:spcPts val="105"/>
              </a:spcBef>
            </a:pPr>
            <a:r>
              <a:rPr dirty="0">
                <a:latin typeface="Open Sans Semibold" panose="020B0706030804020204" pitchFamily="34" charset="0"/>
                <a:ea typeface="Open Sans Semibold" panose="020B0706030804020204" pitchFamily="34" charset="0"/>
                <a:cs typeface="Open Sans Semibold" panose="020B0706030804020204" pitchFamily="34" charset="0"/>
              </a:rPr>
              <a:t>Avoiding</a:t>
            </a:r>
            <a:r>
              <a:rPr spc="-140" dirty="0">
                <a:latin typeface="Open Sans Semibold" panose="020B0706030804020204" pitchFamily="34" charset="0"/>
                <a:ea typeface="Open Sans Semibold" panose="020B0706030804020204" pitchFamily="34" charset="0"/>
                <a:cs typeface="Open Sans Semibold" panose="020B0706030804020204" pitchFamily="34" charset="0"/>
              </a:rPr>
              <a:t> </a:t>
            </a:r>
            <a:r>
              <a:rPr spc="-10" dirty="0">
                <a:latin typeface="Open Sans Semibold" panose="020B0706030804020204" pitchFamily="34" charset="0"/>
                <a:ea typeface="Open Sans Semibold" panose="020B0706030804020204" pitchFamily="34" charset="0"/>
                <a:cs typeface="Open Sans Semibold" panose="020B0706030804020204" pitchFamily="34" charset="0"/>
              </a:rPr>
              <a:t>separated</a:t>
            </a:r>
            <a:r>
              <a:rPr spc="-145" dirty="0">
                <a:latin typeface="Open Sans Semibold" panose="020B0706030804020204" pitchFamily="34" charset="0"/>
                <a:ea typeface="Open Sans Semibold" panose="020B0706030804020204" pitchFamily="34" charset="0"/>
                <a:cs typeface="Open Sans Semibold" panose="020B0706030804020204" pitchFamily="34" charset="0"/>
              </a:rPr>
              <a:t> </a:t>
            </a:r>
            <a:r>
              <a:rPr dirty="0">
                <a:latin typeface="Open Sans Semibold" panose="020B0706030804020204" pitchFamily="34" charset="0"/>
                <a:ea typeface="Open Sans Semibold" panose="020B0706030804020204" pitchFamily="34" charset="0"/>
                <a:cs typeface="Open Sans Semibold" panose="020B0706030804020204" pitchFamily="34" charset="0"/>
              </a:rPr>
              <a:t>bike</a:t>
            </a:r>
            <a:r>
              <a:rPr spc="-135" dirty="0">
                <a:latin typeface="Open Sans Semibold" panose="020B0706030804020204" pitchFamily="34" charset="0"/>
                <a:ea typeface="Open Sans Semibold" panose="020B0706030804020204" pitchFamily="34" charset="0"/>
                <a:cs typeface="Open Sans Semibold" panose="020B0706030804020204" pitchFamily="34" charset="0"/>
              </a:rPr>
              <a:t> </a:t>
            </a:r>
            <a:r>
              <a:rPr dirty="0">
                <a:latin typeface="Open Sans Semibold" panose="020B0706030804020204" pitchFamily="34" charset="0"/>
                <a:ea typeface="Open Sans Semibold" panose="020B0706030804020204" pitchFamily="34" charset="0"/>
                <a:cs typeface="Open Sans Semibold" panose="020B0706030804020204" pitchFamily="34" charset="0"/>
              </a:rPr>
              <a:t>lanes</a:t>
            </a:r>
            <a:r>
              <a:rPr spc="-125" dirty="0">
                <a:latin typeface="Open Sans Semibold" panose="020B0706030804020204" pitchFamily="34" charset="0"/>
                <a:ea typeface="Open Sans Semibold" panose="020B0706030804020204" pitchFamily="34" charset="0"/>
                <a:cs typeface="Open Sans Semibold" panose="020B0706030804020204" pitchFamily="34" charset="0"/>
              </a:rPr>
              <a:t> </a:t>
            </a:r>
            <a:r>
              <a:rPr dirty="0">
                <a:latin typeface="Open Sans Semibold" panose="020B0706030804020204" pitchFamily="34" charset="0"/>
                <a:ea typeface="Open Sans Semibold" panose="020B0706030804020204" pitchFamily="34" charset="0"/>
                <a:cs typeface="Open Sans Semibold" panose="020B0706030804020204" pitchFamily="34" charset="0"/>
              </a:rPr>
              <a:t>at</a:t>
            </a:r>
            <a:r>
              <a:rPr spc="-130" dirty="0">
                <a:latin typeface="Open Sans Semibold" panose="020B0706030804020204" pitchFamily="34" charset="0"/>
                <a:ea typeface="Open Sans Semibold" panose="020B0706030804020204" pitchFamily="34" charset="0"/>
                <a:cs typeface="Open Sans Semibold" panose="020B0706030804020204" pitchFamily="34" charset="0"/>
              </a:rPr>
              <a:t> </a:t>
            </a:r>
            <a:r>
              <a:rPr dirty="0">
                <a:latin typeface="Open Sans Semibold" panose="020B0706030804020204" pitchFamily="34" charset="0"/>
                <a:ea typeface="Open Sans Semibold" panose="020B0706030804020204" pitchFamily="34" charset="0"/>
                <a:cs typeface="Open Sans Semibold" panose="020B0706030804020204" pitchFamily="34" charset="0"/>
              </a:rPr>
              <a:t>sidewalk</a:t>
            </a:r>
            <a:r>
              <a:rPr spc="-135" dirty="0">
                <a:latin typeface="Open Sans Semibold" panose="020B0706030804020204" pitchFamily="34" charset="0"/>
                <a:ea typeface="Open Sans Semibold" panose="020B0706030804020204" pitchFamily="34" charset="0"/>
                <a:cs typeface="Open Sans Semibold" panose="020B0706030804020204" pitchFamily="34" charset="0"/>
              </a:rPr>
              <a:t> </a:t>
            </a:r>
            <a:r>
              <a:rPr spc="-10" dirty="0">
                <a:latin typeface="Open Sans Semibold" panose="020B0706030804020204" pitchFamily="34" charset="0"/>
                <a:ea typeface="Open Sans Semibold" panose="020B0706030804020204" pitchFamily="34" charset="0"/>
                <a:cs typeface="Open Sans Semibold" panose="020B0706030804020204" pitchFamily="34" charset="0"/>
              </a:rPr>
              <a:t>level</a:t>
            </a:r>
          </a:p>
        </p:txBody>
      </p:sp>
      <p:pic>
        <p:nvPicPr>
          <p:cNvPr id="3" name="object 3"/>
          <p:cNvPicPr/>
          <p:nvPr/>
        </p:nvPicPr>
        <p:blipFill>
          <a:blip r:embed="rId3" cstate="print"/>
          <a:stretch>
            <a:fillRect/>
          </a:stretch>
        </p:blipFill>
        <p:spPr>
          <a:xfrm>
            <a:off x="1859635" y="2202469"/>
            <a:ext cx="8335030" cy="3703446"/>
          </a:xfrm>
          <a:prstGeom prst="rect">
            <a:avLst/>
          </a:prstGeom>
        </p:spPr>
      </p:pic>
      <p:sp>
        <p:nvSpPr>
          <p:cNvPr id="4" name="object 4"/>
          <p:cNvSpPr txBox="1"/>
          <p:nvPr/>
        </p:nvSpPr>
        <p:spPr>
          <a:xfrm>
            <a:off x="1997335" y="5466203"/>
            <a:ext cx="1384300"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libri"/>
                <a:cs typeface="Calibri"/>
              </a:rPr>
              <a:t>Photo</a:t>
            </a:r>
            <a:r>
              <a:rPr sz="1000" spc="-35" dirty="0">
                <a:latin typeface="Calibri"/>
                <a:cs typeface="Calibri"/>
              </a:rPr>
              <a:t> </a:t>
            </a:r>
            <a:r>
              <a:rPr sz="1000" dirty="0">
                <a:latin typeface="Calibri"/>
                <a:cs typeface="Calibri"/>
              </a:rPr>
              <a:t>credit:</a:t>
            </a:r>
            <a:r>
              <a:rPr sz="1000" spc="-30" dirty="0">
                <a:latin typeface="Calibri"/>
                <a:cs typeface="Calibri"/>
              </a:rPr>
              <a:t> </a:t>
            </a:r>
            <a:r>
              <a:rPr sz="1000" dirty="0">
                <a:latin typeface="Calibri"/>
                <a:cs typeface="Calibri"/>
              </a:rPr>
              <a:t>Toole</a:t>
            </a:r>
            <a:r>
              <a:rPr sz="1000" spc="-10" dirty="0">
                <a:latin typeface="Calibri"/>
                <a:cs typeface="Calibri"/>
              </a:rPr>
              <a:t> Design</a:t>
            </a:r>
            <a:endParaRPr sz="1000" dirty="0">
              <a:latin typeface="Calibri"/>
              <a:cs typeface="Calibri"/>
            </a:endParaRPr>
          </a:p>
        </p:txBody>
      </p:sp>
    </p:spTree>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raining Template for Training and Meetings - City Style" id="{75A93A8A-2463-4B80-BEAF-6ACECD2EC7FE}" vid="{507022AA-2C51-4849-A8D9-0992F9697E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375949F96E8C4486B705D9DD6A4C96" ma:contentTypeVersion="11" ma:contentTypeDescription="Create a new document." ma:contentTypeScope="" ma:versionID="a5dc4ab5a669a03ebd25ebe9387c2348">
  <xsd:schema xmlns:xsd="http://www.w3.org/2001/XMLSchema" xmlns:xs="http://www.w3.org/2001/XMLSchema" xmlns:p="http://schemas.microsoft.com/office/2006/metadata/properties" xmlns:ns3="4afea966-dfe2-4e9e-a81f-236e8afc97c4" xmlns:ns4="79bc7661-2305-4ab2-9d34-80e3733c7668" targetNamespace="http://schemas.microsoft.com/office/2006/metadata/properties" ma:root="true" ma:fieldsID="3910e88ab2741658fe1aabdac77ede42" ns3:_="" ns4:_="">
    <xsd:import namespace="4afea966-dfe2-4e9e-a81f-236e8afc97c4"/>
    <xsd:import namespace="79bc7661-2305-4ab2-9d34-80e3733c766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fea966-dfe2-4e9e-a81f-236e8afc97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bc7661-2305-4ab2-9d34-80e3733c766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2C036F-FAB5-469B-9359-2BD4A8E14679}">
  <ds:schemaRefs>
    <ds:schemaRef ds:uri="http://schemas.microsoft.com/office/2006/documentManagement/types"/>
    <ds:schemaRef ds:uri="http://www.w3.org/XML/1998/namespace"/>
    <ds:schemaRef ds:uri="4afea966-dfe2-4e9e-a81f-236e8afc97c4"/>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79bc7661-2305-4ab2-9d34-80e3733c7668"/>
    <ds:schemaRef ds:uri="http://purl.org/dc/dcmitype/"/>
  </ds:schemaRefs>
</ds:datastoreItem>
</file>

<file path=customXml/itemProps2.xml><?xml version="1.0" encoding="utf-8"?>
<ds:datastoreItem xmlns:ds="http://schemas.openxmlformats.org/officeDocument/2006/customXml" ds:itemID="{A459A940-BDD0-4DC9-B8A6-CD57F26435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fea966-dfe2-4e9e-a81f-236e8afc97c4"/>
    <ds:schemaRef ds:uri="79bc7661-2305-4ab2-9d34-80e3733c76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ABDC69-2161-40D5-8B66-BF1AC32C84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18425</TotalTime>
  <Words>2091</Words>
  <Application>Microsoft Office PowerPoint</Application>
  <PresentationFormat>Widescreen</PresentationFormat>
  <Paragraphs>231</Paragraphs>
  <Slides>38</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Aptos</vt:lpstr>
      <vt:lpstr>Arial</vt:lpstr>
      <vt:lpstr>Calibri</vt:lpstr>
      <vt:lpstr>Calibri Light</vt:lpstr>
      <vt:lpstr>Open Sans</vt:lpstr>
      <vt:lpstr>Open Sans Semibold</vt:lpstr>
      <vt:lpstr>Wingdings</vt:lpstr>
      <vt:lpstr>1_Office Theme</vt:lpstr>
      <vt:lpstr> </vt:lpstr>
      <vt:lpstr>Who are we talking about?</vt:lpstr>
      <vt:lpstr>People with low vision may have:</vt:lpstr>
      <vt:lpstr>Tools for travel</vt:lpstr>
      <vt:lpstr>Techniques for travel</vt:lpstr>
      <vt:lpstr>Wayfinding Challenges</vt:lpstr>
      <vt:lpstr>Finding non-corner crossings:</vt:lpstr>
      <vt:lpstr>Recognizing the boundary of a street with curb ramp without detectable warning surface</vt:lpstr>
      <vt:lpstr>Avoiding separated bike lanes at sidewalk level</vt:lpstr>
      <vt:lpstr>Finding Transit Facilities</vt:lpstr>
      <vt:lpstr>Wayfinding Options</vt:lpstr>
      <vt:lpstr>PowerPoint Presentation</vt:lpstr>
      <vt:lpstr>Tactile Walking Surface Indicator (TWSI)</vt:lpstr>
      <vt:lpstr>Detectable Warning Surface</vt:lpstr>
      <vt:lpstr>Tactile Direction Indicator (TDI) – Bars</vt:lpstr>
      <vt:lpstr>Tactile Direction Indicators – Alignment Bars</vt:lpstr>
      <vt:lpstr>Tactile Warning Delineator (TWD)</vt:lpstr>
      <vt:lpstr>Specifications for TWSIs</vt:lpstr>
      <vt:lpstr>Bus Stops, Bus Boarding Islands, and Transit Centers</vt:lpstr>
      <vt:lpstr>Crossing Applications</vt:lpstr>
      <vt:lpstr>Crossing Median - Separated Bicycle Facility</vt:lpstr>
      <vt:lpstr>Separated Bike- Ped Facilities</vt:lpstr>
      <vt:lpstr>Bicycle Ramp Applications</vt:lpstr>
      <vt:lpstr>Implementation Challenges</vt:lpstr>
      <vt:lpstr>Implementation</vt:lpstr>
      <vt:lpstr>Implementation Activities</vt:lpstr>
      <vt:lpstr>PowerPoint Presentation</vt:lpstr>
      <vt:lpstr>Case studies</vt:lpstr>
      <vt:lpstr>PowerPoint Presentation</vt:lpstr>
      <vt:lpstr>PowerPoint Presentation</vt:lpstr>
      <vt:lpstr>Parallel Curb Ramps  6’ wide</vt:lpstr>
      <vt:lpstr>PowerPoint Presentation</vt:lpstr>
      <vt:lpstr>Parallel curb ramps – California Building Code  (CBC)</vt:lpstr>
      <vt:lpstr>2019 Intermediate Code Changes</vt:lpstr>
      <vt:lpstr>Parallel Curb ramps - CBC</vt:lpstr>
      <vt:lpstr>Parallel Curb ramps - CBC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Trimberger, Kirk</dc:creator>
  <cp:lastModifiedBy>Warner, Alejandra</cp:lastModifiedBy>
  <cp:revision>341</cp:revision>
  <cp:lastPrinted>2019-03-19T16:51:07Z</cp:lastPrinted>
  <dcterms:created xsi:type="dcterms:W3CDTF">2019-02-20T19:43:02Z</dcterms:created>
  <dcterms:modified xsi:type="dcterms:W3CDTF">2025-05-14T18:31:20Z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0x010100A1375949F96E8C4486B705D9DD6A4C96</vt:lpwstr>
  </property>
</Properties>
</file>