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0"/>
  </p:notesMasterIdLst>
  <p:sldIdLst>
    <p:sldId id="256" r:id="rId6"/>
    <p:sldId id="257" r:id="rId7"/>
    <p:sldId id="325" r:id="rId8"/>
    <p:sldId id="326" r:id="rId9"/>
    <p:sldId id="333" r:id="rId10"/>
    <p:sldId id="282" r:id="rId11"/>
    <p:sldId id="327" r:id="rId12"/>
    <p:sldId id="335" r:id="rId13"/>
    <p:sldId id="334" r:id="rId14"/>
    <p:sldId id="311" r:id="rId15"/>
    <p:sldId id="328" r:id="rId16"/>
    <p:sldId id="336" r:id="rId17"/>
    <p:sldId id="329" r:id="rId18"/>
    <p:sldId id="291" r:id="rId19"/>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2+O0ZcG4V8Kj/R5xyaBiw==" hashData="JBfLhBXsapgnFvAKny5M+GbDPrY84qv6CPYovBFAs5VR/3efF/sgjsv7oIKtVlPa6wisEULVh8xz+81KONtwog=="/>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Poister, Laura" initials="DL" lastIdx="8" clrIdx="0">
    <p:extLst>
      <p:ext uri="{19B8F6BF-5375-455C-9EA6-DF929625EA0E}">
        <p15:presenceInfo xmlns:p15="http://schemas.microsoft.com/office/powerpoint/2012/main" userId="S-1-5-21-219123761-1972038647-3338400271-94884" providerId="AD"/>
      </p:ext>
    </p:extLst>
  </p:cmAuthor>
  <p:cmAuthor id="2" name="Chris Heiser" initials="CH" lastIdx="8" clrIdx="1">
    <p:extLst>
      <p:ext uri="{19B8F6BF-5375-455C-9EA6-DF929625EA0E}">
        <p15:presenceInfo xmlns:p15="http://schemas.microsoft.com/office/powerpoint/2012/main" userId="14bd0d2730f9aa49" providerId="Windows Live"/>
      </p:ext>
    </p:extLst>
  </p:cmAuthor>
  <p:cmAuthor id="3" name="Froelich, Daniel" initials="FD" lastIdx="1" clrIdx="2">
    <p:extLst>
      <p:ext uri="{19B8F6BF-5375-455C-9EA6-DF929625EA0E}">
        <p15:presenceInfo xmlns:p15="http://schemas.microsoft.com/office/powerpoint/2012/main" userId="S::DFroelich@sandiego.gov::4e4c6fc0-8baa-4c56-a8ea-f1ec473ea5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FCE7D-4E1E-4FE1-B6D7-C83AA3A6B711}" v="33" dt="2025-06-12T16:53:37.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40DEA-C498-4C48-B8C1-9C5D3AF040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5CE83B-2B1D-4A12-8FF2-C0F8995AB469}">
      <dgm:prSet/>
      <dgm:spPr/>
      <dgm:t>
        <a:bodyPr/>
        <a:lstStyle/>
        <a:p>
          <a:r>
            <a:rPr lang="en-US" dirty="0">
              <a:latin typeface="Merriweather" panose="00000500000000000000" pitchFamily="2" charset="0"/>
            </a:rPr>
            <a:t>2025 LRA Maps received on March 24, 2025 </a:t>
          </a:r>
        </a:p>
      </dgm:t>
    </dgm:pt>
    <dgm:pt modelId="{59E4FB81-5F62-420A-A5CD-A62324EA0D92}" type="parTrans" cxnId="{2D3F848E-D1C2-47DE-823F-8E018EFF6FD6}">
      <dgm:prSet/>
      <dgm:spPr/>
      <dgm:t>
        <a:bodyPr/>
        <a:lstStyle/>
        <a:p>
          <a:endParaRPr lang="en-US"/>
        </a:p>
      </dgm:t>
    </dgm:pt>
    <dgm:pt modelId="{C10391A7-5166-42AF-80B8-CA4454C48BA5}" type="sibTrans" cxnId="{2D3F848E-D1C2-47DE-823F-8E018EFF6FD6}">
      <dgm:prSet/>
      <dgm:spPr/>
      <dgm:t>
        <a:bodyPr/>
        <a:lstStyle/>
        <a:p>
          <a:endParaRPr lang="en-US"/>
        </a:p>
      </dgm:t>
    </dgm:pt>
    <dgm:pt modelId="{152CAB8C-6209-40B9-8E2A-B8946819B3A1}">
      <dgm:prSet/>
      <dgm:spPr/>
      <dgm:t>
        <a:bodyPr/>
        <a:lstStyle/>
        <a:p>
          <a:r>
            <a:rPr lang="en-US" dirty="0">
              <a:latin typeface="Merriweather" panose="00000500000000000000" pitchFamily="2" charset="0"/>
            </a:rPr>
            <a:t>Within 30 days of receiving the draft map the local agency must make available for review and public comment – GOV 51178.5</a:t>
          </a:r>
        </a:p>
      </dgm:t>
    </dgm:pt>
    <dgm:pt modelId="{77421484-A691-42B5-B454-78FDF208B931}" type="parTrans" cxnId="{4C9049B5-3CCA-47DB-8768-357C6F7A29C3}">
      <dgm:prSet/>
      <dgm:spPr/>
      <dgm:t>
        <a:bodyPr/>
        <a:lstStyle/>
        <a:p>
          <a:endParaRPr lang="en-US"/>
        </a:p>
      </dgm:t>
    </dgm:pt>
    <dgm:pt modelId="{05B94F15-9E43-4719-A8C9-6DDFA8D1B8EC}" type="sibTrans" cxnId="{4C9049B5-3CCA-47DB-8768-357C6F7A29C3}">
      <dgm:prSet/>
      <dgm:spPr/>
      <dgm:t>
        <a:bodyPr/>
        <a:lstStyle/>
        <a:p>
          <a:endParaRPr lang="en-US"/>
        </a:p>
      </dgm:t>
    </dgm:pt>
    <dgm:pt modelId="{9A68CAF9-F83D-4C70-843A-2B9A749D41E0}">
      <dgm:prSet/>
      <dgm:spPr/>
      <dgm:t>
        <a:bodyPr/>
        <a:lstStyle/>
        <a:p>
          <a:r>
            <a:rPr lang="en-US" dirty="0">
              <a:latin typeface="Merriweather" panose="00000500000000000000" pitchFamily="2" charset="0"/>
            </a:rPr>
            <a:t>Designate by ordinance moderate high and very high FHSZ within 120 days – GOV 51179</a:t>
          </a:r>
        </a:p>
      </dgm:t>
    </dgm:pt>
    <dgm:pt modelId="{EE698DBC-3EEC-4B5E-BFE8-26398F4758BA}" type="parTrans" cxnId="{5BCC9BA0-5046-4DBE-A4E1-82D810F0EF95}">
      <dgm:prSet/>
      <dgm:spPr/>
      <dgm:t>
        <a:bodyPr/>
        <a:lstStyle/>
        <a:p>
          <a:endParaRPr lang="en-US"/>
        </a:p>
      </dgm:t>
    </dgm:pt>
    <dgm:pt modelId="{BCC4DA6D-B851-4BE3-9E80-FFAC21657153}" type="sibTrans" cxnId="{5BCC9BA0-5046-4DBE-A4E1-82D810F0EF95}">
      <dgm:prSet/>
      <dgm:spPr/>
      <dgm:t>
        <a:bodyPr/>
        <a:lstStyle/>
        <a:p>
          <a:endParaRPr lang="en-US"/>
        </a:p>
      </dgm:t>
    </dgm:pt>
    <dgm:pt modelId="{0F816038-7C3A-4FF4-AE53-3B1D44CCC617}">
      <dgm:prSet/>
      <dgm:spPr/>
      <dgm:t>
        <a:bodyPr/>
        <a:lstStyle/>
        <a:p>
          <a:r>
            <a:rPr lang="en-US" dirty="0">
              <a:latin typeface="Merriweather" panose="00000500000000000000" pitchFamily="2" charset="0"/>
            </a:rPr>
            <a:t>Cannot reduce the FHSZ rating – GOV 51179 (b)(3) </a:t>
          </a:r>
        </a:p>
      </dgm:t>
    </dgm:pt>
    <dgm:pt modelId="{B61554E5-6C57-4493-A9FE-5EFCAD797356}" type="parTrans" cxnId="{22EC8BAB-147D-4627-ABCE-A362C8C4B97A}">
      <dgm:prSet/>
      <dgm:spPr/>
      <dgm:t>
        <a:bodyPr/>
        <a:lstStyle/>
        <a:p>
          <a:endParaRPr lang="en-US"/>
        </a:p>
      </dgm:t>
    </dgm:pt>
    <dgm:pt modelId="{449E346D-0816-4B7B-A267-807A270DC34E}" type="sibTrans" cxnId="{22EC8BAB-147D-4627-ABCE-A362C8C4B97A}">
      <dgm:prSet/>
      <dgm:spPr/>
      <dgm:t>
        <a:bodyPr/>
        <a:lstStyle/>
        <a:p>
          <a:endParaRPr lang="en-US"/>
        </a:p>
      </dgm:t>
    </dgm:pt>
    <dgm:pt modelId="{31784FDB-F25C-44EA-9085-B3373800BD64}">
      <dgm:prSet/>
      <dgm:spPr/>
      <dgm:t>
        <a:bodyPr/>
        <a:lstStyle/>
        <a:p>
          <a:r>
            <a:rPr lang="en-US" dirty="0">
              <a:latin typeface="Merriweather" panose="00000500000000000000" pitchFamily="2" charset="0"/>
            </a:rPr>
            <a:t>May include additional areas based on substantial evidence – GOV 51179 (b)(2) </a:t>
          </a:r>
        </a:p>
      </dgm:t>
    </dgm:pt>
    <dgm:pt modelId="{E09B2166-2D30-42C4-88F2-E38E7DD3F0E0}" type="parTrans" cxnId="{5F731D60-A6C6-4CEA-A671-9F2732E1159C}">
      <dgm:prSet/>
      <dgm:spPr/>
      <dgm:t>
        <a:bodyPr/>
        <a:lstStyle/>
        <a:p>
          <a:endParaRPr lang="en-US"/>
        </a:p>
      </dgm:t>
    </dgm:pt>
    <dgm:pt modelId="{08E0DBC5-A8A6-480E-B15A-75CB8D4113F4}" type="sibTrans" cxnId="{5F731D60-A6C6-4CEA-A671-9F2732E1159C}">
      <dgm:prSet/>
      <dgm:spPr/>
      <dgm:t>
        <a:bodyPr/>
        <a:lstStyle/>
        <a:p>
          <a:endParaRPr lang="en-US"/>
        </a:p>
      </dgm:t>
    </dgm:pt>
    <dgm:pt modelId="{1F37598C-19E6-4BFA-9313-44AB853CFE2B}" type="pres">
      <dgm:prSet presAssocID="{37240DEA-C498-4C48-B8C1-9C5D3AF0408F}" presName="linear" presStyleCnt="0">
        <dgm:presLayoutVars>
          <dgm:animLvl val="lvl"/>
          <dgm:resizeHandles val="exact"/>
        </dgm:presLayoutVars>
      </dgm:prSet>
      <dgm:spPr/>
    </dgm:pt>
    <dgm:pt modelId="{8F4F593B-D385-4809-8D71-2E258B6DCDEC}" type="pres">
      <dgm:prSet presAssocID="{DD5CE83B-2B1D-4A12-8FF2-C0F8995AB469}" presName="parentText" presStyleLbl="node1" presStyleIdx="0" presStyleCnt="5">
        <dgm:presLayoutVars>
          <dgm:chMax val="0"/>
          <dgm:bulletEnabled val="1"/>
        </dgm:presLayoutVars>
      </dgm:prSet>
      <dgm:spPr/>
    </dgm:pt>
    <dgm:pt modelId="{66CC5309-F008-4F8C-B8B2-433D611A64C5}" type="pres">
      <dgm:prSet presAssocID="{C10391A7-5166-42AF-80B8-CA4454C48BA5}" presName="spacer" presStyleCnt="0"/>
      <dgm:spPr/>
    </dgm:pt>
    <dgm:pt modelId="{569B34B5-83EE-4822-8A93-409AF28502F3}" type="pres">
      <dgm:prSet presAssocID="{152CAB8C-6209-40B9-8E2A-B8946819B3A1}" presName="parentText" presStyleLbl="node1" presStyleIdx="1" presStyleCnt="5">
        <dgm:presLayoutVars>
          <dgm:chMax val="0"/>
          <dgm:bulletEnabled val="1"/>
        </dgm:presLayoutVars>
      </dgm:prSet>
      <dgm:spPr/>
    </dgm:pt>
    <dgm:pt modelId="{75847A18-139C-4E8C-8F20-39D9D18B1838}" type="pres">
      <dgm:prSet presAssocID="{05B94F15-9E43-4719-A8C9-6DDFA8D1B8EC}" presName="spacer" presStyleCnt="0"/>
      <dgm:spPr/>
    </dgm:pt>
    <dgm:pt modelId="{7510120B-D68E-4D49-B86C-F41A4277B7BA}" type="pres">
      <dgm:prSet presAssocID="{9A68CAF9-F83D-4C70-843A-2B9A749D41E0}" presName="parentText" presStyleLbl="node1" presStyleIdx="2" presStyleCnt="5">
        <dgm:presLayoutVars>
          <dgm:chMax val="0"/>
          <dgm:bulletEnabled val="1"/>
        </dgm:presLayoutVars>
      </dgm:prSet>
      <dgm:spPr/>
    </dgm:pt>
    <dgm:pt modelId="{69A04FD8-50C8-4FF8-A6D0-88B8064D17FD}" type="pres">
      <dgm:prSet presAssocID="{BCC4DA6D-B851-4BE3-9E80-FFAC21657153}" presName="spacer" presStyleCnt="0"/>
      <dgm:spPr/>
    </dgm:pt>
    <dgm:pt modelId="{45EFA0DC-2355-4BF1-9BB4-444465BED0BA}" type="pres">
      <dgm:prSet presAssocID="{0F816038-7C3A-4FF4-AE53-3B1D44CCC617}" presName="parentText" presStyleLbl="node1" presStyleIdx="3" presStyleCnt="5">
        <dgm:presLayoutVars>
          <dgm:chMax val="0"/>
          <dgm:bulletEnabled val="1"/>
        </dgm:presLayoutVars>
      </dgm:prSet>
      <dgm:spPr/>
    </dgm:pt>
    <dgm:pt modelId="{1A267AAE-3DF4-4EA8-B1C4-AADD192026B8}" type="pres">
      <dgm:prSet presAssocID="{449E346D-0816-4B7B-A267-807A270DC34E}" presName="spacer" presStyleCnt="0"/>
      <dgm:spPr/>
    </dgm:pt>
    <dgm:pt modelId="{4E69965A-1346-43AE-B042-AEBF56225BEC}" type="pres">
      <dgm:prSet presAssocID="{31784FDB-F25C-44EA-9085-B3373800BD64}" presName="parentText" presStyleLbl="node1" presStyleIdx="4" presStyleCnt="5">
        <dgm:presLayoutVars>
          <dgm:chMax val="0"/>
          <dgm:bulletEnabled val="1"/>
        </dgm:presLayoutVars>
      </dgm:prSet>
      <dgm:spPr/>
    </dgm:pt>
  </dgm:ptLst>
  <dgm:cxnLst>
    <dgm:cxn modelId="{0C271D26-F8FC-4906-91B6-18DC6B0B2563}" type="presOf" srcId="{31784FDB-F25C-44EA-9085-B3373800BD64}" destId="{4E69965A-1346-43AE-B042-AEBF56225BEC}" srcOrd="0" destOrd="0" presId="urn:microsoft.com/office/officeart/2005/8/layout/vList2"/>
    <dgm:cxn modelId="{5F731D60-A6C6-4CEA-A671-9F2732E1159C}" srcId="{37240DEA-C498-4C48-B8C1-9C5D3AF0408F}" destId="{31784FDB-F25C-44EA-9085-B3373800BD64}" srcOrd="4" destOrd="0" parTransId="{E09B2166-2D30-42C4-88F2-E38E7DD3F0E0}" sibTransId="{08E0DBC5-A8A6-480E-B15A-75CB8D4113F4}"/>
    <dgm:cxn modelId="{8A95FF4D-F5D3-40BC-BA1C-71BF82BD7F4B}" type="presOf" srcId="{37240DEA-C498-4C48-B8C1-9C5D3AF0408F}" destId="{1F37598C-19E6-4BFA-9313-44AB853CFE2B}" srcOrd="0" destOrd="0" presId="urn:microsoft.com/office/officeart/2005/8/layout/vList2"/>
    <dgm:cxn modelId="{8CB37A52-21C5-487C-8545-1A06E845A275}" type="presOf" srcId="{0F816038-7C3A-4FF4-AE53-3B1D44CCC617}" destId="{45EFA0DC-2355-4BF1-9BB4-444465BED0BA}" srcOrd="0" destOrd="0" presId="urn:microsoft.com/office/officeart/2005/8/layout/vList2"/>
    <dgm:cxn modelId="{14554954-BDD0-4F84-8443-36EF5EAEB281}" type="presOf" srcId="{152CAB8C-6209-40B9-8E2A-B8946819B3A1}" destId="{569B34B5-83EE-4822-8A93-409AF28502F3}" srcOrd="0" destOrd="0" presId="urn:microsoft.com/office/officeart/2005/8/layout/vList2"/>
    <dgm:cxn modelId="{2D3F848E-D1C2-47DE-823F-8E018EFF6FD6}" srcId="{37240DEA-C498-4C48-B8C1-9C5D3AF0408F}" destId="{DD5CE83B-2B1D-4A12-8FF2-C0F8995AB469}" srcOrd="0" destOrd="0" parTransId="{59E4FB81-5F62-420A-A5CD-A62324EA0D92}" sibTransId="{C10391A7-5166-42AF-80B8-CA4454C48BA5}"/>
    <dgm:cxn modelId="{5BCC9BA0-5046-4DBE-A4E1-82D810F0EF95}" srcId="{37240DEA-C498-4C48-B8C1-9C5D3AF0408F}" destId="{9A68CAF9-F83D-4C70-843A-2B9A749D41E0}" srcOrd="2" destOrd="0" parTransId="{EE698DBC-3EEC-4B5E-BFE8-26398F4758BA}" sibTransId="{BCC4DA6D-B851-4BE3-9E80-FFAC21657153}"/>
    <dgm:cxn modelId="{22EC8BAB-147D-4627-ABCE-A362C8C4B97A}" srcId="{37240DEA-C498-4C48-B8C1-9C5D3AF0408F}" destId="{0F816038-7C3A-4FF4-AE53-3B1D44CCC617}" srcOrd="3" destOrd="0" parTransId="{B61554E5-6C57-4493-A9FE-5EFCAD797356}" sibTransId="{449E346D-0816-4B7B-A267-807A270DC34E}"/>
    <dgm:cxn modelId="{5752ADAB-8FEA-4D60-9F26-2EF4D3DA2034}" type="presOf" srcId="{9A68CAF9-F83D-4C70-843A-2B9A749D41E0}" destId="{7510120B-D68E-4D49-B86C-F41A4277B7BA}" srcOrd="0" destOrd="0" presId="urn:microsoft.com/office/officeart/2005/8/layout/vList2"/>
    <dgm:cxn modelId="{4C9049B5-3CCA-47DB-8768-357C6F7A29C3}" srcId="{37240DEA-C498-4C48-B8C1-9C5D3AF0408F}" destId="{152CAB8C-6209-40B9-8E2A-B8946819B3A1}" srcOrd="1" destOrd="0" parTransId="{77421484-A691-42B5-B454-78FDF208B931}" sibTransId="{05B94F15-9E43-4719-A8C9-6DDFA8D1B8EC}"/>
    <dgm:cxn modelId="{0EBC60CC-5663-40EE-AB4E-059E274AA3E8}" type="presOf" srcId="{DD5CE83B-2B1D-4A12-8FF2-C0F8995AB469}" destId="{8F4F593B-D385-4809-8D71-2E258B6DCDEC}" srcOrd="0" destOrd="0" presId="urn:microsoft.com/office/officeart/2005/8/layout/vList2"/>
    <dgm:cxn modelId="{631E1D22-3B50-48A2-BF10-3B0DA176B66F}" type="presParOf" srcId="{1F37598C-19E6-4BFA-9313-44AB853CFE2B}" destId="{8F4F593B-D385-4809-8D71-2E258B6DCDEC}" srcOrd="0" destOrd="0" presId="urn:microsoft.com/office/officeart/2005/8/layout/vList2"/>
    <dgm:cxn modelId="{779F5A0F-CF63-46A6-9DBB-1C999062CFD0}" type="presParOf" srcId="{1F37598C-19E6-4BFA-9313-44AB853CFE2B}" destId="{66CC5309-F008-4F8C-B8B2-433D611A64C5}" srcOrd="1" destOrd="0" presId="urn:microsoft.com/office/officeart/2005/8/layout/vList2"/>
    <dgm:cxn modelId="{8170FD01-4CD1-4CB1-BD12-6331FA16E4FA}" type="presParOf" srcId="{1F37598C-19E6-4BFA-9313-44AB853CFE2B}" destId="{569B34B5-83EE-4822-8A93-409AF28502F3}" srcOrd="2" destOrd="0" presId="urn:microsoft.com/office/officeart/2005/8/layout/vList2"/>
    <dgm:cxn modelId="{95459BCC-7158-46F4-BD10-949E7A8FE41C}" type="presParOf" srcId="{1F37598C-19E6-4BFA-9313-44AB853CFE2B}" destId="{75847A18-139C-4E8C-8F20-39D9D18B1838}" srcOrd="3" destOrd="0" presId="urn:microsoft.com/office/officeart/2005/8/layout/vList2"/>
    <dgm:cxn modelId="{BFEFCBD2-394D-41B4-8FCF-E3F081210EA0}" type="presParOf" srcId="{1F37598C-19E6-4BFA-9313-44AB853CFE2B}" destId="{7510120B-D68E-4D49-B86C-F41A4277B7BA}" srcOrd="4" destOrd="0" presId="urn:microsoft.com/office/officeart/2005/8/layout/vList2"/>
    <dgm:cxn modelId="{60196760-B9E9-4476-BA18-23B433F30BAD}" type="presParOf" srcId="{1F37598C-19E6-4BFA-9313-44AB853CFE2B}" destId="{69A04FD8-50C8-4FF8-A6D0-88B8064D17FD}" srcOrd="5" destOrd="0" presId="urn:microsoft.com/office/officeart/2005/8/layout/vList2"/>
    <dgm:cxn modelId="{12EA8414-B44B-4A6B-A4DE-CA095FA9E253}" type="presParOf" srcId="{1F37598C-19E6-4BFA-9313-44AB853CFE2B}" destId="{45EFA0DC-2355-4BF1-9BB4-444465BED0BA}" srcOrd="6" destOrd="0" presId="urn:microsoft.com/office/officeart/2005/8/layout/vList2"/>
    <dgm:cxn modelId="{10195048-FB47-4FBA-875D-9C8FAE5C4EA7}" type="presParOf" srcId="{1F37598C-19E6-4BFA-9313-44AB853CFE2B}" destId="{1A267AAE-3DF4-4EA8-B1C4-AADD192026B8}" srcOrd="7" destOrd="0" presId="urn:microsoft.com/office/officeart/2005/8/layout/vList2"/>
    <dgm:cxn modelId="{A072E191-37FF-47F2-AC2A-B10C68F319BE}" type="presParOf" srcId="{1F37598C-19E6-4BFA-9313-44AB853CFE2B}" destId="{4E69965A-1346-43AE-B042-AEBF56225BE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F593B-D385-4809-8D71-2E258B6DCDEC}">
      <dsp:nvSpPr>
        <dsp:cNvPr id="0" name=""/>
        <dsp:cNvSpPr/>
      </dsp:nvSpPr>
      <dsp:spPr>
        <a:xfrm>
          <a:off x="0" y="261236"/>
          <a:ext cx="7629152" cy="732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erriweather" panose="00000500000000000000" pitchFamily="2" charset="0"/>
            </a:rPr>
            <a:t>2025 LRA Maps received on March 24, 2025 </a:t>
          </a:r>
        </a:p>
      </dsp:txBody>
      <dsp:txXfrm>
        <a:off x="35757" y="296993"/>
        <a:ext cx="7557638" cy="660979"/>
      </dsp:txXfrm>
    </dsp:sp>
    <dsp:sp modelId="{569B34B5-83EE-4822-8A93-409AF28502F3}">
      <dsp:nvSpPr>
        <dsp:cNvPr id="0" name=""/>
        <dsp:cNvSpPr/>
      </dsp:nvSpPr>
      <dsp:spPr>
        <a:xfrm>
          <a:off x="0" y="1045569"/>
          <a:ext cx="7629152" cy="732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erriweather" panose="00000500000000000000" pitchFamily="2" charset="0"/>
            </a:rPr>
            <a:t>Within 30 days of receiving the draft map the local agency must make available for review and public comment – GOV 51178.5</a:t>
          </a:r>
        </a:p>
      </dsp:txBody>
      <dsp:txXfrm>
        <a:off x="35757" y="1081326"/>
        <a:ext cx="7557638" cy="660979"/>
      </dsp:txXfrm>
    </dsp:sp>
    <dsp:sp modelId="{7510120B-D68E-4D49-B86C-F41A4277B7BA}">
      <dsp:nvSpPr>
        <dsp:cNvPr id="0" name=""/>
        <dsp:cNvSpPr/>
      </dsp:nvSpPr>
      <dsp:spPr>
        <a:xfrm>
          <a:off x="0" y="1829902"/>
          <a:ext cx="7629152" cy="732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erriweather" panose="00000500000000000000" pitchFamily="2" charset="0"/>
            </a:rPr>
            <a:t>Designate by ordinance moderate high and very high FHSZ within 120 days – GOV 51179</a:t>
          </a:r>
        </a:p>
      </dsp:txBody>
      <dsp:txXfrm>
        <a:off x="35757" y="1865659"/>
        <a:ext cx="7557638" cy="660979"/>
      </dsp:txXfrm>
    </dsp:sp>
    <dsp:sp modelId="{45EFA0DC-2355-4BF1-9BB4-444465BED0BA}">
      <dsp:nvSpPr>
        <dsp:cNvPr id="0" name=""/>
        <dsp:cNvSpPr/>
      </dsp:nvSpPr>
      <dsp:spPr>
        <a:xfrm>
          <a:off x="0" y="2614235"/>
          <a:ext cx="7629152" cy="732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erriweather" panose="00000500000000000000" pitchFamily="2" charset="0"/>
            </a:rPr>
            <a:t>Cannot reduce the FHSZ rating – GOV 51179 (b)(3) </a:t>
          </a:r>
        </a:p>
      </dsp:txBody>
      <dsp:txXfrm>
        <a:off x="35757" y="2649992"/>
        <a:ext cx="7557638" cy="660979"/>
      </dsp:txXfrm>
    </dsp:sp>
    <dsp:sp modelId="{4E69965A-1346-43AE-B042-AEBF56225BEC}">
      <dsp:nvSpPr>
        <dsp:cNvPr id="0" name=""/>
        <dsp:cNvSpPr/>
      </dsp:nvSpPr>
      <dsp:spPr>
        <a:xfrm>
          <a:off x="0" y="3398568"/>
          <a:ext cx="7629152" cy="732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erriweather" panose="00000500000000000000" pitchFamily="2" charset="0"/>
            </a:rPr>
            <a:t>May include additional areas based on substantial evidence – GOV 51179 (b)(2) </a:t>
          </a:r>
        </a:p>
      </dsp:txBody>
      <dsp:txXfrm>
        <a:off x="35757" y="3434325"/>
        <a:ext cx="7557638" cy="6609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0C78036-27FF-4D37-8DD8-000256CB77E5}" type="datetimeFigureOut">
              <a:rPr lang="en-US" smtClean="0"/>
              <a:t>6/12/2025</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A1B3ABB-DC18-4A51-AED3-356C85C9479B}" type="slidenum">
              <a:rPr lang="en-US" smtClean="0"/>
              <a:t>‹#›</a:t>
            </a:fld>
            <a:endParaRPr lang="en-US"/>
          </a:p>
        </p:txBody>
      </p:sp>
    </p:spTree>
    <p:extLst>
      <p:ext uri="{BB962C8B-B14F-4D97-AF65-F5344CB8AC3E}">
        <p14:creationId xmlns:p14="http://schemas.microsoft.com/office/powerpoint/2010/main" val="2075255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3ABB-DC18-4A51-AED3-356C85C9479B}" type="slidenum">
              <a:rPr lang="en-US" smtClean="0"/>
              <a:t>1</a:t>
            </a:fld>
            <a:endParaRPr lang="en-US"/>
          </a:p>
        </p:txBody>
      </p:sp>
    </p:spTree>
    <p:extLst>
      <p:ext uri="{BB962C8B-B14F-4D97-AF65-F5344CB8AC3E}">
        <p14:creationId xmlns:p14="http://schemas.microsoft.com/office/powerpoint/2010/main" val="3252700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99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710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40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7150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B3ABB-DC18-4A51-AED3-356C85C9479B}" type="slidenum">
              <a:rPr lang="en-US" smtClean="0"/>
              <a:t>14</a:t>
            </a:fld>
            <a:endParaRPr lang="en-US"/>
          </a:p>
        </p:txBody>
      </p:sp>
    </p:spTree>
    <p:extLst>
      <p:ext uri="{BB962C8B-B14F-4D97-AF65-F5344CB8AC3E}">
        <p14:creationId xmlns:p14="http://schemas.microsoft.com/office/powerpoint/2010/main" val="276411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5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03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641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099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862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0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255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7C0C79-1483-4CF7-85E4-5E63660A1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40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p>
        </p:txBody>
      </p:sp>
      <p:sp>
        <p:nvSpPr>
          <p:cNvPr id="4" name="Date Placeholder 3"/>
          <p:cNvSpPr>
            <a:spLocks noGrp="1"/>
          </p:cNvSpPr>
          <p:nvPr>
            <p:ph type="dt" sz="half" idx="10"/>
          </p:nvPr>
        </p:nvSpPr>
        <p:spPr/>
        <p:txBody>
          <a:bodyPr/>
          <a:lstStyle/>
          <a:p>
            <a:fld id="{C2468D38-7081-47D1-9A76-D93F2A79BEBB}"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21869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14652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551038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p>
        </p:txBody>
      </p:sp>
      <p:sp>
        <p:nvSpPr>
          <p:cNvPr id="4" name="Date Placeholder 3"/>
          <p:cNvSpPr>
            <a:spLocks noGrp="1"/>
          </p:cNvSpPr>
          <p:nvPr>
            <p:ph type="dt" sz="half" idx="10"/>
          </p:nvPr>
        </p:nvSpPr>
        <p:spPr/>
        <p:txBody>
          <a:bodyPr/>
          <a:lstStyle/>
          <a:p>
            <a:fld id="{C2468D38-7081-47D1-9A76-D93F2A79BEBB}" type="datetimeFigureOut">
              <a:rPr lang="en-US" smtClean="0"/>
              <a:pPr/>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2F9FC-843E-422A-B0A3-4DD0C31E547C}" type="slidenum">
              <a:rPr lang="en-US" smtClean="0"/>
              <a:t>‹#›</a:t>
            </a:fld>
            <a:endParaRPr lang="en-US"/>
          </a:p>
        </p:txBody>
      </p:sp>
    </p:spTree>
    <p:extLst>
      <p:ext uri="{BB962C8B-B14F-4D97-AF65-F5344CB8AC3E}">
        <p14:creationId xmlns:p14="http://schemas.microsoft.com/office/powerpoint/2010/main" val="13063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pPr/>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1041321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468D38-7081-47D1-9A76-D93F2A79BEBB}" type="datetimeFigureOut">
              <a:rPr lang="en-US" smtClean="0"/>
              <a:pPr/>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1966226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468D38-7081-47D1-9A76-D93F2A79BEBB}" type="datetimeFigureOut">
              <a:rPr lang="en-US" smtClean="0"/>
              <a:pPr/>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181428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468D38-7081-47D1-9A76-D93F2A79BEBB}" type="datetimeFigureOut">
              <a:rPr lang="en-US" smtClean="0"/>
              <a:pPr/>
              <a:t>6/12/2025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206632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468D38-7081-47D1-9A76-D93F2A79BEBB}" type="datetimeFigureOut">
              <a:rPr lang="en-US" smtClean="0"/>
              <a:pPr/>
              <a:t>6/12/2025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233257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68D38-7081-47D1-9A76-D93F2A79BEBB}" type="datetimeFigureOut">
              <a:rPr lang="en-US" smtClean="0"/>
              <a:pPr/>
              <a:t>6/12/2025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2617645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pPr/>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965918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282944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pPr/>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119161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pPr/>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108479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468D38-7081-47D1-9A76-D93F2A79BEBB}" type="datetimeFigureOut">
              <a:rPr lang="en-US" smtClean="0"/>
              <a:pPr/>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270415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468D38-7081-47D1-9A76-D93F2A79BEBB}" type="datetimeFigureOut">
              <a:rPr lang="en-US" smtClean="0"/>
              <a:pPr/>
              <a:t>6/12/2025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CBB43-4EE7-4AE0-A011-CC9052827149}" type="slidenum">
              <a:rPr lang="en-US" smtClean="0"/>
              <a:pPr/>
              <a:t>‹#›</a:t>
            </a:fld>
            <a:endParaRPr lang="en-US"/>
          </a:p>
        </p:txBody>
      </p:sp>
    </p:spTree>
    <p:extLst>
      <p:ext uri="{BB962C8B-B14F-4D97-AF65-F5344CB8AC3E}">
        <p14:creationId xmlns:p14="http://schemas.microsoft.com/office/powerpoint/2010/main" val="38484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468D38-7081-47D1-9A76-D93F2A79BEBB}"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72226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468D38-7081-47D1-9A76-D93F2A79BEBB}"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3394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468D38-7081-47D1-9A76-D93F2A79BEBB}" type="datetimeFigureOut">
              <a:rPr lang="en-US" smtClean="0"/>
              <a:t>6/12/2025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265644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468D38-7081-47D1-9A76-D93F2A79BEBB}" type="datetimeFigureOut">
              <a:rPr lang="en-US" smtClean="0"/>
              <a:t>6/12/2025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23407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68D38-7081-47D1-9A76-D93F2A79BEBB}" type="datetimeFigureOut">
              <a:rPr lang="en-US" smtClean="0"/>
              <a:t>6/12/2025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287187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68005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12606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C2468D38-7081-47D1-9A76-D93F2A79BEBB}" type="datetimeFigureOut">
              <a:rPr lang="en-US" smtClean="0"/>
              <a:t>6/12/2025</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90FCBB43-4EE7-4AE0-A011-CC9052827149}" type="slidenum">
              <a:rPr lang="en-US" smtClean="0"/>
              <a:t>‹#›</a:t>
            </a:fld>
            <a:endParaRPr lang="en-US"/>
          </a:p>
        </p:txBody>
      </p:sp>
    </p:spTree>
    <p:extLst>
      <p:ext uri="{BB962C8B-B14F-4D97-AF65-F5344CB8AC3E}">
        <p14:creationId xmlns:p14="http://schemas.microsoft.com/office/powerpoint/2010/main" val="471666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C2468D38-7081-47D1-9A76-D93F2A79BEBB}" type="datetimeFigureOut">
              <a:rPr lang="en-US" smtClean="0"/>
              <a:pPr/>
              <a:t>6/12/2025</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90FCBB43-4EE7-4AE0-A011-CC9052827149}" type="slidenum">
              <a:rPr lang="en-US" smtClean="0"/>
              <a:pPr/>
              <a:t>‹#›</a:t>
            </a:fld>
            <a:endParaRPr lang="en-US"/>
          </a:p>
        </p:txBody>
      </p:sp>
    </p:spTree>
    <p:extLst>
      <p:ext uri="{BB962C8B-B14F-4D97-AF65-F5344CB8AC3E}">
        <p14:creationId xmlns:p14="http://schemas.microsoft.com/office/powerpoint/2010/main" val="30868132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7149" y="883769"/>
            <a:ext cx="9444101" cy="846161"/>
          </a:xfrm>
        </p:spPr>
        <p:txBody>
          <a:bodyPr>
            <a:noAutofit/>
          </a:bodyPr>
          <a:lstStyle/>
          <a:p>
            <a:pPr algn="l"/>
            <a:br>
              <a:rPr lang="en-US" sz="4000" b="1">
                <a:latin typeface="Open Sans" panose="020B0606030504020204" pitchFamily="34" charset="0"/>
                <a:ea typeface="Open Sans" panose="020B0606030504020204" pitchFamily="34" charset="0"/>
                <a:cs typeface="Open Sans" panose="020B0606030504020204" pitchFamily="34" charset="0"/>
              </a:rPr>
            </a:br>
            <a:r>
              <a:rPr lang="en-US" sz="4000" b="1">
                <a:latin typeface="Open Sans" panose="020B0606030504020204" pitchFamily="34" charset="0"/>
                <a:ea typeface="Open Sans" panose="020B0606030504020204" pitchFamily="34" charset="0"/>
                <a:cs typeface="Open Sans" panose="020B0606030504020204" pitchFamily="34" charset="0"/>
              </a:rPr>
              <a:t> </a:t>
            </a:r>
          </a:p>
        </p:txBody>
      </p:sp>
      <p:sp>
        <p:nvSpPr>
          <p:cNvPr id="3" name="Subtitle 2"/>
          <p:cNvSpPr>
            <a:spLocks noGrp="1"/>
          </p:cNvSpPr>
          <p:nvPr>
            <p:ph type="subTitle" idx="1"/>
          </p:nvPr>
        </p:nvSpPr>
        <p:spPr>
          <a:xfrm>
            <a:off x="204930" y="420118"/>
            <a:ext cx="8573309" cy="3148310"/>
          </a:xfrm>
        </p:spPr>
        <p:txBody>
          <a:bodyPr>
            <a:normAutofit/>
          </a:bodyPr>
          <a:lstStyle/>
          <a:p>
            <a:pPr algn="l"/>
            <a:r>
              <a:rPr lang="en-US" sz="3200" dirty="0">
                <a:solidFill>
                  <a:schemeClr val="bg1"/>
                </a:solidFill>
                <a:latin typeface="Merriweather" panose="02060503050406030704" pitchFamily="18" charset="0"/>
              </a:rPr>
              <a:t>San Diego Fire-Rescue Department</a:t>
            </a:r>
          </a:p>
          <a:p>
            <a:pPr algn="l"/>
            <a:endParaRPr lang="en-US" sz="3200" b="1" dirty="0">
              <a:solidFill>
                <a:schemeClr val="bg1"/>
              </a:solidFill>
              <a:latin typeface="Merriweather" panose="02060503050406030704" pitchFamily="18" charset="0"/>
              <a:ea typeface="Open Sans" panose="020B0606030504020204" pitchFamily="34" charset="0"/>
              <a:cs typeface="Open Sans" panose="020B0606030504020204" pitchFamily="34" charset="0"/>
            </a:endParaRPr>
          </a:p>
          <a:p>
            <a:pPr algn="l"/>
            <a:endParaRPr lang="en-US" sz="3200" b="1" dirty="0">
              <a:solidFill>
                <a:schemeClr val="bg1"/>
              </a:solidFill>
              <a:latin typeface="Merriweather" panose="02060503050406030704" pitchFamily="18" charset="0"/>
              <a:ea typeface="Open Sans" panose="020B0606030504020204" pitchFamily="34" charset="0"/>
              <a:cs typeface="Open Sans" panose="020B0606030504020204" pitchFamily="34" charset="0"/>
            </a:endParaRPr>
          </a:p>
          <a:p>
            <a:pPr algn="l"/>
            <a:r>
              <a:rPr lang="en-US" sz="3200" dirty="0">
                <a:effectLst/>
                <a:latin typeface="Merriweather" panose="00000500000000000000" pitchFamily="2" charset="0"/>
                <a:ea typeface="Open Sans" panose="020B0606030504020204" pitchFamily="34" charset="0"/>
                <a:cs typeface="Open Sans" panose="020B0606030504020204" pitchFamily="34" charset="0"/>
              </a:rPr>
              <a:t>City of San Diego Fire Hazard Severity Zone Map 2025</a:t>
            </a:r>
            <a:endParaRPr lang="en-US" sz="3200" b="1" dirty="0">
              <a:solidFill>
                <a:schemeClr val="bg1"/>
              </a:solidFill>
              <a:latin typeface="Merriweather" panose="00000500000000000000" pitchFamily="2" charset="0"/>
              <a:ea typeface="Open Sans" panose="020B0606030504020204" pitchFamily="34" charset="0"/>
              <a:cs typeface="Open Sans" panose="020B0606030504020204" pitchFamily="34" charset="0"/>
            </a:endParaRPr>
          </a:p>
          <a:p>
            <a:pPr algn="l"/>
            <a:endParaRPr lang="en-US" sz="3200" b="1" dirty="0">
              <a:solidFill>
                <a:schemeClr val="bg1"/>
              </a:solidFill>
              <a:latin typeface="Merriweather" panose="02060503050406030704"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94771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2589" y="179289"/>
            <a:ext cx="8675370" cy="717645"/>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4" name="Content Placeholder 3">
            <a:extLst>
              <a:ext uri="{FF2B5EF4-FFF2-40B4-BE49-F238E27FC236}">
                <a16:creationId xmlns:a16="http://schemas.microsoft.com/office/drawing/2014/main" id="{3996A2E4-D4F8-E979-CB95-6F5D066EE736}"/>
              </a:ext>
            </a:extLst>
          </p:cNvPr>
          <p:cNvSpPr>
            <a:spLocks noGrp="1"/>
          </p:cNvSpPr>
          <p:nvPr>
            <p:ph sz="half" idx="1"/>
          </p:nvPr>
        </p:nvSpPr>
        <p:spPr>
          <a:xfrm>
            <a:off x="247378" y="2318424"/>
            <a:ext cx="4050302" cy="4571903"/>
          </a:xfrm>
        </p:spPr>
        <p:txBody>
          <a:bodyPr>
            <a:normAutofit/>
          </a:bodyPr>
          <a:lstStyle/>
          <a:p>
            <a:pPr marL="0" indent="0">
              <a:lnSpc>
                <a:spcPct val="100000"/>
              </a:lnSpc>
              <a:buNone/>
            </a:pPr>
            <a:r>
              <a:rPr lang="en-US" sz="2000" dirty="0">
                <a:latin typeface="Merriweather" panose="00000500000000000000" pitchFamily="2" charset="0"/>
              </a:rPr>
              <a:t>Significant History and Risk associated with fires in and around City’s canyons</a:t>
            </a:r>
          </a:p>
          <a:p>
            <a:pPr>
              <a:lnSpc>
                <a:spcPct val="100000"/>
              </a:lnSpc>
            </a:pPr>
            <a:r>
              <a:rPr lang="en-US" sz="2000" dirty="0">
                <a:latin typeface="Merriweather" panose="00000500000000000000" pitchFamily="2" charset="0"/>
              </a:rPr>
              <a:t>1985 Normal Heights Fire </a:t>
            </a:r>
          </a:p>
          <a:p>
            <a:pPr>
              <a:lnSpc>
                <a:spcPct val="100000"/>
              </a:lnSpc>
            </a:pPr>
            <a:r>
              <a:rPr lang="en-US" sz="2000" dirty="0">
                <a:latin typeface="Merriweather" panose="00000500000000000000" pitchFamily="2" charset="0"/>
              </a:rPr>
              <a:t>2024 Montezuma Fire </a:t>
            </a:r>
          </a:p>
          <a:p>
            <a:pPr>
              <a:lnSpc>
                <a:spcPct val="100000"/>
              </a:lnSpc>
            </a:pPr>
            <a:r>
              <a:rPr lang="en-US" sz="2000" dirty="0">
                <a:latin typeface="Merriweather" panose="00000500000000000000" pitchFamily="2" charset="0"/>
              </a:rPr>
              <a:t>Encampment Fires</a:t>
            </a:r>
          </a:p>
          <a:p>
            <a:pPr>
              <a:lnSpc>
                <a:spcPct val="100000"/>
              </a:lnSpc>
            </a:pPr>
            <a:r>
              <a:rPr lang="en-US" sz="2000" dirty="0">
                <a:latin typeface="Merriweather" panose="00000500000000000000" pitchFamily="2" charset="0"/>
              </a:rPr>
              <a:t>Almost 2,000 vegetation fires in the last 5 years</a:t>
            </a:r>
          </a:p>
          <a:p>
            <a:pPr lvl="1"/>
            <a:endParaRPr lang="en-US" dirty="0"/>
          </a:p>
          <a:p>
            <a:pPr lvl="1"/>
            <a:endParaRPr lang="en-US" dirty="0"/>
          </a:p>
          <a:p>
            <a:pPr marL="502920" lvl="1" indent="0">
              <a:buNone/>
            </a:pPr>
            <a:endParaRPr lang="en-US" dirty="0"/>
          </a:p>
        </p:txBody>
      </p:sp>
      <p:pic>
        <p:nvPicPr>
          <p:cNvPr id="7" name="Content Placeholder 6">
            <a:extLst>
              <a:ext uri="{FF2B5EF4-FFF2-40B4-BE49-F238E27FC236}">
                <a16:creationId xmlns:a16="http://schemas.microsoft.com/office/drawing/2014/main" id="{84427525-15C4-3122-31A7-1646B5302CCD}"/>
              </a:ext>
            </a:extLst>
          </p:cNvPr>
          <p:cNvPicPr>
            <a:picLocks noGrp="1" noChangeAspect="1"/>
          </p:cNvPicPr>
          <p:nvPr>
            <p:ph sz="half" idx="2"/>
          </p:nvPr>
        </p:nvPicPr>
        <p:blipFill rotWithShape="1">
          <a:blip r:embed="rId4"/>
          <a:srcRect l="23822" t="11986" r="13677" b="3616"/>
          <a:stretch/>
        </p:blipFill>
        <p:spPr>
          <a:xfrm>
            <a:off x="4622644" y="2093370"/>
            <a:ext cx="4364338" cy="4796957"/>
          </a:xfrm>
        </p:spPr>
      </p:pic>
      <p:sp>
        <p:nvSpPr>
          <p:cNvPr id="5" name="TextBox 4"/>
          <p:cNvSpPr txBox="1"/>
          <p:nvPr/>
        </p:nvSpPr>
        <p:spPr>
          <a:xfrm>
            <a:off x="354261" y="1041832"/>
            <a:ext cx="9443698" cy="978729"/>
          </a:xfrm>
          <a:prstGeom prst="rect">
            <a:avLst/>
          </a:prstGeom>
          <a:noFill/>
        </p:spPr>
        <p:txBody>
          <a:bodyPr wrap="square" rtlCol="0">
            <a:spAutoFit/>
          </a:bodyPr>
          <a:lstStyle/>
          <a:p>
            <a:pPr marR="0" lvl="0" algn="l" defTabSz="1005840" rtl="0" eaLnBrk="1" fontAlgn="auto" latinLnBrk="0" hangingPunct="1">
              <a:lnSpc>
                <a:spcPct val="90000"/>
              </a:lnSpc>
              <a:spcBef>
                <a:spcPts val="110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Many of the City’s canyon rim areas were not identified in the 2025 LRA maps </a:t>
            </a:r>
          </a:p>
        </p:txBody>
      </p:sp>
    </p:spTree>
    <p:extLst>
      <p:ext uri="{BB962C8B-B14F-4D97-AF65-F5344CB8AC3E}">
        <p14:creationId xmlns:p14="http://schemas.microsoft.com/office/powerpoint/2010/main" val="427048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0DCC800-ADD1-878C-E9A5-F79F18E4A686}"/>
              </a:ext>
            </a:extLst>
          </p:cNvPr>
          <p:cNvPicPr>
            <a:picLocks noGrp="1" noChangeAspect="1"/>
          </p:cNvPicPr>
          <p:nvPr>
            <p:ph sz="half" idx="2"/>
          </p:nvPr>
        </p:nvPicPr>
        <p:blipFill rotWithShape="1">
          <a:blip r:embed="rId4"/>
          <a:srcRect l="23405" t="10326" r="13078" b="3137"/>
          <a:stretch/>
        </p:blipFill>
        <p:spPr>
          <a:xfrm>
            <a:off x="4772306" y="2049888"/>
            <a:ext cx="4183674" cy="4639458"/>
          </a:xfrm>
        </p:spPr>
      </p:pic>
      <p:pic>
        <p:nvPicPr>
          <p:cNvPr id="11" name="Picture 10">
            <a:extLst>
              <a:ext uri="{FF2B5EF4-FFF2-40B4-BE49-F238E27FC236}">
                <a16:creationId xmlns:a16="http://schemas.microsoft.com/office/drawing/2014/main" id="{B5445F04-33A3-4012-569F-5DCDA8707AEC}"/>
              </a:ext>
            </a:extLst>
          </p:cNvPr>
          <p:cNvPicPr>
            <a:picLocks noChangeAspect="1"/>
          </p:cNvPicPr>
          <p:nvPr/>
        </p:nvPicPr>
        <p:blipFill>
          <a:blip r:embed="rId5"/>
          <a:stretch>
            <a:fillRect/>
          </a:stretch>
        </p:blipFill>
        <p:spPr>
          <a:xfrm>
            <a:off x="4772306" y="2045562"/>
            <a:ext cx="4182218" cy="4639458"/>
          </a:xfrm>
          <a:prstGeom prst="rect">
            <a:avLst/>
          </a:prstGeom>
        </p:spPr>
      </p:pic>
      <p:pic>
        <p:nvPicPr>
          <p:cNvPr id="12" name="Picture 11">
            <a:extLst>
              <a:ext uri="{FF2B5EF4-FFF2-40B4-BE49-F238E27FC236}">
                <a16:creationId xmlns:a16="http://schemas.microsoft.com/office/drawing/2014/main" id="{EA30CAD2-7137-E857-7108-E2557FCF7CC4}"/>
              </a:ext>
            </a:extLst>
          </p:cNvPr>
          <p:cNvPicPr>
            <a:picLocks noChangeAspect="1"/>
          </p:cNvPicPr>
          <p:nvPr/>
        </p:nvPicPr>
        <p:blipFill>
          <a:blip r:embed="rId6"/>
          <a:stretch>
            <a:fillRect/>
          </a:stretch>
        </p:blipFill>
        <p:spPr>
          <a:xfrm>
            <a:off x="4763161" y="2028336"/>
            <a:ext cx="4186401" cy="4628008"/>
          </a:xfrm>
          <a:prstGeom prst="rect">
            <a:avLst/>
          </a:prstGeom>
        </p:spPr>
      </p:pic>
      <p:pic>
        <p:nvPicPr>
          <p:cNvPr id="13" name="Picture 12">
            <a:extLst>
              <a:ext uri="{FF2B5EF4-FFF2-40B4-BE49-F238E27FC236}">
                <a16:creationId xmlns:a16="http://schemas.microsoft.com/office/drawing/2014/main" id="{C96F785D-FA2D-52FF-FBEB-FEB6E4B7FE96}"/>
              </a:ext>
            </a:extLst>
          </p:cNvPr>
          <p:cNvPicPr>
            <a:picLocks noChangeAspect="1"/>
          </p:cNvPicPr>
          <p:nvPr/>
        </p:nvPicPr>
        <p:blipFill>
          <a:blip r:embed="rId7"/>
          <a:stretch>
            <a:fillRect/>
          </a:stretch>
        </p:blipFill>
        <p:spPr>
          <a:xfrm>
            <a:off x="4773762" y="2028336"/>
            <a:ext cx="4182218" cy="4628008"/>
          </a:xfrm>
          <a:prstGeom prst="rect">
            <a:avLst/>
          </a:prstGeom>
        </p:spPr>
      </p:pic>
      <p:pic>
        <p:nvPicPr>
          <p:cNvPr id="14" name="Picture 13">
            <a:extLst>
              <a:ext uri="{FF2B5EF4-FFF2-40B4-BE49-F238E27FC236}">
                <a16:creationId xmlns:a16="http://schemas.microsoft.com/office/drawing/2014/main" id="{B6F67BE3-D9D4-C339-6EAC-E510825BCA31}"/>
              </a:ext>
            </a:extLst>
          </p:cNvPr>
          <p:cNvPicPr>
            <a:picLocks noChangeAspect="1"/>
          </p:cNvPicPr>
          <p:nvPr/>
        </p:nvPicPr>
        <p:blipFill>
          <a:blip r:embed="rId8"/>
          <a:stretch>
            <a:fillRect/>
          </a:stretch>
        </p:blipFill>
        <p:spPr>
          <a:xfrm>
            <a:off x="4756743" y="2017158"/>
            <a:ext cx="4170025" cy="4713410"/>
          </a:xfrm>
          <a:prstGeom prst="rect">
            <a:avLst/>
          </a:prstGeom>
        </p:spPr>
      </p:pic>
      <p:sp>
        <p:nvSpPr>
          <p:cNvPr id="2" name="Title 1"/>
          <p:cNvSpPr>
            <a:spLocks noGrp="1"/>
          </p:cNvSpPr>
          <p:nvPr>
            <p:ph type="title"/>
          </p:nvPr>
        </p:nvSpPr>
        <p:spPr>
          <a:xfrm>
            <a:off x="1224712" y="2660"/>
            <a:ext cx="8675370" cy="879413"/>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4" name="Content Placeholder 3">
            <a:extLst>
              <a:ext uri="{FF2B5EF4-FFF2-40B4-BE49-F238E27FC236}">
                <a16:creationId xmlns:a16="http://schemas.microsoft.com/office/drawing/2014/main" id="{3996A2E4-D4F8-E979-CB95-6F5D066EE736}"/>
              </a:ext>
            </a:extLst>
          </p:cNvPr>
          <p:cNvSpPr>
            <a:spLocks noGrp="1"/>
          </p:cNvSpPr>
          <p:nvPr>
            <p:ph sz="half" idx="1"/>
          </p:nvPr>
        </p:nvSpPr>
        <p:spPr>
          <a:xfrm>
            <a:off x="354261" y="1848571"/>
            <a:ext cx="3437140" cy="4571903"/>
          </a:xfrm>
        </p:spPr>
        <p:txBody>
          <a:bodyPr>
            <a:normAutofit fontScale="62500" lnSpcReduction="20000"/>
          </a:bodyPr>
          <a:lstStyle/>
          <a:p>
            <a:pPr lvl="1"/>
            <a:endParaRPr lang="en-US" dirty="0"/>
          </a:p>
          <a:p>
            <a:pPr marL="514350" indent="-514350">
              <a:lnSpc>
                <a:spcPct val="120000"/>
              </a:lnSpc>
              <a:buFont typeface="+mj-lt"/>
              <a:buAutoNum type="arabicPeriod"/>
            </a:pPr>
            <a:r>
              <a:rPr lang="en-US" sz="2900" dirty="0">
                <a:latin typeface="Merriweather" panose="00000500000000000000" pitchFamily="2" charset="0"/>
              </a:rPr>
              <a:t>Adopt the FHSZ as designated by the SFM</a:t>
            </a:r>
          </a:p>
          <a:p>
            <a:pPr marL="514350" indent="-514350">
              <a:lnSpc>
                <a:spcPct val="120000"/>
              </a:lnSpc>
              <a:buFont typeface="+mj-lt"/>
              <a:buAutoNum type="arabicPeriod"/>
            </a:pPr>
            <a:r>
              <a:rPr lang="en-US" sz="2900" dirty="0">
                <a:latin typeface="Merriweather" panose="00000500000000000000" pitchFamily="2" charset="0"/>
              </a:rPr>
              <a:t>Re-designate High and Moderate to Very High </a:t>
            </a:r>
          </a:p>
          <a:p>
            <a:pPr marL="514350" indent="-514350">
              <a:lnSpc>
                <a:spcPct val="120000"/>
              </a:lnSpc>
              <a:buFont typeface="+mj-lt"/>
              <a:buAutoNum type="arabicPeriod"/>
            </a:pPr>
            <a:r>
              <a:rPr lang="en-US" sz="2900" dirty="0">
                <a:latin typeface="Merriweather" panose="00000500000000000000" pitchFamily="2" charset="0"/>
              </a:rPr>
              <a:t>Include additional areas identified by SDFD</a:t>
            </a:r>
          </a:p>
          <a:p>
            <a:pPr marL="514350" indent="-514350">
              <a:lnSpc>
                <a:spcPct val="120000"/>
              </a:lnSpc>
              <a:buFont typeface="+mj-lt"/>
              <a:buAutoNum type="arabicPeriod"/>
            </a:pPr>
            <a:r>
              <a:rPr lang="en-US" sz="2900" dirty="0">
                <a:latin typeface="Merriweather" panose="00000500000000000000" pitchFamily="2" charset="0"/>
              </a:rPr>
              <a:t>Designate FHSZ by Ordinance and transmit Ordinance and amended FHSZ maps to CalFire </a:t>
            </a:r>
          </a:p>
          <a:p>
            <a:pPr marL="502920" lvl="1" indent="0">
              <a:buNone/>
            </a:pPr>
            <a:endParaRPr lang="en-US" dirty="0"/>
          </a:p>
        </p:txBody>
      </p:sp>
      <p:sp>
        <p:nvSpPr>
          <p:cNvPr id="5" name="TextBox 4"/>
          <p:cNvSpPr txBox="1"/>
          <p:nvPr/>
        </p:nvSpPr>
        <p:spPr>
          <a:xfrm>
            <a:off x="354261" y="1041832"/>
            <a:ext cx="74415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Open Sans" panose="020B0606030504020204" pitchFamily="34" charset="0"/>
                <a:ea typeface="Open Sans" panose="020B0606030504020204" pitchFamily="34" charset="0"/>
                <a:cs typeface="Open Sans" panose="020B0606030504020204" pitchFamily="34" charset="0"/>
              </a:rPr>
              <a:t>Proposed Actions by the City </a:t>
            </a: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937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01412" y="0"/>
            <a:ext cx="8675370" cy="918601"/>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4" name="Content Placeholder 3">
            <a:extLst>
              <a:ext uri="{FF2B5EF4-FFF2-40B4-BE49-F238E27FC236}">
                <a16:creationId xmlns:a16="http://schemas.microsoft.com/office/drawing/2014/main" id="{3996A2E4-D4F8-E979-CB95-6F5D066EE736}"/>
              </a:ext>
            </a:extLst>
          </p:cNvPr>
          <p:cNvSpPr>
            <a:spLocks noGrp="1"/>
          </p:cNvSpPr>
          <p:nvPr>
            <p:ph sz="half" idx="1"/>
          </p:nvPr>
        </p:nvSpPr>
        <p:spPr>
          <a:xfrm>
            <a:off x="260440" y="2061090"/>
            <a:ext cx="4607124" cy="4821285"/>
          </a:xfrm>
        </p:spPr>
        <p:txBody>
          <a:bodyPr>
            <a:normAutofit fontScale="92500" lnSpcReduction="20000"/>
          </a:bodyPr>
          <a:lstStyle/>
          <a:p>
            <a:pPr marL="0" indent="0">
              <a:lnSpc>
                <a:spcPct val="110000"/>
              </a:lnSpc>
              <a:buNone/>
            </a:pPr>
            <a:r>
              <a:rPr lang="en-US" sz="2600" dirty="0">
                <a:latin typeface="Merriweather" panose="00000500000000000000" pitchFamily="2" charset="0"/>
              </a:rPr>
              <a:t>Primarily located in and around canyons and areas of native and naturalized vegetation. </a:t>
            </a:r>
          </a:p>
          <a:p>
            <a:pPr marL="0" indent="0">
              <a:lnSpc>
                <a:spcPct val="110000"/>
              </a:lnSpc>
              <a:buNone/>
            </a:pPr>
            <a:r>
              <a:rPr lang="en-US" sz="2600" dirty="0">
                <a:latin typeface="Merriweather" panose="00000500000000000000" pitchFamily="2" charset="0"/>
              </a:rPr>
              <a:t>Considerations:</a:t>
            </a:r>
          </a:p>
          <a:p>
            <a:pPr>
              <a:lnSpc>
                <a:spcPct val="110000"/>
              </a:lnSpc>
            </a:pPr>
            <a:r>
              <a:rPr lang="en-US" sz="2600" dirty="0">
                <a:latin typeface="Merriweather" panose="00000500000000000000" pitchFamily="2" charset="0"/>
              </a:rPr>
              <a:t>Vegetation </a:t>
            </a:r>
          </a:p>
          <a:p>
            <a:pPr>
              <a:lnSpc>
                <a:spcPct val="110000"/>
              </a:lnSpc>
            </a:pPr>
            <a:r>
              <a:rPr lang="en-US" sz="2600" dirty="0">
                <a:latin typeface="Merriweather" panose="00000500000000000000" pitchFamily="2" charset="0"/>
              </a:rPr>
              <a:t>Slope/terrain </a:t>
            </a:r>
          </a:p>
          <a:p>
            <a:pPr>
              <a:lnSpc>
                <a:spcPct val="110000"/>
              </a:lnSpc>
            </a:pPr>
            <a:r>
              <a:rPr lang="en-US" sz="2600" dirty="0">
                <a:latin typeface="Merriweather" panose="00000500000000000000" pitchFamily="2" charset="0"/>
              </a:rPr>
              <a:t>Fire History </a:t>
            </a:r>
          </a:p>
          <a:p>
            <a:pPr>
              <a:lnSpc>
                <a:spcPct val="110000"/>
              </a:lnSpc>
            </a:pPr>
            <a:r>
              <a:rPr lang="en-US" sz="2600" dirty="0">
                <a:latin typeface="Merriweather" panose="00000500000000000000" pitchFamily="2" charset="0"/>
              </a:rPr>
              <a:t>Access </a:t>
            </a:r>
          </a:p>
          <a:p>
            <a:pPr>
              <a:lnSpc>
                <a:spcPct val="110000"/>
              </a:lnSpc>
            </a:pPr>
            <a:r>
              <a:rPr lang="en-US" sz="2600" dirty="0">
                <a:latin typeface="Merriweather" panose="00000500000000000000" pitchFamily="2" charset="0"/>
              </a:rPr>
              <a:t>Consistent with 2009 methodology </a:t>
            </a:r>
          </a:p>
          <a:p>
            <a:endParaRPr lang="en-US" dirty="0"/>
          </a:p>
          <a:p>
            <a:pPr marL="502920" lvl="1" indent="0">
              <a:buNone/>
            </a:pPr>
            <a:endParaRPr lang="en-US" dirty="0"/>
          </a:p>
        </p:txBody>
      </p:sp>
      <p:sp>
        <p:nvSpPr>
          <p:cNvPr id="5" name="TextBox 4"/>
          <p:cNvSpPr txBox="1"/>
          <p:nvPr/>
        </p:nvSpPr>
        <p:spPr>
          <a:xfrm>
            <a:off x="354261" y="1041832"/>
            <a:ext cx="9443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Inclusion Criteria for City Designated Areas </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a:extLst>
              <a:ext uri="{FF2B5EF4-FFF2-40B4-BE49-F238E27FC236}">
                <a16:creationId xmlns:a16="http://schemas.microsoft.com/office/drawing/2014/main" id="{904703EC-18F9-0DEE-B79E-88D054F37FBE}"/>
              </a:ext>
            </a:extLst>
          </p:cNvPr>
          <p:cNvSpPr>
            <a:spLocks noGrp="1"/>
          </p:cNvSpPr>
          <p:nvPr>
            <p:ph sz="half" idx="2"/>
          </p:nvPr>
        </p:nvSpPr>
        <p:spPr/>
        <p:txBody>
          <a:bodyPr>
            <a:normAutofit fontScale="92500" lnSpcReduction="20000"/>
          </a:bodyPr>
          <a:lstStyle/>
          <a:p>
            <a:endParaRPr lang="en-US" dirty="0"/>
          </a:p>
        </p:txBody>
      </p:sp>
      <p:pic>
        <p:nvPicPr>
          <p:cNvPr id="12" name="Picture 11">
            <a:extLst>
              <a:ext uri="{FF2B5EF4-FFF2-40B4-BE49-F238E27FC236}">
                <a16:creationId xmlns:a16="http://schemas.microsoft.com/office/drawing/2014/main" id="{AA8D1770-E937-61EB-A2C7-5C558DAE156C}"/>
              </a:ext>
            </a:extLst>
          </p:cNvPr>
          <p:cNvPicPr>
            <a:picLocks noChangeAspect="1"/>
          </p:cNvPicPr>
          <p:nvPr/>
        </p:nvPicPr>
        <p:blipFill rotWithShape="1">
          <a:blip r:embed="rId4"/>
          <a:srcRect l="23172" t="10738" r="5617" b="13404"/>
          <a:stretch/>
        </p:blipFill>
        <p:spPr>
          <a:xfrm>
            <a:off x="4867564" y="2358571"/>
            <a:ext cx="4548473" cy="3943826"/>
          </a:xfrm>
          <a:prstGeom prst="rect">
            <a:avLst/>
          </a:prstGeom>
        </p:spPr>
      </p:pic>
      <p:pic>
        <p:nvPicPr>
          <p:cNvPr id="15" name="Picture 14">
            <a:extLst>
              <a:ext uri="{FF2B5EF4-FFF2-40B4-BE49-F238E27FC236}">
                <a16:creationId xmlns:a16="http://schemas.microsoft.com/office/drawing/2014/main" id="{3AA58C1D-933B-5DDE-9F39-E816AB150166}"/>
              </a:ext>
            </a:extLst>
          </p:cNvPr>
          <p:cNvPicPr>
            <a:picLocks noChangeAspect="1"/>
          </p:cNvPicPr>
          <p:nvPr/>
        </p:nvPicPr>
        <p:blipFill rotWithShape="1">
          <a:blip r:embed="rId5"/>
          <a:srcRect l="23629" t="10738" r="5768" b="12605"/>
          <a:stretch/>
        </p:blipFill>
        <p:spPr>
          <a:xfrm>
            <a:off x="4867564" y="2358571"/>
            <a:ext cx="4499321" cy="3907553"/>
          </a:xfrm>
          <a:prstGeom prst="rect">
            <a:avLst/>
          </a:prstGeom>
        </p:spPr>
      </p:pic>
      <p:pic>
        <p:nvPicPr>
          <p:cNvPr id="17" name="Picture 16">
            <a:extLst>
              <a:ext uri="{FF2B5EF4-FFF2-40B4-BE49-F238E27FC236}">
                <a16:creationId xmlns:a16="http://schemas.microsoft.com/office/drawing/2014/main" id="{5904A398-BFAE-A7F3-93BA-B9B01BC6165C}"/>
              </a:ext>
            </a:extLst>
          </p:cNvPr>
          <p:cNvPicPr>
            <a:picLocks noChangeAspect="1"/>
          </p:cNvPicPr>
          <p:nvPr/>
        </p:nvPicPr>
        <p:blipFill rotWithShape="1">
          <a:blip r:embed="rId6"/>
          <a:srcRect l="23172" t="10738" r="5617" b="12698"/>
          <a:stretch/>
        </p:blipFill>
        <p:spPr>
          <a:xfrm>
            <a:off x="4867564" y="2340434"/>
            <a:ext cx="4548473" cy="3943826"/>
          </a:xfrm>
          <a:prstGeom prst="rect">
            <a:avLst/>
          </a:prstGeom>
        </p:spPr>
      </p:pic>
      <p:pic>
        <p:nvPicPr>
          <p:cNvPr id="19" name="Picture 18">
            <a:extLst>
              <a:ext uri="{FF2B5EF4-FFF2-40B4-BE49-F238E27FC236}">
                <a16:creationId xmlns:a16="http://schemas.microsoft.com/office/drawing/2014/main" id="{9073D4A9-9BF8-1696-4377-40C6D532B17A}"/>
              </a:ext>
            </a:extLst>
          </p:cNvPr>
          <p:cNvPicPr>
            <a:picLocks noChangeAspect="1"/>
          </p:cNvPicPr>
          <p:nvPr/>
        </p:nvPicPr>
        <p:blipFill rotWithShape="1">
          <a:blip r:embed="rId7"/>
          <a:srcRect l="23096" t="10644" r="5768" b="13404"/>
          <a:stretch/>
        </p:blipFill>
        <p:spPr>
          <a:xfrm>
            <a:off x="4867564" y="2340434"/>
            <a:ext cx="4530816" cy="3937552"/>
          </a:xfrm>
          <a:prstGeom prst="rect">
            <a:avLst/>
          </a:prstGeom>
        </p:spPr>
      </p:pic>
      <p:pic>
        <p:nvPicPr>
          <p:cNvPr id="21" name="Picture 20">
            <a:extLst>
              <a:ext uri="{FF2B5EF4-FFF2-40B4-BE49-F238E27FC236}">
                <a16:creationId xmlns:a16="http://schemas.microsoft.com/office/drawing/2014/main" id="{314F043A-C33B-7F00-F859-597335E45E71}"/>
              </a:ext>
            </a:extLst>
          </p:cNvPr>
          <p:cNvPicPr>
            <a:picLocks noChangeAspect="1"/>
          </p:cNvPicPr>
          <p:nvPr/>
        </p:nvPicPr>
        <p:blipFill rotWithShape="1">
          <a:blip r:embed="rId8"/>
          <a:srcRect l="23021" t="10738" r="5768" b="12698"/>
          <a:stretch/>
        </p:blipFill>
        <p:spPr>
          <a:xfrm>
            <a:off x="4886829" y="2357176"/>
            <a:ext cx="4544955" cy="3955935"/>
          </a:xfrm>
          <a:prstGeom prst="rect">
            <a:avLst/>
          </a:prstGeom>
        </p:spPr>
      </p:pic>
    </p:spTree>
    <p:extLst>
      <p:ext uri="{BB962C8B-B14F-4D97-AF65-F5344CB8AC3E}">
        <p14:creationId xmlns:p14="http://schemas.microsoft.com/office/powerpoint/2010/main" val="319618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4" name="Content Placeholder 3">
            <a:extLst>
              <a:ext uri="{FF2B5EF4-FFF2-40B4-BE49-F238E27FC236}">
                <a16:creationId xmlns:a16="http://schemas.microsoft.com/office/drawing/2014/main" id="{3996A2E4-D4F8-E979-CB95-6F5D066EE736}"/>
              </a:ext>
            </a:extLst>
          </p:cNvPr>
          <p:cNvSpPr>
            <a:spLocks noGrp="1"/>
          </p:cNvSpPr>
          <p:nvPr>
            <p:ph sz="half" idx="1"/>
          </p:nvPr>
        </p:nvSpPr>
        <p:spPr/>
        <p:txBody>
          <a:bodyPr>
            <a:normAutofit/>
          </a:bodyPr>
          <a:lstStyle/>
          <a:p>
            <a:r>
              <a:rPr lang="en-US" sz="2200">
                <a:latin typeface="Merriweather" panose="00000500000000000000" pitchFamily="2" charset="0"/>
              </a:rPr>
              <a:t>FHSZ identify Hazard not Risk </a:t>
            </a:r>
          </a:p>
          <a:p>
            <a:r>
              <a:rPr lang="en-US" sz="2200">
                <a:latin typeface="Merriweather" panose="00000500000000000000" pitchFamily="2" charset="0"/>
              </a:rPr>
              <a:t>Insurance companies have their own risk models </a:t>
            </a:r>
          </a:p>
          <a:p>
            <a:r>
              <a:rPr lang="en-US" sz="2200">
                <a:latin typeface="Merriweather" panose="00000500000000000000" pitchFamily="2" charset="0"/>
              </a:rPr>
              <a:t>Hazard + Mitigation = Risk </a:t>
            </a:r>
          </a:p>
          <a:p>
            <a:r>
              <a:rPr lang="en-US" sz="2200">
                <a:latin typeface="Merriweather" panose="00000500000000000000" pitchFamily="2" charset="0"/>
              </a:rPr>
              <a:t>Long term solutions </a:t>
            </a:r>
          </a:p>
          <a:p>
            <a:pPr lvl="1"/>
            <a:r>
              <a:rPr lang="en-US" sz="2200">
                <a:latin typeface="Merriweather" panose="00000500000000000000" pitchFamily="2" charset="0"/>
              </a:rPr>
              <a:t>Identifying hazardous fire areas enables homeowners and communities to reduce their wildfire risk </a:t>
            </a:r>
          </a:p>
          <a:p>
            <a:pPr marL="502920" lvl="1" indent="0">
              <a:buNone/>
            </a:pPr>
            <a:endParaRPr lang="en-US"/>
          </a:p>
          <a:p>
            <a:pPr marL="502920" lvl="1" indent="0">
              <a:buNone/>
            </a:pPr>
            <a:endParaRPr lang="en-US"/>
          </a:p>
        </p:txBody>
      </p:sp>
      <p:pic>
        <p:nvPicPr>
          <p:cNvPr id="7" name="Content Placeholder 6">
            <a:extLst>
              <a:ext uri="{FF2B5EF4-FFF2-40B4-BE49-F238E27FC236}">
                <a16:creationId xmlns:a16="http://schemas.microsoft.com/office/drawing/2014/main" id="{DA02F5ED-DE01-7644-CE16-380E7A100F59}"/>
              </a:ext>
            </a:extLst>
          </p:cNvPr>
          <p:cNvPicPr>
            <a:picLocks noGrp="1" noChangeAspect="1"/>
          </p:cNvPicPr>
          <p:nvPr>
            <p:ph sz="half" idx="2"/>
          </p:nvPr>
        </p:nvPicPr>
        <p:blipFill rotWithShape="1">
          <a:blip r:embed="rId3"/>
          <a:srcRect l="36445" t="13633" r="11901" b="3256"/>
          <a:stretch/>
        </p:blipFill>
        <p:spPr>
          <a:xfrm>
            <a:off x="5303589" y="1837103"/>
            <a:ext cx="3695696" cy="4839970"/>
          </a:xfrm>
        </p:spPr>
      </p:pic>
      <p:sp>
        <p:nvSpPr>
          <p:cNvPr id="5" name="TextBox 4"/>
          <p:cNvSpPr txBox="1"/>
          <p:nvPr/>
        </p:nvSpPr>
        <p:spPr>
          <a:xfrm>
            <a:off x="354261" y="1041832"/>
            <a:ext cx="74415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Open Sans" panose="020B0606030504020204" pitchFamily="34" charset="0"/>
                <a:ea typeface="Open Sans" panose="020B0606030504020204" pitchFamily="34" charset="0"/>
                <a:cs typeface="Open Sans" panose="020B0606030504020204" pitchFamily="34" charset="0"/>
              </a:rPr>
              <a:t>How will this affect my insurance </a:t>
            </a: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797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9" name="Content Placeholder 2"/>
          <p:cNvSpPr txBox="1">
            <a:spLocks/>
          </p:cNvSpPr>
          <p:nvPr/>
        </p:nvSpPr>
        <p:spPr>
          <a:xfrm>
            <a:off x="5613299" y="5924146"/>
            <a:ext cx="4522925" cy="400653"/>
          </a:xfrm>
          <a:prstGeom prst="rect">
            <a:avLst/>
          </a:prstGeom>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endParaRPr lang="en-US" sz="105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6" descr="Logo, company name&#10;&#10;Description automatically generated">
            <a:extLst>
              <a:ext uri="{FF2B5EF4-FFF2-40B4-BE49-F238E27FC236}">
                <a16:creationId xmlns:a16="http://schemas.microsoft.com/office/drawing/2014/main" id="{FC6D1487-0923-421B-82E6-1258B2B83CF0}"/>
              </a:ext>
            </a:extLst>
          </p:cNvPr>
          <p:cNvPicPr>
            <a:picLocks noChangeAspect="1" noChangeArrowheads="1"/>
          </p:cNvPicPr>
          <p:nvPr/>
        </p:nvPicPr>
        <p:blipFill>
          <a:blip r:embed="rId4">
            <a:alphaModFix amt="28000"/>
            <a:extLst>
              <a:ext uri="{28A0092B-C50C-407E-A947-70E740481C1C}">
                <a14:useLocalDpi xmlns:a14="http://schemas.microsoft.com/office/drawing/2010/main" val="0"/>
              </a:ext>
            </a:extLst>
          </a:blip>
          <a:srcRect/>
          <a:stretch>
            <a:fillRect/>
          </a:stretch>
        </p:blipFill>
        <p:spPr bwMode="auto">
          <a:xfrm>
            <a:off x="2132090" y="2380032"/>
            <a:ext cx="5477419" cy="374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902307FB-4ECD-4FD8-AFCA-37D1E36A0CD9}"/>
              </a:ext>
            </a:extLst>
          </p:cNvPr>
          <p:cNvSpPr txBox="1">
            <a:spLocks/>
          </p:cNvSpPr>
          <p:nvPr/>
        </p:nvSpPr>
        <p:spPr>
          <a:xfrm>
            <a:off x="2726650" y="1294044"/>
            <a:ext cx="4066629" cy="914085"/>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4800" b="1" dirty="0">
                <a:latin typeface="Open Sans" panose="020B0606030504020204" pitchFamily="34" charset="0"/>
                <a:ea typeface="Open Sans" panose="020B0606030504020204" pitchFamily="34" charset="0"/>
                <a:cs typeface="Open Sans" panose="020B0606030504020204" pitchFamily="34" charset="0"/>
              </a:rPr>
              <a:t>Questions?</a:t>
            </a:r>
          </a:p>
        </p:txBody>
      </p:sp>
    </p:spTree>
    <p:extLst>
      <p:ext uri="{BB962C8B-B14F-4D97-AF65-F5344CB8AC3E}">
        <p14:creationId xmlns:p14="http://schemas.microsoft.com/office/powerpoint/2010/main" val="774589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3221" y="-94190"/>
            <a:ext cx="8675370" cy="1502305"/>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3" name="Content Placeholder 2"/>
          <p:cNvSpPr>
            <a:spLocks noGrp="1"/>
          </p:cNvSpPr>
          <p:nvPr>
            <p:ph sz="half" idx="1"/>
          </p:nvPr>
        </p:nvSpPr>
        <p:spPr>
          <a:xfrm>
            <a:off x="230903" y="1915166"/>
            <a:ext cx="4798297" cy="4364521"/>
          </a:xfrm>
        </p:spPr>
        <p:txBody>
          <a:bodyPr>
            <a:noAutofit/>
          </a:bodyPr>
          <a:lstStyle/>
          <a:p>
            <a:pPr>
              <a:lnSpc>
                <a:spcPct val="120000"/>
              </a:lnSpc>
            </a:pPr>
            <a:r>
              <a:rPr lang="en-US" sz="2400" dirty="0">
                <a:latin typeface="Merriweather" panose="00000500000000000000" pitchFamily="2" charset="0"/>
                <a:ea typeface="Open Sans" panose="020B0606030504020204" pitchFamily="34" charset="0"/>
                <a:cs typeface="Open Sans" panose="020B0606030504020204" pitchFamily="34" charset="0"/>
              </a:rPr>
              <a:t>Provide a general overview of the FHSZ</a:t>
            </a:r>
          </a:p>
          <a:p>
            <a:pPr>
              <a:lnSpc>
                <a:spcPct val="120000"/>
              </a:lnSpc>
            </a:pPr>
            <a:r>
              <a:rPr lang="en-US" sz="2400" dirty="0">
                <a:latin typeface="Merriweather" panose="00000500000000000000" pitchFamily="2" charset="0"/>
                <a:ea typeface="Open Sans" panose="020B0606030504020204" pitchFamily="34" charset="0"/>
                <a:cs typeface="Open Sans" panose="020B0606030504020204" pitchFamily="34" charset="0"/>
              </a:rPr>
              <a:t>Review the Requirements within a FHSZ </a:t>
            </a:r>
          </a:p>
          <a:p>
            <a:pPr>
              <a:lnSpc>
                <a:spcPct val="120000"/>
              </a:lnSpc>
            </a:pPr>
            <a:r>
              <a:rPr lang="en-US" sz="2400" dirty="0">
                <a:latin typeface="Merriweather" panose="00000500000000000000" pitchFamily="2" charset="0"/>
                <a:ea typeface="Open Sans" panose="020B0606030504020204" pitchFamily="34" charset="0"/>
                <a:cs typeface="Open Sans" panose="020B0606030504020204" pitchFamily="34" charset="0"/>
              </a:rPr>
              <a:t>Review changes from 2009 to 2025</a:t>
            </a:r>
          </a:p>
          <a:p>
            <a:pPr>
              <a:lnSpc>
                <a:spcPct val="120000"/>
              </a:lnSpc>
            </a:pPr>
            <a:r>
              <a:rPr lang="en-US" sz="2400" dirty="0">
                <a:latin typeface="Merriweather" panose="00000500000000000000" pitchFamily="2" charset="0"/>
                <a:ea typeface="Open Sans" panose="020B0606030504020204" pitchFamily="34" charset="0"/>
                <a:cs typeface="Open Sans" panose="020B0606030504020204" pitchFamily="34" charset="0"/>
              </a:rPr>
              <a:t>Highlight SDFD proposed modifications to the map </a:t>
            </a:r>
          </a:p>
          <a:p>
            <a:pPr>
              <a:lnSpc>
                <a:spcPct val="120000"/>
              </a:lnSpc>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Content Placeholder 10">
            <a:extLst>
              <a:ext uri="{FF2B5EF4-FFF2-40B4-BE49-F238E27FC236}">
                <a16:creationId xmlns:a16="http://schemas.microsoft.com/office/drawing/2014/main" id="{8F0D67F0-3128-8CC6-13FF-8D284162671C}"/>
              </a:ext>
            </a:extLst>
          </p:cNvPr>
          <p:cNvPicPr>
            <a:picLocks noGrp="1" noChangeAspect="1"/>
          </p:cNvPicPr>
          <p:nvPr>
            <p:ph sz="half" idx="2"/>
          </p:nvPr>
        </p:nvPicPr>
        <p:blipFill rotWithShape="1">
          <a:blip r:embed="rId4"/>
          <a:srcRect l="32986" t="8057" r="20546" b="23702"/>
          <a:stretch/>
        </p:blipFill>
        <p:spPr>
          <a:xfrm>
            <a:off x="5116286" y="1420499"/>
            <a:ext cx="4439600" cy="5306872"/>
          </a:xfrm>
        </p:spPr>
      </p:pic>
      <p:sp>
        <p:nvSpPr>
          <p:cNvPr id="5" name="TextBox 4"/>
          <p:cNvSpPr txBox="1"/>
          <p:nvPr/>
        </p:nvSpPr>
        <p:spPr>
          <a:xfrm>
            <a:off x="339748" y="947490"/>
            <a:ext cx="5361370" cy="7898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Objectives</a:t>
            </a:r>
          </a:p>
        </p:txBody>
      </p:sp>
    </p:spTree>
    <p:extLst>
      <p:ext uri="{BB962C8B-B14F-4D97-AF65-F5344CB8AC3E}">
        <p14:creationId xmlns:p14="http://schemas.microsoft.com/office/powerpoint/2010/main" val="889408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4670" y="259973"/>
            <a:ext cx="8675370" cy="789896"/>
          </a:xfrm>
        </p:spPr>
        <p:txBody>
          <a:bodyPr>
            <a:noAutofit/>
          </a:bodyPr>
          <a:lstStyle/>
          <a:p>
            <a:pPr>
              <a:lnSpc>
                <a:spcPct val="100000"/>
              </a:lnSpc>
            </a:pPr>
            <a:r>
              <a:rPr lang="en-US" sz="1600" dirty="0">
                <a:solidFill>
                  <a:schemeClr val="bg1"/>
                </a:solidFill>
                <a:latin typeface="Merriweather" panose="02060503050406030704" pitchFamily="18" charset="0"/>
              </a:rPr>
              <a:t>San Diego Fire-Rescue</a:t>
            </a:r>
          </a:p>
        </p:txBody>
      </p:sp>
      <p:sp>
        <p:nvSpPr>
          <p:cNvPr id="3" name="Content Placeholder 2"/>
          <p:cNvSpPr>
            <a:spLocks noGrp="1"/>
          </p:cNvSpPr>
          <p:nvPr>
            <p:ph sz="half" idx="1"/>
          </p:nvPr>
        </p:nvSpPr>
        <p:spPr>
          <a:xfrm>
            <a:off x="0" y="1827989"/>
            <a:ext cx="4536268" cy="5298525"/>
          </a:xfrm>
        </p:spPr>
        <p:txBody>
          <a:bodyPr>
            <a:noAutofit/>
          </a:bodyPr>
          <a:lstStyle/>
          <a:p>
            <a:pPr marL="0" indent="0">
              <a:lnSpc>
                <a:spcPct val="120000"/>
              </a:lnSpc>
              <a:buNone/>
            </a:pPr>
            <a:r>
              <a:rPr lang="en-US" sz="2400" dirty="0">
                <a:latin typeface="Open Sans" panose="020B0606030504020204" pitchFamily="34" charset="0"/>
                <a:ea typeface="Open Sans" panose="020B0606030504020204" pitchFamily="34" charset="0"/>
                <a:cs typeface="Open Sans" panose="020B0606030504020204" pitchFamily="34" charset="0"/>
              </a:rPr>
              <a:t>Oakland Hills Fire 1991 </a:t>
            </a:r>
          </a:p>
          <a:p>
            <a:pPr>
              <a:lnSpc>
                <a:spcPct val="100000"/>
              </a:lnSpc>
            </a:pPr>
            <a:r>
              <a:rPr lang="en-US" sz="1200" dirty="0">
                <a:latin typeface="Merriweather" panose="00000500000000000000" pitchFamily="2" charset="0"/>
              </a:rPr>
              <a:t>Destroyed almost 3,000 single family homes, 25 people killed</a:t>
            </a:r>
          </a:p>
          <a:p>
            <a:pPr>
              <a:lnSpc>
                <a:spcPct val="100000"/>
              </a:lnSpc>
            </a:pPr>
            <a:r>
              <a:rPr lang="en-US" sz="1200" dirty="0">
                <a:latin typeface="Merriweather" panose="00000500000000000000" pitchFamily="2" charset="0"/>
              </a:rPr>
              <a:t>“Bates Bill” (AB 337), Government Code Section 51175</a:t>
            </a:r>
          </a:p>
          <a:p>
            <a:pPr>
              <a:lnSpc>
                <a:spcPct val="100000"/>
              </a:lnSpc>
            </a:pPr>
            <a:r>
              <a:rPr lang="en-US" sz="1200" dirty="0">
                <a:latin typeface="Merriweather" panose="00000500000000000000" pitchFamily="2" charset="0"/>
              </a:rPr>
              <a:t>California Legislators declared that: </a:t>
            </a:r>
          </a:p>
          <a:p>
            <a:pPr lvl="1">
              <a:lnSpc>
                <a:spcPct val="100000"/>
              </a:lnSpc>
            </a:pPr>
            <a:r>
              <a:rPr lang="en-US" sz="1200" dirty="0">
                <a:latin typeface="Merriweather" panose="00000500000000000000" pitchFamily="2" charset="0"/>
              </a:rPr>
              <a:t>Wildfires are extremely costly to property owners, residents and local agencies</a:t>
            </a:r>
          </a:p>
          <a:p>
            <a:pPr lvl="1">
              <a:lnSpc>
                <a:spcPct val="100000"/>
              </a:lnSpc>
            </a:pPr>
            <a:r>
              <a:rPr lang="en-US" sz="1200" dirty="0">
                <a:latin typeface="Merriweather" panose="00000500000000000000" pitchFamily="2" charset="0"/>
              </a:rPr>
              <a:t>Wildfires pose a serious threat to the preservation of the public peace, health, or safety</a:t>
            </a:r>
          </a:p>
          <a:p>
            <a:pPr lvl="1">
              <a:lnSpc>
                <a:spcPct val="100000"/>
              </a:lnSpc>
            </a:pPr>
            <a:r>
              <a:rPr lang="en-US" sz="1200" dirty="0">
                <a:latin typeface="Merriweather" panose="00000500000000000000" pitchFamily="2" charset="0"/>
              </a:rPr>
              <a:t>The prevention of Wildland Fires is a statewide concern</a:t>
            </a:r>
          </a:p>
          <a:p>
            <a:pPr>
              <a:lnSpc>
                <a:spcPct val="100000"/>
              </a:lnSpc>
            </a:pPr>
            <a:r>
              <a:rPr lang="en-US" sz="1200" dirty="0">
                <a:latin typeface="Merriweather" panose="00000500000000000000" pitchFamily="2" charset="0"/>
              </a:rPr>
              <a:t>Places responsibility on CAL FIRE to evaluate fire hazard severity in local responsibility area and to make a recommendation to the local jurisdiction where very high FHSZs exist. </a:t>
            </a:r>
          </a:p>
          <a:p>
            <a:pPr>
              <a:lnSpc>
                <a:spcPct val="100000"/>
              </a:lnSpc>
            </a:pPr>
            <a:r>
              <a:rPr lang="en-US" sz="1200" dirty="0">
                <a:latin typeface="Merriweather" panose="00000500000000000000" pitchFamily="2" charset="0"/>
              </a:rPr>
              <a:t>The Government Code then provides direction for the local jurisdiction to take appropriate action. </a:t>
            </a:r>
          </a:p>
        </p:txBody>
      </p:sp>
      <p:sp>
        <p:nvSpPr>
          <p:cNvPr id="5" name="TextBox 4"/>
          <p:cNvSpPr txBox="1"/>
          <p:nvPr/>
        </p:nvSpPr>
        <p:spPr>
          <a:xfrm>
            <a:off x="335790" y="1003127"/>
            <a:ext cx="5361370" cy="7898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History of  FHSZ</a:t>
            </a:r>
          </a:p>
        </p:txBody>
      </p:sp>
      <p:pic>
        <p:nvPicPr>
          <p:cNvPr id="6" name="Picture 5">
            <a:extLst>
              <a:ext uri="{FF2B5EF4-FFF2-40B4-BE49-F238E27FC236}">
                <a16:creationId xmlns:a16="http://schemas.microsoft.com/office/drawing/2014/main" id="{91B2116D-FEA0-2876-4357-426B3F38BE68}"/>
              </a:ext>
            </a:extLst>
          </p:cNvPr>
          <p:cNvPicPr>
            <a:picLocks noChangeAspect="1"/>
          </p:cNvPicPr>
          <p:nvPr/>
        </p:nvPicPr>
        <p:blipFill rotWithShape="1">
          <a:blip r:embed="rId4"/>
          <a:srcRect l="2459" t="13506" r="40902" b="38476"/>
          <a:stretch/>
        </p:blipFill>
        <p:spPr>
          <a:xfrm>
            <a:off x="4456137" y="2466109"/>
            <a:ext cx="5394074" cy="3722254"/>
          </a:xfrm>
          <a:prstGeom prst="rect">
            <a:avLst/>
          </a:prstGeom>
        </p:spPr>
      </p:pic>
    </p:spTree>
    <p:extLst>
      <p:ext uri="{BB962C8B-B14F-4D97-AF65-F5344CB8AC3E}">
        <p14:creationId xmlns:p14="http://schemas.microsoft.com/office/powerpoint/2010/main" val="1938000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B330EA-AC14-CF3C-8CBF-EF7FF254F539}"/>
              </a:ext>
            </a:extLst>
          </p:cNvPr>
          <p:cNvPicPr>
            <a:picLocks noChangeAspect="1"/>
          </p:cNvPicPr>
          <p:nvPr/>
        </p:nvPicPr>
        <p:blipFill>
          <a:blip r:embed="rId4"/>
          <a:stretch>
            <a:fillRect/>
          </a:stretch>
        </p:blipFill>
        <p:spPr>
          <a:xfrm>
            <a:off x="5136815" y="3338275"/>
            <a:ext cx="4567323" cy="3044882"/>
          </a:xfrm>
          <a:prstGeom prst="rect">
            <a:avLst/>
          </a:prstGeom>
        </p:spPr>
      </p:pic>
      <p:sp>
        <p:nvSpPr>
          <p:cNvPr id="2" name="Title 1"/>
          <p:cNvSpPr>
            <a:spLocks noGrp="1"/>
          </p:cNvSpPr>
          <p:nvPr>
            <p:ph type="title"/>
          </p:nvPr>
        </p:nvSpPr>
        <p:spPr>
          <a:xfrm>
            <a:off x="1377947" y="217730"/>
            <a:ext cx="8675370" cy="531665"/>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5" name="TextBox 4"/>
          <p:cNvSpPr txBox="1"/>
          <p:nvPr/>
        </p:nvSpPr>
        <p:spPr>
          <a:xfrm>
            <a:off x="354262" y="1049756"/>
            <a:ext cx="5361370" cy="7898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is a FHSZ? </a:t>
            </a:r>
          </a:p>
        </p:txBody>
      </p:sp>
      <p:sp>
        <p:nvSpPr>
          <p:cNvPr id="8" name="TextBox 7">
            <a:extLst>
              <a:ext uri="{FF2B5EF4-FFF2-40B4-BE49-F238E27FC236}">
                <a16:creationId xmlns:a16="http://schemas.microsoft.com/office/drawing/2014/main" id="{8F817CAA-9DC3-13BA-B968-808E3DD0C014}"/>
              </a:ext>
            </a:extLst>
          </p:cNvPr>
          <p:cNvSpPr txBox="1"/>
          <p:nvPr/>
        </p:nvSpPr>
        <p:spPr>
          <a:xfrm>
            <a:off x="354262" y="1839652"/>
            <a:ext cx="4567323" cy="2246769"/>
          </a:xfrm>
          <a:prstGeom prst="rect">
            <a:avLst/>
          </a:prstGeom>
          <a:noFill/>
        </p:spPr>
        <p:txBody>
          <a:bodyPr wrap="square">
            <a:spAutoFit/>
          </a:bodyPr>
          <a:lstStyle/>
          <a:p>
            <a:pPr lvl="0"/>
            <a:r>
              <a:rPr lang="en-US" sz="2000" dirty="0">
                <a:latin typeface="Merriweather" panose="00000500000000000000" pitchFamily="2" charset="0"/>
              </a:rPr>
              <a:t>A geographic area identified by the state as moderate, high, and very high fire hazard severity zones based on consistent statewide criteria and based on the severity of fire hazard that is expected to prevail in those areas</a:t>
            </a:r>
          </a:p>
        </p:txBody>
      </p:sp>
      <p:sp>
        <p:nvSpPr>
          <p:cNvPr id="10" name="Content Placeholder 9">
            <a:extLst>
              <a:ext uri="{FF2B5EF4-FFF2-40B4-BE49-F238E27FC236}">
                <a16:creationId xmlns:a16="http://schemas.microsoft.com/office/drawing/2014/main" id="{D7043E1B-559C-5AE7-8BC6-4D5B153586D4}"/>
              </a:ext>
            </a:extLst>
          </p:cNvPr>
          <p:cNvSpPr>
            <a:spLocks noGrp="1"/>
          </p:cNvSpPr>
          <p:nvPr>
            <p:ph sz="half" idx="1"/>
          </p:nvPr>
        </p:nvSpPr>
        <p:spPr>
          <a:xfrm>
            <a:off x="354262" y="4334284"/>
            <a:ext cx="3637167" cy="2922859"/>
          </a:xfrm>
        </p:spPr>
        <p:txBody>
          <a:bodyPr/>
          <a:lstStyle/>
          <a:p>
            <a:pPr marL="0" indent="0">
              <a:buNone/>
            </a:pPr>
            <a:r>
              <a:rPr lang="en-US" sz="2000" dirty="0">
                <a:latin typeface="Merriweather" panose="00000500000000000000" pitchFamily="2" charset="0"/>
              </a:rPr>
              <a:t>Includes:</a:t>
            </a:r>
          </a:p>
          <a:p>
            <a:r>
              <a:rPr lang="en-US" sz="2000" dirty="0">
                <a:latin typeface="Merriweather" panose="00000500000000000000" pitchFamily="2" charset="0"/>
              </a:rPr>
              <a:t>Vegetation </a:t>
            </a:r>
          </a:p>
          <a:p>
            <a:r>
              <a:rPr lang="en-US" sz="2000" dirty="0">
                <a:latin typeface="Merriweather" panose="00000500000000000000" pitchFamily="2" charset="0"/>
              </a:rPr>
              <a:t>Topography </a:t>
            </a:r>
          </a:p>
          <a:p>
            <a:r>
              <a:rPr lang="en-US" sz="2000" dirty="0">
                <a:latin typeface="Merriweather" panose="00000500000000000000" pitchFamily="2" charset="0"/>
              </a:rPr>
              <a:t>Climate </a:t>
            </a:r>
          </a:p>
          <a:p>
            <a:r>
              <a:rPr lang="en-US" sz="2000" dirty="0">
                <a:latin typeface="Merriweather" panose="00000500000000000000" pitchFamily="2" charset="0"/>
              </a:rPr>
              <a:t>Fire history </a:t>
            </a:r>
          </a:p>
          <a:p>
            <a:r>
              <a:rPr lang="en-US" sz="2000" dirty="0">
                <a:latin typeface="Merriweather" panose="00000500000000000000" pitchFamily="2" charset="0"/>
              </a:rPr>
              <a:t>Other relevant factors </a:t>
            </a:r>
          </a:p>
          <a:p>
            <a:endParaRPr lang="en-US" dirty="0"/>
          </a:p>
        </p:txBody>
      </p:sp>
    </p:spTree>
    <p:extLst>
      <p:ext uri="{BB962C8B-B14F-4D97-AF65-F5344CB8AC3E}">
        <p14:creationId xmlns:p14="http://schemas.microsoft.com/office/powerpoint/2010/main" val="100187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7947" y="217730"/>
            <a:ext cx="8675370" cy="531665"/>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5" name="TextBox 4"/>
          <p:cNvSpPr txBox="1"/>
          <p:nvPr/>
        </p:nvSpPr>
        <p:spPr>
          <a:xfrm>
            <a:off x="354262" y="1049756"/>
            <a:ext cx="5361370" cy="1487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Does a FHSZ Determine?  </a:t>
            </a:r>
          </a:p>
        </p:txBody>
      </p:sp>
      <p:sp>
        <p:nvSpPr>
          <p:cNvPr id="8" name="TextBox 7">
            <a:extLst>
              <a:ext uri="{FF2B5EF4-FFF2-40B4-BE49-F238E27FC236}">
                <a16:creationId xmlns:a16="http://schemas.microsoft.com/office/drawing/2014/main" id="{8F817CAA-9DC3-13BA-B968-808E3DD0C014}"/>
              </a:ext>
            </a:extLst>
          </p:cNvPr>
          <p:cNvSpPr txBox="1"/>
          <p:nvPr/>
        </p:nvSpPr>
        <p:spPr>
          <a:xfrm>
            <a:off x="89402" y="3044697"/>
            <a:ext cx="3616190" cy="3046988"/>
          </a:xfrm>
          <a:prstGeom prst="rect">
            <a:avLst/>
          </a:prstGeom>
          <a:noFill/>
        </p:spPr>
        <p:txBody>
          <a:bodyPr wrap="square">
            <a:spAutoFit/>
          </a:bodyPr>
          <a:lstStyle/>
          <a:p>
            <a:pPr marL="514350" lvl="0" indent="-514350">
              <a:buFont typeface="Arial" panose="020B0604020202020204" pitchFamily="34" charset="0"/>
              <a:buChar char="•"/>
            </a:pPr>
            <a:r>
              <a:rPr lang="en-US" sz="2400" dirty="0">
                <a:latin typeface="Merriweather" panose="00000500000000000000" pitchFamily="2" charset="0"/>
              </a:rPr>
              <a:t>Defensible space requirements  </a:t>
            </a:r>
          </a:p>
          <a:p>
            <a:pPr marL="514350" lvl="0" indent="-514350">
              <a:buFont typeface="Arial" panose="020B0604020202020204" pitchFamily="34" charset="0"/>
              <a:buChar char="•"/>
            </a:pPr>
            <a:r>
              <a:rPr lang="en-US" sz="2400" dirty="0">
                <a:latin typeface="Merriweather" panose="00000500000000000000" pitchFamily="2" charset="0"/>
              </a:rPr>
              <a:t>Real estate disclosures </a:t>
            </a:r>
          </a:p>
          <a:p>
            <a:pPr marL="514350" lvl="0" indent="-514350">
              <a:buFont typeface="Arial" panose="020B0604020202020204" pitchFamily="34" charset="0"/>
              <a:buChar char="•"/>
            </a:pPr>
            <a:r>
              <a:rPr lang="en-US" sz="2400" dirty="0">
                <a:latin typeface="Merriweather" panose="00000500000000000000" pitchFamily="2" charset="0"/>
              </a:rPr>
              <a:t>Building construction  </a:t>
            </a:r>
          </a:p>
          <a:p>
            <a:pPr marL="514350" lvl="0" indent="-514350">
              <a:buFont typeface="Arial" panose="020B0604020202020204" pitchFamily="34" charset="0"/>
              <a:buChar char="•"/>
            </a:pPr>
            <a:r>
              <a:rPr lang="en-US" sz="2400" dirty="0">
                <a:latin typeface="Merriweather" panose="00000500000000000000" pitchFamily="2" charset="0"/>
              </a:rPr>
              <a:t>Land use and planning </a:t>
            </a:r>
          </a:p>
        </p:txBody>
      </p:sp>
      <p:pic>
        <p:nvPicPr>
          <p:cNvPr id="9" name="Content Placeholder 8">
            <a:extLst>
              <a:ext uri="{FF2B5EF4-FFF2-40B4-BE49-F238E27FC236}">
                <a16:creationId xmlns:a16="http://schemas.microsoft.com/office/drawing/2014/main" id="{4AF214C4-2A3F-C0DD-1DED-E37C8A17F022}"/>
              </a:ext>
            </a:extLst>
          </p:cNvPr>
          <p:cNvPicPr>
            <a:picLocks noGrp="1" noChangeAspect="1"/>
          </p:cNvPicPr>
          <p:nvPr>
            <p:ph sz="half" idx="1"/>
          </p:nvPr>
        </p:nvPicPr>
        <p:blipFill>
          <a:blip r:embed="rId4"/>
          <a:stretch>
            <a:fillRect/>
          </a:stretch>
        </p:blipFill>
        <p:spPr>
          <a:xfrm>
            <a:off x="3705592" y="4657059"/>
            <a:ext cx="4273550" cy="2400958"/>
          </a:xfrm>
          <a:prstGeom prst="rect">
            <a:avLst/>
          </a:prstGeom>
        </p:spPr>
      </p:pic>
      <p:pic>
        <p:nvPicPr>
          <p:cNvPr id="10" name="Picture 9">
            <a:extLst>
              <a:ext uri="{FF2B5EF4-FFF2-40B4-BE49-F238E27FC236}">
                <a16:creationId xmlns:a16="http://schemas.microsoft.com/office/drawing/2014/main" id="{30BD2253-AE9E-C77C-2FFD-3BF00A3C9631}"/>
              </a:ext>
            </a:extLst>
          </p:cNvPr>
          <p:cNvPicPr>
            <a:picLocks noChangeAspect="1"/>
          </p:cNvPicPr>
          <p:nvPr/>
        </p:nvPicPr>
        <p:blipFill>
          <a:blip r:embed="rId5"/>
          <a:stretch>
            <a:fillRect/>
          </a:stretch>
        </p:blipFill>
        <p:spPr>
          <a:xfrm>
            <a:off x="4425283" y="1844218"/>
            <a:ext cx="4530111" cy="2400959"/>
          </a:xfrm>
          <a:prstGeom prst="rect">
            <a:avLst/>
          </a:prstGeom>
        </p:spPr>
      </p:pic>
      <p:pic>
        <p:nvPicPr>
          <p:cNvPr id="12" name="Picture 11">
            <a:extLst>
              <a:ext uri="{FF2B5EF4-FFF2-40B4-BE49-F238E27FC236}">
                <a16:creationId xmlns:a16="http://schemas.microsoft.com/office/drawing/2014/main" id="{020CEA79-F09A-5C1F-585D-833F257D0D28}"/>
              </a:ext>
            </a:extLst>
          </p:cNvPr>
          <p:cNvPicPr>
            <a:picLocks noChangeAspect="1"/>
          </p:cNvPicPr>
          <p:nvPr/>
        </p:nvPicPr>
        <p:blipFill rotWithShape="1">
          <a:blip r:embed="rId6"/>
          <a:srcRect l="42697" t="13506" r="18550" b="24302"/>
          <a:stretch/>
        </p:blipFill>
        <p:spPr>
          <a:xfrm>
            <a:off x="6352809" y="2278192"/>
            <a:ext cx="3700508" cy="4833808"/>
          </a:xfrm>
          <a:prstGeom prst="rect">
            <a:avLst/>
          </a:prstGeom>
        </p:spPr>
      </p:pic>
    </p:spTree>
    <p:extLst>
      <p:ext uri="{BB962C8B-B14F-4D97-AF65-F5344CB8AC3E}">
        <p14:creationId xmlns:p14="http://schemas.microsoft.com/office/powerpoint/2010/main" val="125677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graphicFrame>
        <p:nvGraphicFramePr>
          <p:cNvPr id="4" name="Content Placeholder 3">
            <a:extLst>
              <a:ext uri="{FF2B5EF4-FFF2-40B4-BE49-F238E27FC236}">
                <a16:creationId xmlns:a16="http://schemas.microsoft.com/office/drawing/2014/main" id="{1241EDC5-EA03-D067-4EFC-0E7C7B90C9BB}"/>
              </a:ext>
            </a:extLst>
          </p:cNvPr>
          <p:cNvGraphicFramePr>
            <a:graphicFrameLocks noGrp="1"/>
          </p:cNvGraphicFramePr>
          <p:nvPr>
            <p:ph idx="1"/>
            <p:extLst>
              <p:ext uri="{D42A27DB-BD31-4B8C-83A1-F6EECF244321}">
                <p14:modId xmlns:p14="http://schemas.microsoft.com/office/powerpoint/2010/main" val="1856069678"/>
              </p:ext>
            </p:extLst>
          </p:nvPr>
        </p:nvGraphicFramePr>
        <p:xfrm>
          <a:off x="354262" y="2424138"/>
          <a:ext cx="7629152" cy="43922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354261" y="1041832"/>
            <a:ext cx="8161666" cy="7898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Local Agency Responsibility </a:t>
            </a:r>
          </a:p>
        </p:txBody>
      </p:sp>
    </p:spTree>
    <p:extLst>
      <p:ext uri="{BB962C8B-B14F-4D97-AF65-F5344CB8AC3E}">
        <p14:creationId xmlns:p14="http://schemas.microsoft.com/office/powerpoint/2010/main" val="1557858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5652" y="141354"/>
            <a:ext cx="8675370" cy="797517"/>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pic>
        <p:nvPicPr>
          <p:cNvPr id="7" name="Content Placeholder 6">
            <a:extLst>
              <a:ext uri="{FF2B5EF4-FFF2-40B4-BE49-F238E27FC236}">
                <a16:creationId xmlns:a16="http://schemas.microsoft.com/office/drawing/2014/main" id="{E2E3AF54-1CF7-A2CE-4FD9-4A75FECAA061}"/>
              </a:ext>
            </a:extLst>
          </p:cNvPr>
          <p:cNvPicPr>
            <a:picLocks noGrp="1" noChangeAspect="1"/>
          </p:cNvPicPr>
          <p:nvPr>
            <p:ph sz="half" idx="2"/>
          </p:nvPr>
        </p:nvPicPr>
        <p:blipFill rotWithShape="1">
          <a:blip r:embed="rId4"/>
          <a:srcRect l="13103" t="13102" r="12550" b="15470"/>
          <a:stretch/>
        </p:blipFill>
        <p:spPr>
          <a:xfrm>
            <a:off x="4075612" y="1967438"/>
            <a:ext cx="5577624" cy="4361573"/>
          </a:xfrm>
        </p:spPr>
      </p:pic>
      <p:sp>
        <p:nvSpPr>
          <p:cNvPr id="5" name="TextBox 4"/>
          <p:cNvSpPr txBox="1"/>
          <p:nvPr/>
        </p:nvSpPr>
        <p:spPr>
          <a:xfrm>
            <a:off x="354261" y="1049756"/>
            <a:ext cx="8309447" cy="7975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Requirements within a FHSZ </a:t>
            </a:r>
          </a:p>
        </p:txBody>
      </p:sp>
      <p:sp>
        <p:nvSpPr>
          <p:cNvPr id="10" name="Content Placeholder 9">
            <a:extLst>
              <a:ext uri="{FF2B5EF4-FFF2-40B4-BE49-F238E27FC236}">
                <a16:creationId xmlns:a16="http://schemas.microsoft.com/office/drawing/2014/main" id="{4BAFE560-352D-D720-4963-6AD1F23774E0}"/>
              </a:ext>
            </a:extLst>
          </p:cNvPr>
          <p:cNvSpPr>
            <a:spLocks noGrp="1"/>
          </p:cNvSpPr>
          <p:nvPr>
            <p:ph sz="half" idx="1"/>
          </p:nvPr>
        </p:nvSpPr>
        <p:spPr>
          <a:xfrm>
            <a:off x="0" y="2095167"/>
            <a:ext cx="4075612" cy="4931516"/>
          </a:xfrm>
        </p:spPr>
        <p:txBody>
          <a:bodyPr/>
          <a:lstStyle/>
          <a:p>
            <a:pPr>
              <a:lnSpc>
                <a:spcPct val="100000"/>
              </a:lnSpc>
            </a:pPr>
            <a:r>
              <a:rPr lang="en-US" sz="2400" dirty="0">
                <a:latin typeface="Merriweather" panose="00000500000000000000" pitchFamily="2" charset="0"/>
              </a:rPr>
              <a:t>Differences between SRA and LRA. </a:t>
            </a:r>
          </a:p>
          <a:p>
            <a:pPr>
              <a:lnSpc>
                <a:spcPct val="100000"/>
              </a:lnSpc>
            </a:pPr>
            <a:r>
              <a:rPr lang="en-US" sz="2400" dirty="0">
                <a:latin typeface="Merriweather" panose="00000500000000000000" pitchFamily="2" charset="0"/>
              </a:rPr>
              <a:t>Minimal Requirements for LRA “High” </a:t>
            </a:r>
          </a:p>
          <a:p>
            <a:pPr>
              <a:lnSpc>
                <a:spcPct val="100000"/>
              </a:lnSpc>
            </a:pPr>
            <a:r>
              <a:rPr lang="en-US" sz="2400" dirty="0">
                <a:latin typeface="Merriweather" panose="00000500000000000000" pitchFamily="2" charset="0"/>
              </a:rPr>
              <a:t>No Requirements for LRA “Moderate”</a:t>
            </a:r>
          </a:p>
          <a:p>
            <a:endParaRPr lang="en-US" dirty="0"/>
          </a:p>
        </p:txBody>
      </p:sp>
    </p:spTree>
    <p:extLst>
      <p:ext uri="{BB962C8B-B14F-4D97-AF65-F5344CB8AC3E}">
        <p14:creationId xmlns:p14="http://schemas.microsoft.com/office/powerpoint/2010/main" val="522351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5652" y="141354"/>
            <a:ext cx="8675370" cy="797517"/>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sp>
        <p:nvSpPr>
          <p:cNvPr id="5" name="TextBox 4"/>
          <p:cNvSpPr txBox="1"/>
          <p:nvPr/>
        </p:nvSpPr>
        <p:spPr>
          <a:xfrm>
            <a:off x="376033" y="938871"/>
            <a:ext cx="89098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Challenges with Moderate and High Zones </a:t>
            </a:r>
          </a:p>
        </p:txBody>
      </p:sp>
      <p:pic>
        <p:nvPicPr>
          <p:cNvPr id="11" name="Content Placeholder 10">
            <a:extLst>
              <a:ext uri="{FF2B5EF4-FFF2-40B4-BE49-F238E27FC236}">
                <a16:creationId xmlns:a16="http://schemas.microsoft.com/office/drawing/2014/main" id="{8153C2D9-C975-797E-238E-57A9E65F7C20}"/>
              </a:ext>
            </a:extLst>
          </p:cNvPr>
          <p:cNvPicPr>
            <a:picLocks noGrp="1" noChangeAspect="1"/>
          </p:cNvPicPr>
          <p:nvPr>
            <p:ph sz="half" idx="2"/>
          </p:nvPr>
        </p:nvPicPr>
        <p:blipFill rotWithShape="1">
          <a:blip r:embed="rId4"/>
          <a:srcRect l="25206" t="22715" r="16007" b="28582"/>
          <a:stretch/>
        </p:blipFill>
        <p:spPr>
          <a:xfrm>
            <a:off x="3407713" y="2003411"/>
            <a:ext cx="6403309" cy="4317889"/>
          </a:xfrm>
        </p:spPr>
      </p:pic>
      <p:sp>
        <p:nvSpPr>
          <p:cNvPr id="20" name="Rectangle 19">
            <a:extLst>
              <a:ext uri="{FF2B5EF4-FFF2-40B4-BE49-F238E27FC236}">
                <a16:creationId xmlns:a16="http://schemas.microsoft.com/office/drawing/2014/main" id="{0912D5B2-DA28-13C6-E7F1-16A2BD39494D}"/>
              </a:ext>
            </a:extLst>
          </p:cNvPr>
          <p:cNvSpPr/>
          <p:nvPr/>
        </p:nvSpPr>
        <p:spPr>
          <a:xfrm>
            <a:off x="5456539" y="4202098"/>
            <a:ext cx="1525310" cy="383864"/>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 Req. </a:t>
            </a:r>
          </a:p>
        </p:txBody>
      </p:sp>
      <p:sp>
        <p:nvSpPr>
          <p:cNvPr id="21" name="Rectangle 20">
            <a:extLst>
              <a:ext uri="{FF2B5EF4-FFF2-40B4-BE49-F238E27FC236}">
                <a16:creationId xmlns:a16="http://schemas.microsoft.com/office/drawing/2014/main" id="{D424A638-676D-2767-72CE-46C186F378CA}"/>
              </a:ext>
            </a:extLst>
          </p:cNvPr>
          <p:cNvSpPr/>
          <p:nvPr/>
        </p:nvSpPr>
        <p:spPr>
          <a:xfrm rot="2116080">
            <a:off x="6989615" y="4725360"/>
            <a:ext cx="1276258" cy="404567"/>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Min. Req.</a:t>
            </a:r>
          </a:p>
        </p:txBody>
      </p:sp>
      <p:sp>
        <p:nvSpPr>
          <p:cNvPr id="22" name="Rectangle 21">
            <a:extLst>
              <a:ext uri="{FF2B5EF4-FFF2-40B4-BE49-F238E27FC236}">
                <a16:creationId xmlns:a16="http://schemas.microsoft.com/office/drawing/2014/main" id="{AFC7D393-8765-F279-7834-29DE4AC8A29E}"/>
              </a:ext>
            </a:extLst>
          </p:cNvPr>
          <p:cNvSpPr/>
          <p:nvPr/>
        </p:nvSpPr>
        <p:spPr>
          <a:xfrm rot="1531359">
            <a:off x="8045999" y="5526670"/>
            <a:ext cx="1751053" cy="3617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All Req.</a:t>
            </a:r>
          </a:p>
        </p:txBody>
      </p:sp>
      <p:sp>
        <p:nvSpPr>
          <p:cNvPr id="23" name="Rectangle 22">
            <a:extLst>
              <a:ext uri="{FF2B5EF4-FFF2-40B4-BE49-F238E27FC236}">
                <a16:creationId xmlns:a16="http://schemas.microsoft.com/office/drawing/2014/main" id="{94AA137F-E842-9E5A-860E-C0DB08D030E0}"/>
              </a:ext>
            </a:extLst>
          </p:cNvPr>
          <p:cNvSpPr/>
          <p:nvPr/>
        </p:nvSpPr>
        <p:spPr>
          <a:xfrm rot="20372271">
            <a:off x="3672777" y="4555813"/>
            <a:ext cx="1540604" cy="45328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Not Mapped</a:t>
            </a:r>
          </a:p>
        </p:txBody>
      </p:sp>
      <p:sp>
        <p:nvSpPr>
          <p:cNvPr id="3" name="TextBox 2">
            <a:extLst>
              <a:ext uri="{FF2B5EF4-FFF2-40B4-BE49-F238E27FC236}">
                <a16:creationId xmlns:a16="http://schemas.microsoft.com/office/drawing/2014/main" id="{05DE9F34-50D3-1E9E-CF00-7D650E55B29D}"/>
              </a:ext>
            </a:extLst>
          </p:cNvPr>
          <p:cNvSpPr txBox="1"/>
          <p:nvPr/>
        </p:nvSpPr>
        <p:spPr>
          <a:xfrm>
            <a:off x="0" y="1577875"/>
            <a:ext cx="3309257" cy="5293757"/>
          </a:xfrm>
          <a:prstGeom prst="rect">
            <a:avLst/>
          </a:prstGeom>
          <a:noFill/>
        </p:spPr>
        <p:txBody>
          <a:bodyPr wrap="square" rtlCol="0">
            <a:spAutoFit/>
          </a:bodyPr>
          <a:lstStyle/>
          <a:p>
            <a:r>
              <a:rPr lang="en-US" sz="1600" dirty="0">
                <a:latin typeface="Merriweather" panose="00000500000000000000" pitchFamily="2" charset="0"/>
              </a:rPr>
              <a:t>This photo shows an example of a canyon in </a:t>
            </a:r>
            <a:r>
              <a:rPr lang="en-US" sz="1600" dirty="0" err="1">
                <a:latin typeface="Merriweather" panose="00000500000000000000" pitchFamily="2" charset="0"/>
              </a:rPr>
              <a:t>Tierrasanta</a:t>
            </a:r>
            <a:r>
              <a:rPr lang="en-US" sz="1600" dirty="0">
                <a:latin typeface="Merriweather" panose="00000500000000000000" pitchFamily="2" charset="0"/>
              </a:rPr>
              <a:t> where homes that are adjacent to each other would have differing requirements as illustrated in the chart on the previous slide. </a:t>
            </a:r>
          </a:p>
          <a:p>
            <a:endParaRPr lang="en-US" sz="1600" dirty="0">
              <a:latin typeface="Merriweather" panose="00000500000000000000" pitchFamily="2" charset="0"/>
            </a:endParaRPr>
          </a:p>
          <a:p>
            <a:pPr marL="342900" indent="-342900">
              <a:buFont typeface="+mj-lt"/>
              <a:buAutoNum type="arabicPeriod"/>
            </a:pPr>
            <a:r>
              <a:rPr lang="en-US" sz="1400" dirty="0">
                <a:latin typeface="Merriweather" panose="00000500000000000000" pitchFamily="2" charset="0"/>
              </a:rPr>
              <a:t>Homes shown in red rectangle are in “very high” and must meet all requirements for defensible space, 7A construction and land use and planning. </a:t>
            </a:r>
          </a:p>
          <a:p>
            <a:pPr marL="342900" indent="-342900">
              <a:buFont typeface="+mj-lt"/>
              <a:buAutoNum type="arabicPeriod"/>
            </a:pPr>
            <a:r>
              <a:rPr lang="en-US" sz="1400" dirty="0">
                <a:latin typeface="Merriweather" panose="00000500000000000000" pitchFamily="2" charset="0"/>
              </a:rPr>
              <a:t>Homes shown in orange are in  “high” and have minimal requirements.</a:t>
            </a:r>
          </a:p>
          <a:p>
            <a:pPr marL="342900" indent="-342900">
              <a:buFont typeface="+mj-lt"/>
              <a:buAutoNum type="arabicPeriod"/>
            </a:pPr>
            <a:r>
              <a:rPr lang="en-US" sz="1400" dirty="0">
                <a:latin typeface="Merriweather" panose="00000500000000000000" pitchFamily="2" charset="0"/>
              </a:rPr>
              <a:t>Homes shown in yellow are in “moderate” and do not have any requirements beyond being designated on a map. </a:t>
            </a:r>
          </a:p>
          <a:p>
            <a:pPr marL="342900" indent="-342900">
              <a:buFont typeface="+mj-lt"/>
              <a:buAutoNum type="arabicPeriod"/>
            </a:pPr>
            <a:r>
              <a:rPr lang="en-US" sz="1400" dirty="0">
                <a:latin typeface="Merriweather" panose="00000500000000000000" pitchFamily="2" charset="0"/>
              </a:rPr>
              <a:t>Homes in black rectangle are not mapped in a FHSZ. </a:t>
            </a:r>
          </a:p>
        </p:txBody>
      </p:sp>
    </p:spTree>
    <p:extLst>
      <p:ext uri="{BB962C8B-B14F-4D97-AF65-F5344CB8AC3E}">
        <p14:creationId xmlns:p14="http://schemas.microsoft.com/office/powerpoint/2010/main" val="290309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4030" y="177025"/>
            <a:ext cx="8675370" cy="628022"/>
          </a:xfrm>
        </p:spPr>
        <p:txBody>
          <a:bodyPr>
            <a:noAutofit/>
          </a:bodyPr>
          <a:lstStyle/>
          <a:p>
            <a:pPr>
              <a:lnSpc>
                <a:spcPct val="100000"/>
              </a:lnSpc>
            </a:pPr>
            <a:r>
              <a:rPr lang="en-US" sz="1600">
                <a:solidFill>
                  <a:schemeClr val="bg1"/>
                </a:solidFill>
                <a:latin typeface="Merriweather" panose="02060503050406030704" pitchFamily="18" charset="0"/>
              </a:rPr>
              <a:t>San Diego Fire-Rescue</a:t>
            </a:r>
          </a:p>
        </p:txBody>
      </p:sp>
      <p:graphicFrame>
        <p:nvGraphicFramePr>
          <p:cNvPr id="7" name="Content Placeholder 6">
            <a:extLst>
              <a:ext uri="{FF2B5EF4-FFF2-40B4-BE49-F238E27FC236}">
                <a16:creationId xmlns:a16="http://schemas.microsoft.com/office/drawing/2014/main" id="{AD94D8F0-24F5-7645-0BA9-B471B8171E19}"/>
              </a:ext>
            </a:extLst>
          </p:cNvPr>
          <p:cNvGraphicFramePr>
            <a:graphicFrameLocks noGrp="1"/>
          </p:cNvGraphicFramePr>
          <p:nvPr>
            <p:ph sz="half" idx="1"/>
            <p:extLst>
              <p:ext uri="{D42A27DB-BD31-4B8C-83A1-F6EECF244321}">
                <p14:modId xmlns:p14="http://schemas.microsoft.com/office/powerpoint/2010/main" val="1808981127"/>
              </p:ext>
            </p:extLst>
          </p:nvPr>
        </p:nvGraphicFramePr>
        <p:xfrm>
          <a:off x="161743" y="1740336"/>
          <a:ext cx="5578854" cy="2496312"/>
        </p:xfrm>
        <a:graphic>
          <a:graphicData uri="http://schemas.openxmlformats.org/drawingml/2006/table">
            <a:tbl>
              <a:tblPr firstRow="1" bandRow="1">
                <a:tableStyleId>{5C22544A-7EE6-4342-B048-85BDC9FD1C3A}</a:tableStyleId>
              </a:tblPr>
              <a:tblGrid>
                <a:gridCol w="1303089">
                  <a:extLst>
                    <a:ext uri="{9D8B030D-6E8A-4147-A177-3AD203B41FA5}">
                      <a16:colId xmlns:a16="http://schemas.microsoft.com/office/drawing/2014/main" val="875416405"/>
                    </a:ext>
                  </a:extLst>
                </a:gridCol>
                <a:gridCol w="1472109">
                  <a:extLst>
                    <a:ext uri="{9D8B030D-6E8A-4147-A177-3AD203B41FA5}">
                      <a16:colId xmlns:a16="http://schemas.microsoft.com/office/drawing/2014/main" val="3191611500"/>
                    </a:ext>
                  </a:extLst>
                </a:gridCol>
                <a:gridCol w="1225951">
                  <a:extLst>
                    <a:ext uri="{9D8B030D-6E8A-4147-A177-3AD203B41FA5}">
                      <a16:colId xmlns:a16="http://schemas.microsoft.com/office/drawing/2014/main" val="2714512599"/>
                    </a:ext>
                  </a:extLst>
                </a:gridCol>
                <a:gridCol w="1577705">
                  <a:extLst>
                    <a:ext uri="{9D8B030D-6E8A-4147-A177-3AD203B41FA5}">
                      <a16:colId xmlns:a16="http://schemas.microsoft.com/office/drawing/2014/main" val="2540665490"/>
                    </a:ext>
                  </a:extLst>
                </a:gridCol>
              </a:tblGrid>
              <a:tr h="370840">
                <a:tc>
                  <a:txBody>
                    <a:bodyPr/>
                    <a:lstStyle/>
                    <a:p>
                      <a:pPr algn="ctr"/>
                      <a:endParaRPr lang="en-US"/>
                    </a:p>
                  </a:txBody>
                  <a:tcPr/>
                </a:tc>
                <a:tc>
                  <a:txBody>
                    <a:bodyPr/>
                    <a:lstStyle/>
                    <a:p>
                      <a:pPr algn="ctr"/>
                      <a:r>
                        <a:rPr lang="en-US"/>
                        <a:t>Moderate </a:t>
                      </a:r>
                    </a:p>
                  </a:txBody>
                  <a:tcPr/>
                </a:tc>
                <a:tc>
                  <a:txBody>
                    <a:bodyPr/>
                    <a:lstStyle/>
                    <a:p>
                      <a:pPr algn="ctr"/>
                      <a:r>
                        <a:rPr lang="en-US"/>
                        <a:t>High </a:t>
                      </a:r>
                    </a:p>
                  </a:txBody>
                  <a:tcPr/>
                </a:tc>
                <a:tc>
                  <a:txBody>
                    <a:bodyPr/>
                    <a:lstStyle/>
                    <a:p>
                      <a:pPr algn="ctr"/>
                      <a:r>
                        <a:rPr lang="en-US"/>
                        <a:t>Very High </a:t>
                      </a:r>
                    </a:p>
                  </a:txBody>
                  <a:tcPr/>
                </a:tc>
                <a:extLst>
                  <a:ext uri="{0D108BD9-81ED-4DB2-BD59-A6C34878D82A}">
                    <a16:rowId xmlns:a16="http://schemas.microsoft.com/office/drawing/2014/main" val="3181742539"/>
                  </a:ext>
                </a:extLst>
              </a:tr>
              <a:tr h="370840">
                <a:tc>
                  <a:txBody>
                    <a:bodyPr/>
                    <a:lstStyle/>
                    <a:p>
                      <a:pPr algn="ctr"/>
                      <a:r>
                        <a:rPr lang="en-US" sz="2400"/>
                        <a:t>2009</a:t>
                      </a:r>
                    </a:p>
                  </a:txBody>
                  <a:tcPr/>
                </a:tc>
                <a:tc>
                  <a:txBody>
                    <a:bodyPr/>
                    <a:lstStyle/>
                    <a:p>
                      <a:pPr algn="ctr"/>
                      <a:r>
                        <a:rPr lang="en-US" sz="2400"/>
                        <a:t>-----</a:t>
                      </a:r>
                    </a:p>
                  </a:txBody>
                  <a:tcPr/>
                </a:tc>
                <a:tc>
                  <a:txBody>
                    <a:bodyPr/>
                    <a:lstStyle/>
                    <a:p>
                      <a:pPr algn="ctr"/>
                      <a:r>
                        <a:rPr lang="en-US" sz="2400"/>
                        <a:t>-----</a:t>
                      </a:r>
                    </a:p>
                  </a:txBody>
                  <a:tcPr/>
                </a:tc>
                <a:tc>
                  <a:txBody>
                    <a:bodyPr/>
                    <a:lstStyle/>
                    <a:p>
                      <a:pPr algn="ctr"/>
                      <a:r>
                        <a:rPr lang="en-US" sz="2400" dirty="0"/>
                        <a:t>100,913</a:t>
                      </a:r>
                      <a:r>
                        <a:rPr lang="en-US" sz="1800" dirty="0"/>
                        <a:t>*</a:t>
                      </a:r>
                    </a:p>
                    <a:p>
                      <a:pPr algn="ctr"/>
                      <a:r>
                        <a:rPr lang="en-US" sz="2400" dirty="0"/>
                        <a:t>153,903</a:t>
                      </a:r>
                      <a:r>
                        <a:rPr lang="en-US" sz="1800" dirty="0"/>
                        <a:t>**</a:t>
                      </a:r>
                    </a:p>
                  </a:txBody>
                  <a:tcPr/>
                </a:tc>
                <a:extLst>
                  <a:ext uri="{0D108BD9-81ED-4DB2-BD59-A6C34878D82A}">
                    <a16:rowId xmlns:a16="http://schemas.microsoft.com/office/drawing/2014/main" val="3370468214"/>
                  </a:ext>
                </a:extLst>
              </a:tr>
              <a:tr h="370840">
                <a:tc>
                  <a:txBody>
                    <a:bodyPr/>
                    <a:lstStyle/>
                    <a:p>
                      <a:pPr algn="ctr"/>
                      <a:r>
                        <a:rPr lang="en-US" sz="2400"/>
                        <a:t>2025</a:t>
                      </a:r>
                    </a:p>
                  </a:txBody>
                  <a:tcPr/>
                </a:tc>
                <a:tc>
                  <a:txBody>
                    <a:bodyPr/>
                    <a:lstStyle/>
                    <a:p>
                      <a:pPr algn="ctr"/>
                      <a:r>
                        <a:rPr lang="en-US" sz="2400" dirty="0"/>
                        <a:t>10,776*</a:t>
                      </a:r>
                    </a:p>
                  </a:txBody>
                  <a:tcPr/>
                </a:tc>
                <a:tc>
                  <a:txBody>
                    <a:bodyPr/>
                    <a:lstStyle/>
                    <a:p>
                      <a:pPr algn="ctr"/>
                      <a:r>
                        <a:rPr lang="en-US" sz="2400" dirty="0"/>
                        <a:t>23,331*</a:t>
                      </a:r>
                    </a:p>
                  </a:txBody>
                  <a:tcPr/>
                </a:tc>
                <a:tc>
                  <a:txBody>
                    <a:bodyPr/>
                    <a:lstStyle/>
                    <a:p>
                      <a:pPr algn="ctr"/>
                      <a:r>
                        <a:rPr lang="en-US" sz="2400" dirty="0"/>
                        <a:t>71,833</a:t>
                      </a:r>
                      <a:r>
                        <a:rPr lang="en-US" sz="1800" dirty="0"/>
                        <a:t>*</a:t>
                      </a:r>
                    </a:p>
                  </a:txBody>
                  <a:tcPr/>
                </a:tc>
                <a:extLst>
                  <a:ext uri="{0D108BD9-81ED-4DB2-BD59-A6C34878D82A}">
                    <a16:rowId xmlns:a16="http://schemas.microsoft.com/office/drawing/2014/main" val="3577646618"/>
                  </a:ext>
                </a:extLst>
              </a:tr>
              <a:tr h="370840">
                <a:tc>
                  <a:txBody>
                    <a:bodyPr/>
                    <a:lstStyle/>
                    <a:p>
                      <a:pPr algn="ctr"/>
                      <a:r>
                        <a:rPr lang="en-US" sz="2400"/>
                        <a:t>Change </a:t>
                      </a:r>
                    </a:p>
                  </a:txBody>
                  <a:tcPr/>
                </a:tc>
                <a:tc>
                  <a:txBody>
                    <a:bodyPr/>
                    <a:lstStyle/>
                    <a:p>
                      <a:pPr algn="ctr"/>
                      <a:r>
                        <a:rPr lang="en-US" sz="2400" dirty="0"/>
                        <a:t>10,776*</a:t>
                      </a:r>
                    </a:p>
                  </a:txBody>
                  <a:tcPr/>
                </a:tc>
                <a:tc>
                  <a:txBody>
                    <a:bodyPr/>
                    <a:lstStyle/>
                    <a:p>
                      <a:pPr algn="ctr"/>
                      <a:r>
                        <a:rPr lang="en-US" sz="2400" dirty="0"/>
                        <a:t>23,331*</a:t>
                      </a:r>
                    </a:p>
                  </a:txBody>
                  <a:tcPr/>
                </a:tc>
                <a:tc>
                  <a:txBody>
                    <a:bodyPr/>
                    <a:lstStyle/>
                    <a:p>
                      <a:pPr algn="ctr"/>
                      <a:r>
                        <a:rPr lang="en-US" sz="2400" dirty="0">
                          <a:solidFill>
                            <a:srgbClr val="FF0000"/>
                          </a:solidFill>
                        </a:rPr>
                        <a:t>-29,080</a:t>
                      </a:r>
                      <a:r>
                        <a:rPr lang="en-US" sz="1800" dirty="0">
                          <a:solidFill>
                            <a:srgbClr val="FF0000"/>
                          </a:solidFill>
                        </a:rPr>
                        <a:t>*</a:t>
                      </a:r>
                    </a:p>
                    <a:p>
                      <a:pPr algn="ctr"/>
                      <a:r>
                        <a:rPr lang="en-US" sz="2400" dirty="0">
                          <a:solidFill>
                            <a:srgbClr val="FF0000"/>
                          </a:solidFill>
                        </a:rPr>
                        <a:t>-82,070</a:t>
                      </a:r>
                      <a:r>
                        <a:rPr lang="en-US" sz="1800" dirty="0">
                          <a:solidFill>
                            <a:srgbClr val="FF0000"/>
                          </a:solidFill>
                        </a:rPr>
                        <a:t>**</a:t>
                      </a:r>
                    </a:p>
                  </a:txBody>
                  <a:tcPr/>
                </a:tc>
                <a:extLst>
                  <a:ext uri="{0D108BD9-81ED-4DB2-BD59-A6C34878D82A}">
                    <a16:rowId xmlns:a16="http://schemas.microsoft.com/office/drawing/2014/main" val="4182164471"/>
                  </a:ext>
                </a:extLst>
              </a:tr>
            </a:tbl>
          </a:graphicData>
        </a:graphic>
      </p:graphicFrame>
      <p:pic>
        <p:nvPicPr>
          <p:cNvPr id="13" name="Content Placeholder 12">
            <a:extLst>
              <a:ext uri="{FF2B5EF4-FFF2-40B4-BE49-F238E27FC236}">
                <a16:creationId xmlns:a16="http://schemas.microsoft.com/office/drawing/2014/main" id="{54FC0B57-BCB2-A126-6042-321109ED380D}"/>
              </a:ext>
            </a:extLst>
          </p:cNvPr>
          <p:cNvPicPr>
            <a:picLocks noGrp="1" noChangeAspect="1"/>
          </p:cNvPicPr>
          <p:nvPr>
            <p:ph sz="half" idx="2"/>
          </p:nvPr>
        </p:nvPicPr>
        <p:blipFill>
          <a:blip r:embed="rId4"/>
          <a:stretch>
            <a:fillRect/>
          </a:stretch>
        </p:blipFill>
        <p:spPr>
          <a:xfrm>
            <a:off x="5995591" y="2474686"/>
            <a:ext cx="3617060" cy="3355100"/>
          </a:xfrm>
          <a:prstGeom prst="rect">
            <a:avLst/>
          </a:prstGeom>
        </p:spPr>
      </p:pic>
      <p:sp>
        <p:nvSpPr>
          <p:cNvPr id="5" name="TextBox 4"/>
          <p:cNvSpPr txBox="1"/>
          <p:nvPr/>
        </p:nvSpPr>
        <p:spPr>
          <a:xfrm>
            <a:off x="354261" y="1041832"/>
            <a:ext cx="8161666" cy="7898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Changes in 2025 Maps </a:t>
            </a:r>
          </a:p>
        </p:txBody>
      </p:sp>
      <p:sp>
        <p:nvSpPr>
          <p:cNvPr id="3" name="TextBox 2">
            <a:extLst>
              <a:ext uri="{FF2B5EF4-FFF2-40B4-BE49-F238E27FC236}">
                <a16:creationId xmlns:a16="http://schemas.microsoft.com/office/drawing/2014/main" id="{B64D4C21-D1BF-BFCF-D283-BD2299E62767}"/>
              </a:ext>
            </a:extLst>
          </p:cNvPr>
          <p:cNvSpPr txBox="1"/>
          <p:nvPr/>
        </p:nvSpPr>
        <p:spPr>
          <a:xfrm>
            <a:off x="120286" y="5016401"/>
            <a:ext cx="5416914" cy="1661993"/>
          </a:xfrm>
          <a:prstGeom prst="rect">
            <a:avLst/>
          </a:prstGeom>
          <a:noFill/>
        </p:spPr>
        <p:txBody>
          <a:bodyPr wrap="square" rtlCol="0">
            <a:spAutoFit/>
          </a:bodyPr>
          <a:lstStyle/>
          <a:p>
            <a:r>
              <a:rPr lang="en-US" sz="1400" dirty="0">
                <a:latin typeface="Merriweather" panose="00000500000000000000" pitchFamily="2" charset="0"/>
              </a:rPr>
              <a:t>53 % Reduction in VHFHSZ Acreage from 2009 to 2025</a:t>
            </a:r>
          </a:p>
          <a:p>
            <a:pPr marL="742950" lvl="1" indent="-285750">
              <a:buFont typeface="Arial" panose="020B0604020202020204" pitchFamily="34" charset="0"/>
              <a:buChar char="•"/>
            </a:pPr>
            <a:r>
              <a:rPr lang="en-US" sz="1400" dirty="0">
                <a:latin typeface="Merriweather" panose="00000500000000000000" pitchFamily="2" charset="0"/>
              </a:rPr>
              <a:t>Due to re-classification </a:t>
            </a:r>
          </a:p>
          <a:p>
            <a:pPr marL="1200150" lvl="2" indent="-285750">
              <a:buFont typeface="Arial" panose="020B0604020202020204" pitchFamily="34" charset="0"/>
              <a:buChar char="•"/>
            </a:pPr>
            <a:r>
              <a:rPr lang="en-US" sz="1400" dirty="0">
                <a:latin typeface="Merriweather" panose="00000500000000000000" pitchFamily="2" charset="0"/>
              </a:rPr>
              <a:t>Introduction of Moderate and High FHSZ in LRA in 2025 </a:t>
            </a:r>
          </a:p>
          <a:p>
            <a:pPr marL="742950" lvl="1" indent="-285750">
              <a:buFont typeface="Arial" panose="020B0604020202020204" pitchFamily="34" charset="0"/>
              <a:buChar char="•"/>
            </a:pPr>
            <a:r>
              <a:rPr lang="en-US" sz="1400" dirty="0">
                <a:latin typeface="Merriweather" panose="00000500000000000000" pitchFamily="2" charset="0"/>
              </a:rPr>
              <a:t>Additional areas designated by City in 2009 (included brush management zones as VHFHSZ) </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EFBF789B-5538-B296-9917-4AF76FC748A2}"/>
              </a:ext>
            </a:extLst>
          </p:cNvPr>
          <p:cNvSpPr txBox="1"/>
          <p:nvPr/>
        </p:nvSpPr>
        <p:spPr>
          <a:xfrm>
            <a:off x="120287" y="4236648"/>
            <a:ext cx="2917372" cy="861774"/>
          </a:xfrm>
          <a:prstGeom prst="rect">
            <a:avLst/>
          </a:prstGeom>
          <a:noFill/>
        </p:spPr>
        <p:txBody>
          <a:bodyPr wrap="square" rtlCol="0">
            <a:spAutoFit/>
          </a:bodyPr>
          <a:lstStyle/>
          <a:p>
            <a:r>
              <a:rPr lang="en-US" dirty="0"/>
              <a:t>*</a:t>
            </a:r>
            <a:r>
              <a:rPr lang="en-US" sz="1400" dirty="0">
                <a:latin typeface="Merriweather" panose="00000500000000000000" pitchFamily="2" charset="0"/>
              </a:rPr>
              <a:t>Designated by CalFire</a:t>
            </a:r>
          </a:p>
          <a:p>
            <a:r>
              <a:rPr lang="en-US" sz="1400" dirty="0">
                <a:latin typeface="Merriweather" panose="00000500000000000000" pitchFamily="2" charset="0"/>
              </a:rPr>
              <a:t>**Designated by </a:t>
            </a:r>
            <a:r>
              <a:rPr lang="en-US" sz="1400" dirty="0" err="1">
                <a:latin typeface="Merriweather" panose="00000500000000000000" pitchFamily="2" charset="0"/>
              </a:rPr>
              <a:t>CoSD</a:t>
            </a:r>
            <a:endParaRPr lang="en-US" sz="1400" dirty="0">
              <a:latin typeface="Merriweather" panose="00000500000000000000" pitchFamily="2"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02525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2 New City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375949F96E8C4486B705D9DD6A4C96" ma:contentTypeVersion="11" ma:contentTypeDescription="Create a new document." ma:contentTypeScope="" ma:versionID="5fb4f617b1d37f70a9e41fefd67fe498">
  <xsd:schema xmlns:xsd="http://www.w3.org/2001/XMLSchema" xmlns:xs="http://www.w3.org/2001/XMLSchema" xmlns:p="http://schemas.microsoft.com/office/2006/metadata/properties" xmlns:ns3="4afea966-dfe2-4e9e-a81f-236e8afc97c4" xmlns:ns4="79bc7661-2305-4ab2-9d34-80e3733c7668" targetNamespace="http://schemas.microsoft.com/office/2006/metadata/properties" ma:root="true" ma:fieldsID="1cb24aefcea067426b1f5a1c897dea48" ns3:_="" ns4:_="">
    <xsd:import namespace="4afea966-dfe2-4e9e-a81f-236e8afc97c4"/>
    <xsd:import namespace="79bc7661-2305-4ab2-9d34-80e3733c766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fea966-dfe2-4e9e-a81f-236e8afc97c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bc7661-2305-4ab2-9d34-80e3733c76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98ED15-4A18-4F9F-9917-EDC7C627BE1A}">
  <ds:schemaRefs>
    <ds:schemaRef ds:uri="4afea966-dfe2-4e9e-a81f-236e8afc97c4"/>
    <ds:schemaRef ds:uri="79bc7661-2305-4ab2-9d34-80e3733c7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91F4040-408B-45FE-A9D5-C2DC410FDAC3}">
  <ds:schemaRefs>
    <ds:schemaRef ds:uri="4afea966-dfe2-4e9e-a81f-236e8afc97c4"/>
    <ds:schemaRef ds:uri="79bc7661-2305-4ab2-9d34-80e3733c76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505E965-57DC-4A30-81BD-262D27806C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176</TotalTime>
  <Words>749</Words>
  <Application>Microsoft Office PowerPoint</Application>
  <PresentationFormat>Custom</PresentationFormat>
  <Paragraphs>133</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Merriweather</vt:lpstr>
      <vt:lpstr>Open Sans</vt:lpstr>
      <vt:lpstr>Office Theme</vt:lpstr>
      <vt:lpstr>Theme2 New City Theme</vt:lpstr>
      <vt:lpstr>  </vt:lpstr>
      <vt:lpstr>San Diego Fire-Rescue</vt:lpstr>
      <vt:lpstr>San Diego Fire-Rescue</vt:lpstr>
      <vt:lpstr>San Diego Fire-Rescue</vt:lpstr>
      <vt:lpstr>San Diego Fire-Rescue</vt:lpstr>
      <vt:lpstr>San Diego Fire-Rescue</vt:lpstr>
      <vt:lpstr>San Diego Fire-Rescue</vt:lpstr>
      <vt:lpstr>San Diego Fire-Rescue</vt:lpstr>
      <vt:lpstr>San Diego Fire-Rescue</vt:lpstr>
      <vt:lpstr>San Diego Fire-Rescue</vt:lpstr>
      <vt:lpstr>San Diego Fire-Rescue</vt:lpstr>
      <vt:lpstr>San Diego Fire-Rescue</vt:lpstr>
      <vt:lpstr>San Diego Fire-Rescue</vt:lpstr>
      <vt:lpstr>San Diego Fire-Rescue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Figuracion, Amor</dc:creator>
  <cp:lastModifiedBy>Enriquez, David</cp:lastModifiedBy>
  <cp:revision>4</cp:revision>
  <cp:lastPrinted>2021-04-05T19:35:25Z</cp:lastPrinted>
  <dcterms:created xsi:type="dcterms:W3CDTF">2016-01-12T16:55:21Z</dcterms:created>
  <dcterms:modified xsi:type="dcterms:W3CDTF">2025-06-12T21:27:22Z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0x010100A1375949F96E8C4486B705D9DD6A4C96</vt:lpwstr>
  </property>
  <property fmtid="{D5CDD505-2E9C-101B-9397-08002B2CF9AE}" pid="3" name="_dlc_DocIdItemGuid">
    <vt:lpwstr>154bc741-a538-4b9f-b1a9-b2fdc83cf30a</vt:lpwstr>
  </property>
</Properties>
</file>