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8_5ED0BC36.xml" ContentType="application/vnd.ms-powerpoint.comments+xml"/>
  <Override PartName="/ppt/notesSlides/notesSlide6.xml" ContentType="application/vnd.openxmlformats-officedocument.presentationml.notesSlide+xml"/>
  <Override PartName="/ppt/comments/modernComment_125_8D24DB3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2_DA3ABB14.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2_3DB9EF37.xml" ContentType="application/vnd.ms-powerpoint.comments+xml"/>
  <Override PartName="/ppt/notesSlides/notesSlide13.xml" ContentType="application/vnd.openxmlformats-officedocument.presentationml.notesSlide+xml"/>
  <Override PartName="/ppt/comments/modernComment_12A_19C5E24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Lst>
  <p:notesMasterIdLst>
    <p:notesMasterId r:id="rId27"/>
  </p:notesMasterIdLst>
  <p:handoutMasterIdLst>
    <p:handoutMasterId r:id="rId28"/>
  </p:handoutMasterIdLst>
  <p:sldIdLst>
    <p:sldId id="309" r:id="rId7"/>
    <p:sldId id="281" r:id="rId8"/>
    <p:sldId id="291" r:id="rId9"/>
    <p:sldId id="268" r:id="rId10"/>
    <p:sldId id="296" r:id="rId11"/>
    <p:sldId id="293" r:id="rId12"/>
    <p:sldId id="294" r:id="rId13"/>
    <p:sldId id="295" r:id="rId14"/>
    <p:sldId id="283" r:id="rId15"/>
    <p:sldId id="290" r:id="rId16"/>
    <p:sldId id="288" r:id="rId17"/>
    <p:sldId id="274" r:id="rId18"/>
    <p:sldId id="298" r:id="rId19"/>
    <p:sldId id="276" r:id="rId20"/>
    <p:sldId id="277" r:id="rId21"/>
    <p:sldId id="280" r:id="rId22"/>
    <p:sldId id="287" r:id="rId23"/>
    <p:sldId id="297" r:id="rId24"/>
    <p:sldId id="299" r:id="rId25"/>
    <p:sldId id="317" r:id="rId26"/>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45E41B-7820-69DA-E69F-1522DF83B32B}" name="Velasquez, Linda" initials="VL" userId="S::LVelasquez@sandiego.gov::fa2c3f43-e38b-4d6f-a874-9b91d9c3055e" providerId="AD"/>
  <p188:author id="{B90B2B5C-4D1F-35AD-9C7D-71BDA8A90D60}" name="Bielecki, Malachi" initials="MB" userId="S::MBielecki@sandiego.gov::ea83a7ca-904d-4577-89bf-cebb526ca5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elecki, Malach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61" autoAdjust="0"/>
    <p:restoredTop sz="69330" autoAdjust="0"/>
  </p:normalViewPr>
  <p:slideViewPr>
    <p:cSldViewPr snapToGrid="0">
      <p:cViewPr varScale="1">
        <p:scale>
          <a:sx n="70" d="100"/>
          <a:sy n="70" d="100"/>
        </p:scale>
        <p:origin x="2076"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comments/modernComment_112_3DB9EF37.xml><?xml version="1.0" encoding="utf-8"?>
<p188:cmLst xmlns:a="http://schemas.openxmlformats.org/drawingml/2006/main" xmlns:r="http://schemas.openxmlformats.org/officeDocument/2006/relationships" xmlns:p188="http://schemas.microsoft.com/office/powerpoint/2018/8/main">
  <p188:cm id="{E58FED01-CA3A-4492-B9FD-6ED23FF04A96}" authorId="{B90B2B5C-4D1F-35AD-9C7D-71BDA8A90D60}" created="2025-06-17T18:12:17.516">
    <ac:txMkLst xmlns:ac="http://schemas.microsoft.com/office/drawing/2013/main/command">
      <pc:docMk xmlns:pc="http://schemas.microsoft.com/office/powerpoint/2013/main/command"/>
      <pc:sldMk xmlns:pc="http://schemas.microsoft.com/office/powerpoint/2013/main/command" cId="1035595575" sldId="274"/>
      <ac:spMk id="3" creationId="{DEE7162D-3EF6-4DBC-96AD-B89A5FBC0F64}"/>
      <ac:txMk cp="8" len="29">
        <ac:context len="425" hash="3858203632"/>
      </ac:txMk>
    </ac:txMkLst>
    <p188:pos x="5814790" y="376646"/>
    <p188:txBody>
      <a:bodyPr/>
      <a:lstStyle/>
      <a:p>
        <a:r>
          <a:rPr lang="en-US"/>
          <a:t>Insert link </a:t>
        </a:r>
      </a:p>
    </p188:txBody>
  </p188:cm>
</p188:cmLst>
</file>

<file path=ppt/comments/modernComment_122_DA3ABB14.xml><?xml version="1.0" encoding="utf-8"?>
<p188:cmLst xmlns:a="http://schemas.openxmlformats.org/drawingml/2006/main" xmlns:r="http://schemas.openxmlformats.org/officeDocument/2006/relationships" xmlns:p188="http://schemas.microsoft.com/office/powerpoint/2018/8/main">
  <p188:cm id="{CD902AF5-5CF7-48A0-B2C9-5B4EA421F10B}" authorId="{B90B2B5C-4D1F-35AD-9C7D-71BDA8A90D60}" created="2025-06-17T18:07:06.288">
    <ac:txMkLst xmlns:ac="http://schemas.microsoft.com/office/drawing/2013/main/command">
      <pc:docMk xmlns:pc="http://schemas.microsoft.com/office/powerpoint/2013/main/command"/>
      <pc:sldMk xmlns:pc="http://schemas.microsoft.com/office/powerpoint/2013/main/command" cId="3661282068" sldId="290"/>
      <ac:spMk id="6" creationId="{00000000-0000-0000-0000-000000000000}"/>
      <ac:txMk cp="0" len="18">
        <ac:context len="19" hash="2259600166"/>
      </ac:txMk>
    </ac:txMkLst>
    <p188:pos x="3192536" y="374584"/>
    <p188:txBody>
      <a:bodyPr/>
      <a:lstStyle/>
      <a:p>
        <a:r>
          <a:rPr lang="en-US"/>
          <a:t>I think we should ask these orgs for some photos to update our stock images!</a:t>
        </a:r>
      </a:p>
    </p188:txBody>
  </p188:cm>
</p188:cmLst>
</file>

<file path=ppt/comments/modernComment_125_8D24DB34.xml><?xml version="1.0" encoding="utf-8"?>
<p188:cmLst xmlns:a="http://schemas.openxmlformats.org/drawingml/2006/main" xmlns:r="http://schemas.openxmlformats.org/officeDocument/2006/relationships" xmlns:p188="http://schemas.microsoft.com/office/powerpoint/2018/8/main">
  <p188:cm id="{DBA3CCA4-8F73-449E-BE03-167CC08D3834}" authorId="{B90B2B5C-4D1F-35AD-9C7D-71BDA8A90D60}" status="resolved" created="2025-06-17T22:02:50.027" complete="100000">
    <ac:txMkLst xmlns:ac="http://schemas.microsoft.com/office/drawing/2013/main/command">
      <pc:docMk xmlns:pc="http://schemas.microsoft.com/office/powerpoint/2013/main/command"/>
      <pc:sldMk xmlns:pc="http://schemas.microsoft.com/office/powerpoint/2013/main/command" cId="2368002868" sldId="293"/>
      <ac:spMk id="9" creationId="{B6A96468-5F3E-44D4-BF55-D420FE8D2C52}"/>
      <ac:txMk cp="221" len="201">
        <ac:context len="423" hash="749957655"/>
      </ac:txMk>
    </ac:txMkLst>
    <p188:pos x="8794984" y="2309867"/>
    <p188:txBody>
      <a:bodyPr/>
      <a:lstStyle/>
      <a:p>
        <a:r>
          <a:rPr lang="en-US"/>
          <a:t>Are we still accepting these going forward?</a:t>
        </a:r>
      </a:p>
    </p188:txBody>
  </p188:cm>
</p188:cmLst>
</file>

<file path=ppt/comments/modernComment_128_5ED0BC36.xml><?xml version="1.0" encoding="utf-8"?>
<p188:cmLst xmlns:a="http://schemas.openxmlformats.org/drawingml/2006/main" xmlns:r="http://schemas.openxmlformats.org/officeDocument/2006/relationships" xmlns:p188="http://schemas.microsoft.com/office/powerpoint/2018/8/main">
  <p188:cm id="{A61AEAD8-3189-452B-8EB5-5B8C4E7D8925}" authorId="{B90B2B5C-4D1F-35AD-9C7D-71BDA8A90D60}" status="resolved" created="2025-06-17T17:32:20.432" complete="100000">
    <ac:txMkLst xmlns:ac="http://schemas.microsoft.com/office/drawing/2013/main/command">
      <pc:docMk xmlns:pc="http://schemas.microsoft.com/office/powerpoint/2013/main/command"/>
      <pc:sldMk xmlns:pc="http://schemas.microsoft.com/office/powerpoint/2013/main/command" cId="1590737974" sldId="296"/>
      <ac:spMk id="9" creationId="{B6A96468-5F3E-44D4-BF55-D420FE8D2C52}"/>
      <ac:txMk cp="7">
        <ac:context len="453" hash="1789188032"/>
      </ac:txMk>
    </ac:txMkLst>
    <p188:pos x="6956038" y="373220"/>
    <p188:txBody>
      <a:bodyPr/>
      <a:lstStyle/>
      <a:p>
        <a:r>
          <a:rPr lang="en-US"/>
          <a:t>Struggling with this distinction </a:t>
        </a:r>
      </a:p>
    </p188:txBody>
  </p188:cm>
  <p188:cm id="{F1BC9060-3AD7-4C0A-92A7-EA6D7AC8F185}" authorId="{B90B2B5C-4D1F-35AD-9C7D-71BDA8A90D60}" status="resolved" created="2025-06-17T17:33:00.056" complete="100000">
    <ac:deMkLst xmlns:ac="http://schemas.microsoft.com/office/drawing/2013/main/command">
      <pc:docMk xmlns:pc="http://schemas.microsoft.com/office/powerpoint/2013/main/command"/>
      <pc:sldMk xmlns:pc="http://schemas.microsoft.com/office/powerpoint/2013/main/command" cId="1590737974" sldId="296"/>
      <ac:spMk id="9" creationId="{B6A96468-5F3E-44D4-BF55-D420FE8D2C52}"/>
    </ac:deMkLst>
    <p188:txBody>
      <a:bodyPr/>
      <a:lstStyle/>
      <a:p>
        <a:r>
          <a:rPr lang="en-US"/>
          <a:t>Should anything else be listed? These seem like the substantial materials that are required whereas the rest of CP 100-06's stipulations are mostly acknowledgements.</a:t>
        </a:r>
      </a:p>
    </p188:txBody>
  </p188:cm>
</p188:cmLst>
</file>

<file path=ppt/comments/modernComment_12A_19C5E240.xml><?xml version="1.0" encoding="utf-8"?>
<p188:cmLst xmlns:a="http://schemas.openxmlformats.org/drawingml/2006/main" xmlns:r="http://schemas.openxmlformats.org/officeDocument/2006/relationships" xmlns:p188="http://schemas.microsoft.com/office/powerpoint/2018/8/main">
  <p188:cm id="{1FF7E445-1A27-42A9-86AF-E0FBBEF30BF5}" authorId="{B90B2B5C-4D1F-35AD-9C7D-71BDA8A90D60}" created="2025-06-25T20:35:03.555">
    <ac:txMkLst xmlns:ac="http://schemas.microsoft.com/office/drawing/2013/main/command">
      <pc:docMk xmlns:pc="http://schemas.microsoft.com/office/powerpoint/2013/main/command"/>
      <pc:sldMk xmlns:pc="http://schemas.microsoft.com/office/powerpoint/2013/main/command" cId="432398912" sldId="298"/>
      <ac:spMk id="3" creationId="{DEE7162D-3EF6-4DBC-96AD-B89A5FBC0F64}"/>
      <ac:txMk cp="33" len="20">
        <ac:context len="302" hash="3047470696"/>
      </ac:txMk>
    </ac:txMkLst>
    <p188:pos x="3906984" y="768765"/>
    <p188:txBody>
      <a:bodyPr/>
      <a:lstStyle/>
      <a:p>
        <a:r>
          <a:rPr lang="en-US"/>
          <a:t>Insert link</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78128-51A0-4858-8F60-23EBC73C699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99A537-A24A-439D-9B79-9858B77669C3}"/>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4E1A4F9-B6AF-4967-9D3A-77F58F0F028F}" type="datetimeFigureOut">
              <a:rPr lang="en-US" smtClean="0"/>
              <a:t>6/26/2025</a:t>
            </a:fld>
            <a:endParaRPr lang="en-US"/>
          </a:p>
        </p:txBody>
      </p:sp>
      <p:sp>
        <p:nvSpPr>
          <p:cNvPr id="4" name="Footer Placeholder 3">
            <a:extLst>
              <a:ext uri="{FF2B5EF4-FFF2-40B4-BE49-F238E27FC236}">
                <a16:creationId xmlns:a16="http://schemas.microsoft.com/office/drawing/2014/main" id="{8CAA367D-332C-4AB0-8213-174486B460E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14B463-33D2-49F7-9BBB-B208D12BCA4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2F5CACB-078C-416D-AC9F-D78C54F9D575}" type="slidenum">
              <a:rPr lang="en-US" smtClean="0"/>
              <a:t>‹#›</a:t>
            </a:fld>
            <a:endParaRPr lang="en-US"/>
          </a:p>
        </p:txBody>
      </p:sp>
    </p:spTree>
    <p:extLst>
      <p:ext uri="{BB962C8B-B14F-4D97-AF65-F5344CB8AC3E}">
        <p14:creationId xmlns:p14="http://schemas.microsoft.com/office/powerpoint/2010/main" val="3965797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AEFA1AE-C3D4-4C82-906F-CA5F9861AB4F}" type="datetimeFigureOut">
              <a:rPr lang="en-US" smtClean="0"/>
              <a:t>6/26/2025</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A3F721-858F-4D26-8BEA-F86379D2590D}" type="slidenum">
              <a:rPr lang="en-US" smtClean="0"/>
              <a:t>‹#›</a:t>
            </a:fld>
            <a:endParaRPr lang="en-US"/>
          </a:p>
        </p:txBody>
      </p:sp>
    </p:spTree>
    <p:extLst>
      <p:ext uri="{BB962C8B-B14F-4D97-AF65-F5344CB8AC3E}">
        <p14:creationId xmlns:p14="http://schemas.microsoft.com/office/powerpoint/2010/main" val="394382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everyone! Thank you so much for joining us this evening as we provide an overview of the upcoming grant cycles for the CPPS funding program, which we are excited to announce was funded in the City’s Fiscal Year 2026 budget. My name is Malachi Bielecki and I’m a Grants Coordinator with Council Administration here at the City of San Diego and this is Abby, our Grants Manager. Our team manages the grant process on behalf of the City Council Offices and we’ll be your primary points of contact for anything related to CPPS. We just ask that you hold your questions for the end, when we’ll do a Q&amp;A.</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E495D-5E46-4F37-9194-628B6ECF1F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034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organizations and projects that received CPPS funding for a diverse array of programming in Fiscal Year 2025: </a:t>
            </a:r>
          </a:p>
          <a:p>
            <a:r>
              <a:rPr lang="en-US" dirty="0"/>
              <a:t>Mama’s Kitchen for their Medically Tailored Meal Service program</a:t>
            </a:r>
          </a:p>
          <a:p>
            <a:r>
              <a:rPr lang="en-US" dirty="0"/>
              <a:t>San Diego Unified School District for the installation of a Memorial Plaque at Valencia Park Elementary</a:t>
            </a:r>
          </a:p>
          <a:p>
            <a:r>
              <a:rPr lang="en-US" dirty="0"/>
              <a:t>Persian Cultural Center to host their Persian New Year event</a:t>
            </a:r>
          </a:p>
          <a:p>
            <a:r>
              <a:rPr lang="en-US" dirty="0"/>
              <a:t>Otay Mesa Chamber of Commerce for IT and Software Support as well as the installation of street banners</a:t>
            </a:r>
          </a:p>
          <a:p>
            <a:r>
              <a:rPr lang="en-US" dirty="0"/>
              <a:t>And lastly, Somali Bantu Association of America to fund their Youth Program Director position</a:t>
            </a:r>
          </a:p>
          <a:p>
            <a:endParaRPr lang="en-US" dirty="0"/>
          </a:p>
          <a:p>
            <a:endParaRPr lang="en-US" dirty="0"/>
          </a:p>
          <a:p>
            <a:r>
              <a:rPr lang="en-US" dirty="0"/>
              <a:t>These are just a few of nearly 200 diverse projects that received funding in Fiscal Year 2025.</a:t>
            </a:r>
          </a:p>
        </p:txBody>
      </p:sp>
      <p:sp>
        <p:nvSpPr>
          <p:cNvPr id="4" name="Slide Number Placeholder 3"/>
          <p:cNvSpPr>
            <a:spLocks noGrp="1"/>
          </p:cNvSpPr>
          <p:nvPr>
            <p:ph type="sldNum" sz="quarter" idx="10"/>
          </p:nvPr>
        </p:nvSpPr>
        <p:spPr/>
        <p:txBody>
          <a:bodyPr/>
          <a:lstStyle/>
          <a:p>
            <a:fld id="{A4A3F721-858F-4D26-8BEA-F86379D2590D}" type="slidenum">
              <a:rPr lang="en-US" smtClean="0"/>
              <a:t>10</a:t>
            </a:fld>
            <a:endParaRPr lang="en-US"/>
          </a:p>
        </p:txBody>
      </p:sp>
    </p:spTree>
    <p:extLst>
      <p:ext uri="{BB962C8B-B14F-4D97-AF65-F5344CB8AC3E}">
        <p14:creationId xmlns:p14="http://schemas.microsoft.com/office/powerpoint/2010/main" val="301073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we’ll go over some steps to take pre-application. Prior to applying, we strongly recommend that prospective applicants contact the Council Offices that they will be requesting funding from. This will give applicants a better understanding of a Councilmember’s funding priorities since grants are awarded strictly at the discretion of each office. Applicants can locate the CPPS representative for each respective Council Office on our webpage. Next, ensure that your organization can meet all requirements in Council Policy 100-06. Applicants must be able to meet these standards at the time of application submission. Lastly, recognize that applying for CPPS funds does not in any way guarantee that an organization will receive funding, and awards should be considered tentative until they are approved by the full City Council and a funding agreement is finalized by all parties. </a:t>
            </a:r>
          </a:p>
        </p:txBody>
      </p:sp>
      <p:sp>
        <p:nvSpPr>
          <p:cNvPr id="4" name="Slide Number Placeholder 3"/>
          <p:cNvSpPr>
            <a:spLocks noGrp="1"/>
          </p:cNvSpPr>
          <p:nvPr>
            <p:ph type="sldNum" sz="quarter" idx="5"/>
          </p:nvPr>
        </p:nvSpPr>
        <p:spPr/>
        <p:txBody>
          <a:bodyPr/>
          <a:lstStyle/>
          <a:p>
            <a:fld id="{A4A3F721-858F-4D26-8BEA-F86379D2590D}" type="slidenum">
              <a:rPr lang="en-US" smtClean="0"/>
              <a:t>11</a:t>
            </a:fld>
            <a:endParaRPr lang="en-US"/>
          </a:p>
        </p:txBody>
      </p:sp>
    </p:spTree>
    <p:extLst>
      <p:ext uri="{BB962C8B-B14F-4D97-AF65-F5344CB8AC3E}">
        <p14:creationId xmlns:p14="http://schemas.microsoft.com/office/powerpoint/2010/main" val="3620189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we’ll go over the actual application process. We suggest using the detailed application instructions linked on our webpage as a guide to save time. An applicant may submit multiple applications, but only one project, program, or service is allowed per application. However, if a proposed project is part of a series or will be hosted in multiple locations, then those may be consolidated to a single application. Within an application, an applicant may request funding from as few as one Council Office to as many as all nine. Next, funding requests and awards may not be for less than $1,500. In Fiscal Year 2025, grantees received awards as small as $1,500 and as large as $27,000, though the median is a few thousand dollars. Lastly, be able to demonstrate that the proposed project is open to the public, provides a lawful public purpose, and is of value to San Diego’s communities and neighborhoods. </a:t>
            </a:r>
          </a:p>
        </p:txBody>
      </p:sp>
      <p:sp>
        <p:nvSpPr>
          <p:cNvPr id="4" name="Slide Number Placeholder 3"/>
          <p:cNvSpPr>
            <a:spLocks noGrp="1"/>
          </p:cNvSpPr>
          <p:nvPr>
            <p:ph type="sldNum" sz="quarter" idx="5"/>
          </p:nvPr>
        </p:nvSpPr>
        <p:spPr/>
        <p:txBody>
          <a:bodyPr/>
          <a:lstStyle/>
          <a:p>
            <a:fld id="{A4A3F721-858F-4D26-8BEA-F86379D2590D}" type="slidenum">
              <a:rPr lang="en-US" smtClean="0"/>
              <a:t>12</a:t>
            </a:fld>
            <a:endParaRPr lang="en-US"/>
          </a:p>
        </p:txBody>
      </p:sp>
    </p:spTree>
    <p:extLst>
      <p:ext uri="{BB962C8B-B14F-4D97-AF65-F5344CB8AC3E}">
        <p14:creationId xmlns:p14="http://schemas.microsoft.com/office/powerpoint/2010/main" val="175121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b="0" dirty="0"/>
              <a:t>The following is due at the time of application submission: </a:t>
            </a:r>
          </a:p>
          <a:p>
            <a:r>
              <a:rPr lang="en-US" b="0" dirty="0"/>
              <a:t>A completed standard application, which is available on the CPPS webpage and has been provided to our email distribution list. </a:t>
            </a:r>
          </a:p>
          <a:p>
            <a:r>
              <a:rPr lang="en-US" b="0" dirty="0"/>
              <a:t>An IRS determination letter confirming proof of nonprofit status. </a:t>
            </a:r>
          </a:p>
          <a:p>
            <a:r>
              <a:rPr lang="en-US" b="0" dirty="0"/>
              <a:t>Confirmation of good standing or exemption with the California Secretary of State and Attorney General, both of which can be provided by submitting a screenshot of the applicant's page on those respective portals.</a:t>
            </a:r>
          </a:p>
          <a:p>
            <a:r>
              <a:rPr lang="en-US" b="0" dirty="0"/>
              <a:t>A completed Drug Free Workplace report. </a:t>
            </a:r>
          </a:p>
          <a:p>
            <a:r>
              <a:rPr lang="en-US" b="0" dirty="0"/>
              <a:t>A completed EOC Workforce Report. </a:t>
            </a:r>
          </a:p>
          <a:p>
            <a:r>
              <a:rPr lang="en-US" b="0" dirty="0"/>
              <a:t>An IRS Form 990, 990EZ, 990N, or equivalent annual filing. </a:t>
            </a:r>
          </a:p>
          <a:p>
            <a:r>
              <a:rPr lang="en-US" b="0" dirty="0"/>
              <a:t>And lastly, an IRS Form W-9. </a:t>
            </a:r>
          </a:p>
          <a:p>
            <a:r>
              <a:rPr lang="en-US" b="0" dirty="0"/>
              <a:t>The standard application includes a function to upload documents for the proof of good standing with the IRS, Secretary of State, and Attorney General, and to upload the IRS Form 990 or annual filing. The remaining documents, including the Drug Free Workplace Report, EOC Workforce Report, and IRS Form W-9 are fillable within the application itself. </a:t>
            </a:r>
          </a:p>
          <a:p>
            <a:r>
              <a:rPr lang="en-US" b="0" dirty="0"/>
              <a:t>It is very important that your organization fills in all fields on these forms where possible, paying special attention to signatures and dates. Any missing information may result in a delay to your application or loss of eligibility.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36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b="0" dirty="0"/>
              <a:t>Now we’ll go a little bit more in-depth on the supplemental documentation. To check your organization’s nonprofit status, you can use the IRS’s Tax-Exempt Organization Search, which is available online. In the case that you cannot locate your organization’s status; you will need to contact their customer service. It’s important that you have the full IRS determination letter on file for submission, including the signature portion of the letter which we have found is sometimes excluded. </a:t>
            </a:r>
          </a:p>
        </p:txBody>
      </p:sp>
      <p:sp>
        <p:nvSpPr>
          <p:cNvPr id="4" name="Slide Number Placeholder 3"/>
          <p:cNvSpPr>
            <a:spLocks noGrp="1"/>
          </p:cNvSpPr>
          <p:nvPr>
            <p:ph type="sldNum" sz="quarter" idx="5"/>
          </p:nvPr>
        </p:nvSpPr>
        <p:spPr/>
        <p:txBody>
          <a:bodyPr/>
          <a:lstStyle/>
          <a:p>
            <a:fld id="{A4A3F721-858F-4D26-8BEA-F86379D2590D}" type="slidenum">
              <a:rPr lang="en-US" smtClean="0"/>
              <a:t>14</a:t>
            </a:fld>
            <a:endParaRPr lang="en-US"/>
          </a:p>
        </p:txBody>
      </p:sp>
    </p:spTree>
    <p:extLst>
      <p:ext uri="{BB962C8B-B14F-4D97-AF65-F5344CB8AC3E}">
        <p14:creationId xmlns:p14="http://schemas.microsoft.com/office/powerpoint/2010/main" val="187718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b="0" dirty="0"/>
              <a:t>Both the California Secretary of State and Attorney General have online portals which a nonprofit can easily access to check their status. It is important to note that the statuses must remain in good standing or be otherwise exempt for the duration of the fiscal year. A grantee that falls out of good standing will risk forfeiting their award. Again, we do our best to assist applicants and grantees when they experience issues with these statuses but cannot guarantee funding should issues persist. Please pay careful attention to any outstanding documentation or fees owed to these entities as well as registration and annual renewal dates. These agencies can take up to 90 days to process paperwork, so it is very important to remain aware of impending deadlines. If you continue experiencing issues with one of these agencies and/or if you haven’t received a response from them in over 90 days since submitting a filing, we recommend contacting your state representatives for assistance. Lastly, as noted on the previous slide, when providing us with proof of these statuses, screenshots from their web portals are sufficient. </a:t>
            </a:r>
          </a:p>
          <a:p>
            <a:endParaRPr lang="en-US" b="0" dirty="0"/>
          </a:p>
          <a:p>
            <a:endParaRPr lang="en-US" b="0" dirty="0"/>
          </a:p>
        </p:txBody>
      </p:sp>
      <p:sp>
        <p:nvSpPr>
          <p:cNvPr id="4" name="Slide Number Placeholder 3"/>
          <p:cNvSpPr>
            <a:spLocks noGrp="1"/>
          </p:cNvSpPr>
          <p:nvPr>
            <p:ph type="sldNum" sz="quarter" idx="5"/>
          </p:nvPr>
        </p:nvSpPr>
        <p:spPr/>
        <p:txBody>
          <a:bodyPr/>
          <a:lstStyle/>
          <a:p>
            <a:fld id="{A4A3F721-858F-4D26-8BEA-F86379D2590D}" type="slidenum">
              <a:rPr lang="en-US" smtClean="0"/>
              <a:t>15</a:t>
            </a:fld>
            <a:endParaRPr lang="en-US"/>
          </a:p>
        </p:txBody>
      </p:sp>
    </p:spTree>
    <p:extLst>
      <p:ext uri="{BB962C8B-B14F-4D97-AF65-F5344CB8AC3E}">
        <p14:creationId xmlns:p14="http://schemas.microsoft.com/office/powerpoint/2010/main" val="132509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 </a:t>
            </a:r>
          </a:p>
          <a:p>
            <a:r>
              <a:rPr lang="en-US" b="0" dirty="0"/>
              <a:t>Next, the Certification for a Drug Free Workplace is a simple form that the City requires for entering contracts. The EOC Workforce report collects gender and ethnic information on a workplace, and applicants must fill out pages 1-3 as completely as possible. There are fields for both paid employees and volunteers, and the applicant can complete whichever is appropriate for them. If a required field is not applicable to the applicant, they may input “0” or “N/A,” for not applicable. Next, the IRS Form 990 is the standard form that we use to verify financial solvency, though this form may be substituted for new organizations that do not yet have a filing, and public agencies are not required to provide this form.  Lastly, the IRS Form W-9 is a simple form that requires some basic information about the applicant. On this form, please give particular attention to the address and tax identification number and be sure to sign and date the form. This form is important because should grant funding be awarded, the content of this form is used to accurately disburse grant payments. It is very important that applicants fill in ALL required fields, especially for signatures and dates. Any missing information can cause a delay in the application or the loss of funding eligibility. </a:t>
            </a:r>
          </a:p>
        </p:txBody>
      </p:sp>
      <p:sp>
        <p:nvSpPr>
          <p:cNvPr id="4" name="Slide Number Placeholder 3"/>
          <p:cNvSpPr>
            <a:spLocks noGrp="1"/>
          </p:cNvSpPr>
          <p:nvPr>
            <p:ph type="sldNum" sz="quarter" idx="5"/>
          </p:nvPr>
        </p:nvSpPr>
        <p:spPr/>
        <p:txBody>
          <a:bodyPr/>
          <a:lstStyle/>
          <a:p>
            <a:fld id="{A4A3F721-858F-4D26-8BEA-F86379D2590D}" type="slidenum">
              <a:rPr lang="en-US" smtClean="0"/>
              <a:t>16</a:t>
            </a:fld>
            <a:endParaRPr lang="en-US"/>
          </a:p>
        </p:txBody>
      </p:sp>
    </p:spTree>
    <p:extLst>
      <p:ext uri="{BB962C8B-B14F-4D97-AF65-F5344CB8AC3E}">
        <p14:creationId xmlns:p14="http://schemas.microsoft.com/office/powerpoint/2010/main" val="440744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dirty="0"/>
              <a:t>Now we’ll go over the process for receiving a grant payment should the applicant be awarded. Our office is required to bring all grant allocations before the full City Council for approval and to bring the funding agreements through the City’s contracting process. This is what takes most of the processing time before we can disburse awards and it is usually completed in the springtime. Once Council approves an award and all parties have signed the associated funding agreement, a grantee in good standing is paid their full award amount outright regardless of whether expenses have been incurred. In Fiscal Year 2025, the median date of funding agreement execution was April 25th, and the median payment date was April 29</a:t>
            </a:r>
            <a:r>
              <a:rPr lang="en-US" baseline="30000" dirty="0"/>
              <a:t>th</a:t>
            </a:r>
            <a:r>
              <a:rPr lang="en-US" dirty="0"/>
              <a:t>, representing an average processing time of 3 business days, however, it’s important to note that there are outliers for various reasons and that these timelines are subject to change. Lastly, grantees should allow up to thirty days to receive a payment after it has been processed. </a:t>
            </a:r>
          </a:p>
        </p:txBody>
      </p:sp>
      <p:sp>
        <p:nvSpPr>
          <p:cNvPr id="4" name="Slide Number Placeholder 3"/>
          <p:cNvSpPr>
            <a:spLocks noGrp="1"/>
          </p:cNvSpPr>
          <p:nvPr>
            <p:ph type="sldNum" sz="quarter" idx="10"/>
          </p:nvPr>
        </p:nvSpPr>
        <p:spPr/>
        <p:txBody>
          <a:bodyPr/>
          <a:lstStyle/>
          <a:p>
            <a:fld id="{A4A3F721-858F-4D26-8BEA-F86379D2590D}" type="slidenum">
              <a:rPr lang="en-US" smtClean="0"/>
              <a:t>17</a:t>
            </a:fld>
            <a:endParaRPr lang="en-US"/>
          </a:p>
        </p:txBody>
      </p:sp>
    </p:spTree>
    <p:extLst>
      <p:ext uri="{BB962C8B-B14F-4D97-AF65-F5344CB8AC3E}">
        <p14:creationId xmlns:p14="http://schemas.microsoft.com/office/powerpoint/2010/main" val="4114649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dirty="0"/>
              <a:t>We’ll now move on to the grant reporting process before going over some general reminders. Our team will contact the grantee with reporting instructions immediately after their payment is disbursed. The final reporting template includes an expense reporting form, which requires the attachment of supplemental supporting documents, a brief performance narrative, and a final checklist. The documents required to support each line item of the expense report include proof of purchase documents and proof of payment documents. Proof of purchase documents may include receipts, invoices, pay stubs, or timesheets, and proof of payment documents may include bank statements, credit card statements, or cancelled checks. Each line-item expense requires these two sets of supporting documents, clearly detailing that an expense was initiated and ultimately incurred and paid for during the grant period. It’s also important to know that grantees receiving awards above $10,000 are subject to additional reporting requirements. Lastly, grant reporting is due no later than 30 days after the end of Fiscal Year 2026, by July 30</a:t>
            </a:r>
            <a:r>
              <a:rPr lang="en-US" baseline="30000" dirty="0"/>
              <a:t>th</a:t>
            </a:r>
            <a:r>
              <a:rPr lang="en-US" dirty="0"/>
              <a:t>, 2026. Grantees that fail to meet this requirement will be placed on a “Delinquency List,” which precludes the grantee from receiving CPPS or ACCF funding until the delinquency is resolved. Our team makes a strong effort to assist grantees in meeting the requirements, and to date, no grantee have been subject to the delinquency classification.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175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a:t>
            </a:r>
          </a:p>
          <a:p>
            <a:r>
              <a:rPr lang="en-US" b="0" dirty="0"/>
              <a:t>Here are a few reminders regarding the payment and reporting processes. CPPS funds cannot be disbursed to a grantee, and are considered tentative, until the award is approved by the full City Council and the funding agreement is signed by all parties. Once those steps are complete, the full award is disbursed quickly after the execution of the agreement. The funds may be applied to any eligible expenses incurred by the grantee within Fiscal Year 2026, which runs from July 1, 2025, to June 30, 2026, if the expense is authorized by the funding agreement and does not violate any provision of Council Policy 100-06. Expenses authorized by the funding agreement include those closely related to the project described within the application, specifically Section 2, as enclosed in the signed funding agreement. For example, if a grantees project is to host a public event, the grantee may report expenses that contributed toward that event as long as they comply with the council policy, think staging equipment or salaries, even if those expenses weren’t explicitly listed in the application. Importantly, CPPS applicants should be prepared to finance any proposed projects with their own funds upfront, since funds aren’t disbursed until near the end of the fiscal year. </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59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CPPS funding is awarded to nonprofit organizations, public agencies, and City departments for projects, programs, and services that serve a lawful public purpose to benefit the City’s neighborhoods and communities. Awards are granted solely at the discretion of each individual Councilmember and their office as this grant gives them the opportunity to connect directly with the needs of their communities and the city as a whole. Our department is not involved in funding decisions, but we do vet applicants for eligibility and compliance and manage the application, contracting, payment, and reporting processes.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The rules governing the CPPS program are articulated in Council Policy 100-06, which is available online. We strongly recommend that applicants familiarize themselves with this document as it articulates the program requirements in full.</a:t>
            </a:r>
            <a:endParaRPr lang="en-US" dirty="0"/>
          </a:p>
        </p:txBody>
      </p:sp>
      <p:sp>
        <p:nvSpPr>
          <p:cNvPr id="4" name="Slide Number Placeholder 3"/>
          <p:cNvSpPr>
            <a:spLocks noGrp="1"/>
          </p:cNvSpPr>
          <p:nvPr>
            <p:ph type="sldNum" sz="quarter" idx="10"/>
          </p:nvPr>
        </p:nvSpPr>
        <p:spPr/>
        <p:txBody>
          <a:bodyPr/>
          <a:lstStyle/>
          <a:p>
            <a:fld id="{A4A3F721-858F-4D26-8BEA-F86379D2590D}" type="slidenum">
              <a:rPr lang="en-US" smtClean="0"/>
              <a:t>2</a:t>
            </a:fld>
            <a:endParaRPr lang="en-US"/>
          </a:p>
        </p:txBody>
      </p:sp>
    </p:spTree>
    <p:extLst>
      <p:ext uri="{BB962C8B-B14F-4D97-AF65-F5344CB8AC3E}">
        <p14:creationId xmlns:p14="http://schemas.microsoft.com/office/powerpoint/2010/main" val="858584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The last thing I’ll note is that the most common feedback we’ve received is regarding the length of time it takes to receive grant payments. We entirely empathize with these concerns, and we work diligently internally to identify efficiencies and speed up the process. Unfortunately, the City’s contracting requirements are extensive based on transparency, especially since funding is awarded at the discretion of elected officials. </a:t>
            </a:r>
          </a:p>
          <a:p>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So here is our contact info and links to our website.</a:t>
            </a:r>
            <a:r>
              <a:rPr lang="en-US" sz="1800" b="0" i="0" dirty="0">
                <a:solidFill>
                  <a:srgbClr val="000000"/>
                </a:solidFill>
                <a:effectLst/>
                <a:latin typeface="Calibri" panose="020F0502020204030204" pitchFamily="34" charset="0"/>
              </a:rPr>
              <a:t> That concludes our presentation and now we’re happy to take any questions.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85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highlight>
                  <a:srgbClr val="FFFF00"/>
                </a:highlight>
              </a:rPr>
              <a:t>The City’s recently approved Fiscal Year 2026 budget includes a $900,000 allocation for CPPS. This number is divided evenly across the nine Council Offices, with each office maintaining a CPPS discretionary fund of $100,000 and each of them making their own grant funding decisions. Council Offices may use their CPPS funding in two different ways. Most of the time, funds are awarded as grants to nonprofit organizations or public agencies to carry out community projects, programs, and services. This past fiscal year, over 90% of the CPPS budget was used for those purposes. Less frequently, Council Offices transfer CPPS funds to City departments for similar uses or they may allocate funding to an existing City capital improvement project, or CIP. </a:t>
            </a:r>
          </a:p>
        </p:txBody>
      </p:sp>
      <p:sp>
        <p:nvSpPr>
          <p:cNvPr id="4" name="Slide Number Placeholder 3"/>
          <p:cNvSpPr>
            <a:spLocks noGrp="1"/>
          </p:cNvSpPr>
          <p:nvPr>
            <p:ph type="sldNum" sz="quarter" idx="10"/>
          </p:nvPr>
        </p:nvSpPr>
        <p:spPr/>
        <p:txBody>
          <a:bodyPr/>
          <a:lstStyle/>
          <a:p>
            <a:fld id="{A4A3F721-858F-4D26-8BEA-F86379D2590D}" type="slidenum">
              <a:rPr lang="en-US" smtClean="0"/>
              <a:t>3</a:t>
            </a:fld>
            <a:endParaRPr lang="en-US"/>
          </a:p>
        </p:txBody>
      </p:sp>
    </p:spTree>
    <p:extLst>
      <p:ext uri="{BB962C8B-B14F-4D97-AF65-F5344CB8AC3E}">
        <p14:creationId xmlns:p14="http://schemas.microsoft.com/office/powerpoint/2010/main" val="345424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CPPS application opened on Monday, July 7</a:t>
            </a:r>
            <a:r>
              <a:rPr lang="en-US" baseline="30000" dirty="0"/>
              <a:t>th</a:t>
            </a:r>
            <a:r>
              <a:rPr lang="en-US" dirty="0"/>
              <a:t>, and will close just before midnight on Thursday, August 7</a:t>
            </a:r>
            <a:r>
              <a:rPr lang="en-US" baseline="30000" dirty="0"/>
              <a:t>th</a:t>
            </a:r>
            <a:r>
              <a:rPr lang="en-US" dirty="0"/>
              <a:t>. Immediately following the application period, our office will vet applications for eligibility and provide a cure period, allowing applicants to correct any resolvable errors. The Councilmembers and their team will then select their grant allocations and the City Attorney’s Office reviews those selections to confirm legality. With that, we expect to publicly announce this cycle’s tentative grant awards by the end of October. After the announcement, our team works diligently to generate funding agreements, bring the allocations before the full City Council for approval, and complete all City processing, which is slated for completion by the end of March 2026. Once an award has been approved by the full City Council and the funding agreement has been executed, we begin disbursing payments to grantees in good standing. The payment process will take place through the end of the fiscal year. Once a payment is processed, we provide the grantee with reporting documents, which are due no later than July 30, 2026. Please remember that grant allocations are considered tentative until city processing is complete and that these dates are subject to change. We strongly encourage applicants to submit their paperwork as soon as possible due to the typical high volume. </a:t>
            </a:r>
          </a:p>
          <a:p>
            <a:endParaRPr lang="en-US" dirty="0"/>
          </a:p>
        </p:txBody>
      </p:sp>
      <p:sp>
        <p:nvSpPr>
          <p:cNvPr id="4" name="Slide Number Placeholder 3"/>
          <p:cNvSpPr>
            <a:spLocks noGrp="1"/>
          </p:cNvSpPr>
          <p:nvPr>
            <p:ph type="sldNum" sz="quarter" idx="5"/>
          </p:nvPr>
        </p:nvSpPr>
        <p:spPr/>
        <p:txBody>
          <a:bodyPr/>
          <a:lstStyle/>
          <a:p>
            <a:fld id="{A4A3F721-858F-4D26-8BEA-F86379D2590D}" type="slidenum">
              <a:rPr lang="en-US" smtClean="0"/>
              <a:t>4</a:t>
            </a:fld>
            <a:endParaRPr lang="en-US"/>
          </a:p>
        </p:txBody>
      </p:sp>
    </p:spTree>
    <p:extLst>
      <p:ext uri="{BB962C8B-B14F-4D97-AF65-F5344CB8AC3E}">
        <p14:creationId xmlns:p14="http://schemas.microsoft.com/office/powerpoint/2010/main" val="38172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we’ll review funding eligibility. Applicants must hold a legally tax exempt or nonprofit status in good standing or be a public agency functioning within the City. This includes holding a tax-exempt status with the IRS, the most typical designation for which is a 501(c)(3) status, however, we do accept other tax-exempt designations such as 501(c)(6). It also includes being in and remaining in good standing with the California Secretary of State and the California Attorney General or being otherwise exempt. Good standing with the Secretary of State is reflected as an “ACTIVE” status, and a condition for this is good standing with the California Franchise Tax Board. Good standing with the Attorney General is typically reflected as “CURRENT,” “MUTUAL BENEFIT,” or “EXEMPT.” These state agencies require annual filings, and we strongly recommend that nonprofits check to ensure that they are up-to-date on their filings. It’s also important to note that these standards must be upheld both at the time of application submission, and throughout the grant period up to the payment process. Should an applicant or grantee fall out of good standing, we will do our best to assist them in resolving the issue but cannot guarantee qualification. Next, applicants must be able to prove financial solvency by submitting annual return information such as an IRS Form 990 and be able to disclose all sources of organizational funding. Note that new nonprofits that have not yet filed a return with the IRS may provide alternative documentation. Lastly, applicants that do not meet these requirements may be eligible to apply via a fiscal sponsor that can.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01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funding be used for? Applicants may request funds to perform capital improvements on private property, but not on public property, even with a right-of-entry permit. Capital improvements are only eligible if the space undergoing work will be open to the public and not require an organizational membership for access. It’s important to know that certain projects may trigger prevailing wage law if their costs are above a certain threshold. Generally, for work involving alteration, demolition, installation or repairs, that threshold is $15,000. For new construction, that threshold is $25,000. Please note that these numbers refer to the total cost of the project, not just the amount of CPPS funds that would contribute to the project. Complying with prevailing wage law is often burdensome for small nonprofits as it triggers several additional regulations, including using a contractor that is registered with the Department of Industrial Relations. As such, we encourage applicants to apply for smaller projects. An example of an eligible capital improvement project would be requesting funding to renovate a community room or another part of a facility that is open to the public.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20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Applicants may request CPPS funds for the purchase, installation, repair, or maintenance of equipment, materials, goods, or supplies, including expenses related to technology or educational services. Examples may include but are not limited to purchasing staging equipment like tables and chairs, installing software, repairing a computer, or maintaining a vehicle if it is for a clear public purpose. As discussed on the previous slide, these expenses may not be used as part of a capital improvement on public property. It’s also important to note that grantees cannot purchase surveillance technology, such as security cameras, as this could implicate the City’s surveillance ordinance. </a:t>
            </a:r>
          </a:p>
          <a:p>
            <a:endParaRPr lang="en-US" dirty="0"/>
          </a:p>
          <a:p>
            <a:r>
              <a:rPr lang="en-US" dirty="0"/>
              <a:t>Next, applicants may also request funds to stage social, environmental, educational, cultural, or recreational community programming or events. Examples may include, but are not limited to, rental payments for a venue or stipend payments to program participants, such as performing artists. Ticketed events are allowed if they are open to the public and do not require organizational memberships.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92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Applicants may request funding to purchase food or beverages, but only if they are provided to individuals or families in need through a specific program like a food bank. An example of an eligible use of this type would be if a foodbank or homeless shelter used funding to purchase food for its clients. An example of an ineligible use would be purchasing food for an event like a community festival or block party. </a:t>
            </a:r>
          </a:p>
          <a:p>
            <a:endParaRPr lang="en-US" dirty="0"/>
          </a:p>
          <a:p>
            <a:r>
              <a:rPr lang="en-US" dirty="0"/>
              <a:t>Lastly, applicants may request funding to pay for ongoing operational expenses, including but not limited to payroll expenses, rent payments, utility payments, and insurance payments.. An example of an eligible use of this type would be paying rent on an office or facility.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07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are some other important program reminders: </a:t>
            </a:r>
          </a:p>
          <a:p>
            <a:r>
              <a:rPr lang="en-US" b="0" dirty="0"/>
              <a:t>CPPS funds cannot be used for any purpose prohibited by laws governing the use of public funds, such as private, political, religious, or fundraising purposes or activities. An example of a common situation with which the use of funds would not be allowed is the hosting of a fundraising gala. It’s also worth noting that applicants whose primary focus is in one of these areas, such as a church, may still be eligible for funding if the proposed project itself does not violate these rules. Next, Council Offices may prioritize funding requests for “one-time” uses, meaning that there may be greater scrutiny toward funding requests for ongoing expenses that could require continuous funding to sustain. Council Offices may also encourage applicants to pursue matching funds and may give preference to those who have matching funds available for their project, though they are not explicitly required. Lastly, any expenses must have been incurred within Fiscal Year 2026, which is between July 1, 2025, and June 30, 2026. </a:t>
            </a:r>
          </a:p>
          <a:p>
            <a:endParaRPr lang="en-US" b="0" dirty="0"/>
          </a:p>
        </p:txBody>
      </p:sp>
      <p:sp>
        <p:nvSpPr>
          <p:cNvPr id="4" name="Slide Number Placeholder 3"/>
          <p:cNvSpPr>
            <a:spLocks noGrp="1"/>
          </p:cNvSpPr>
          <p:nvPr>
            <p:ph type="sldNum" sz="quarter" idx="10"/>
          </p:nvPr>
        </p:nvSpPr>
        <p:spPr/>
        <p:txBody>
          <a:bodyPr/>
          <a:lstStyle/>
          <a:p>
            <a:fld id="{A4A3F721-858F-4D26-8BEA-F86379D2590D}" type="slidenum">
              <a:rPr lang="en-US" smtClean="0"/>
              <a:t>9</a:t>
            </a:fld>
            <a:endParaRPr lang="en-US"/>
          </a:p>
        </p:txBody>
      </p:sp>
    </p:spTree>
    <p:extLst>
      <p:ext uri="{BB962C8B-B14F-4D97-AF65-F5344CB8AC3E}">
        <p14:creationId xmlns:p14="http://schemas.microsoft.com/office/powerpoint/2010/main" val="27015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21869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14652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55103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59F4-7BE3-41E0-B958-062490B02C1A}"/>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25AB9A68-D463-4952-9F0F-64BABA3123FB}"/>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AA5B58A1-3417-4ADD-B09E-3DED4AFD5C8F}"/>
              </a:ext>
            </a:extLst>
          </p:cNvPr>
          <p:cNvSpPr>
            <a:spLocks noGrp="1"/>
          </p:cNvSpPr>
          <p:nvPr>
            <p:ph type="dt" sz="half" idx="10"/>
          </p:nvPr>
        </p:nvSpPr>
        <p:spPr/>
        <p:txBody>
          <a:bodyPr/>
          <a:lstStyle/>
          <a:p>
            <a:fld id="{C2468D38-7081-47D1-9A76-D93F2A79BEBB}" type="datetimeFigureOut">
              <a:rPr lang="en-US" smtClean="0"/>
              <a:t>6/26/2025</a:t>
            </a:fld>
            <a:endParaRPr lang="en-US" dirty="0"/>
          </a:p>
        </p:txBody>
      </p:sp>
      <p:sp>
        <p:nvSpPr>
          <p:cNvPr id="5" name="Footer Placeholder 4">
            <a:extLst>
              <a:ext uri="{FF2B5EF4-FFF2-40B4-BE49-F238E27FC236}">
                <a16:creationId xmlns:a16="http://schemas.microsoft.com/office/drawing/2014/main" id="{EEA8F470-1D45-4C3E-B345-F8F82B1B3B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09F402-5F3B-4868-966C-0ADAB049C898}"/>
              </a:ext>
            </a:extLst>
          </p:cNvPr>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149708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400C-6FC3-41AB-B78B-B2A1080547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572DA-BE54-47E7-9C39-A4ABD5ACC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1E686-BCD3-483F-97FF-646A31848C9C}"/>
              </a:ext>
            </a:extLst>
          </p:cNvPr>
          <p:cNvSpPr>
            <a:spLocks noGrp="1"/>
          </p:cNvSpPr>
          <p:nvPr>
            <p:ph type="dt" sz="half" idx="10"/>
          </p:nvPr>
        </p:nvSpPr>
        <p:spPr/>
        <p:txBody>
          <a:bodyPr/>
          <a:lstStyle/>
          <a:p>
            <a:fld id="{C2468D38-7081-47D1-9A76-D93F2A79BEBB}" type="datetimeFigureOut">
              <a:rPr lang="en-US" smtClean="0"/>
              <a:t>6/26/2025</a:t>
            </a:fld>
            <a:endParaRPr lang="en-US" dirty="0"/>
          </a:p>
        </p:txBody>
      </p:sp>
      <p:sp>
        <p:nvSpPr>
          <p:cNvPr id="5" name="Footer Placeholder 4">
            <a:extLst>
              <a:ext uri="{FF2B5EF4-FFF2-40B4-BE49-F238E27FC236}">
                <a16:creationId xmlns:a16="http://schemas.microsoft.com/office/drawing/2014/main" id="{64AAAEE5-5A13-47B6-A986-C83C14B685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8CAC14-089F-4DCF-A856-B4464C49088A}"/>
              </a:ext>
            </a:extLst>
          </p:cNvPr>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1493434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D56C-C8DD-41E3-AE4E-53D5EC2DAB3C}"/>
              </a:ext>
            </a:extLst>
          </p:cNvPr>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C37C8E57-D545-4C8D-9C5D-A5A11DC4CC0E}"/>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F82E7E-85C4-41C6-9175-378D8EB9F6A0}"/>
              </a:ext>
            </a:extLst>
          </p:cNvPr>
          <p:cNvSpPr>
            <a:spLocks noGrp="1"/>
          </p:cNvSpPr>
          <p:nvPr>
            <p:ph type="dt" sz="half" idx="10"/>
          </p:nvPr>
        </p:nvSpPr>
        <p:spPr/>
        <p:txBody>
          <a:bodyPr/>
          <a:lstStyle/>
          <a:p>
            <a:fld id="{C2468D38-7081-47D1-9A76-D93F2A79BEBB}" type="datetimeFigureOut">
              <a:rPr lang="en-US" smtClean="0"/>
              <a:t>6/26/2025</a:t>
            </a:fld>
            <a:endParaRPr lang="en-US" dirty="0"/>
          </a:p>
        </p:txBody>
      </p:sp>
      <p:sp>
        <p:nvSpPr>
          <p:cNvPr id="5" name="Footer Placeholder 4">
            <a:extLst>
              <a:ext uri="{FF2B5EF4-FFF2-40B4-BE49-F238E27FC236}">
                <a16:creationId xmlns:a16="http://schemas.microsoft.com/office/drawing/2014/main" id="{CE90E56D-DBC7-4C33-AA07-14F00C569E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AD6A03-E2D6-4AED-AF76-6B4994DBF522}"/>
              </a:ext>
            </a:extLst>
          </p:cNvPr>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2530331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4BC0-915F-4452-B17E-529B78F12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E5317-F0E8-4905-8714-963662E0F77E}"/>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DE22C2-8FB3-46E0-B435-FEC70B0D755E}"/>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94CC2D-FD51-4A43-9B7C-0F2285FFDD8B}"/>
              </a:ext>
            </a:extLst>
          </p:cNvPr>
          <p:cNvSpPr>
            <a:spLocks noGrp="1"/>
          </p:cNvSpPr>
          <p:nvPr>
            <p:ph type="dt" sz="half" idx="10"/>
          </p:nvPr>
        </p:nvSpPr>
        <p:spPr/>
        <p:txBody>
          <a:bodyPr/>
          <a:lstStyle/>
          <a:p>
            <a:fld id="{C2468D38-7081-47D1-9A76-D93F2A79BEBB}" type="datetimeFigureOut">
              <a:rPr lang="en-US" smtClean="0"/>
              <a:t>6/26/2025</a:t>
            </a:fld>
            <a:endParaRPr lang="en-US" dirty="0"/>
          </a:p>
        </p:txBody>
      </p:sp>
      <p:sp>
        <p:nvSpPr>
          <p:cNvPr id="6" name="Footer Placeholder 5">
            <a:extLst>
              <a:ext uri="{FF2B5EF4-FFF2-40B4-BE49-F238E27FC236}">
                <a16:creationId xmlns:a16="http://schemas.microsoft.com/office/drawing/2014/main" id="{AA57003F-8BD6-4BBA-853F-DFB671CFD8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221A9A-3564-4C90-B012-B3188722D78E}"/>
              </a:ext>
            </a:extLst>
          </p:cNvPr>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3701896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034B-981F-42C2-9379-C309A9D81F62}"/>
              </a:ext>
            </a:extLst>
          </p:cNvPr>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9C5C71-31DF-4529-8DE1-DB968745A819}"/>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373F03E1-13D6-42E9-8F16-F8C224FEE13A}"/>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A66CF-2AA3-4809-9C54-A932B2D5EED6}"/>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15908098-0519-4746-A271-0DE3FAE062C9}"/>
              </a:ext>
            </a:extLst>
          </p:cNvPr>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16A74D-A71D-44EA-817D-1D975759ADAB}"/>
              </a:ext>
            </a:extLst>
          </p:cNvPr>
          <p:cNvSpPr>
            <a:spLocks noGrp="1"/>
          </p:cNvSpPr>
          <p:nvPr>
            <p:ph type="dt" sz="half" idx="10"/>
          </p:nvPr>
        </p:nvSpPr>
        <p:spPr/>
        <p:txBody>
          <a:bodyPr/>
          <a:lstStyle/>
          <a:p>
            <a:fld id="{C2468D38-7081-47D1-9A76-D93F2A79BEBB}" type="datetimeFigureOut">
              <a:rPr lang="en-US" smtClean="0"/>
              <a:t>6/26/2025</a:t>
            </a:fld>
            <a:endParaRPr lang="en-US" dirty="0"/>
          </a:p>
        </p:txBody>
      </p:sp>
      <p:sp>
        <p:nvSpPr>
          <p:cNvPr id="8" name="Footer Placeholder 7">
            <a:extLst>
              <a:ext uri="{FF2B5EF4-FFF2-40B4-BE49-F238E27FC236}">
                <a16:creationId xmlns:a16="http://schemas.microsoft.com/office/drawing/2014/main" id="{16DB6A65-2BBB-47F9-B894-EB68D5830E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E9BBDCF-283A-437B-B1FB-C16C4A5251C7}"/>
              </a:ext>
            </a:extLst>
          </p:cNvPr>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183965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996C0-0953-4D1C-ACFF-47897EDF62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E73E0A-5A61-4158-8E80-1B19A744BF4A}"/>
              </a:ext>
            </a:extLst>
          </p:cNvPr>
          <p:cNvSpPr>
            <a:spLocks noGrp="1"/>
          </p:cNvSpPr>
          <p:nvPr>
            <p:ph type="dt" sz="half" idx="10"/>
          </p:nvPr>
        </p:nvSpPr>
        <p:spPr/>
        <p:txBody>
          <a:bodyPr/>
          <a:lstStyle/>
          <a:p>
            <a:fld id="{C2468D38-7081-47D1-9A76-D93F2A79BEBB}" type="datetimeFigureOut">
              <a:rPr lang="en-US" smtClean="0"/>
              <a:t>6/26/2025</a:t>
            </a:fld>
            <a:endParaRPr lang="en-US" dirty="0"/>
          </a:p>
        </p:txBody>
      </p:sp>
      <p:sp>
        <p:nvSpPr>
          <p:cNvPr id="4" name="Footer Placeholder 3">
            <a:extLst>
              <a:ext uri="{FF2B5EF4-FFF2-40B4-BE49-F238E27FC236}">
                <a16:creationId xmlns:a16="http://schemas.microsoft.com/office/drawing/2014/main" id="{34E6CB95-86A9-4602-9EF1-9EEFDA716BE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E4596C9-0526-4C4C-A4AB-FBC0DAFB2E4C}"/>
              </a:ext>
            </a:extLst>
          </p:cNvPr>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3162325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665B7F-2C6E-4AEA-938B-B34C91BE315A}"/>
              </a:ext>
            </a:extLst>
          </p:cNvPr>
          <p:cNvSpPr>
            <a:spLocks noGrp="1"/>
          </p:cNvSpPr>
          <p:nvPr>
            <p:ph type="dt" sz="half" idx="10"/>
          </p:nvPr>
        </p:nvSpPr>
        <p:spPr/>
        <p:txBody>
          <a:bodyPr/>
          <a:lstStyle/>
          <a:p>
            <a:fld id="{C2468D38-7081-47D1-9A76-D93F2A79BEBB}" type="datetimeFigureOut">
              <a:rPr lang="en-US" smtClean="0"/>
              <a:t>6/26/2025</a:t>
            </a:fld>
            <a:endParaRPr lang="en-US" dirty="0"/>
          </a:p>
        </p:txBody>
      </p:sp>
      <p:sp>
        <p:nvSpPr>
          <p:cNvPr id="3" name="Footer Placeholder 2">
            <a:extLst>
              <a:ext uri="{FF2B5EF4-FFF2-40B4-BE49-F238E27FC236}">
                <a16:creationId xmlns:a16="http://schemas.microsoft.com/office/drawing/2014/main" id="{3070A446-3605-47D3-93E2-55BC187C6E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712C8B8-570A-40BF-B282-34FABAF9494F}"/>
              </a:ext>
            </a:extLst>
          </p:cNvPr>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3724842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327E-A923-46B7-A38A-C7788394B195}"/>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4496061C-6A1C-4D91-A8A6-02BA7EF9F77A}"/>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0620BE-3D1E-4F27-9C05-8E17317CCA2D}"/>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E77F58EF-E1B7-4FE8-B651-09ECE5CC69C8}"/>
              </a:ext>
            </a:extLst>
          </p:cNvPr>
          <p:cNvSpPr>
            <a:spLocks noGrp="1"/>
          </p:cNvSpPr>
          <p:nvPr>
            <p:ph type="dt" sz="half" idx="10"/>
          </p:nvPr>
        </p:nvSpPr>
        <p:spPr/>
        <p:txBody>
          <a:bodyPr/>
          <a:lstStyle/>
          <a:p>
            <a:fld id="{C2468D38-7081-47D1-9A76-D93F2A79BEBB}" type="datetimeFigureOut">
              <a:rPr lang="en-US" smtClean="0"/>
              <a:t>6/26/2025</a:t>
            </a:fld>
            <a:endParaRPr lang="en-US" dirty="0"/>
          </a:p>
        </p:txBody>
      </p:sp>
      <p:sp>
        <p:nvSpPr>
          <p:cNvPr id="6" name="Footer Placeholder 5">
            <a:extLst>
              <a:ext uri="{FF2B5EF4-FFF2-40B4-BE49-F238E27FC236}">
                <a16:creationId xmlns:a16="http://schemas.microsoft.com/office/drawing/2014/main" id="{3B092E61-54A1-40F0-A578-421ECF9440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C05C6F-07B0-4929-80C0-39FB95453580}"/>
              </a:ext>
            </a:extLst>
          </p:cNvPr>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212443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282944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07DD-8790-4077-901B-4D23ABF1658A}"/>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E387C176-45D8-40C4-BA7B-76B21591617C}"/>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3D8E78F4-057D-4594-AEC7-6CFA9280E47B}"/>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48A54F85-CC42-426E-BB3C-3D297FB3C9F8}"/>
              </a:ext>
            </a:extLst>
          </p:cNvPr>
          <p:cNvSpPr>
            <a:spLocks noGrp="1"/>
          </p:cNvSpPr>
          <p:nvPr>
            <p:ph type="dt" sz="half" idx="10"/>
          </p:nvPr>
        </p:nvSpPr>
        <p:spPr/>
        <p:txBody>
          <a:bodyPr/>
          <a:lstStyle/>
          <a:p>
            <a:fld id="{C2468D38-7081-47D1-9A76-D93F2A79BEBB}" type="datetimeFigureOut">
              <a:rPr lang="en-US" smtClean="0"/>
              <a:t>6/26/2025</a:t>
            </a:fld>
            <a:endParaRPr lang="en-US" dirty="0"/>
          </a:p>
        </p:txBody>
      </p:sp>
      <p:sp>
        <p:nvSpPr>
          <p:cNvPr id="6" name="Footer Placeholder 5">
            <a:extLst>
              <a:ext uri="{FF2B5EF4-FFF2-40B4-BE49-F238E27FC236}">
                <a16:creationId xmlns:a16="http://schemas.microsoft.com/office/drawing/2014/main" id="{6EC840CE-482E-4BA5-BF07-DEBABED2C2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7B6ACD-2575-4A71-A2C0-7BDC07817BCB}"/>
              </a:ext>
            </a:extLst>
          </p:cNvPr>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2572300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E207-A69C-491A-93A8-83F156CC30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DEE43-3D82-4C7D-8DC7-ACC2A00E4F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79CD6-2251-45C3-9A4E-197ED06AF139}"/>
              </a:ext>
            </a:extLst>
          </p:cNvPr>
          <p:cNvSpPr>
            <a:spLocks noGrp="1"/>
          </p:cNvSpPr>
          <p:nvPr>
            <p:ph type="dt" sz="half" idx="10"/>
          </p:nvPr>
        </p:nvSpPr>
        <p:spPr/>
        <p:txBody>
          <a:bodyPr/>
          <a:lstStyle/>
          <a:p>
            <a:fld id="{C2468D38-7081-47D1-9A76-D93F2A79BEBB}" type="datetimeFigureOut">
              <a:rPr lang="en-US" smtClean="0"/>
              <a:t>6/26/2025</a:t>
            </a:fld>
            <a:endParaRPr lang="en-US" dirty="0"/>
          </a:p>
        </p:txBody>
      </p:sp>
      <p:sp>
        <p:nvSpPr>
          <p:cNvPr id="5" name="Footer Placeholder 4">
            <a:extLst>
              <a:ext uri="{FF2B5EF4-FFF2-40B4-BE49-F238E27FC236}">
                <a16:creationId xmlns:a16="http://schemas.microsoft.com/office/drawing/2014/main" id="{38E49844-7B63-465B-9A17-133A798BEC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D9987A-1429-4202-9848-672B040559FA}"/>
              </a:ext>
            </a:extLst>
          </p:cNvPr>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1238444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5C90D-0DD8-4E4B-8F9B-2182D277EAA2}"/>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AB547-3346-4A8B-91E2-86FD3BD30EAC}"/>
              </a:ext>
            </a:extLst>
          </p:cNvPr>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0E669-F89E-4687-AA7B-D57040E51805}"/>
              </a:ext>
            </a:extLst>
          </p:cNvPr>
          <p:cNvSpPr>
            <a:spLocks noGrp="1"/>
          </p:cNvSpPr>
          <p:nvPr>
            <p:ph type="dt" sz="half" idx="10"/>
          </p:nvPr>
        </p:nvSpPr>
        <p:spPr/>
        <p:txBody>
          <a:bodyPr/>
          <a:lstStyle/>
          <a:p>
            <a:fld id="{C2468D38-7081-47D1-9A76-D93F2A79BEBB}" type="datetimeFigureOut">
              <a:rPr lang="en-US" smtClean="0"/>
              <a:t>6/26/2025</a:t>
            </a:fld>
            <a:endParaRPr lang="en-US" dirty="0"/>
          </a:p>
        </p:txBody>
      </p:sp>
      <p:sp>
        <p:nvSpPr>
          <p:cNvPr id="5" name="Footer Placeholder 4">
            <a:extLst>
              <a:ext uri="{FF2B5EF4-FFF2-40B4-BE49-F238E27FC236}">
                <a16:creationId xmlns:a16="http://schemas.microsoft.com/office/drawing/2014/main" id="{17BD57F3-75E2-4451-81E0-0764ED1F7B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9926BB-9834-4363-B2EB-9E65F62E29D2}"/>
              </a:ext>
            </a:extLst>
          </p:cNvPr>
          <p:cNvSpPr>
            <a:spLocks noGrp="1"/>
          </p:cNvSpPr>
          <p:nvPr>
            <p:ph type="sldNum" sz="quarter" idx="12"/>
          </p:nvPr>
        </p:nvSpPr>
        <p:spPr/>
        <p:txBody>
          <a:bodyPr/>
          <a:lstStyle/>
          <a:p>
            <a:fld id="{90FCBB43-4EE7-4AE0-A011-CC9052827149}" type="slidenum">
              <a:rPr lang="en-US" smtClean="0"/>
              <a:t>‹#›</a:t>
            </a:fld>
            <a:endParaRPr lang="en-US" dirty="0"/>
          </a:p>
        </p:txBody>
      </p:sp>
    </p:spTree>
    <p:extLst>
      <p:ext uri="{BB962C8B-B14F-4D97-AF65-F5344CB8AC3E}">
        <p14:creationId xmlns:p14="http://schemas.microsoft.com/office/powerpoint/2010/main" val="337497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468D38-7081-47D1-9A76-D93F2A79BEBB}"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72226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68D38-7081-47D1-9A76-D93F2A79BEBB}"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43394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468D38-7081-47D1-9A76-D93F2A79BEBB}" type="datetimeFigureOut">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265644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468D38-7081-47D1-9A76-D93F2A79BEBB}" type="datetimeFigureOut">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423407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68D38-7081-47D1-9A76-D93F2A79BEBB}" type="datetimeFigureOut">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28718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68005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12606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2468D38-7081-47D1-9A76-D93F2A79BEBB}" type="datetimeFigureOut">
              <a:rPr lang="en-US" smtClean="0"/>
              <a:t>6/26/2025</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0FCBB43-4EE7-4AE0-A011-CC9052827149}" type="slidenum">
              <a:rPr lang="en-US" smtClean="0"/>
              <a:t>‹#›</a:t>
            </a:fld>
            <a:endParaRPr lang="en-US"/>
          </a:p>
        </p:txBody>
      </p:sp>
    </p:spTree>
    <p:extLst>
      <p:ext uri="{BB962C8B-B14F-4D97-AF65-F5344CB8AC3E}">
        <p14:creationId xmlns:p14="http://schemas.microsoft.com/office/powerpoint/2010/main" val="471666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09B25-6C94-42DC-A26F-07BE0EBED816}"/>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B43757-CF39-48BB-AA54-10E49E98621B}"/>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BE7B0-E9B8-4998-BF48-32E9CE2A3174}"/>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C2468D38-7081-47D1-9A76-D93F2A79BEBB}" type="datetimeFigureOut">
              <a:rPr lang="en-US" smtClean="0"/>
              <a:t>6/26/2025</a:t>
            </a:fld>
            <a:endParaRPr lang="en-US" dirty="0"/>
          </a:p>
        </p:txBody>
      </p:sp>
      <p:sp>
        <p:nvSpPr>
          <p:cNvPr id="5" name="Footer Placeholder 4">
            <a:extLst>
              <a:ext uri="{FF2B5EF4-FFF2-40B4-BE49-F238E27FC236}">
                <a16:creationId xmlns:a16="http://schemas.microsoft.com/office/drawing/2014/main" id="{D390B1AB-633D-4B55-96EA-2E7FA2A11854}"/>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CC122B3-B3FC-4368-B86B-F47715EA78E3}"/>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90FCBB43-4EE7-4AE0-A011-CC9052827149}" type="slidenum">
              <a:rPr lang="en-US" smtClean="0"/>
              <a:t>‹#›</a:t>
            </a:fld>
            <a:endParaRPr lang="en-US" dirty="0"/>
          </a:p>
        </p:txBody>
      </p:sp>
    </p:spTree>
    <p:extLst>
      <p:ext uri="{BB962C8B-B14F-4D97-AF65-F5344CB8AC3E}">
        <p14:creationId xmlns:p14="http://schemas.microsoft.com/office/powerpoint/2010/main" val="1104467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18/10/relationships/comments" Target="../comments/modernComment_122_DA3ABB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ocs.sandiego.gov/councilpolicies/cpd_100-06.pdf" TargetMode="External"/><Relationship Id="rId5" Type="http://schemas.openxmlformats.org/officeDocument/2006/relationships/hyperlink" Target="https://www.sandiego.gov/sites/default/files/2024-07/fy25-cpps-accf-representatives.pdf" TargetMode="External"/><Relationship Id="rId4" Type="http://schemas.openxmlformats.org/officeDocument/2006/relationships/hyperlink" Target="https://www.sandiego.gov/citycouncil" TargetMode="External"/></Relationships>
</file>

<file path=ppt/slides/_rels/slide12.xml.rels><?xml version="1.0" encoding="UTF-8" standalone="yes"?>
<Relationships xmlns="http://schemas.openxmlformats.org/package/2006/relationships"><Relationship Id="rId3" Type="http://schemas.microsoft.com/office/2018/10/relationships/comments" Target="../comments/modernComment_112_3DB9EF37.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8" Type="http://schemas.openxmlformats.org/officeDocument/2006/relationships/hyperlink" Target="https://www.sandiego.gov/sites/default/files/cert-drug-free-workplace_0.pdf" TargetMode="External"/><Relationship Id="rId3" Type="http://schemas.microsoft.com/office/2018/10/relationships/comments" Target="../comments/modernComment_12A_19C5E240.xml"/><Relationship Id="rId7" Type="http://schemas.openxmlformats.org/officeDocument/2006/relationships/hyperlink" Target="https://rct.doj.ca.gov/Verification/Web/Search.aspx?facility=Y" TargetMode="External"/><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bizfileonline.sos.ca.gov/search/business" TargetMode="External"/><Relationship Id="rId11" Type="http://schemas.openxmlformats.org/officeDocument/2006/relationships/hyperlink" Target="https://www.irs.gov/pub/irs-pdf/fw9.pdf" TargetMode="External"/><Relationship Id="rId5" Type="http://schemas.openxmlformats.org/officeDocument/2006/relationships/hyperlink" Target="https://apps.irs.gov/app/eos/" TargetMode="External"/><Relationship Id="rId10" Type="http://schemas.openxmlformats.org/officeDocument/2006/relationships/hyperlink" Target="https://www.irs.gov/charities-non-profits/annual-filing-and-forms" TargetMode="External"/><Relationship Id="rId4" Type="http://schemas.openxmlformats.org/officeDocument/2006/relationships/image" Target="../media/image4.jpg"/><Relationship Id="rId9" Type="http://schemas.openxmlformats.org/officeDocument/2006/relationships/hyperlink" Target="https://www.sandiego.gov/sites/default/files/admin-trade_work_force_report_aug_2018.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irs.gov/charities-non-profits/contact-irs-exempt-organizations" TargetMode="External"/><Relationship Id="rId4" Type="http://schemas.openxmlformats.org/officeDocument/2006/relationships/hyperlink" Target="https://www.irs.gov/charities-non-profits/tax-exempt-organization-search"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rct.doj.ca.gov/Verification/Web/Search.aspx?facility=Y" TargetMode="External"/><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findyourrep.legislature.ca.gov/" TargetMode="External"/><Relationship Id="rId5" Type="http://schemas.openxmlformats.org/officeDocument/2006/relationships/hyperlink" Target="http://rct.doj.ca.gov/Verification/Web/Search.aspx?facility=Y" TargetMode="External"/><Relationship Id="rId4" Type="http://schemas.openxmlformats.org/officeDocument/2006/relationships/hyperlink" Target="https://bizfileonline.sos.ca.gov/search/business" TargetMode="Externa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hyperlink" Target="https://www.irs.gov/pub/irs-pdf/fw9.pdf" TargetMode="External"/><Relationship Id="rId3" Type="http://schemas.openxmlformats.org/officeDocument/2006/relationships/image" Target="../media/image4.jpg"/><Relationship Id="rId7" Type="http://schemas.openxmlformats.org/officeDocument/2006/relationships/hyperlink" Target="https://www.irs.gov/charities-non-profits/annual-filing-and-form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sandiego.gov/sites/default/files/eoc-workforce-report_0.pdf" TargetMode="External"/><Relationship Id="rId5" Type="http://schemas.openxmlformats.org/officeDocument/2006/relationships/hyperlink" Target="https://docs.sandiego.gov/councilpolicies/cpd_100-17.pdf" TargetMode="External"/><Relationship Id="rId4" Type="http://schemas.openxmlformats.org/officeDocument/2006/relationships/hyperlink" Target="https://www.sandiego.gov/sites/default/files/cert-drug-free-workplace_0.pdf" TargetMode="External"/><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docs.sandiego.gov/councilpolicies/cpd_100-06.pdf"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mailto:Mbielecki@sandiego.gov" TargetMode="External"/><Relationship Id="rId3" Type="http://schemas.openxmlformats.org/officeDocument/2006/relationships/image" Target="../media/image4.jpg"/><Relationship Id="rId7" Type="http://schemas.openxmlformats.org/officeDocument/2006/relationships/hyperlink" Target="mailto:CPPS@sandiego.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sandiego.gov/citycouncil/cpps" TargetMode="External"/><Relationship Id="rId4" Type="http://schemas.openxmlformats.org/officeDocument/2006/relationships/hyperlink" Target="https://www.sandiego.gov/citycouncil" TargetMode="External"/><Relationship Id="rId9" Type="http://schemas.openxmlformats.org/officeDocument/2006/relationships/hyperlink" Target="mailto:EdwardsA@sandiego.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18/10/relationships/comments" Target="../comments/modernComment_128_5ED0BC36.xml"/><Relationship Id="rId7" Type="http://schemas.openxmlformats.org/officeDocument/2006/relationships/hyperlink" Target="https://rct.doj.ca.gov/Verification/Web/Search.aspx?facility=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bizfileonline.sos.ca.gov/search/business" TargetMode="External"/><Relationship Id="rId5" Type="http://schemas.openxmlformats.org/officeDocument/2006/relationships/hyperlink" Target="https://apps.irs.gov/app/eos/" TargetMode="External"/><Relationship Id="rId4" Type="http://schemas.openxmlformats.org/officeDocument/2006/relationships/image" Target="../media/image4.jp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microsoft.com/office/2018/10/relationships/comments" Target="../comments/modernComment_125_8D24DB3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99D6"/>
        </a:solidFill>
        <a:effectLst/>
      </p:bgPr>
    </p:bg>
    <p:spTree>
      <p:nvGrpSpPr>
        <p:cNvPr id="1" name=""/>
        <p:cNvGrpSpPr/>
        <p:nvPr/>
      </p:nvGrpSpPr>
      <p:grpSpPr>
        <a:xfrm>
          <a:off x="0" y="0"/>
          <a:ext cx="0" cy="0"/>
          <a:chOff x="0" y="0"/>
          <a:chExt cx="0" cy="0"/>
        </a:xfrm>
      </p:grpSpPr>
      <p:pic>
        <p:nvPicPr>
          <p:cNvPr id="6" name="Picture 5" descr="Journey to Aztlan by Jamex de la Torre and Einar de la Torre">
            <a:extLst>
              <a:ext uri="{FF2B5EF4-FFF2-40B4-BE49-F238E27FC236}">
                <a16:creationId xmlns:a16="http://schemas.microsoft.com/office/drawing/2014/main" id="{1785ADB6-DC0A-4885-8690-C9550C4FE85B}"/>
              </a:ext>
            </a:extLst>
          </p:cNvPr>
          <p:cNvPicPr/>
          <p:nvPr/>
        </p:nvPicPr>
        <p:blipFill rotWithShape="1">
          <a:blip r:embed="rId3">
            <a:extLst>
              <a:ext uri="{28A0092B-C50C-407E-A947-70E740481C1C}">
                <a14:useLocalDpi xmlns:a14="http://schemas.microsoft.com/office/drawing/2010/main" val="0"/>
              </a:ext>
            </a:extLst>
          </a:blip>
          <a:srcRect t="7407" r="2" b="8826"/>
          <a:stretch/>
        </p:blipFill>
        <p:spPr bwMode="auto">
          <a:xfrm>
            <a:off x="4028495" y="10"/>
            <a:ext cx="6029905" cy="3813647"/>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p:spPr>
      </p:pic>
      <p:pic>
        <p:nvPicPr>
          <p:cNvPr id="8" name="Picture 7">
            <a:extLst>
              <a:ext uri="{FF2B5EF4-FFF2-40B4-BE49-F238E27FC236}">
                <a16:creationId xmlns:a16="http://schemas.microsoft.com/office/drawing/2014/main" id="{AFE96FA3-763C-4095-B643-47A7AFFB2E80}"/>
              </a:ext>
            </a:extLst>
          </p:cNvPr>
          <p:cNvPicPr>
            <a:picLocks noChangeAspect="1"/>
          </p:cNvPicPr>
          <p:nvPr/>
        </p:nvPicPr>
        <p:blipFill rotWithShape="1">
          <a:blip r:embed="rId4">
            <a:extLst>
              <a:ext uri="{28A0092B-C50C-407E-A947-70E740481C1C}">
                <a14:useLocalDpi xmlns:a14="http://schemas.microsoft.com/office/drawing/2010/main" val="0"/>
              </a:ext>
            </a:extLst>
          </a:blip>
          <a:srcRect t="1851" r="2" b="3044"/>
          <a:stretch/>
        </p:blipFill>
        <p:spPr>
          <a:xfrm>
            <a:off x="4028495" y="3958742"/>
            <a:ext cx="6029905" cy="3813658"/>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p:cNvSpPr>
            <a:spLocks noGrp="1"/>
          </p:cNvSpPr>
          <p:nvPr>
            <p:ph type="ctrTitle"/>
          </p:nvPr>
        </p:nvSpPr>
        <p:spPr>
          <a:xfrm>
            <a:off x="362102" y="1863090"/>
            <a:ext cx="4140736" cy="2852165"/>
          </a:xfrm>
        </p:spPr>
        <p:txBody>
          <a:bodyPr>
            <a:normAutofit fontScale="90000"/>
          </a:bodyPr>
          <a:lstStyle/>
          <a:p>
            <a:pPr algn="l">
              <a:lnSpc>
                <a:spcPct val="100000"/>
              </a:lnSpc>
            </a:pPr>
            <a:r>
              <a:rPr lang="en-US" sz="5300" b="1" dirty="0">
                <a:solidFill>
                  <a:schemeClr val="bg1"/>
                </a:solidFill>
                <a:latin typeface="Garamond" panose="02020404030301010803" pitchFamily="18" charset="0"/>
                <a:ea typeface="Open Sans Semibold" panose="020B0706030804020204" pitchFamily="34" charset="0"/>
                <a:cs typeface="Open Sans Semibold" panose="020B0706030804020204" pitchFamily="34" charset="0"/>
              </a:rPr>
              <a:t>Council Office</a:t>
            </a:r>
            <a:br>
              <a:rPr lang="en-US" sz="5300" b="1" dirty="0">
                <a:solidFill>
                  <a:schemeClr val="bg1"/>
                </a:solidFill>
                <a:latin typeface="Garamond" panose="02020404030301010803" pitchFamily="18" charset="0"/>
                <a:ea typeface="Open Sans Semibold" panose="020B0706030804020204" pitchFamily="34" charset="0"/>
                <a:cs typeface="Open Sans Semibold" panose="020B0706030804020204" pitchFamily="34" charset="0"/>
              </a:rPr>
            </a:br>
            <a:r>
              <a:rPr lang="en-US" sz="5300" b="1" dirty="0">
                <a:solidFill>
                  <a:schemeClr val="bg1"/>
                </a:solidFill>
                <a:latin typeface="Garamond" panose="02020404030301010803" pitchFamily="18" charset="0"/>
                <a:ea typeface="Open Sans Semibold" panose="020B0706030804020204" pitchFamily="34" charset="0"/>
                <a:cs typeface="Open Sans Semibold" panose="020B0706030804020204" pitchFamily="34" charset="0"/>
              </a:rPr>
              <a:t>CPPS Funding</a:t>
            </a:r>
            <a:br>
              <a:rPr lang="en-US" sz="4800" b="1" dirty="0">
                <a:solidFill>
                  <a:schemeClr val="bg1"/>
                </a:solidFill>
                <a:latin typeface="Garamond" panose="02020404030301010803" pitchFamily="18" charset="0"/>
                <a:ea typeface="Open Sans Semibold" panose="020B0706030804020204" pitchFamily="34" charset="0"/>
                <a:cs typeface="Open Sans Semibold" panose="020B0706030804020204" pitchFamily="34" charset="0"/>
              </a:rPr>
            </a:br>
            <a:br>
              <a:rPr lang="en-US" sz="2900" b="1" dirty="0">
                <a:solidFill>
                  <a:schemeClr val="bg1"/>
                </a:solidFill>
                <a:latin typeface="Garamond" panose="02020404030301010803" pitchFamily="18" charset="0"/>
                <a:ea typeface="Open Sans Semibold" panose="020B0706030804020204" pitchFamily="34" charset="0"/>
                <a:cs typeface="Open Sans Semibold" panose="020B0706030804020204" pitchFamily="34" charset="0"/>
              </a:rPr>
            </a:br>
            <a:r>
              <a:rPr lang="en-US" sz="2900" b="1" dirty="0">
                <a:solidFill>
                  <a:schemeClr val="bg1"/>
                </a:solidFill>
                <a:latin typeface="Garamond" panose="02020404030301010803" pitchFamily="18" charset="0"/>
                <a:ea typeface="Open Sans Semibold" panose="020B0706030804020204" pitchFamily="34" charset="0"/>
                <a:cs typeface="Open Sans Semibold" panose="020B0706030804020204" pitchFamily="34" charset="0"/>
              </a:rPr>
              <a:t>Fiscal Year 2026</a:t>
            </a:r>
          </a:p>
        </p:txBody>
      </p:sp>
      <p:sp>
        <p:nvSpPr>
          <p:cNvPr id="3" name="Subtitle 2"/>
          <p:cNvSpPr>
            <a:spLocks noGrp="1"/>
          </p:cNvSpPr>
          <p:nvPr>
            <p:ph type="subTitle" idx="1"/>
          </p:nvPr>
        </p:nvSpPr>
        <p:spPr>
          <a:xfrm>
            <a:off x="362102" y="5109057"/>
            <a:ext cx="4255618" cy="1513027"/>
          </a:xfrm>
        </p:spPr>
        <p:txBody>
          <a:bodyPr>
            <a:normAutofit/>
          </a:bodyPr>
          <a:lstStyle/>
          <a:p>
            <a:pPr algn="l"/>
            <a:r>
              <a:rPr lang="en-US" sz="2600" b="1" dirty="0">
                <a:solidFill>
                  <a:schemeClr val="bg1"/>
                </a:solidFill>
                <a:latin typeface="Garamond" panose="02020404030301010803" pitchFamily="18" charset="0"/>
              </a:rPr>
              <a:t>Council Administration </a:t>
            </a:r>
          </a:p>
          <a:p>
            <a:pPr algn="l"/>
            <a:r>
              <a:rPr lang="en-US" sz="2000" b="1" dirty="0">
                <a:solidFill>
                  <a:schemeClr val="bg1"/>
                </a:solidFill>
                <a:latin typeface="Garamond" panose="02020404030301010803" pitchFamily="18" charset="0"/>
              </a:rPr>
              <a:t>Abigail Edwards, Grants Manager</a:t>
            </a:r>
          </a:p>
          <a:p>
            <a:pPr algn="l"/>
            <a:r>
              <a:rPr lang="en-US" sz="2000" b="1" dirty="0">
                <a:solidFill>
                  <a:schemeClr val="bg1"/>
                </a:solidFill>
                <a:latin typeface="Garamond" panose="02020404030301010803" pitchFamily="18" charset="0"/>
              </a:rPr>
              <a:t>Malachi Bielecki, Grants Coordinator</a:t>
            </a:r>
          </a:p>
          <a:p>
            <a:pPr algn="l"/>
            <a:endParaRPr lang="en-US" sz="2200" b="1" dirty="0">
              <a:solidFill>
                <a:schemeClr val="bg1"/>
              </a:solidFill>
              <a:latin typeface="Garamond" panose="02020404030301010803" pitchFamily="18" charset="0"/>
            </a:endParaRPr>
          </a:p>
        </p:txBody>
      </p:sp>
      <p:pic>
        <p:nvPicPr>
          <p:cNvPr id="11" name="Picture 10" descr="Logo&#10;&#10;Description automatically generated">
            <a:extLst>
              <a:ext uri="{FF2B5EF4-FFF2-40B4-BE49-F238E27FC236}">
                <a16:creationId xmlns:a16="http://schemas.microsoft.com/office/drawing/2014/main" id="{7BDFDC14-F643-4DA8-988B-D9ADDB944D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102" y="342705"/>
            <a:ext cx="982988" cy="776682"/>
          </a:xfrm>
          <a:prstGeom prst="rect">
            <a:avLst/>
          </a:prstGeom>
        </p:spPr>
      </p:pic>
    </p:spTree>
    <p:extLst>
      <p:ext uri="{BB962C8B-B14F-4D97-AF65-F5344CB8AC3E}">
        <p14:creationId xmlns:p14="http://schemas.microsoft.com/office/powerpoint/2010/main" val="346021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62" y="2082761"/>
            <a:ext cx="9544118" cy="3145270"/>
          </a:xfrm>
        </p:spPr>
        <p:txBody>
          <a:bodyPr>
            <a:noAutofit/>
          </a:bodyPr>
          <a:lstStyle/>
          <a:p>
            <a:pPr>
              <a:lnSpc>
                <a:spcPct val="120000"/>
              </a:lnSpc>
            </a:pPr>
            <a:r>
              <a:rPr lang="en-US" sz="1800" b="1" dirty="0">
                <a:latin typeface="Open Sans" panose="020B0606030504020204" pitchFamily="34" charset="0"/>
                <a:ea typeface="Open Sans" panose="020B0606030504020204" pitchFamily="34" charset="0"/>
                <a:cs typeface="Open Sans" panose="020B0606030504020204" pitchFamily="34" charset="0"/>
              </a:rPr>
              <a:t>Mama’s Kitchen: </a:t>
            </a:r>
            <a:r>
              <a:rPr lang="en-US" sz="1800" dirty="0">
                <a:latin typeface="Open Sans" panose="020B0606030504020204" pitchFamily="34" charset="0"/>
                <a:ea typeface="Open Sans" panose="020B0606030504020204" pitchFamily="34" charset="0"/>
                <a:cs typeface="Open Sans" panose="020B0606030504020204" pitchFamily="34" charset="0"/>
              </a:rPr>
              <a:t>Medically Tailored Meal Service</a:t>
            </a: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1800" b="1" dirty="0">
                <a:latin typeface="Open Sans" panose="020B0606030504020204" pitchFamily="34" charset="0"/>
                <a:ea typeface="Open Sans" panose="020B0606030504020204" pitchFamily="34" charset="0"/>
                <a:cs typeface="Open Sans" panose="020B0606030504020204" pitchFamily="34" charset="0"/>
              </a:rPr>
              <a:t>San Diego Unified School District: </a:t>
            </a:r>
            <a:r>
              <a:rPr lang="en-US" sz="1800" dirty="0">
                <a:latin typeface="Open Sans" panose="020B0606030504020204" pitchFamily="34" charset="0"/>
                <a:ea typeface="Open Sans" panose="020B0606030504020204" pitchFamily="34" charset="0"/>
                <a:cs typeface="Open Sans" panose="020B0606030504020204" pitchFamily="34" charset="0"/>
              </a:rPr>
              <a:t>Memorial Plaque at Valencia Park Elementary</a:t>
            </a: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1800" b="1" dirty="0">
                <a:latin typeface="Open Sans" panose="020B0606030504020204" pitchFamily="34" charset="0"/>
                <a:ea typeface="Open Sans" panose="020B0606030504020204" pitchFamily="34" charset="0"/>
                <a:cs typeface="Open Sans" panose="020B0606030504020204" pitchFamily="34" charset="0"/>
              </a:rPr>
              <a:t>Persian Cultural Center: </a:t>
            </a:r>
            <a:r>
              <a:rPr lang="en-US" sz="1800" dirty="0">
                <a:latin typeface="Open Sans" panose="020B0606030504020204" pitchFamily="34" charset="0"/>
                <a:ea typeface="Open Sans" panose="020B0606030504020204" pitchFamily="34" charset="0"/>
                <a:cs typeface="Open Sans" panose="020B0606030504020204" pitchFamily="34" charset="0"/>
              </a:rPr>
              <a:t>Nowruz Persian New Year</a:t>
            </a:r>
          </a:p>
          <a:p>
            <a:pPr>
              <a:lnSpc>
                <a:spcPct val="120000"/>
              </a:lnSpc>
            </a:pPr>
            <a:r>
              <a:rPr lang="en-US" sz="1800" b="1" dirty="0">
                <a:latin typeface="Open Sans" panose="020B0606030504020204" pitchFamily="34" charset="0"/>
                <a:ea typeface="Open Sans" panose="020B0606030504020204" pitchFamily="34" charset="0"/>
                <a:cs typeface="Open Sans" panose="020B0606030504020204" pitchFamily="34" charset="0"/>
              </a:rPr>
              <a:t>Otay Mesa Chamber of Commerce: </a:t>
            </a:r>
            <a:r>
              <a:rPr lang="en-US" sz="1800" dirty="0">
                <a:latin typeface="Open Sans" panose="020B0606030504020204" pitchFamily="34" charset="0"/>
                <a:ea typeface="Open Sans" panose="020B0606030504020204" pitchFamily="34" charset="0"/>
                <a:cs typeface="Open Sans" panose="020B0606030504020204" pitchFamily="34" charset="0"/>
              </a:rPr>
              <a:t>IT and Software Support / Street Banners</a:t>
            </a:r>
          </a:p>
          <a:p>
            <a:pPr>
              <a:lnSpc>
                <a:spcPct val="120000"/>
              </a:lnSpc>
            </a:pPr>
            <a:r>
              <a:rPr lang="en-US" sz="1800" b="1" dirty="0">
                <a:latin typeface="Open Sans" panose="020B0606030504020204" pitchFamily="34" charset="0"/>
                <a:ea typeface="Open Sans" panose="020B0606030504020204" pitchFamily="34" charset="0"/>
                <a:cs typeface="Open Sans" panose="020B0606030504020204" pitchFamily="34" charset="0"/>
              </a:rPr>
              <a:t>Somali Bantu Association of America: </a:t>
            </a:r>
            <a:r>
              <a:rPr lang="en-US" sz="1800" dirty="0">
                <a:latin typeface="Open Sans" panose="020B0606030504020204" pitchFamily="34" charset="0"/>
                <a:ea typeface="Open Sans" panose="020B0606030504020204" pitchFamily="34" charset="0"/>
                <a:cs typeface="Open Sans" panose="020B0606030504020204" pitchFamily="34" charset="0"/>
              </a:rPr>
              <a:t>Youth Program Director</a:t>
            </a: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4" name="Picture 6" descr="Image result for biocom festival of science and engineering">
            <a:extLst>
              <a:ext uri="{FF2B5EF4-FFF2-40B4-BE49-F238E27FC236}">
                <a16:creationId xmlns:a16="http://schemas.microsoft.com/office/drawing/2014/main" id="{66D273B9-4EE8-4AF7-8814-6AB17D9E6A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186" y="5226408"/>
            <a:ext cx="3059079" cy="19226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CPPS Projects/Programs/Services</a:t>
            </a:r>
          </a:p>
        </p:txBody>
      </p:sp>
      <p:sp>
        <p:nvSpPr>
          <p:cNvPr id="6" name="TextBox 5"/>
          <p:cNvSpPr txBox="1"/>
          <p:nvPr/>
        </p:nvSpPr>
        <p:spPr>
          <a:xfrm>
            <a:off x="354228" y="1565052"/>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Examples from FY25</a:t>
            </a:r>
          </a:p>
        </p:txBody>
      </p:sp>
      <p:pic>
        <p:nvPicPr>
          <p:cNvPr id="10" name="Picture 9">
            <a:extLst>
              <a:ext uri="{FF2B5EF4-FFF2-40B4-BE49-F238E27FC236}">
                <a16:creationId xmlns:a16="http://schemas.microsoft.com/office/drawing/2014/main" id="{2B064F94-0333-436C-9B07-905344F62A04}"/>
              </a:ext>
            </a:extLst>
          </p:cNvPr>
          <p:cNvPicPr>
            <a:picLocks noChangeAspect="1"/>
          </p:cNvPicPr>
          <p:nvPr/>
        </p:nvPicPr>
        <p:blipFill rotWithShape="1">
          <a:blip r:embed="rId6"/>
          <a:srcRect l="5067"/>
          <a:stretch/>
        </p:blipFill>
        <p:spPr>
          <a:xfrm>
            <a:off x="643572" y="5228032"/>
            <a:ext cx="3505517" cy="1921008"/>
          </a:xfrm>
          <a:prstGeom prst="rect">
            <a:avLst/>
          </a:prstGeom>
        </p:spPr>
      </p:pic>
    </p:spTree>
    <p:extLst>
      <p:ext uri="{BB962C8B-B14F-4D97-AF65-F5344CB8AC3E}">
        <p14:creationId xmlns:p14="http://schemas.microsoft.com/office/powerpoint/2010/main" val="366128206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CPPS Application Process</a:t>
            </a:r>
          </a:p>
        </p:txBody>
      </p:sp>
      <p:sp>
        <p:nvSpPr>
          <p:cNvPr id="6" name="TextBox 5"/>
          <p:cNvSpPr txBox="1"/>
          <p:nvPr/>
        </p:nvSpPr>
        <p:spPr>
          <a:xfrm>
            <a:off x="340927" y="1586214"/>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Pre-Application</a:t>
            </a:r>
          </a:p>
        </p:txBody>
      </p:sp>
      <p:sp>
        <p:nvSpPr>
          <p:cNvPr id="4" name="Content Placeholder 3">
            <a:extLst>
              <a:ext uri="{FF2B5EF4-FFF2-40B4-BE49-F238E27FC236}">
                <a16:creationId xmlns:a16="http://schemas.microsoft.com/office/drawing/2014/main" id="{22B44E00-2CE6-4F0E-9009-AC94B39A09BB}"/>
              </a:ext>
            </a:extLst>
          </p:cNvPr>
          <p:cNvSpPr>
            <a:spLocks noGrp="1"/>
          </p:cNvSpPr>
          <p:nvPr>
            <p:ph idx="1"/>
          </p:nvPr>
        </p:nvSpPr>
        <p:spPr/>
        <p:txBody>
          <a:bodyPr/>
          <a:lstStyle/>
          <a:p>
            <a:pPr marL="0" indent="0">
              <a:buNone/>
            </a:pPr>
            <a:r>
              <a:rPr lang="en-US" dirty="0"/>
              <a:t> </a:t>
            </a:r>
          </a:p>
        </p:txBody>
      </p:sp>
      <p:sp>
        <p:nvSpPr>
          <p:cNvPr id="3" name="TextBox 2">
            <a:extLst>
              <a:ext uri="{FF2B5EF4-FFF2-40B4-BE49-F238E27FC236}">
                <a16:creationId xmlns:a16="http://schemas.microsoft.com/office/drawing/2014/main" id="{DEE7162D-3EF6-4DBC-96AD-B89A5FBC0F64}"/>
              </a:ext>
            </a:extLst>
          </p:cNvPr>
          <p:cNvSpPr txBox="1"/>
          <p:nvPr/>
        </p:nvSpPr>
        <p:spPr>
          <a:xfrm>
            <a:off x="-152402" y="2111763"/>
            <a:ext cx="7734301" cy="4062651"/>
          </a:xfrm>
          <a:prstGeom prst="rect">
            <a:avLst/>
          </a:prstGeom>
          <a:noFill/>
        </p:spPr>
        <p:txBody>
          <a:bodyPr wrap="square" rtlCol="0">
            <a:spAutoFit/>
          </a:bodyPr>
          <a:lstStyle/>
          <a:p>
            <a:pPr marL="800100" lvl="1" indent="-342900">
              <a:spcBef>
                <a:spcPts val="600"/>
              </a:spcBef>
              <a:spcAft>
                <a:spcPts val="600"/>
              </a:spcAft>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Contact the </a:t>
            </a:r>
            <a:r>
              <a:rPr lang="en-US" sz="2100" dirty="0">
                <a:latin typeface="Open Sans" panose="020B0606030504020204" pitchFamily="34" charset="0"/>
                <a:ea typeface="Open Sans" panose="020B0606030504020204" pitchFamily="34" charset="0"/>
                <a:cs typeface="Open Sans" panose="020B0606030504020204" pitchFamily="34" charset="0"/>
                <a:hlinkClick r:id="rId4"/>
              </a:rPr>
              <a:t>council office(s) </a:t>
            </a:r>
            <a:r>
              <a:rPr lang="en-US" sz="2100" dirty="0">
                <a:latin typeface="Open Sans" panose="020B0606030504020204" pitchFamily="34" charset="0"/>
                <a:ea typeface="Open Sans" panose="020B0606030504020204" pitchFamily="34" charset="0"/>
                <a:cs typeface="Open Sans" panose="020B0606030504020204" pitchFamily="34" charset="0"/>
              </a:rPr>
              <a:t>to learn more about their funding priorities. </a:t>
            </a:r>
          </a:p>
          <a:p>
            <a:pPr marL="1257300" lvl="2" indent="-34290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hlinkClick r:id="rId5"/>
              </a:rPr>
              <a:t>Council Grant Representatives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spcBef>
                <a:spcPts val="600"/>
              </a:spcBef>
              <a:spcAft>
                <a:spcPts val="600"/>
              </a:spcAft>
              <a:buFont typeface="Arial" panose="020B0604020202020204" pitchFamily="34" charset="0"/>
              <a:buChar char="•"/>
            </a:pPr>
            <a:r>
              <a:rPr lang="en-US" sz="2100" b="1" dirty="0">
                <a:latin typeface="Open Sans" panose="020B0606030504020204" pitchFamily="34" charset="0"/>
                <a:ea typeface="Open Sans" panose="020B0606030504020204" pitchFamily="34" charset="0"/>
                <a:cs typeface="Open Sans" panose="020B0606030504020204" pitchFamily="34" charset="0"/>
              </a:rPr>
              <a:t>Verify compliance </a:t>
            </a:r>
            <a:r>
              <a:rPr lang="en-US" sz="2100" dirty="0">
                <a:latin typeface="Open Sans" panose="020B0606030504020204" pitchFamily="34" charset="0"/>
                <a:ea typeface="Open Sans" panose="020B0606030504020204" pitchFamily="34" charset="0"/>
                <a:cs typeface="Open Sans" panose="020B0606030504020204" pitchFamily="34" charset="0"/>
              </a:rPr>
              <a:t>with all standards required by </a:t>
            </a:r>
            <a:r>
              <a:rPr lang="en-US" sz="2100" dirty="0">
                <a:latin typeface="Open Sans" panose="020B0606030504020204" pitchFamily="34" charset="0"/>
                <a:ea typeface="Open Sans" panose="020B0606030504020204" pitchFamily="34" charset="0"/>
                <a:cs typeface="Open Sans" panose="020B0606030504020204" pitchFamily="34" charset="0"/>
                <a:hlinkClick r:id="rId6"/>
              </a:rPr>
              <a:t>Council Policy 100-06</a:t>
            </a:r>
            <a:r>
              <a:rPr lang="en-US" sz="2100" dirty="0">
                <a:latin typeface="Open Sans" panose="020B0606030504020204" pitchFamily="34" charset="0"/>
                <a:ea typeface="Open Sans" panose="020B0606030504020204" pitchFamily="34" charset="0"/>
                <a:cs typeface="Open Sans" panose="020B0606030504020204" pitchFamily="34" charset="0"/>
              </a:rPr>
              <a:t>. </a:t>
            </a:r>
          </a:p>
          <a:p>
            <a:pPr marL="1257300" lvl="2" indent="-34290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Must be in good standing at the time of application submission. </a:t>
            </a:r>
          </a:p>
          <a:p>
            <a:pPr marL="800100" lvl="1" indent="-342900">
              <a:spcBef>
                <a:spcPts val="600"/>
              </a:spcBef>
              <a:spcAft>
                <a:spcPts val="600"/>
              </a:spcAft>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Recognize that applying for CPPS funding </a:t>
            </a:r>
            <a:r>
              <a:rPr lang="en-US" sz="2100" b="1" dirty="0">
                <a:latin typeface="Open Sans" panose="020B0606030504020204" pitchFamily="34" charset="0"/>
                <a:ea typeface="Open Sans" panose="020B0606030504020204" pitchFamily="34" charset="0"/>
                <a:cs typeface="Open Sans" panose="020B0606030504020204" pitchFamily="34" charset="0"/>
              </a:rPr>
              <a:t>does not guarantee</a:t>
            </a:r>
            <a:r>
              <a:rPr lang="en-US" sz="2100" dirty="0">
                <a:latin typeface="Open Sans" panose="020B0606030504020204" pitchFamily="34" charset="0"/>
                <a:ea typeface="Open Sans" panose="020B0606030504020204" pitchFamily="34" charset="0"/>
                <a:cs typeface="Open Sans" panose="020B0606030504020204" pitchFamily="34" charset="0"/>
              </a:rPr>
              <a:t> funding. </a:t>
            </a:r>
          </a:p>
          <a:p>
            <a:pPr marL="742950" lvl="1" indent="-285750">
              <a:spcBef>
                <a:spcPts val="600"/>
              </a:spcBef>
              <a:spcAft>
                <a:spcPts val="600"/>
              </a:spcAft>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Related image">
            <a:extLst>
              <a:ext uri="{FF2B5EF4-FFF2-40B4-BE49-F238E27FC236}">
                <a16:creationId xmlns:a16="http://schemas.microsoft.com/office/drawing/2014/main" id="{38D4D841-74AF-4E27-942A-CF91A76873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1899" y="3249307"/>
            <a:ext cx="2430773" cy="257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44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CPPS Application Process</a:t>
            </a:r>
          </a:p>
        </p:txBody>
      </p:sp>
      <p:sp>
        <p:nvSpPr>
          <p:cNvPr id="6" name="TextBox 5"/>
          <p:cNvSpPr txBox="1"/>
          <p:nvPr/>
        </p:nvSpPr>
        <p:spPr>
          <a:xfrm>
            <a:off x="340927" y="1586214"/>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Application Overview</a:t>
            </a:r>
          </a:p>
        </p:txBody>
      </p:sp>
      <p:sp>
        <p:nvSpPr>
          <p:cNvPr id="3" name="TextBox 2">
            <a:extLst>
              <a:ext uri="{FF2B5EF4-FFF2-40B4-BE49-F238E27FC236}">
                <a16:creationId xmlns:a16="http://schemas.microsoft.com/office/drawing/2014/main" id="{DEE7162D-3EF6-4DBC-96AD-B89A5FBC0F64}"/>
              </a:ext>
            </a:extLst>
          </p:cNvPr>
          <p:cNvSpPr txBox="1"/>
          <p:nvPr/>
        </p:nvSpPr>
        <p:spPr>
          <a:xfrm>
            <a:off x="-148281" y="2241863"/>
            <a:ext cx="7851408" cy="4524315"/>
          </a:xfrm>
          <a:prstGeom prst="rect">
            <a:avLst/>
          </a:prstGeom>
          <a:noFill/>
        </p:spPr>
        <p:txBody>
          <a:bodyPr wrap="square" rtlCol="0">
            <a:spAutoFit/>
          </a:bodyPr>
          <a:lstStyle/>
          <a:p>
            <a:pPr marL="800100" lvl="1" indent="-342900">
              <a:spcBef>
                <a:spcPts val="600"/>
              </a:spcBef>
              <a:spcAft>
                <a:spcPts val="600"/>
              </a:spcAft>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Use the CPPS Application Instructions as a guide.</a:t>
            </a:r>
          </a:p>
          <a:p>
            <a:pPr marL="742950" lvl="1" indent="-285750">
              <a:spcBef>
                <a:spcPts val="600"/>
              </a:spcBef>
              <a:spcAft>
                <a:spcPts val="600"/>
              </a:spcAft>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An applicant may submit multiple applications. </a:t>
            </a:r>
          </a:p>
          <a:p>
            <a:pPr marL="1200150" lvl="2" indent="-28575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Only one project/program/service is allowed per application.</a:t>
            </a:r>
          </a:p>
          <a:p>
            <a:pPr marL="1200150" lvl="2" indent="-28575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May request funding from multiple council offices within the same application.</a:t>
            </a:r>
          </a:p>
          <a:p>
            <a:pPr marL="742950" lvl="1" indent="-285750">
              <a:spcBef>
                <a:spcPts val="600"/>
              </a:spcBef>
              <a:spcAft>
                <a:spcPts val="600"/>
              </a:spcAft>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A funding request may not be less than </a:t>
            </a:r>
            <a:r>
              <a:rPr lang="en-US" sz="2100" b="1" dirty="0">
                <a:latin typeface="Open Sans" panose="020B0606030504020204" pitchFamily="34" charset="0"/>
                <a:ea typeface="Open Sans" panose="020B0606030504020204" pitchFamily="34" charset="0"/>
                <a:cs typeface="Open Sans" panose="020B0606030504020204" pitchFamily="34" charset="0"/>
              </a:rPr>
              <a:t>$1,500. </a:t>
            </a:r>
            <a:endParaRPr lang="en-US" sz="21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spcBef>
                <a:spcPts val="600"/>
              </a:spcBef>
              <a:spcAft>
                <a:spcPts val="600"/>
              </a:spcAft>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Demonstrate that the project/program/service is </a:t>
            </a:r>
            <a:r>
              <a:rPr lang="en-US" sz="2100" b="1" dirty="0">
                <a:latin typeface="Open Sans" panose="020B0606030504020204" pitchFamily="34" charset="0"/>
                <a:ea typeface="Open Sans" panose="020B0606030504020204" pitchFamily="34" charset="0"/>
                <a:cs typeface="Open Sans" panose="020B0606030504020204" pitchFamily="34" charset="0"/>
              </a:rPr>
              <a:t>open to the public, serves a lawful public purpose, and benefits San Diego’s communities.</a:t>
            </a:r>
          </a:p>
          <a:p>
            <a:pPr marL="742950" lvl="1" indent="-285750">
              <a:spcBef>
                <a:spcPts val="600"/>
              </a:spcBef>
              <a:spcAft>
                <a:spcPts val="600"/>
              </a:spcAft>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Related image">
            <a:extLst>
              <a:ext uri="{FF2B5EF4-FFF2-40B4-BE49-F238E27FC236}">
                <a16:creationId xmlns:a16="http://schemas.microsoft.com/office/drawing/2014/main" id="{38D4D841-74AF-4E27-942A-CF91A7687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899" y="3305122"/>
            <a:ext cx="2325230" cy="245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9557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5" name="TextBox 4"/>
          <p:cNvSpPr txBox="1"/>
          <p:nvPr/>
        </p:nvSpPr>
        <p:spPr>
          <a:xfrm>
            <a:off x="354262" y="1041832"/>
            <a:ext cx="9021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CPPS Application Process</a:t>
            </a:r>
          </a:p>
        </p:txBody>
      </p:sp>
      <p:sp>
        <p:nvSpPr>
          <p:cNvPr id="6" name="TextBox 5"/>
          <p:cNvSpPr txBox="1"/>
          <p:nvPr/>
        </p:nvSpPr>
        <p:spPr>
          <a:xfrm>
            <a:off x="340927" y="1586214"/>
            <a:ext cx="8764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Application Overview</a:t>
            </a:r>
          </a:p>
        </p:txBody>
      </p:sp>
      <p:sp>
        <p:nvSpPr>
          <p:cNvPr id="3" name="TextBox 2">
            <a:extLst>
              <a:ext uri="{FF2B5EF4-FFF2-40B4-BE49-F238E27FC236}">
                <a16:creationId xmlns:a16="http://schemas.microsoft.com/office/drawing/2014/main" id="{DEE7162D-3EF6-4DBC-96AD-B89A5FBC0F64}"/>
              </a:ext>
            </a:extLst>
          </p:cNvPr>
          <p:cNvSpPr txBox="1"/>
          <p:nvPr/>
        </p:nvSpPr>
        <p:spPr>
          <a:xfrm>
            <a:off x="-152402" y="2209962"/>
            <a:ext cx="8028917" cy="4124206"/>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Due at the time of application: </a:t>
            </a:r>
          </a:p>
          <a:p>
            <a:pPr marL="1257300" lvl="2" indent="-342900">
              <a:spcBef>
                <a:spcPts val="600"/>
              </a:spcBef>
              <a:spcAft>
                <a:spcPts val="600"/>
              </a:spcAft>
              <a:buFont typeface="Arial" panose="020B0604020202020204" pitchFamily="34" charset="0"/>
              <a:buChar char="•"/>
            </a:pPr>
            <a:r>
              <a:rPr kumimoji="0" lang="en-US"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Standard application</a:t>
            </a:r>
          </a:p>
          <a:p>
            <a:pPr marL="1257300" lvl="2" indent="-342900">
              <a:spcBef>
                <a:spcPts val="600"/>
              </a:spcBef>
              <a:spcAft>
                <a:spcPts val="600"/>
              </a:spcAft>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Proof of nonprofit status with the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5"/>
              </a:rPr>
              <a:t>IRS</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257300" lvl="2" indent="-342900">
              <a:spcBef>
                <a:spcPts val="600"/>
              </a:spcBef>
              <a:spcAft>
                <a:spcPts val="600"/>
              </a:spcAft>
              <a:buFont typeface="Arial" panose="020B0604020202020204" pitchFamily="34" charset="0"/>
              <a:buChar char="•"/>
            </a:pPr>
            <a:r>
              <a:rPr kumimoji="0" lang="en-US"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Proof of “ACTIVE” status with the </a:t>
            </a:r>
            <a:r>
              <a:rPr kumimoji="0" lang="en-US"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CA SOS</a:t>
            </a:r>
            <a:endParaRPr kumimoji="0" lang="en-US"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257300" lvl="2" indent="-342900">
              <a:spcBef>
                <a:spcPts val="600"/>
              </a:spcBef>
              <a:spcAft>
                <a:spcPts val="600"/>
              </a:spcAft>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Proof of “CURRENT” (or exempt) status with the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7"/>
              </a:rPr>
              <a:t>CA AG</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257300" lvl="2" indent="-342900">
              <a:spcBef>
                <a:spcPts val="600"/>
              </a:spcBef>
              <a:spcAft>
                <a:spcPts val="600"/>
              </a:spcAft>
              <a:buFont typeface="Arial" panose="020B0604020202020204" pitchFamily="34" charset="0"/>
              <a:buChar char="•"/>
            </a:pPr>
            <a:r>
              <a:rPr kumimoji="0" lang="en-US"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8"/>
              </a:rPr>
              <a:t>Certification for a Drug Free Workplace</a:t>
            </a:r>
            <a:endParaRPr kumimoji="0" lang="en-US"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257300" lvl="2" indent="-342900">
              <a:spcBef>
                <a:spcPts val="600"/>
              </a:spcBef>
              <a:spcAft>
                <a:spcPts val="600"/>
              </a:spcAft>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9"/>
              </a:rPr>
              <a:t>EOC Workforce Report</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 (pages 1-3)</a:t>
            </a:r>
            <a:endParaRPr kumimoji="0" lang="en-US"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257300" lvl="2" indent="-342900">
              <a:spcBef>
                <a:spcPts val="600"/>
              </a:spcBef>
              <a:spcAft>
                <a:spcPts val="600"/>
              </a:spcAft>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10"/>
              </a:rPr>
              <a:t>IRS Form 990, 990EZ, or 990N</a:t>
            </a:r>
            <a:endPar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257300" lvl="2" indent="-342900">
              <a:spcBef>
                <a:spcPts val="600"/>
              </a:spcBef>
              <a:spcAft>
                <a:spcPts val="600"/>
              </a:spcAft>
              <a:buFont typeface="Arial" panose="020B0604020202020204" pitchFamily="34" charset="0"/>
              <a:buChar char="•"/>
            </a:pPr>
            <a:r>
              <a:rPr kumimoji="0" lang="en-US"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11"/>
              </a:rPr>
              <a:t>IRS Form W-9</a:t>
            </a:r>
            <a:endParaRPr kumimoji="0" lang="en-US"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Related image">
            <a:extLst>
              <a:ext uri="{FF2B5EF4-FFF2-40B4-BE49-F238E27FC236}">
                <a16:creationId xmlns:a16="http://schemas.microsoft.com/office/drawing/2014/main" id="{38D4D841-74AF-4E27-942A-CF91A76873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81899" y="3305122"/>
            <a:ext cx="2325230" cy="245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39891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CPPS Application Process</a:t>
            </a:r>
          </a:p>
        </p:txBody>
      </p:sp>
      <p:sp>
        <p:nvSpPr>
          <p:cNvPr id="6" name="TextBox 5"/>
          <p:cNvSpPr txBox="1"/>
          <p:nvPr/>
        </p:nvSpPr>
        <p:spPr>
          <a:xfrm>
            <a:off x="354262" y="1586214"/>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Supplemental Documentation</a:t>
            </a:r>
          </a:p>
        </p:txBody>
      </p:sp>
      <p:sp>
        <p:nvSpPr>
          <p:cNvPr id="4" name="Content Placeholder 3">
            <a:extLst>
              <a:ext uri="{FF2B5EF4-FFF2-40B4-BE49-F238E27FC236}">
                <a16:creationId xmlns:a16="http://schemas.microsoft.com/office/drawing/2014/main" id="{22B44E00-2CE6-4F0E-9009-AC94B39A09BB}"/>
              </a:ext>
            </a:extLst>
          </p:cNvPr>
          <p:cNvSpPr>
            <a:spLocks noGrp="1"/>
          </p:cNvSpPr>
          <p:nvPr>
            <p:ph idx="1"/>
          </p:nvPr>
        </p:nvSpPr>
        <p:spPr>
          <a:xfrm>
            <a:off x="4667249" y="2069042"/>
            <a:ext cx="4699635" cy="4931516"/>
          </a:xfrm>
        </p:spPr>
        <p:txBody>
          <a:bodyPr/>
          <a:lstStyle/>
          <a:p>
            <a:pPr marL="0" indent="0">
              <a:buNone/>
            </a:pPr>
            <a:r>
              <a:rPr lang="en-US" dirty="0"/>
              <a:t> </a:t>
            </a:r>
          </a:p>
        </p:txBody>
      </p:sp>
      <p:sp>
        <p:nvSpPr>
          <p:cNvPr id="3" name="TextBox 2">
            <a:extLst>
              <a:ext uri="{FF2B5EF4-FFF2-40B4-BE49-F238E27FC236}">
                <a16:creationId xmlns:a16="http://schemas.microsoft.com/office/drawing/2014/main" id="{DEE7162D-3EF6-4DBC-96AD-B89A5FBC0F64}"/>
              </a:ext>
            </a:extLst>
          </p:cNvPr>
          <p:cNvSpPr txBox="1"/>
          <p:nvPr/>
        </p:nvSpPr>
        <p:spPr>
          <a:xfrm>
            <a:off x="354262" y="2047879"/>
            <a:ext cx="5492356" cy="4562788"/>
          </a:xfrm>
          <a:prstGeom prst="rect">
            <a:avLst/>
          </a:prstGeom>
          <a:noFill/>
        </p:spPr>
        <p:txBody>
          <a:bodyPr wrap="square" rtlCol="0">
            <a:spAutoFit/>
          </a:bodyPr>
          <a:lstStyle/>
          <a:p>
            <a:endParaRPr lang="en-US" sz="1700" b="1" dirty="0">
              <a:latin typeface="Open Sans" panose="020B0606030504020204" pitchFamily="34" charset="0"/>
              <a:ea typeface="Open Sans" panose="020B0606030504020204" pitchFamily="34" charset="0"/>
              <a:cs typeface="Open Sans" panose="020B0606030504020204" pitchFamily="34" charset="0"/>
            </a:endParaRPr>
          </a:p>
          <a:p>
            <a:r>
              <a:rPr lang="en-US" sz="2100" b="1" dirty="0">
                <a:latin typeface="Open Sans" panose="020B0606030504020204" pitchFamily="34" charset="0"/>
                <a:ea typeface="Open Sans" panose="020B0606030504020204" pitchFamily="34" charset="0"/>
                <a:cs typeface="Open Sans" panose="020B0606030504020204" pitchFamily="34" charset="0"/>
              </a:rPr>
              <a:t>To check nonprofit status:</a:t>
            </a:r>
          </a:p>
          <a:p>
            <a:pPr marL="285750" indent="-285750">
              <a:buFont typeface="Arial" panose="020B0604020202020204" pitchFamily="34" charset="0"/>
              <a:buChar char="•"/>
            </a:pPr>
            <a:endParaRPr lang="en-US" sz="105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Use the </a:t>
            </a:r>
            <a:r>
              <a:rPr lang="en-US" sz="2000" dirty="0">
                <a:latin typeface="Open Sans" panose="020B0606030504020204" pitchFamily="34" charset="0"/>
                <a:ea typeface="Open Sans" panose="020B0606030504020204" pitchFamily="34" charset="0"/>
                <a:cs typeface="Open Sans" panose="020B0606030504020204" pitchFamily="34" charset="0"/>
                <a:hlinkClick r:id="rId4"/>
              </a:rPr>
              <a:t>Tax-Exempt Organization Search </a:t>
            </a:r>
            <a:r>
              <a:rPr lang="en-US" sz="2000" dirty="0">
                <a:latin typeface="Open Sans" panose="020B0606030504020204" pitchFamily="34" charset="0"/>
                <a:ea typeface="Open Sans" panose="020B0606030504020204" pitchFamily="34" charset="0"/>
                <a:cs typeface="Open Sans" panose="020B0606030504020204" pitchFamily="34" charset="0"/>
              </a:rPr>
              <a:t>tool.</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100" b="1" dirty="0">
                <a:latin typeface="Open Sans" panose="020B0606030504020204" pitchFamily="34" charset="0"/>
                <a:ea typeface="Open Sans" panose="020B0606030504020204" pitchFamily="34" charset="0"/>
                <a:cs typeface="Open Sans" panose="020B0606030504020204" pitchFamily="34" charset="0"/>
              </a:rPr>
              <a:t>Cannot locate or lost letter:</a:t>
            </a:r>
          </a:p>
          <a:p>
            <a:endParaRPr lang="en-US" sz="1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Contact </a:t>
            </a:r>
            <a:r>
              <a:rPr lang="en-US" sz="2000" dirty="0">
                <a:latin typeface="Open Sans" panose="020B0606030504020204" pitchFamily="34" charset="0"/>
                <a:ea typeface="Open Sans" panose="020B0606030504020204" pitchFamily="34" charset="0"/>
                <a:cs typeface="Open Sans" panose="020B0606030504020204" pitchFamily="34" charset="0"/>
                <a:hlinkClick r:id="rId5"/>
              </a:rPr>
              <a:t>Customer Account Services </a:t>
            </a:r>
            <a:r>
              <a:rPr lang="en-US" sz="2000" dirty="0">
                <a:latin typeface="Open Sans" panose="020B0606030504020204" pitchFamily="34" charset="0"/>
                <a:ea typeface="Open Sans" panose="020B0606030504020204" pitchFamily="34" charset="0"/>
                <a:cs typeface="Open Sans" panose="020B0606030504020204" pitchFamily="34" charset="0"/>
              </a:rPr>
              <a:t>by phone, letter, or fax to request an </a:t>
            </a:r>
            <a:r>
              <a:rPr lang="en-US" sz="2000" i="1" dirty="0">
                <a:latin typeface="Open Sans" panose="020B0606030504020204" pitchFamily="34" charset="0"/>
                <a:ea typeface="Open Sans" panose="020B0606030504020204" pitchFamily="34" charset="0"/>
                <a:cs typeface="Open Sans" panose="020B0606030504020204" pitchFamily="34" charset="0"/>
              </a:rPr>
              <a:t>affirmation letter</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marL="742950" lvl="1" indent="-285750">
              <a:buFont typeface="Arial" panose="020B0604020202020204" pitchFamily="34" charset="0"/>
              <a:buChar char="•"/>
            </a:pPr>
            <a:r>
              <a:rPr lang="en-US" sz="1900" dirty="0">
                <a:latin typeface="Open Sans" panose="020B0606030504020204" pitchFamily="34" charset="0"/>
                <a:ea typeface="Open Sans" panose="020B0606030504020204" pitchFamily="34" charset="0"/>
                <a:cs typeface="Open Sans" panose="020B0606030504020204" pitchFamily="34" charset="0"/>
              </a:rPr>
              <a:t>The request must include:</a:t>
            </a:r>
          </a:p>
          <a:p>
            <a:pPr marL="1200150" lvl="2"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Full name </a:t>
            </a:r>
          </a:p>
          <a:p>
            <a:pPr marL="1200150" lvl="2"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Employer Identification Number</a:t>
            </a:r>
          </a:p>
          <a:p>
            <a:pPr marL="1200150" lvl="2"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Authorized signature (an officer or trustee)  </a:t>
            </a:r>
          </a:p>
        </p:txBody>
      </p:sp>
      <p:pic>
        <p:nvPicPr>
          <p:cNvPr id="7" name="Picture 6">
            <a:extLst>
              <a:ext uri="{FF2B5EF4-FFF2-40B4-BE49-F238E27FC236}">
                <a16:creationId xmlns:a16="http://schemas.microsoft.com/office/drawing/2014/main" id="{744299B1-EAC3-4C6C-A65E-E3D1087D1A58}"/>
              </a:ext>
            </a:extLst>
          </p:cNvPr>
          <p:cNvPicPr>
            <a:picLocks noChangeAspect="1"/>
          </p:cNvPicPr>
          <p:nvPr/>
        </p:nvPicPr>
        <p:blipFill rotWithShape="1">
          <a:blip r:embed="rId6"/>
          <a:srcRect l="30777" t="11201" r="31534" b="5050"/>
          <a:stretch/>
        </p:blipFill>
        <p:spPr>
          <a:xfrm>
            <a:off x="5946078" y="2069041"/>
            <a:ext cx="3632261" cy="4539975"/>
          </a:xfrm>
          <a:prstGeom prst="rect">
            <a:avLst/>
          </a:prstGeom>
          <a:ln>
            <a:solidFill>
              <a:schemeClr val="tx1"/>
            </a:solidFill>
          </a:ln>
        </p:spPr>
      </p:pic>
    </p:spTree>
    <p:extLst>
      <p:ext uri="{BB962C8B-B14F-4D97-AF65-F5344CB8AC3E}">
        <p14:creationId xmlns:p14="http://schemas.microsoft.com/office/powerpoint/2010/main" val="4014387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CPPS Application Process</a:t>
            </a:r>
          </a:p>
        </p:txBody>
      </p:sp>
      <p:sp>
        <p:nvSpPr>
          <p:cNvPr id="6" name="TextBox 5"/>
          <p:cNvSpPr txBox="1"/>
          <p:nvPr/>
        </p:nvSpPr>
        <p:spPr>
          <a:xfrm>
            <a:off x="354262" y="1571776"/>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Supplemental Documentation</a:t>
            </a:r>
          </a:p>
        </p:txBody>
      </p:sp>
      <p:sp>
        <p:nvSpPr>
          <p:cNvPr id="3" name="TextBox 2">
            <a:extLst>
              <a:ext uri="{FF2B5EF4-FFF2-40B4-BE49-F238E27FC236}">
                <a16:creationId xmlns:a16="http://schemas.microsoft.com/office/drawing/2014/main" id="{1DAE00BC-0690-44FB-AE6E-C83C70C6BF28}"/>
              </a:ext>
            </a:extLst>
          </p:cNvPr>
          <p:cNvSpPr txBox="1"/>
          <p:nvPr/>
        </p:nvSpPr>
        <p:spPr>
          <a:xfrm>
            <a:off x="354261" y="2331742"/>
            <a:ext cx="4370275" cy="346248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100" b="1" dirty="0">
                <a:latin typeface="Open Sans" panose="020B0606030504020204" pitchFamily="34" charset="0"/>
                <a:ea typeface="Open Sans" panose="020B0606030504020204" pitchFamily="34" charset="0"/>
                <a:cs typeface="Open Sans" panose="020B0606030504020204" pitchFamily="34" charset="0"/>
              </a:rPr>
              <a:t>ACTIVE</a:t>
            </a:r>
            <a:r>
              <a:rPr lang="en-US" sz="2100" dirty="0">
                <a:latin typeface="Open Sans" panose="020B0606030504020204" pitchFamily="34" charset="0"/>
                <a:ea typeface="Open Sans" panose="020B0606030504020204" pitchFamily="34" charset="0"/>
                <a:cs typeface="Open Sans" panose="020B0606030504020204" pitchFamily="34" charset="0"/>
              </a:rPr>
              <a:t> status with the </a:t>
            </a:r>
            <a:r>
              <a:rPr lang="en-US" sz="2100" dirty="0">
                <a:latin typeface="Open Sans" panose="020B0606030504020204" pitchFamily="34" charset="0"/>
                <a:ea typeface="Open Sans" panose="020B0606030504020204" pitchFamily="34" charset="0"/>
                <a:cs typeface="Open Sans" panose="020B0606030504020204" pitchFamily="34" charset="0"/>
                <a:hlinkClick r:id="rId4"/>
              </a:rPr>
              <a:t>CA SOS</a:t>
            </a:r>
            <a:r>
              <a:rPr lang="en-US" sz="2100" dirty="0">
                <a:latin typeface="Open Sans" panose="020B0606030504020204" pitchFamily="34" charset="0"/>
                <a:ea typeface="Open Sans" panose="020B0606030504020204" pitchFamily="34" charset="0"/>
                <a:cs typeface="Open Sans" panose="020B0606030504020204" pitchFamily="34" charset="0"/>
              </a:rPr>
              <a:t>.</a:t>
            </a:r>
          </a:p>
          <a:p>
            <a:pPr marL="285750" indent="-285750">
              <a:spcBef>
                <a:spcPts val="600"/>
              </a:spcBef>
              <a:spcAft>
                <a:spcPts val="600"/>
              </a:spcAft>
              <a:buFont typeface="Arial" panose="020B0604020202020204" pitchFamily="34" charset="0"/>
              <a:buChar char="•"/>
            </a:pPr>
            <a:r>
              <a:rPr lang="en-US" sz="2100" b="1" dirty="0">
                <a:latin typeface="Open Sans" panose="020B0606030504020204" pitchFamily="34" charset="0"/>
                <a:ea typeface="Open Sans" panose="020B0606030504020204" pitchFamily="34" charset="0"/>
                <a:cs typeface="Open Sans" panose="020B0606030504020204" pitchFamily="34" charset="0"/>
              </a:rPr>
              <a:t>CURRENT</a:t>
            </a:r>
            <a:r>
              <a:rPr lang="en-US" sz="2100" dirty="0">
                <a:latin typeface="Open Sans" panose="020B0606030504020204" pitchFamily="34" charset="0"/>
                <a:ea typeface="Open Sans" panose="020B0606030504020204" pitchFamily="34" charset="0"/>
                <a:cs typeface="Open Sans" panose="020B0606030504020204" pitchFamily="34" charset="0"/>
              </a:rPr>
              <a:t> (or exempt) status with the </a:t>
            </a:r>
            <a:r>
              <a:rPr lang="en-US" sz="2100" dirty="0">
                <a:latin typeface="Open Sans" panose="020B0606030504020204" pitchFamily="34" charset="0"/>
                <a:ea typeface="Open Sans" panose="020B0606030504020204" pitchFamily="34" charset="0"/>
                <a:cs typeface="Open Sans" panose="020B0606030504020204" pitchFamily="34" charset="0"/>
                <a:hlinkClick r:id="rId5"/>
              </a:rPr>
              <a:t>CA AG</a:t>
            </a:r>
            <a:r>
              <a:rPr lang="en-US" sz="2100" dirty="0">
                <a:latin typeface="Open Sans" panose="020B0606030504020204" pitchFamily="34" charset="0"/>
                <a:ea typeface="Open Sans" panose="020B0606030504020204" pitchFamily="34" charset="0"/>
                <a:cs typeface="Open Sans" panose="020B0606030504020204" pitchFamily="34" charset="0"/>
              </a:rPr>
              <a:t>.</a:t>
            </a:r>
          </a:p>
          <a:p>
            <a:pPr marL="285750" indent="-285750">
              <a:spcBef>
                <a:spcPts val="600"/>
              </a:spcBef>
              <a:spcAft>
                <a:spcPts val="600"/>
              </a:spcAft>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Statuses must remain in good standing for the duration of Fiscal Year 2026.</a:t>
            </a:r>
          </a:p>
          <a:p>
            <a:pPr marL="285750" indent="-285750">
              <a:spcBef>
                <a:spcPts val="600"/>
              </a:spcBef>
              <a:spcAft>
                <a:spcPts val="600"/>
              </a:spcAft>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Contact your </a:t>
            </a:r>
            <a:r>
              <a:rPr lang="en-US" sz="2100" dirty="0">
                <a:latin typeface="Open Sans" panose="020B0606030504020204" pitchFamily="34" charset="0"/>
                <a:ea typeface="Open Sans" panose="020B0606030504020204" pitchFamily="34" charset="0"/>
                <a:cs typeface="Open Sans" panose="020B0606030504020204" pitchFamily="34" charset="0"/>
                <a:hlinkClick r:id="rId6"/>
              </a:rPr>
              <a:t>state representatives </a:t>
            </a:r>
            <a:r>
              <a:rPr lang="en-US" sz="2100" dirty="0">
                <a:latin typeface="Open Sans" panose="020B0606030504020204" pitchFamily="34" charset="0"/>
                <a:ea typeface="Open Sans" panose="020B0606030504020204" pitchFamily="34" charset="0"/>
                <a:cs typeface="Open Sans" panose="020B0606030504020204" pitchFamily="34" charset="0"/>
              </a:rPr>
              <a:t>for assistance with filing processes. </a:t>
            </a:r>
          </a:p>
        </p:txBody>
      </p:sp>
      <p:sp>
        <p:nvSpPr>
          <p:cNvPr id="8" name="Rectangle 7">
            <a:extLst>
              <a:ext uri="{FF2B5EF4-FFF2-40B4-BE49-F238E27FC236}">
                <a16:creationId xmlns:a16="http://schemas.microsoft.com/office/drawing/2014/main" id="{9887EFC4-4721-451D-A61D-167E830D8CA7}"/>
              </a:ext>
            </a:extLst>
          </p:cNvPr>
          <p:cNvSpPr/>
          <p:nvPr/>
        </p:nvSpPr>
        <p:spPr>
          <a:xfrm>
            <a:off x="7251637" y="4251074"/>
            <a:ext cx="409575" cy="1436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pic>
        <p:nvPicPr>
          <p:cNvPr id="11" name="Picture 10">
            <a:hlinkClick r:id="rId4"/>
            <a:extLst>
              <a:ext uri="{FF2B5EF4-FFF2-40B4-BE49-F238E27FC236}">
                <a16:creationId xmlns:a16="http://schemas.microsoft.com/office/drawing/2014/main" id="{84D2DC6A-E92E-AB38-74ED-DCA75132166C}"/>
              </a:ext>
            </a:extLst>
          </p:cNvPr>
          <p:cNvPicPr>
            <a:picLocks noChangeAspect="1"/>
          </p:cNvPicPr>
          <p:nvPr/>
        </p:nvPicPr>
        <p:blipFill>
          <a:blip r:embed="rId7"/>
          <a:stretch>
            <a:fillRect/>
          </a:stretch>
        </p:blipFill>
        <p:spPr>
          <a:xfrm>
            <a:off x="5068174" y="2072893"/>
            <a:ext cx="4307838" cy="2631198"/>
          </a:xfrm>
          <a:prstGeom prst="rect">
            <a:avLst/>
          </a:prstGeom>
        </p:spPr>
      </p:pic>
      <p:pic>
        <p:nvPicPr>
          <p:cNvPr id="13" name="Picture 12">
            <a:hlinkClick r:id="rId8"/>
            <a:extLst>
              <a:ext uri="{FF2B5EF4-FFF2-40B4-BE49-F238E27FC236}">
                <a16:creationId xmlns:a16="http://schemas.microsoft.com/office/drawing/2014/main" id="{D69EB0B0-A711-867D-B880-58E75EFE30BB}"/>
              </a:ext>
            </a:extLst>
          </p:cNvPr>
          <p:cNvPicPr>
            <a:picLocks noChangeAspect="1"/>
          </p:cNvPicPr>
          <p:nvPr/>
        </p:nvPicPr>
        <p:blipFill>
          <a:blip r:embed="rId9"/>
          <a:stretch>
            <a:fillRect/>
          </a:stretch>
        </p:blipFill>
        <p:spPr>
          <a:xfrm>
            <a:off x="5580352" y="4704091"/>
            <a:ext cx="3283479" cy="2403291"/>
          </a:xfrm>
          <a:prstGeom prst="rect">
            <a:avLst/>
          </a:prstGeom>
        </p:spPr>
      </p:pic>
      <p:sp>
        <p:nvSpPr>
          <p:cNvPr id="14" name="Rectangle 13">
            <a:extLst>
              <a:ext uri="{FF2B5EF4-FFF2-40B4-BE49-F238E27FC236}">
                <a16:creationId xmlns:a16="http://schemas.microsoft.com/office/drawing/2014/main" id="{1BEAD488-46C4-55B9-8EAA-169BCF49E9CC}"/>
              </a:ext>
            </a:extLst>
          </p:cNvPr>
          <p:cNvSpPr/>
          <p:nvPr/>
        </p:nvSpPr>
        <p:spPr>
          <a:xfrm>
            <a:off x="5068174" y="2072893"/>
            <a:ext cx="971642" cy="1576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6F6753-D542-AD2C-734D-394B2B1F7407}"/>
              </a:ext>
            </a:extLst>
          </p:cNvPr>
          <p:cNvSpPr/>
          <p:nvPr/>
        </p:nvSpPr>
        <p:spPr>
          <a:xfrm>
            <a:off x="6439485" y="4704091"/>
            <a:ext cx="1565212" cy="1471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69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5" name="TextBox 4"/>
          <p:cNvSpPr txBox="1"/>
          <p:nvPr/>
        </p:nvSpPr>
        <p:spPr>
          <a:xfrm>
            <a:off x="238498" y="1061089"/>
            <a:ext cx="92769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CPPS Application Process</a:t>
            </a:r>
            <a:endParaRPr kumimoji="0" lang="en-US"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a:extLst>
              <a:ext uri="{FF2B5EF4-FFF2-40B4-BE49-F238E27FC236}">
                <a16:creationId xmlns:a16="http://schemas.microsoft.com/office/drawing/2014/main" id="{A5EE2CAC-53E7-4319-9DFD-B8FC8C2E75F1}"/>
              </a:ext>
            </a:extLst>
          </p:cNvPr>
          <p:cNvSpPr>
            <a:spLocks noGrp="1"/>
          </p:cNvSpPr>
          <p:nvPr>
            <p:ph idx="1"/>
          </p:nvPr>
        </p:nvSpPr>
        <p:spPr>
          <a:xfrm>
            <a:off x="238498" y="2268165"/>
            <a:ext cx="5628902" cy="5076117"/>
          </a:xfrm>
        </p:spPr>
        <p:txBody>
          <a:bodyPr>
            <a:normAutofit/>
          </a:bodyPr>
          <a:lstStyle/>
          <a:p>
            <a:r>
              <a:rPr lang="en-US" sz="2100" dirty="0">
                <a:latin typeface="Open Sans" panose="020B0606030504020204" pitchFamily="34" charset="0"/>
                <a:ea typeface="Open Sans" panose="020B0606030504020204" pitchFamily="34" charset="0"/>
                <a:cs typeface="Open Sans" panose="020B0606030504020204" pitchFamily="34" charset="0"/>
                <a:hlinkClick r:id="rId4"/>
              </a:rPr>
              <a:t>Certification for a Drug Free Workplace</a:t>
            </a:r>
            <a:endParaRPr lang="en-US" sz="2100" dirty="0">
              <a:latin typeface="Open Sans" panose="020B0606030504020204" pitchFamily="34" charset="0"/>
              <a:ea typeface="Open Sans" panose="020B0606030504020204" pitchFamily="34" charset="0"/>
              <a:cs typeface="Open Sans" panose="020B0606030504020204" pitchFamily="34" charset="0"/>
            </a:endParaRPr>
          </a:p>
          <a:p>
            <a:pPr lvl="1"/>
            <a:r>
              <a:rPr lang="en-US" sz="2000" dirty="0">
                <a:latin typeface="Open Sans" panose="020B0606030504020204" pitchFamily="34" charset="0"/>
                <a:ea typeface="Open Sans" panose="020B0606030504020204" pitchFamily="34" charset="0"/>
                <a:cs typeface="Open Sans" panose="020B0606030504020204" pitchFamily="34" charset="0"/>
              </a:rPr>
              <a:t>The City requires that all City grantees comply with the Drug-Free Workplace Policy (</a:t>
            </a:r>
            <a:r>
              <a:rPr lang="en-US" sz="2000" dirty="0">
                <a:latin typeface="Open Sans" panose="020B0606030504020204" pitchFamily="34" charset="0"/>
                <a:ea typeface="Open Sans" panose="020B0606030504020204" pitchFamily="34" charset="0"/>
                <a:cs typeface="Open Sans" panose="020B0606030504020204" pitchFamily="34" charset="0"/>
                <a:hlinkClick r:id="rId5"/>
              </a:rPr>
              <a:t>Council Policy 100-17</a:t>
            </a:r>
            <a:r>
              <a:rPr lang="en-US" sz="2000" i="1" dirty="0">
                <a:latin typeface="Open Sans" panose="020B0606030504020204" pitchFamily="34" charset="0"/>
                <a:ea typeface="Open Sans" panose="020B0606030504020204" pitchFamily="34" charset="0"/>
                <a:cs typeface="Open Sans" panose="020B0606030504020204" pitchFamily="34" charset="0"/>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100" dirty="0">
                <a:latin typeface="Open Sans" panose="020B0606030504020204" pitchFamily="34" charset="0"/>
                <a:ea typeface="Open Sans" panose="020B0606030504020204" pitchFamily="34" charset="0"/>
                <a:cs typeface="Open Sans" panose="020B0606030504020204" pitchFamily="34" charset="0"/>
                <a:hlinkClick r:id="rId6"/>
              </a:rPr>
              <a:t>EOC Workforce Report</a:t>
            </a:r>
            <a:endParaRPr lang="en-US" sz="2100" dirty="0">
              <a:latin typeface="Open Sans" panose="020B0606030504020204" pitchFamily="34" charset="0"/>
              <a:ea typeface="Open Sans" panose="020B0606030504020204" pitchFamily="34" charset="0"/>
              <a:cs typeface="Open Sans" panose="020B0606030504020204" pitchFamily="34" charset="0"/>
            </a:endParaRPr>
          </a:p>
          <a:p>
            <a:pPr lvl="1"/>
            <a:r>
              <a:rPr lang="en-US" sz="2000" b="1" dirty="0">
                <a:latin typeface="Open Sans" panose="020B0606030504020204" pitchFamily="34" charset="0"/>
                <a:ea typeface="Open Sans" panose="020B0606030504020204" pitchFamily="34" charset="0"/>
                <a:cs typeface="Open Sans" panose="020B0606030504020204" pitchFamily="34" charset="0"/>
              </a:rPr>
              <a:t>Pages 1-3 must be completed in full. </a:t>
            </a:r>
          </a:p>
          <a:p>
            <a:r>
              <a:rPr lang="en-US" sz="2100" dirty="0">
                <a:latin typeface="Open Sans" panose="020B0606030504020204" pitchFamily="34" charset="0"/>
                <a:ea typeface="Open Sans" panose="020B0606030504020204" pitchFamily="34" charset="0"/>
                <a:cs typeface="Open Sans" panose="020B0606030504020204" pitchFamily="34" charset="0"/>
                <a:hlinkClick r:id="rId7"/>
              </a:rPr>
              <a:t>IRS Form 990</a:t>
            </a:r>
            <a:endParaRPr lang="en-US" sz="2100" dirty="0">
              <a:latin typeface="Open Sans" panose="020B0606030504020204" pitchFamily="34" charset="0"/>
              <a:ea typeface="Open Sans" panose="020B0606030504020204" pitchFamily="34" charset="0"/>
              <a:cs typeface="Open Sans" panose="020B0606030504020204" pitchFamily="34" charset="0"/>
            </a:endParaRPr>
          </a:p>
          <a:p>
            <a:pPr lvl="1"/>
            <a:r>
              <a:rPr lang="en-US" sz="2000" b="1" dirty="0">
                <a:latin typeface="Open Sans" panose="020B0606030504020204" pitchFamily="34" charset="0"/>
                <a:ea typeface="Open Sans" panose="020B0606030504020204" pitchFamily="34" charset="0"/>
                <a:cs typeface="Open Sans" panose="020B0606030504020204" pitchFamily="34" charset="0"/>
              </a:rPr>
              <a:t>Form 990-EZ, Form 990-PF, and Form 990-N (e-Postcard) accepted.</a:t>
            </a:r>
          </a:p>
          <a:p>
            <a:r>
              <a:rPr lang="en-US" sz="2100" dirty="0">
                <a:latin typeface="Open Sans" panose="020B0606030504020204" pitchFamily="34" charset="0"/>
                <a:ea typeface="Open Sans" panose="020B0606030504020204" pitchFamily="34" charset="0"/>
                <a:cs typeface="Open Sans" panose="020B0606030504020204" pitchFamily="34" charset="0"/>
                <a:hlinkClick r:id="rId8"/>
              </a:rPr>
              <a:t>IRS Form W-9</a:t>
            </a: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641908CA-A3BA-4E3C-8D40-B38731A6AE74}"/>
              </a:ext>
            </a:extLst>
          </p:cNvPr>
          <p:cNvSpPr txBox="1"/>
          <p:nvPr/>
        </p:nvSpPr>
        <p:spPr>
          <a:xfrm>
            <a:off x="238498" y="1584309"/>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Supplemental Documentation</a:t>
            </a:r>
          </a:p>
        </p:txBody>
      </p:sp>
      <p:pic>
        <p:nvPicPr>
          <p:cNvPr id="12" name="Picture 4" descr="Image result for irs form 990 ez letter">
            <a:extLst>
              <a:ext uri="{FF2B5EF4-FFF2-40B4-BE49-F238E27FC236}">
                <a16:creationId xmlns:a16="http://schemas.microsoft.com/office/drawing/2014/main" id="{40A4A3D7-C9E4-432F-985C-A7ACC94270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377" y="1645864"/>
            <a:ext cx="3819525" cy="467012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1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9" name="Rectangle 8">
            <a:extLst>
              <a:ext uri="{FF2B5EF4-FFF2-40B4-BE49-F238E27FC236}">
                <a16:creationId xmlns:a16="http://schemas.microsoft.com/office/drawing/2014/main" id="{B6A96468-5F3E-44D4-BF55-D420FE8D2C52}"/>
              </a:ext>
            </a:extLst>
          </p:cNvPr>
          <p:cNvSpPr/>
          <p:nvPr/>
        </p:nvSpPr>
        <p:spPr>
          <a:xfrm>
            <a:off x="362530" y="1960323"/>
            <a:ext cx="6626744" cy="4216539"/>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Grant allocations </a:t>
            </a:r>
            <a:r>
              <a:rPr lang="en-US" sz="2200" b="1" dirty="0">
                <a:latin typeface="Open Sans" panose="020B0606030504020204" pitchFamily="34" charset="0"/>
                <a:ea typeface="Open Sans" panose="020B0606030504020204" pitchFamily="34" charset="0"/>
                <a:cs typeface="Open Sans" panose="020B0606030504020204" pitchFamily="34" charset="0"/>
              </a:rPr>
              <a:t>must be approved </a:t>
            </a:r>
            <a:r>
              <a:rPr lang="en-US" sz="2200" dirty="0">
                <a:latin typeface="Open Sans" panose="020B0606030504020204" pitchFamily="34" charset="0"/>
                <a:ea typeface="Open Sans" panose="020B0606030504020204" pitchFamily="34" charset="0"/>
                <a:cs typeface="Open Sans" panose="020B0606030504020204" pitchFamily="34" charset="0"/>
              </a:rPr>
              <a:t>by the full City Council and funding agreements processed by City staff </a:t>
            </a:r>
            <a:r>
              <a:rPr lang="en-US" sz="2200" b="1" dirty="0">
                <a:latin typeface="Open Sans" panose="020B0606030504020204" pitchFamily="34" charset="0"/>
                <a:ea typeface="Open Sans" panose="020B0606030504020204" pitchFamily="34" charset="0"/>
                <a:cs typeface="Open Sans" panose="020B0606030504020204" pitchFamily="34" charset="0"/>
              </a:rPr>
              <a:t>before payments are disbursed. </a:t>
            </a:r>
          </a:p>
          <a:p>
            <a:pPr marL="742950" lvl="1" indent="-28575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This process is normally completed in the springtime. </a:t>
            </a:r>
          </a:p>
          <a:p>
            <a:pPr marL="742950" lvl="1" indent="-28575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Once an agreement is approved, a grantee in good standing will receive their payment </a:t>
            </a:r>
            <a:r>
              <a:rPr lang="en-US" sz="2000" b="1" dirty="0">
                <a:latin typeface="Open Sans" panose="020B0606030504020204" pitchFamily="34" charset="0"/>
                <a:ea typeface="Open Sans" panose="020B0606030504020204" pitchFamily="34" charset="0"/>
                <a:cs typeface="Open Sans" panose="020B0606030504020204" pitchFamily="34" charset="0"/>
              </a:rPr>
              <a:t>in-full.</a:t>
            </a:r>
          </a:p>
          <a:p>
            <a:pPr marL="1200150" lvl="2" indent="-28575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Average processing time of 3 business days; allow up to 30 days to receive payment. </a:t>
            </a:r>
          </a:p>
          <a:p>
            <a:pPr marL="742950" lvl="1" indent="-285750">
              <a:spcBef>
                <a:spcPts val="600"/>
              </a:spcBef>
              <a:spcAft>
                <a:spcPts val="600"/>
              </a:spcAft>
              <a:buFont typeface="Arial" panose="020B0604020202020204" pitchFamily="34" charset="0"/>
              <a:buChar char="•"/>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551965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CPPS</a:t>
            </a: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Arial"/>
              </a:rPr>
              <a:t> Payments and Reporting </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98658"/>
            <a:ext cx="8019467" cy="461665"/>
          </a:xfrm>
          <a:prstGeom prst="rect">
            <a:avLst/>
          </a:prstGeom>
          <a:noFill/>
        </p:spPr>
        <p:txBody>
          <a:bodyPr wrap="square" rtlCol="0">
            <a:spAutoFit/>
          </a:bodyPr>
          <a:lstStyle/>
          <a:p>
            <a:pPr lvl="0" defTabSz="806867">
              <a:defRPr/>
            </a:pPr>
            <a:r>
              <a:rPr lang="en-US" sz="2400" kern="1200" dirty="0">
                <a:solidFill>
                  <a:srgbClr val="ED7D31"/>
                </a:solidFill>
                <a:latin typeface="Open Sans Semibold" panose="020B0706030804020204" pitchFamily="34" charset="0"/>
                <a:ea typeface="Open Sans Semibold" panose="020B0706030804020204" pitchFamily="34" charset="0"/>
                <a:cs typeface="Open Sans Semibold" panose="020B0706030804020204" pitchFamily="34" charset="0"/>
              </a:rPr>
              <a:t>Payment Procedure</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pic>
        <p:nvPicPr>
          <p:cNvPr id="8" name="Picture 2" descr="Image result for example of invoice">
            <a:extLst>
              <a:ext uri="{FF2B5EF4-FFF2-40B4-BE49-F238E27FC236}">
                <a16:creationId xmlns:a16="http://schemas.microsoft.com/office/drawing/2014/main" id="{1DE07AF0-3D0D-4BFC-9A63-C6E41961F0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7654" y="1647524"/>
            <a:ext cx="2081662" cy="2701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cleared check">
            <a:extLst>
              <a:ext uri="{FF2B5EF4-FFF2-40B4-BE49-F238E27FC236}">
                <a16:creationId xmlns:a16="http://schemas.microsoft.com/office/drawing/2014/main" id="{7494E68C-8493-4B14-BE98-6D14279B25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310" t="17548" r="17990" b="8094"/>
          <a:stretch/>
        </p:blipFill>
        <p:spPr bwMode="auto">
          <a:xfrm>
            <a:off x="7127246" y="4598999"/>
            <a:ext cx="2163705" cy="189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50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9" name="Rectangle 8">
            <a:extLst>
              <a:ext uri="{FF2B5EF4-FFF2-40B4-BE49-F238E27FC236}">
                <a16:creationId xmlns:a16="http://schemas.microsoft.com/office/drawing/2014/main" id="{B6A96468-5F3E-44D4-BF55-D420FE8D2C52}"/>
              </a:ext>
            </a:extLst>
          </p:cNvPr>
          <p:cNvSpPr/>
          <p:nvPr/>
        </p:nvSpPr>
        <p:spPr>
          <a:xfrm>
            <a:off x="362532" y="1938167"/>
            <a:ext cx="6409460" cy="6001643"/>
          </a:xfrm>
          <a:prstGeom prst="rect">
            <a:avLst/>
          </a:prstGeom>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Grantee is provided with a reporting template after payment is disbursed.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Please retain: </a:t>
            </a:r>
          </a:p>
          <a:p>
            <a:pPr marL="742950" lvl="1" indent="-285750">
              <a:spcBef>
                <a:spcPts val="600"/>
              </a:spcBef>
              <a:spcAft>
                <a:spcPts val="600"/>
              </a:spcAft>
              <a:buFont typeface="Arial" panose="020B0604020202020204" pitchFamily="34" charset="0"/>
              <a:buChar cha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Proof of Purchase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documentation (i.e., receipts, invoices, pay stubs, time sheets, etc.).</a:t>
            </a:r>
          </a:p>
          <a:p>
            <a:pPr marL="742950" lvl="1" indent="-285750">
              <a:spcBef>
                <a:spcPts val="600"/>
              </a:spcBef>
              <a:spcAft>
                <a:spcPts val="600"/>
              </a:spcAft>
              <a:buFont typeface="Arial" panose="020B0604020202020204" pitchFamily="34" charset="0"/>
              <a:buChar char="•"/>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Proof of Payment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documentation (i.e., bank/credit card statement, cancelled check, etc.).</a:t>
            </a:r>
          </a:p>
          <a:p>
            <a:pPr marL="285750" indent="-285750">
              <a:spcBef>
                <a:spcPts val="600"/>
              </a:spcBef>
              <a:spcAft>
                <a:spcPts val="600"/>
              </a:spcAft>
              <a:buFont typeface="Arial" panose="020B0604020202020204" pitchFamily="34" charset="0"/>
              <a:buChar char="•"/>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Reports must be submitted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no later than 30 days after the end of Fiscal Year 2026, by July 30, 2026. </a:t>
            </a:r>
          </a:p>
          <a:p>
            <a:pPr marL="742950" lvl="1" indent="-285750">
              <a:spcBef>
                <a:spcPts val="600"/>
              </a:spcBef>
              <a:spcAft>
                <a:spcPts val="600"/>
              </a:spcAf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Grantees that fail to meet this requirement will be placed on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Delinquency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L</a:t>
            </a:r>
            <a:r>
              <a:rPr kumimoji="0" lang="en-US" sz="20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ist</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R="0" lvl="0" algn="l" defTabSz="914400" rtl="0" eaLnBrk="1" fontAlgn="auto" latinLnBrk="0" hangingPunct="1">
              <a:lnSpc>
                <a:spcPct val="100000"/>
              </a:lnSpc>
              <a:spcBef>
                <a:spcPts val="600"/>
              </a:spcBef>
              <a:spcAft>
                <a:spcPts val="600"/>
              </a:spcAft>
              <a:buClrTx/>
              <a:buSzTx/>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CPPS </a:t>
            </a: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Arial"/>
              </a:rPr>
              <a:t>Payments and Reporting</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26360"/>
            <a:ext cx="8019467" cy="461665"/>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Reporting Process</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pic>
        <p:nvPicPr>
          <p:cNvPr id="4" name="Picture 3">
            <a:extLst>
              <a:ext uri="{FF2B5EF4-FFF2-40B4-BE49-F238E27FC236}">
                <a16:creationId xmlns:a16="http://schemas.microsoft.com/office/drawing/2014/main" id="{3F480BCF-E9B1-7CC1-7329-32113BB1015D}"/>
              </a:ext>
            </a:extLst>
          </p:cNvPr>
          <p:cNvPicPr>
            <a:picLocks noChangeAspect="1"/>
          </p:cNvPicPr>
          <p:nvPr/>
        </p:nvPicPr>
        <p:blipFill>
          <a:blip r:embed="rId4"/>
          <a:stretch>
            <a:fillRect/>
          </a:stretch>
        </p:blipFill>
        <p:spPr>
          <a:xfrm>
            <a:off x="6738794" y="1657192"/>
            <a:ext cx="3286408" cy="3264691"/>
          </a:xfrm>
          <a:prstGeom prst="rect">
            <a:avLst/>
          </a:prstGeom>
        </p:spPr>
      </p:pic>
      <p:pic>
        <p:nvPicPr>
          <p:cNvPr id="6" name="Picture 5">
            <a:extLst>
              <a:ext uri="{FF2B5EF4-FFF2-40B4-BE49-F238E27FC236}">
                <a16:creationId xmlns:a16="http://schemas.microsoft.com/office/drawing/2014/main" id="{BD31FDAF-DC9D-3612-1C0A-780F819B9E45}"/>
              </a:ext>
            </a:extLst>
          </p:cNvPr>
          <p:cNvPicPr>
            <a:picLocks noChangeAspect="1"/>
          </p:cNvPicPr>
          <p:nvPr/>
        </p:nvPicPr>
        <p:blipFill>
          <a:blip r:embed="rId5"/>
          <a:stretch>
            <a:fillRect/>
          </a:stretch>
        </p:blipFill>
        <p:spPr>
          <a:xfrm>
            <a:off x="6945145" y="5082440"/>
            <a:ext cx="2873706" cy="1436853"/>
          </a:xfrm>
          <a:prstGeom prst="rect">
            <a:avLst/>
          </a:prstGeom>
        </p:spPr>
      </p:pic>
    </p:spTree>
    <p:extLst>
      <p:ext uri="{BB962C8B-B14F-4D97-AF65-F5344CB8AC3E}">
        <p14:creationId xmlns:p14="http://schemas.microsoft.com/office/powerpoint/2010/main" val="185814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9" name="Rectangle 8">
            <a:extLst>
              <a:ext uri="{FF2B5EF4-FFF2-40B4-BE49-F238E27FC236}">
                <a16:creationId xmlns:a16="http://schemas.microsoft.com/office/drawing/2014/main" id="{B6A96468-5F3E-44D4-BF55-D420FE8D2C52}"/>
              </a:ext>
            </a:extLst>
          </p:cNvPr>
          <p:cNvSpPr/>
          <p:nvPr/>
        </p:nvSpPr>
        <p:spPr>
          <a:xfrm>
            <a:off x="362531" y="1965327"/>
            <a:ext cx="6409460" cy="5693866"/>
          </a:xfrm>
          <a:prstGeom prst="rect">
            <a:avLst/>
          </a:prstGeom>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CPPS funds cannot be disbursed until awards are approved by the full City Council and funding agreements are signed by all parties. </a:t>
            </a:r>
          </a:p>
          <a:p>
            <a:pPr marL="800100" lvl="1" indent="-342900">
              <a:spcBef>
                <a:spcPts val="600"/>
              </a:spcBef>
              <a:spcAft>
                <a:spcPts val="600"/>
              </a:spcAft>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full award will be disbursed upon execution of the agreement. </a:t>
            </a:r>
          </a:p>
          <a:p>
            <a:pPr marL="342900" indent="-342900">
              <a:spcBef>
                <a:spcPts val="600"/>
              </a:spcBef>
              <a:spcAft>
                <a:spcPts val="600"/>
              </a:spcAft>
              <a:buFont typeface="Arial" panose="020B0604020202020204" pitchFamily="34" charset="0"/>
              <a:buChar char="•"/>
              <a:defRPr/>
            </a:pPr>
            <a:r>
              <a:rPr lang="en-US" sz="2100" dirty="0">
                <a:solidFill>
                  <a:prstClr val="black"/>
                </a:solidFill>
                <a:latin typeface="Open Sans" panose="020B0606030504020204" pitchFamily="34" charset="0"/>
                <a:ea typeface="Open Sans" panose="020B0606030504020204" pitchFamily="34" charset="0"/>
                <a:cs typeface="Open Sans" panose="020B0606030504020204" pitchFamily="34" charset="0"/>
              </a:rPr>
              <a:t>Funds may be applied to any eligible expenses </a:t>
            </a:r>
            <a:r>
              <a:rPr lang="en-US" sz="2100" b="1" dirty="0">
                <a:solidFill>
                  <a:prstClr val="black"/>
                </a:solidFill>
                <a:latin typeface="Open Sans" panose="020B0606030504020204" pitchFamily="34" charset="0"/>
                <a:ea typeface="Open Sans" panose="020B0606030504020204" pitchFamily="34" charset="0"/>
                <a:cs typeface="Open Sans" panose="020B0606030504020204" pitchFamily="34" charset="0"/>
              </a:rPr>
              <a:t>incurred within the City’s Fiscal Year 2026 (July 1, 2025 – June 30, 2026).</a:t>
            </a:r>
          </a:p>
          <a:p>
            <a:pPr marL="342900" indent="-342900">
              <a:spcBef>
                <a:spcPts val="600"/>
              </a:spcBef>
              <a:spcAft>
                <a:spcPts val="600"/>
              </a:spcAft>
              <a:buFont typeface="Arial" panose="020B0604020202020204" pitchFamily="34" charset="0"/>
              <a:buChar char="•"/>
              <a:defRPr/>
            </a:pPr>
            <a:r>
              <a:rPr lang="en-US" sz="2100" dirty="0">
                <a:latin typeface="Open Sans" panose="020B0606030504020204" pitchFamily="34" charset="0"/>
                <a:ea typeface="Open Sans" panose="020B0606030504020204" pitchFamily="34" charset="0"/>
                <a:cs typeface="Open Sans" panose="020B0606030504020204" pitchFamily="34" charset="0"/>
              </a:rPr>
              <a:t>Only expenses closely related to the project described in </a:t>
            </a:r>
            <a:r>
              <a:rPr lang="en-US" sz="2100" b="1" dirty="0">
                <a:latin typeface="Open Sans" panose="020B0606030504020204" pitchFamily="34" charset="0"/>
                <a:ea typeface="Open Sans" panose="020B0606030504020204" pitchFamily="34" charset="0"/>
                <a:cs typeface="Open Sans" panose="020B0606030504020204" pitchFamily="34" charset="0"/>
              </a:rPr>
              <a:t>Section 2 of the application </a:t>
            </a:r>
            <a:r>
              <a:rPr lang="en-US" sz="2100" dirty="0">
                <a:latin typeface="Open Sans" panose="020B0606030504020204" pitchFamily="34" charset="0"/>
                <a:ea typeface="Open Sans" panose="020B0606030504020204" pitchFamily="34" charset="0"/>
                <a:cs typeface="Open Sans" panose="020B0606030504020204" pitchFamily="34" charset="0"/>
              </a:rPr>
              <a:t>as enclosed in the signed agreement are eligible to apply toward the grant. </a:t>
            </a:r>
          </a:p>
          <a:p>
            <a:pPr marL="342900" indent="-342900">
              <a:spcBef>
                <a:spcPts val="600"/>
              </a:spcBef>
              <a:spcAft>
                <a:spcPts val="600"/>
              </a:spcAft>
              <a:buFont typeface="Arial" panose="020B0604020202020204" pitchFamily="34" charset="0"/>
              <a:buChar char="•"/>
              <a:defRPr/>
            </a:pPr>
            <a:r>
              <a:rPr lang="en-US" sz="2100" dirty="0">
                <a:solidFill>
                  <a:prstClr val="black"/>
                </a:solidFill>
                <a:latin typeface="Open Sans" panose="020B0606030504020204" pitchFamily="34" charset="0"/>
                <a:ea typeface="Open Sans" panose="020B0606030504020204" pitchFamily="34" charset="0"/>
                <a:cs typeface="Open Sans" panose="020B0606030504020204" pitchFamily="34" charset="0"/>
              </a:rPr>
              <a:t>CPPS applicants should </a:t>
            </a:r>
            <a:r>
              <a:rPr lang="en-US" sz="2100" b="1" dirty="0">
                <a:solidFill>
                  <a:prstClr val="black"/>
                </a:solidFill>
                <a:latin typeface="Open Sans" panose="020B0606030504020204" pitchFamily="34" charset="0"/>
                <a:ea typeface="Open Sans" panose="020B0606030504020204" pitchFamily="34" charset="0"/>
                <a:cs typeface="Open Sans" panose="020B0606030504020204" pitchFamily="34" charset="0"/>
              </a:rPr>
              <a:t>be prepared to finance any proposed projects upfront.</a:t>
            </a:r>
            <a:endParaRPr kumimoji="0" lang="en-US" sz="2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CPPS Payments and Reporting</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26360"/>
            <a:ext cx="8019467" cy="461665"/>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lang="en-US" sz="2400" dirty="0">
                <a:solidFill>
                  <a:srgbClr val="ED7D31"/>
                </a:solidFill>
                <a:latin typeface="Open Sans Semibold" panose="020B0706030804020204" pitchFamily="34" charset="0"/>
                <a:ea typeface="Open Sans Semibold" panose="020B0706030804020204" pitchFamily="34" charset="0"/>
                <a:cs typeface="Open Sans Semibold" panose="020B0706030804020204" pitchFamily="34" charset="0"/>
              </a:rPr>
              <a:t>Important </a:t>
            </a: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Reminders</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pic>
        <p:nvPicPr>
          <p:cNvPr id="8" name="Picture 2" descr="Image result for example of invoice">
            <a:extLst>
              <a:ext uri="{FF2B5EF4-FFF2-40B4-BE49-F238E27FC236}">
                <a16:creationId xmlns:a16="http://schemas.microsoft.com/office/drawing/2014/main" id="{CF2BC7F3-A2B6-4900-A409-269B287C0A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7654" y="1647524"/>
            <a:ext cx="2081662" cy="2701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cleared check">
            <a:extLst>
              <a:ext uri="{FF2B5EF4-FFF2-40B4-BE49-F238E27FC236}">
                <a16:creationId xmlns:a16="http://schemas.microsoft.com/office/drawing/2014/main" id="{E2A47AFE-B0CE-4A4E-B455-9F7DF979EA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310" t="17548" r="17990" b="8094"/>
          <a:stretch/>
        </p:blipFill>
        <p:spPr bwMode="auto">
          <a:xfrm>
            <a:off x="7127246" y="4598999"/>
            <a:ext cx="2163705" cy="189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9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62" y="2544427"/>
            <a:ext cx="8608762" cy="3145270"/>
          </a:xfrm>
        </p:spPr>
        <p:txBody>
          <a:bodyPr>
            <a:noAutofit/>
          </a:bodyPr>
          <a:lstStyle/>
          <a:p>
            <a:pPr>
              <a:lnSpc>
                <a:spcPct val="120000"/>
              </a:lnSpc>
            </a:pPr>
            <a:r>
              <a:rPr lang="en-US" sz="2000" dirty="0">
                <a:latin typeface="Open Sans" panose="020B0606030504020204" pitchFamily="34" charset="0"/>
                <a:ea typeface="Open Sans" panose="020B0606030504020204" pitchFamily="34" charset="0"/>
                <a:cs typeface="Open Sans" panose="020B0606030504020204" pitchFamily="34" charset="0"/>
              </a:rPr>
              <a:t>CPPS funding is awarded to </a:t>
            </a:r>
            <a:r>
              <a:rPr lang="en-US" sz="2000" b="1" dirty="0">
                <a:latin typeface="Open Sans" panose="020B0606030504020204" pitchFamily="34" charset="0"/>
                <a:ea typeface="Open Sans" panose="020B0606030504020204" pitchFamily="34" charset="0"/>
                <a:cs typeface="Open Sans" panose="020B0606030504020204" pitchFamily="34" charset="0"/>
              </a:rPr>
              <a:t>nonprofit organizations, public agencies, and City departments </a:t>
            </a:r>
            <a:r>
              <a:rPr lang="en-US" sz="2000" dirty="0">
                <a:latin typeface="Open Sans" panose="020B0606030504020204" pitchFamily="34" charset="0"/>
                <a:ea typeface="Open Sans" panose="020B0606030504020204" pitchFamily="34" charset="0"/>
                <a:cs typeface="Open Sans" panose="020B0606030504020204" pitchFamily="34" charset="0"/>
              </a:rPr>
              <a:t>for projects, programs, and services that serve a lawful public purpose to benefit the City’s neighborhoods and communities.</a:t>
            </a:r>
          </a:p>
          <a:p>
            <a:pPr>
              <a:lnSpc>
                <a:spcPct val="120000"/>
              </a:lnSpc>
            </a:pPr>
            <a:r>
              <a:rPr lang="en-US" sz="2000" dirty="0">
                <a:latin typeface="Open Sans" panose="020B0606030504020204" pitchFamily="34" charset="0"/>
                <a:ea typeface="Open Sans" panose="020B0606030504020204" pitchFamily="34" charset="0"/>
                <a:cs typeface="Open Sans" panose="020B0606030504020204" pitchFamily="34" charset="0"/>
              </a:rPr>
              <a:t>CPPS funding is awarded at the discretion of each council office. </a:t>
            </a:r>
          </a:p>
          <a:p>
            <a:pPr>
              <a:lnSpc>
                <a:spcPct val="120000"/>
              </a:lnSpc>
            </a:pPr>
            <a:r>
              <a:rPr lang="en-US" sz="2000" dirty="0">
                <a:latin typeface="Open Sans" panose="020B0606030504020204" pitchFamily="34" charset="0"/>
                <a:ea typeface="Open Sans" panose="020B0606030504020204" pitchFamily="34" charset="0"/>
                <a:cs typeface="Open Sans" panose="020B0606030504020204" pitchFamily="34" charset="0"/>
              </a:rPr>
              <a:t>CPPS is governed by </a:t>
            </a:r>
            <a:r>
              <a:rPr lang="en-US" sz="2000" u="sng" dirty="0">
                <a:latin typeface="Open Sans" panose="020B0606030504020204" pitchFamily="34" charset="0"/>
                <a:ea typeface="Open Sans" panose="020B0606030504020204" pitchFamily="34" charset="0"/>
                <a:cs typeface="Open Sans" panose="020B0606030504020204" pitchFamily="34" charset="0"/>
                <a:hlinkClick r:id="rId4"/>
              </a:rPr>
              <a:t>Council Policy 100-06</a:t>
            </a:r>
            <a:r>
              <a:rPr lang="en-US" sz="2000" u="sng" dirty="0">
                <a:latin typeface="Open Sans" panose="020B0606030504020204" pitchFamily="34" charset="0"/>
                <a:ea typeface="Open Sans" panose="020B0606030504020204" pitchFamily="34" charset="0"/>
                <a:cs typeface="Open Sans" panose="020B0606030504020204" pitchFamily="34" charset="0"/>
              </a:rPr>
              <a:t>.</a:t>
            </a:r>
            <a:endParaRPr lang="en-US" sz="21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21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21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2100" b="1" dirty="0">
              <a:latin typeface="Open Sans" panose="020B0606030504020204" pitchFamily="34" charset="0"/>
              <a:ea typeface="Open Sans" panose="020B0606030504020204" pitchFamily="34" charset="0"/>
              <a:cs typeface="Open Sans" panose="020B0606030504020204" pitchFamily="34" charset="0"/>
            </a:endParaRPr>
          </a:p>
          <a:p>
            <a:pPr lvl="1">
              <a:lnSpc>
                <a:spcPct val="120000"/>
              </a:lnSpc>
            </a:pPr>
            <a:endParaRPr lang="en-US" sz="2100" b="1" dirty="0">
              <a:latin typeface="Open Sans" panose="020B0606030504020204" pitchFamily="34" charset="0"/>
              <a:ea typeface="Open Sans" panose="020B0606030504020204" pitchFamily="34" charset="0"/>
              <a:cs typeface="Open Sans" panose="020B0606030504020204" pitchFamily="34" charset="0"/>
            </a:endParaRPr>
          </a:p>
          <a:p>
            <a:pPr lvl="1">
              <a:lnSpc>
                <a:spcPct val="120000"/>
              </a:lnSpc>
            </a:pPr>
            <a:endParaRPr lang="en-US" sz="21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4" name="Picture 6" descr="Image result for biocom festival of science and engineering">
            <a:extLst>
              <a:ext uri="{FF2B5EF4-FFF2-40B4-BE49-F238E27FC236}">
                <a16:creationId xmlns:a16="http://schemas.microsoft.com/office/drawing/2014/main" id="{66D273B9-4EE8-4AF7-8814-6AB17D9E6A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953" y="5689697"/>
            <a:ext cx="2478175" cy="1557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5" name="TextBox 4"/>
          <p:cNvSpPr txBox="1"/>
          <p:nvPr/>
        </p:nvSpPr>
        <p:spPr>
          <a:xfrm>
            <a:off x="354262" y="1041832"/>
            <a:ext cx="9021750" cy="954107"/>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Community Projects, Programs and Services (CPPS) Funding Program</a:t>
            </a:r>
          </a:p>
        </p:txBody>
      </p:sp>
      <p:sp>
        <p:nvSpPr>
          <p:cNvPr id="6" name="TextBox 5"/>
          <p:cNvSpPr txBox="1"/>
          <p:nvPr/>
        </p:nvSpPr>
        <p:spPr>
          <a:xfrm>
            <a:off x="354262" y="1995939"/>
            <a:ext cx="8764338" cy="461665"/>
          </a:xfrm>
          <a:prstGeom prst="rect">
            <a:avLst/>
          </a:prstGeom>
          <a:noFill/>
        </p:spPr>
        <p:txBody>
          <a:bodyPr wrap="square" rtlCol="0">
            <a:spAutoFit/>
          </a:bodyPr>
          <a:lstStyle/>
          <a:p>
            <a:r>
              <a:rPr lang="en-US" sz="24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Background</a:t>
            </a:r>
          </a:p>
        </p:txBody>
      </p:sp>
      <p:pic>
        <p:nvPicPr>
          <p:cNvPr id="10" name="Picture 9">
            <a:extLst>
              <a:ext uri="{FF2B5EF4-FFF2-40B4-BE49-F238E27FC236}">
                <a16:creationId xmlns:a16="http://schemas.microsoft.com/office/drawing/2014/main" id="{2B064F94-0333-436C-9B07-905344F62A04}"/>
              </a:ext>
            </a:extLst>
          </p:cNvPr>
          <p:cNvPicPr>
            <a:picLocks noChangeAspect="1"/>
          </p:cNvPicPr>
          <p:nvPr/>
        </p:nvPicPr>
        <p:blipFill rotWithShape="1">
          <a:blip r:embed="rId6"/>
          <a:srcRect l="5067"/>
          <a:stretch/>
        </p:blipFill>
        <p:spPr>
          <a:xfrm>
            <a:off x="1562170" y="5689697"/>
            <a:ext cx="2815279" cy="1542760"/>
          </a:xfrm>
          <a:prstGeom prst="rect">
            <a:avLst/>
          </a:prstGeom>
        </p:spPr>
      </p:pic>
    </p:spTree>
    <p:extLst>
      <p:ext uri="{BB962C8B-B14F-4D97-AF65-F5344CB8AC3E}">
        <p14:creationId xmlns:p14="http://schemas.microsoft.com/office/powerpoint/2010/main" val="726542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959175"/>
            <a:ext cx="8608762" cy="2533922"/>
          </a:xfrm>
        </p:spPr>
        <p:txBody>
          <a:bodyPr>
            <a:noAutofit/>
          </a:bodyPr>
          <a:lstStyle/>
          <a:p>
            <a:pPr>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Council Offices</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hlinkClick r:id="rId4"/>
              </a:rPr>
              <a:t>https://www.sandiego.gov/citycouncil</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p>
          <a:p>
            <a:pPr>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CPPS Homepage </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hlinkClick r:id="rId5"/>
              </a:rPr>
              <a:t>https://www.sandiego.gov/citycouncil/cpps</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Office Hours</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By Appointment (Phone</a:t>
            </a:r>
            <a:r>
              <a:rPr lang="en-US" sz="2000" i="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502920" lvl="1" indent="0">
              <a:lnSpc>
                <a:spcPct val="120000"/>
              </a:lnSpc>
              <a:buNone/>
            </a:pPr>
            <a:endParaRPr lang="en-US" sz="1360" dirty="0">
              <a:latin typeface="Open Sans" panose="020B0606030504020204" pitchFamily="34" charset="0"/>
              <a:ea typeface="Open Sans" panose="020B0606030504020204" pitchFamily="34" charset="0"/>
              <a:cs typeface="Open Sans" panose="020B0606030504020204" pitchFamily="34" charset="0"/>
            </a:endParaRPr>
          </a:p>
          <a:p>
            <a:pPr marL="502920" lvl="1" indent="0">
              <a:lnSpc>
                <a:spcPct val="120000"/>
              </a:lnSpc>
              <a:buNone/>
            </a:pPr>
            <a:endParaRPr lang="en-US" sz="136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342900" y="966312"/>
            <a:ext cx="9021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Assistance</a:t>
            </a:r>
          </a:p>
        </p:txBody>
      </p:sp>
      <p:sp>
        <p:nvSpPr>
          <p:cNvPr id="6" name="TextBox 5"/>
          <p:cNvSpPr txBox="1"/>
          <p:nvPr/>
        </p:nvSpPr>
        <p:spPr>
          <a:xfrm>
            <a:off x="354262" y="1497510"/>
            <a:ext cx="8764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To Learn More</a:t>
            </a:r>
          </a:p>
        </p:txBody>
      </p:sp>
      <p:sp>
        <p:nvSpPr>
          <p:cNvPr id="7" name="TextBox 6">
            <a:extLst>
              <a:ext uri="{FF2B5EF4-FFF2-40B4-BE49-F238E27FC236}">
                <a16:creationId xmlns:a16="http://schemas.microsoft.com/office/drawing/2014/main" id="{848E924E-EF74-4B4D-98F8-F31CC58F9F4C}"/>
              </a:ext>
            </a:extLst>
          </p:cNvPr>
          <p:cNvSpPr txBox="1"/>
          <p:nvPr/>
        </p:nvSpPr>
        <p:spPr>
          <a:xfrm>
            <a:off x="265112" y="4141965"/>
            <a:ext cx="8764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Contact Us</a:t>
            </a:r>
          </a:p>
        </p:txBody>
      </p:sp>
      <p:pic>
        <p:nvPicPr>
          <p:cNvPr id="6148" name="Picture 4" descr="Image result for computer mouse clipart">
            <a:extLst>
              <a:ext uri="{FF2B5EF4-FFF2-40B4-BE49-F238E27FC236}">
                <a16:creationId xmlns:a16="http://schemas.microsoft.com/office/drawing/2014/main" id="{1E596DFB-D63C-43BA-963D-FE2C0B713C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654629">
            <a:off x="7594772" y="3901095"/>
            <a:ext cx="2364653" cy="10561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BEE4979-330B-4385-8FC9-B2D5FAC8F4ED}"/>
              </a:ext>
            </a:extLst>
          </p:cNvPr>
          <p:cNvSpPr txBox="1"/>
          <p:nvPr/>
        </p:nvSpPr>
        <p:spPr>
          <a:xfrm>
            <a:off x="265112" y="5232713"/>
            <a:ext cx="9513638" cy="208435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Submit CPPS questions to </a:t>
            </a:r>
            <a:r>
              <a:rPr kumimoji="0" lang="en-US" sz="2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hlinkClick r:id="rId7"/>
              </a:rPr>
              <a:t>CPPS@sandiego.gov</a:t>
            </a:r>
            <a:r>
              <a:rPr kumimoji="0" lang="en-US" sz="2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0" marR="0" lvl="1"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Council Administration	Malachi Bielecki		Abigail Edwards</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619-236-6441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Mbielecki@sandiego.gov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EdwardsA@sandiego.gov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5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Title 1">
            <a:extLst>
              <a:ext uri="{FF2B5EF4-FFF2-40B4-BE49-F238E27FC236}">
                <a16:creationId xmlns:a16="http://schemas.microsoft.com/office/drawing/2014/main" id="{E67FE783-3AE4-7E71-E151-0B01586152F6}"/>
              </a:ext>
            </a:extLst>
          </p:cNvPr>
          <p:cNvSpPr txBox="1">
            <a:spLocks/>
          </p:cNvSpPr>
          <p:nvPr/>
        </p:nvSpPr>
        <p:spPr>
          <a:xfrm>
            <a:off x="599923" y="402856"/>
            <a:ext cx="3726181" cy="278385"/>
          </a:xfrm>
          <a:prstGeom prst="rect">
            <a:avLst/>
          </a:prstGeom>
        </p:spPr>
        <p:txBody>
          <a:bodyPr vert="horz" lIns="91440" tIns="45720" rIns="91440" bIns="45720" rtlCol="0" anchor="b">
            <a:noAutofit/>
          </a:bodyPr>
          <a:lstStyle>
            <a:lvl1pPr algn="ctr" defTabSz="754380" rtl="0" eaLnBrk="1" latinLnBrk="0" hangingPunct="1">
              <a:lnSpc>
                <a:spcPct val="90000"/>
              </a:lnSpc>
              <a:spcBef>
                <a:spcPct val="0"/>
              </a:spcBef>
              <a:buNone/>
              <a:defRPr sz="4950" kern="1200">
                <a:solidFill>
                  <a:schemeClr val="tx1"/>
                </a:solidFill>
                <a:latin typeface="+mj-lt"/>
                <a:ea typeface="+mj-ea"/>
                <a:cs typeface="+mj-cs"/>
              </a:defRPr>
            </a:lvl1pPr>
          </a:lstStyle>
          <a:p>
            <a:pPr marL="0" marR="0" lvl="0" indent="0" algn="ctr" defTabSz="75438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rriweather" panose="00000500000000000000" pitchFamily="2" charset="0"/>
                <a:ea typeface="Open Sans" panose="020B0606030504020204" pitchFamily="34" charset="0"/>
                <a:cs typeface="Open Sans" panose="020B0606030504020204" pitchFamily="34" charset="0"/>
              </a:rPr>
              <a:t>FY26 CPPS and ACCF</a:t>
            </a:r>
            <a:endParaRPr kumimoji="0" lang="en-US" sz="1600" b="0" i="0" u="none" strike="noStrike" kern="1200" cap="none" spc="0" normalizeH="0" baseline="0" noProof="0" dirty="0">
              <a:ln>
                <a:noFill/>
              </a:ln>
              <a:solidFill>
                <a:prstClr val="white"/>
              </a:solidFill>
              <a:effectLst/>
              <a:uLnTx/>
              <a:uFillTx/>
              <a:latin typeface="Merriweather" panose="00000500000000000000" pitchFamily="2"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570193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FY26 CPPS Budget</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86760"/>
            <a:ext cx="8019467" cy="461665"/>
          </a:xfrm>
          <a:prstGeom prst="rect">
            <a:avLst/>
          </a:prstGeom>
          <a:noFill/>
        </p:spPr>
        <p:txBody>
          <a:bodyPr wrap="square" rtlCol="0">
            <a:spAutoFit/>
          </a:bodyPr>
          <a:lstStyle/>
          <a:p>
            <a:pPr lvl="0" defTabSz="806867">
              <a:defRPr/>
            </a:pPr>
            <a:r>
              <a:rPr lang="en-US" sz="2400" kern="1200" dirty="0">
                <a:solidFill>
                  <a:srgbClr val="ED7D31"/>
                </a:solidFill>
                <a:latin typeface="Open Sans Semibold" panose="020B0706030804020204" pitchFamily="34" charset="0"/>
                <a:ea typeface="Open Sans Semibold" panose="020B0706030804020204" pitchFamily="34" charset="0"/>
                <a:cs typeface="Open Sans Semibold" panose="020B0706030804020204" pitchFamily="34" charset="0"/>
              </a:rPr>
              <a:t>Budget Summary</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sp>
        <p:nvSpPr>
          <p:cNvPr id="3" name="TextBox 2">
            <a:extLst>
              <a:ext uri="{FF2B5EF4-FFF2-40B4-BE49-F238E27FC236}">
                <a16:creationId xmlns:a16="http://schemas.microsoft.com/office/drawing/2014/main" id="{3602724C-A1D8-4268-B1AF-EB94D578E2F5}"/>
              </a:ext>
            </a:extLst>
          </p:cNvPr>
          <p:cNvSpPr txBox="1"/>
          <p:nvPr/>
        </p:nvSpPr>
        <p:spPr>
          <a:xfrm>
            <a:off x="1532557" y="1948425"/>
            <a:ext cx="6212548" cy="892552"/>
          </a:xfrm>
          <a:prstGeom prst="rect">
            <a:avLst/>
          </a:prstGeom>
          <a:noFill/>
        </p:spPr>
        <p:txBody>
          <a:bodyPr wrap="square" rtlCol="0">
            <a:spAutoFit/>
          </a:bodyPr>
          <a:lstStyle/>
          <a:p>
            <a:pPr algn="ctr"/>
            <a:r>
              <a:rPr lang="en-US" sz="3200" b="1" dirty="0"/>
              <a:t>FY26 CPPS Funds</a:t>
            </a:r>
            <a:r>
              <a:rPr lang="en-US" sz="3200" dirty="0"/>
              <a:t>: $900,000</a:t>
            </a:r>
          </a:p>
          <a:p>
            <a:pPr algn="ctr"/>
            <a:r>
              <a:rPr lang="en-US" sz="2000" dirty="0"/>
              <a:t>$100k per office</a:t>
            </a:r>
          </a:p>
        </p:txBody>
      </p:sp>
      <p:sp>
        <p:nvSpPr>
          <p:cNvPr id="11" name="TextBox 10">
            <a:extLst>
              <a:ext uri="{FF2B5EF4-FFF2-40B4-BE49-F238E27FC236}">
                <a16:creationId xmlns:a16="http://schemas.microsoft.com/office/drawing/2014/main" id="{4A0F0BC8-3AC4-4097-BBAE-8DE142F3F5D1}"/>
              </a:ext>
            </a:extLst>
          </p:cNvPr>
          <p:cNvSpPr txBox="1"/>
          <p:nvPr/>
        </p:nvSpPr>
        <p:spPr>
          <a:xfrm>
            <a:off x="1797914" y="2990759"/>
            <a:ext cx="5681833" cy="2195473"/>
          </a:xfrm>
          <a:prstGeom prst="rect">
            <a:avLst/>
          </a:prstGeom>
          <a:noFill/>
          <a:ln>
            <a:solidFill>
              <a:srgbClr val="FFC000"/>
            </a:solidFill>
          </a:ln>
        </p:spPr>
        <p:txBody>
          <a:bodyPr wrap="square" rtlCol="0">
            <a:spAutoFit/>
          </a:bodyPr>
          <a:lstStyle/>
          <a:p>
            <a:pPr>
              <a:spcBef>
                <a:spcPts val="400"/>
              </a:spcBef>
            </a:pPr>
            <a:r>
              <a:rPr lang="en-US" sz="2000" u="sng" dirty="0">
                <a:latin typeface="Open Sans" panose="020B0606030504020204" pitchFamily="34" charset="0"/>
                <a:ea typeface="Open Sans" panose="020B0606030504020204" pitchFamily="34" charset="0"/>
                <a:cs typeface="Open Sans" panose="020B0606030504020204" pitchFamily="34" charset="0"/>
              </a:rPr>
              <a:t>Procedures for Funding:</a:t>
            </a:r>
          </a:p>
          <a:p>
            <a:pPr marL="285750" indent="-285750">
              <a:spcBef>
                <a:spcPts val="400"/>
              </a:spcBef>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Funding Agreement (contract)</a:t>
            </a:r>
          </a:p>
          <a:p>
            <a:pPr marL="742950" lvl="1" indent="-285750">
              <a:spcBef>
                <a:spcPts val="4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Nonprofits or Public Agencies</a:t>
            </a:r>
          </a:p>
          <a:p>
            <a:pPr marL="285750" indent="-285750">
              <a:spcBef>
                <a:spcPts val="4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Transfer Memorandum</a:t>
            </a:r>
          </a:p>
          <a:p>
            <a:pPr marL="742950" lvl="1" indent="-285750">
              <a:spcBef>
                <a:spcPts val="4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City Departments</a:t>
            </a:r>
          </a:p>
          <a:p>
            <a:pPr marL="742950" lvl="1" indent="-285750">
              <a:spcBef>
                <a:spcPts val="4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City Capital Improvement Projects (CIP)</a:t>
            </a:r>
          </a:p>
        </p:txBody>
      </p:sp>
      <p:pic>
        <p:nvPicPr>
          <p:cNvPr id="14" name="Picture 2" descr="Related image">
            <a:extLst>
              <a:ext uri="{FF2B5EF4-FFF2-40B4-BE49-F238E27FC236}">
                <a16:creationId xmlns:a16="http://schemas.microsoft.com/office/drawing/2014/main" id="{F5B917C4-ACA6-4A9D-9A5B-5A6E7B76F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908" y="5430815"/>
            <a:ext cx="4417849" cy="170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76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5" name="TextBox 4"/>
          <p:cNvSpPr txBox="1"/>
          <p:nvPr/>
        </p:nvSpPr>
        <p:spPr>
          <a:xfrm>
            <a:off x="354262" y="1041832"/>
            <a:ext cx="9021750"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FY26 CPPS Schedule</a:t>
            </a:r>
          </a:p>
        </p:txBody>
      </p:sp>
      <p:sp>
        <p:nvSpPr>
          <p:cNvPr id="6" name="TextBox 5"/>
          <p:cNvSpPr txBox="1"/>
          <p:nvPr/>
        </p:nvSpPr>
        <p:spPr>
          <a:xfrm>
            <a:off x="354262" y="1574680"/>
            <a:ext cx="8764338" cy="461665"/>
          </a:xfrm>
          <a:prstGeom prst="rect">
            <a:avLst/>
          </a:prstGeom>
          <a:noFill/>
        </p:spPr>
        <p:txBody>
          <a:bodyPr wrap="square" rtlCol="0">
            <a:spAutoFit/>
          </a:bodyPr>
          <a:lstStyle/>
          <a:p>
            <a:r>
              <a:rPr lang="en-US" sz="2400" dirty="0">
                <a:solidFill>
                  <a:srgbClr val="ED7D31"/>
                </a:solidFill>
                <a:latin typeface="Open Sans Semibold" panose="020B0706030804020204" pitchFamily="34" charset="0"/>
                <a:ea typeface="Open Sans Semibold" panose="020B0706030804020204" pitchFamily="34" charset="0"/>
                <a:cs typeface="Open Sans Semibold" panose="020B0706030804020204" pitchFamily="34" charset="0"/>
              </a:rPr>
              <a:t>Important Dates</a:t>
            </a:r>
            <a:endParaRPr lang="en-US" sz="1400" dirty="0"/>
          </a:p>
        </p:txBody>
      </p:sp>
      <p:sp>
        <p:nvSpPr>
          <p:cNvPr id="7" name="Content Placeholder 2">
            <a:extLst>
              <a:ext uri="{FF2B5EF4-FFF2-40B4-BE49-F238E27FC236}">
                <a16:creationId xmlns:a16="http://schemas.microsoft.com/office/drawing/2014/main" id="{4F262936-0222-4C2F-9738-E2B1A8FB7A9C}"/>
              </a:ext>
            </a:extLst>
          </p:cNvPr>
          <p:cNvSpPr txBox="1">
            <a:spLocks/>
          </p:cNvSpPr>
          <p:nvPr/>
        </p:nvSpPr>
        <p:spPr>
          <a:xfrm>
            <a:off x="354262" y="2272557"/>
            <a:ext cx="9137204" cy="4690218"/>
          </a:xfrm>
          <a:prstGeom prst="rect">
            <a:avLst/>
          </a:prstGeom>
        </p:spPr>
        <p:txBody>
          <a:bodyPr vert="horz" lIns="91440" tIns="45720" rIns="91440" bIns="45720" rtlCol="0">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02920" lvl="1" indent="0">
              <a:lnSpc>
                <a:spcPct val="100000"/>
              </a:lnSpc>
              <a:spcBef>
                <a:spcPts val="0"/>
              </a:spcBef>
              <a:buNone/>
            </a:pPr>
            <a:endParaRPr lang="en-US" sz="1560" dirty="0">
              <a:latin typeface="Open Sans" panose="020B0606030504020204" pitchFamily="34" charset="0"/>
              <a:ea typeface="Open Sans" panose="020B0606030504020204" pitchFamily="34" charset="0"/>
              <a:cs typeface="Open Sans" panose="020B0606030504020204" pitchFamily="34" charset="0"/>
            </a:endParaRPr>
          </a:p>
          <a:p>
            <a:pPr marL="502920" lvl="1" indent="0">
              <a:lnSpc>
                <a:spcPct val="100000"/>
              </a:lnSpc>
              <a:spcBef>
                <a:spcPts val="0"/>
              </a:spcBef>
              <a:buNone/>
            </a:pPr>
            <a:endParaRPr lang="en-US" sz="96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CCAAA131-0CF1-4749-9BB7-99D92E3381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63492" y="3065877"/>
            <a:ext cx="1640646" cy="1640646"/>
          </a:xfrm>
          <a:prstGeom prst="rect">
            <a:avLst/>
          </a:prstGeom>
        </p:spPr>
      </p:pic>
      <p:sp>
        <p:nvSpPr>
          <p:cNvPr id="3" name="Content Placeholder 2">
            <a:extLst>
              <a:ext uri="{FF2B5EF4-FFF2-40B4-BE49-F238E27FC236}">
                <a16:creationId xmlns:a16="http://schemas.microsoft.com/office/drawing/2014/main" id="{F238D967-9E27-70FD-3698-571C40B98A14}"/>
              </a:ext>
            </a:extLst>
          </p:cNvPr>
          <p:cNvSpPr>
            <a:spLocks noGrp="1"/>
          </p:cNvSpPr>
          <p:nvPr>
            <p:ph idx="1"/>
          </p:nvPr>
        </p:nvSpPr>
        <p:spPr>
          <a:xfrm>
            <a:off x="354262" y="2544427"/>
            <a:ext cx="7381104" cy="4418348"/>
          </a:xfrm>
        </p:spPr>
        <p:txBody>
          <a:bodyPr>
            <a:noAutofit/>
          </a:bodyPr>
          <a:lstStyle/>
          <a:p>
            <a:pPr>
              <a:lnSpc>
                <a:spcPct val="120000"/>
              </a:lnSpc>
            </a:pPr>
            <a:r>
              <a:rPr lang="en-US" sz="2100" b="1" dirty="0">
                <a:latin typeface="Open Sans" panose="020B0606030504020204" pitchFamily="34" charset="0"/>
                <a:ea typeface="Open Sans" panose="020B0606030504020204" pitchFamily="34" charset="0"/>
                <a:cs typeface="Open Sans" panose="020B0606030504020204" pitchFamily="34" charset="0"/>
              </a:rPr>
              <a:t>Application: </a:t>
            </a:r>
            <a:r>
              <a:rPr lang="en-US" sz="2100" dirty="0">
                <a:latin typeface="Open Sans" panose="020B0606030504020204" pitchFamily="34" charset="0"/>
                <a:ea typeface="Open Sans" panose="020B0606030504020204" pitchFamily="34" charset="0"/>
                <a:cs typeface="Open Sans" panose="020B0606030504020204" pitchFamily="34" charset="0"/>
              </a:rPr>
              <a:t>July 7 – August 7, 2025</a:t>
            </a:r>
          </a:p>
          <a:p>
            <a:pPr>
              <a:lnSpc>
                <a:spcPct val="120000"/>
              </a:lnSpc>
            </a:pPr>
            <a:r>
              <a:rPr lang="en-US" sz="2100" b="1" dirty="0">
                <a:latin typeface="Open Sans" panose="020B0606030504020204" pitchFamily="34" charset="0"/>
                <a:ea typeface="Open Sans" panose="020B0606030504020204" pitchFamily="34" charset="0"/>
                <a:cs typeface="Open Sans" panose="020B0606030504020204" pitchFamily="34" charset="0"/>
              </a:rPr>
              <a:t>Award Announcement: </a:t>
            </a:r>
            <a:r>
              <a:rPr lang="en-US" sz="2100" dirty="0">
                <a:latin typeface="Open Sans" panose="020B0606030504020204" pitchFamily="34" charset="0"/>
                <a:ea typeface="Open Sans" panose="020B0606030504020204" pitchFamily="34" charset="0"/>
                <a:cs typeface="Open Sans" panose="020B0606030504020204" pitchFamily="34" charset="0"/>
              </a:rPr>
              <a:t>October 2025</a:t>
            </a:r>
          </a:p>
          <a:p>
            <a:pPr>
              <a:lnSpc>
                <a:spcPct val="120000"/>
              </a:lnSpc>
            </a:pPr>
            <a:r>
              <a:rPr lang="en-US" sz="2100" b="1" dirty="0">
                <a:latin typeface="Open Sans" panose="020B0606030504020204" pitchFamily="34" charset="0"/>
                <a:ea typeface="Open Sans" panose="020B0606030504020204" pitchFamily="34" charset="0"/>
                <a:cs typeface="Open Sans" panose="020B0606030504020204" pitchFamily="34" charset="0"/>
              </a:rPr>
              <a:t>City Processing: </a:t>
            </a:r>
            <a:r>
              <a:rPr lang="en-US" sz="2100" dirty="0">
                <a:latin typeface="Open Sans" panose="020B0606030504020204" pitchFamily="34" charset="0"/>
                <a:ea typeface="Open Sans" panose="020B0606030504020204" pitchFamily="34" charset="0"/>
                <a:cs typeface="Open Sans" panose="020B0606030504020204" pitchFamily="34" charset="0"/>
              </a:rPr>
              <a:t>October 2025 – March 2026</a:t>
            </a:r>
          </a:p>
          <a:p>
            <a:pPr>
              <a:lnSpc>
                <a:spcPct val="120000"/>
              </a:lnSpc>
            </a:pPr>
            <a:r>
              <a:rPr lang="en-US" sz="2100" b="1" dirty="0">
                <a:latin typeface="Open Sans" panose="020B0606030504020204" pitchFamily="34" charset="0"/>
                <a:ea typeface="Open Sans" panose="020B0606030504020204" pitchFamily="34" charset="0"/>
                <a:cs typeface="Open Sans" panose="020B0606030504020204" pitchFamily="34" charset="0"/>
              </a:rPr>
              <a:t>Payments: </a:t>
            </a:r>
            <a:r>
              <a:rPr lang="en-US" sz="2100" dirty="0">
                <a:latin typeface="Open Sans" panose="020B0606030504020204" pitchFamily="34" charset="0"/>
                <a:ea typeface="Open Sans" panose="020B0606030504020204" pitchFamily="34" charset="0"/>
                <a:cs typeface="Open Sans" panose="020B0606030504020204" pitchFamily="34" charset="0"/>
              </a:rPr>
              <a:t>March – June 2026</a:t>
            </a:r>
          </a:p>
          <a:p>
            <a:pPr>
              <a:lnSpc>
                <a:spcPct val="120000"/>
              </a:lnSpc>
            </a:pPr>
            <a:r>
              <a:rPr lang="en-US" sz="2100" b="1" dirty="0">
                <a:latin typeface="Open Sans" panose="020B0606030504020204" pitchFamily="34" charset="0"/>
                <a:ea typeface="Open Sans" panose="020B0606030504020204" pitchFamily="34" charset="0"/>
                <a:cs typeface="Open Sans" panose="020B0606030504020204" pitchFamily="34" charset="0"/>
              </a:rPr>
              <a:t>Reporting: </a:t>
            </a:r>
            <a:r>
              <a:rPr lang="en-US" sz="2100" dirty="0">
                <a:latin typeface="Open Sans" panose="020B0606030504020204" pitchFamily="34" charset="0"/>
                <a:ea typeface="Open Sans" panose="020B0606030504020204" pitchFamily="34" charset="0"/>
                <a:cs typeface="Open Sans" panose="020B0606030504020204" pitchFamily="34" charset="0"/>
              </a:rPr>
              <a:t>June – July 30, 2026</a:t>
            </a:r>
            <a:endParaRPr lang="en-US" sz="21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21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21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US" sz="2100" b="1" dirty="0">
              <a:latin typeface="Open Sans" panose="020B0606030504020204" pitchFamily="34" charset="0"/>
              <a:ea typeface="Open Sans" panose="020B0606030504020204" pitchFamily="34" charset="0"/>
              <a:cs typeface="Open Sans" panose="020B0606030504020204" pitchFamily="34" charset="0"/>
            </a:endParaRPr>
          </a:p>
          <a:p>
            <a:pPr lvl="1">
              <a:lnSpc>
                <a:spcPct val="120000"/>
              </a:lnSpc>
            </a:pPr>
            <a:endParaRPr lang="en-US" sz="2100" b="1" dirty="0">
              <a:latin typeface="Open Sans" panose="020B0606030504020204" pitchFamily="34" charset="0"/>
              <a:ea typeface="Open Sans" panose="020B0606030504020204" pitchFamily="34" charset="0"/>
              <a:cs typeface="Open Sans" panose="020B0606030504020204" pitchFamily="34" charset="0"/>
            </a:endParaRPr>
          </a:p>
          <a:p>
            <a:pPr lvl="1">
              <a:lnSpc>
                <a:spcPct val="120000"/>
              </a:lnSpc>
            </a:pPr>
            <a:endParaRPr lang="en-US" sz="21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441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9" name="Rectangle 8">
            <a:extLst>
              <a:ext uri="{FF2B5EF4-FFF2-40B4-BE49-F238E27FC236}">
                <a16:creationId xmlns:a16="http://schemas.microsoft.com/office/drawing/2014/main" id="{B6A96468-5F3E-44D4-BF55-D420FE8D2C52}"/>
              </a:ext>
            </a:extLst>
          </p:cNvPr>
          <p:cNvSpPr/>
          <p:nvPr/>
        </p:nvSpPr>
        <p:spPr>
          <a:xfrm>
            <a:off x="-14911" y="1898925"/>
            <a:ext cx="8939836" cy="3385542"/>
          </a:xfrm>
          <a:prstGeom prst="rect">
            <a:avLst/>
          </a:prstGeom>
        </p:spPr>
        <p:txBody>
          <a:bodyPr wrap="square">
            <a:spAutoFit/>
          </a:bodyPr>
          <a:lstStyle/>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Hold a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legally tax-exempt (IRS) </a:t>
            </a:r>
            <a:r>
              <a:rPr kumimoji="0" lang="en-US"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or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nonprofit </a:t>
            </a:r>
            <a:r>
              <a:rPr kumimoji="0" lang="en-US"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status in good standing or be a </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public agency functioning within the City.</a:t>
            </a:r>
          </a:p>
          <a:p>
            <a:pPr marL="1257300" lvl="2" indent="-342900">
              <a:spcBef>
                <a:spcPts val="600"/>
              </a:spcBef>
              <a:spcAft>
                <a:spcPts val="600"/>
              </a:spcAft>
              <a:buFont typeface="Arial" panose="020B0604020202020204" pitchFamily="34" charset="0"/>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Tax-exempt with the </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5"/>
              </a:rPr>
              <a:t>Internal Revenue Service (IRS)</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1257300" lvl="2" indent="-342900">
              <a:spcBef>
                <a:spcPts val="600"/>
              </a:spcBef>
              <a:spcAft>
                <a:spcPts val="600"/>
              </a:spcAft>
              <a:buFont typeface="Arial" panose="020B0604020202020204" pitchFamily="34" charset="0"/>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“ACTIVE” with </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the </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hlinkClick r:id="rId6"/>
              </a:rPr>
              <a:t>California Secretary of State (SOS)</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257300" lvl="2" indent="-342900">
              <a:spcBef>
                <a:spcPts val="600"/>
              </a:spcBef>
              <a:spcAft>
                <a:spcPts val="600"/>
              </a:spcAft>
              <a:buFont typeface="Arial" panose="020B0604020202020204" pitchFamily="34" charset="0"/>
              <a:buChar cha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“CURRENT” or “EXEMPT” with the </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7"/>
              </a:rPr>
              <a:t>California Attorney General (AG)</a:t>
            </a: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financially solvent </a:t>
            </a:r>
            <a:r>
              <a:rPr kumimoji="0" lang="en-US"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provide the most current IRS Form 990, similar documentation, or proof of exemption.</a:t>
            </a: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Disclose all sources of organizational funding.</a:t>
            </a:r>
            <a:endPar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CPPS Council Policy</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37260"/>
            <a:ext cx="8019467" cy="461665"/>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rPr>
              <a:t>Funding Eligibility</a:t>
            </a:r>
          </a:p>
        </p:txBody>
      </p:sp>
      <p:pic>
        <p:nvPicPr>
          <p:cNvPr id="15" name="Picture 14">
            <a:extLst>
              <a:ext uri="{FF2B5EF4-FFF2-40B4-BE49-F238E27FC236}">
                <a16:creationId xmlns:a16="http://schemas.microsoft.com/office/drawing/2014/main" id="{28B57220-4156-4357-B187-AA786B03FD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767" y="6068839"/>
            <a:ext cx="4099221" cy="1123451"/>
          </a:xfrm>
          <a:prstGeom prst="rect">
            <a:avLst/>
          </a:prstGeom>
        </p:spPr>
      </p:pic>
      <p:pic>
        <p:nvPicPr>
          <p:cNvPr id="16" name="Picture 15">
            <a:extLst>
              <a:ext uri="{FF2B5EF4-FFF2-40B4-BE49-F238E27FC236}">
                <a16:creationId xmlns:a16="http://schemas.microsoft.com/office/drawing/2014/main" id="{51CB890A-3952-4CA0-BC12-85140655848A}"/>
              </a:ext>
            </a:extLst>
          </p:cNvPr>
          <p:cNvPicPr>
            <a:picLocks noChangeAspect="1"/>
          </p:cNvPicPr>
          <p:nvPr/>
        </p:nvPicPr>
        <p:blipFill rotWithShape="1">
          <a:blip r:embed="rId9">
            <a:extLst>
              <a:ext uri="{28A0092B-C50C-407E-A947-70E740481C1C}">
                <a14:useLocalDpi xmlns:a14="http://schemas.microsoft.com/office/drawing/2010/main" val="0"/>
              </a:ext>
            </a:extLst>
          </a:blip>
          <a:srcRect t="13879" b="19221"/>
          <a:stretch/>
        </p:blipFill>
        <p:spPr>
          <a:xfrm>
            <a:off x="5322627" y="6074379"/>
            <a:ext cx="3602298" cy="1134337"/>
          </a:xfrm>
          <a:prstGeom prst="rect">
            <a:avLst/>
          </a:prstGeom>
        </p:spPr>
      </p:pic>
    </p:spTree>
    <p:extLst>
      <p:ext uri="{BB962C8B-B14F-4D97-AF65-F5344CB8AC3E}">
        <p14:creationId xmlns:p14="http://schemas.microsoft.com/office/powerpoint/2010/main" val="1590737974"/>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9" name="Rectangle 8">
            <a:extLst>
              <a:ext uri="{FF2B5EF4-FFF2-40B4-BE49-F238E27FC236}">
                <a16:creationId xmlns:a16="http://schemas.microsoft.com/office/drawing/2014/main" id="{B6A96468-5F3E-44D4-BF55-D420FE8D2C52}"/>
              </a:ext>
            </a:extLst>
          </p:cNvPr>
          <p:cNvSpPr/>
          <p:nvPr/>
        </p:nvSpPr>
        <p:spPr>
          <a:xfrm>
            <a:off x="-80475" y="1929624"/>
            <a:ext cx="8924343" cy="3354765"/>
          </a:xfrm>
          <a:prstGeom prst="rect">
            <a:avLst/>
          </a:prstGeom>
        </p:spPr>
        <p:txBody>
          <a:bodyPr wrap="square">
            <a:spAutoFit/>
          </a:bodyPr>
          <a:lstStyle/>
          <a:p>
            <a:pPr lvl="1">
              <a:spcBef>
                <a:spcPts val="600"/>
              </a:spcBef>
              <a:spcAft>
                <a:spcPts val="600"/>
              </a:spcAft>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1.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Capital improvements </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performed on private property.</a:t>
            </a:r>
          </a:p>
          <a:p>
            <a:pPr marL="1257300" lvl="2" indent="-342900">
              <a:spcBef>
                <a:spcPts val="600"/>
              </a:spcBef>
              <a:spcAft>
                <a:spcPts val="600"/>
              </a:spcAft>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Capital improvements </a:t>
            </a: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may not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be performed on public property, even with a right-of-entry permit. </a:t>
            </a:r>
          </a:p>
          <a:p>
            <a:pPr marL="1257300" lvl="2" indent="-342900">
              <a:spcBef>
                <a:spcPts val="600"/>
              </a:spcBef>
              <a:spcAft>
                <a:spcPts val="600"/>
              </a:spcAft>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Facilities must be </a:t>
            </a: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open to the public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(cannot require membership). </a:t>
            </a:r>
          </a:p>
          <a:p>
            <a:pPr marL="1257300" lvl="2" indent="-342900">
              <a:spcBef>
                <a:spcPts val="600"/>
              </a:spcBef>
              <a:spcAft>
                <a:spcPts val="600"/>
              </a:spcAft>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Projects with a </a:t>
            </a: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total cost over $15,000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that involve alteration, demolition, installation or repair work or new construction work with a </a:t>
            </a: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total cost over $25,000 </a:t>
            </a: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will be subject to prevailing wage law. </a:t>
            </a: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CPPS Council Policy </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67959"/>
            <a:ext cx="8019467" cy="461665"/>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lang="en-US" sz="2400" dirty="0">
                <a:solidFill>
                  <a:srgbClr val="ED7D31"/>
                </a:solidFill>
                <a:latin typeface="Open Sans Semibold" panose="020B0706030804020204" pitchFamily="34" charset="0"/>
                <a:ea typeface="Open Sans Semibold" panose="020B0706030804020204" pitchFamily="34" charset="0"/>
                <a:cs typeface="Open Sans Semibold" panose="020B0706030804020204" pitchFamily="34" charset="0"/>
                <a:sym typeface="Arial"/>
              </a:rPr>
              <a:t>Funding Uses</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pic>
        <p:nvPicPr>
          <p:cNvPr id="15" name="Picture 14">
            <a:extLst>
              <a:ext uri="{FF2B5EF4-FFF2-40B4-BE49-F238E27FC236}">
                <a16:creationId xmlns:a16="http://schemas.microsoft.com/office/drawing/2014/main" id="{28B57220-4156-4357-B187-AA786B03FD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767" y="5986979"/>
            <a:ext cx="4397908" cy="1205311"/>
          </a:xfrm>
          <a:prstGeom prst="rect">
            <a:avLst/>
          </a:prstGeom>
        </p:spPr>
      </p:pic>
      <p:pic>
        <p:nvPicPr>
          <p:cNvPr id="16" name="Picture 15">
            <a:extLst>
              <a:ext uri="{FF2B5EF4-FFF2-40B4-BE49-F238E27FC236}">
                <a16:creationId xmlns:a16="http://schemas.microsoft.com/office/drawing/2014/main" id="{51CB890A-3952-4CA0-BC12-85140655848A}"/>
              </a:ext>
            </a:extLst>
          </p:cNvPr>
          <p:cNvPicPr>
            <a:picLocks noChangeAspect="1"/>
          </p:cNvPicPr>
          <p:nvPr/>
        </p:nvPicPr>
        <p:blipFill rotWithShape="1">
          <a:blip r:embed="rId6">
            <a:extLst>
              <a:ext uri="{28A0092B-C50C-407E-A947-70E740481C1C}">
                <a14:useLocalDpi xmlns:a14="http://schemas.microsoft.com/office/drawing/2010/main" val="0"/>
              </a:ext>
            </a:extLst>
          </a:blip>
          <a:srcRect t="13879" b="19221"/>
          <a:stretch/>
        </p:blipFill>
        <p:spPr>
          <a:xfrm>
            <a:off x="5029200" y="5981981"/>
            <a:ext cx="3895725" cy="1226735"/>
          </a:xfrm>
          <a:prstGeom prst="rect">
            <a:avLst/>
          </a:prstGeom>
        </p:spPr>
      </p:pic>
    </p:spTree>
    <p:extLst>
      <p:ext uri="{BB962C8B-B14F-4D97-AF65-F5344CB8AC3E}">
        <p14:creationId xmlns:p14="http://schemas.microsoft.com/office/powerpoint/2010/main" val="236800286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9" name="Rectangle 8">
            <a:extLst>
              <a:ext uri="{FF2B5EF4-FFF2-40B4-BE49-F238E27FC236}">
                <a16:creationId xmlns:a16="http://schemas.microsoft.com/office/drawing/2014/main" id="{B6A96468-5F3E-44D4-BF55-D420FE8D2C52}"/>
              </a:ext>
            </a:extLst>
          </p:cNvPr>
          <p:cNvSpPr/>
          <p:nvPr/>
        </p:nvSpPr>
        <p:spPr>
          <a:xfrm>
            <a:off x="-89908" y="1898925"/>
            <a:ext cx="8924343" cy="3631763"/>
          </a:xfrm>
          <a:prstGeom prst="rect">
            <a:avLst/>
          </a:prstGeom>
        </p:spPr>
        <p:txBody>
          <a:bodyPr wrap="square">
            <a:spAutoFit/>
          </a:bodyPr>
          <a:lstStyle/>
          <a:p>
            <a:pPr lvl="1">
              <a:spcBef>
                <a:spcPts val="600"/>
              </a:spcBef>
              <a:spcAft>
                <a:spcPts val="600"/>
              </a:spcAft>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2. The purchase, installation, repair, or maintenance of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equipment, materials, goods, or supplies, </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including expenses related to technology or educational services. </a:t>
            </a:r>
          </a:p>
          <a:p>
            <a:pPr marL="1257300" lvl="2" indent="-342900">
              <a:spcBef>
                <a:spcPts val="600"/>
              </a:spcBef>
              <a:spcAft>
                <a:spcPts val="600"/>
              </a:spcAft>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Cannot be used for a public works project.</a:t>
            </a:r>
          </a:p>
          <a:p>
            <a:pPr marL="1257300" lvl="2" indent="-342900">
              <a:spcBef>
                <a:spcPts val="600"/>
              </a:spcBef>
              <a:spcAft>
                <a:spcPts val="600"/>
              </a:spcAft>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Cannot purchase surveillance technology.</a:t>
            </a:r>
          </a:p>
          <a:p>
            <a:pPr lvl="1">
              <a:spcBef>
                <a:spcPts val="600"/>
              </a:spcBef>
              <a:spcAft>
                <a:spcPts val="600"/>
              </a:spcAft>
            </a:pP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3. The staging of social, environmental, educational, cultural, or recreational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community programming or events</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marL="1257300" lvl="2" indent="-342900">
              <a:spcBef>
                <a:spcPts val="600"/>
              </a:spcBef>
              <a:spcAft>
                <a:spcPts val="600"/>
              </a:spcAft>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Ticketed events are allowed if they are open to the public and do not require organizational memberships.</a:t>
            </a: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CPPS Council Policy </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37260"/>
            <a:ext cx="8019467" cy="461665"/>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rPr>
              <a:t>Funding Uses </a:t>
            </a:r>
          </a:p>
        </p:txBody>
      </p:sp>
      <p:pic>
        <p:nvPicPr>
          <p:cNvPr id="15" name="Picture 14">
            <a:extLst>
              <a:ext uri="{FF2B5EF4-FFF2-40B4-BE49-F238E27FC236}">
                <a16:creationId xmlns:a16="http://schemas.microsoft.com/office/drawing/2014/main" id="{28B57220-4156-4357-B187-AA786B03F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67" y="5986979"/>
            <a:ext cx="4397908" cy="1205311"/>
          </a:xfrm>
          <a:prstGeom prst="rect">
            <a:avLst/>
          </a:prstGeom>
        </p:spPr>
      </p:pic>
      <p:pic>
        <p:nvPicPr>
          <p:cNvPr id="16" name="Picture 15">
            <a:extLst>
              <a:ext uri="{FF2B5EF4-FFF2-40B4-BE49-F238E27FC236}">
                <a16:creationId xmlns:a16="http://schemas.microsoft.com/office/drawing/2014/main" id="{51CB890A-3952-4CA0-BC12-85140655848A}"/>
              </a:ext>
            </a:extLst>
          </p:cNvPr>
          <p:cNvPicPr>
            <a:picLocks noChangeAspect="1"/>
          </p:cNvPicPr>
          <p:nvPr/>
        </p:nvPicPr>
        <p:blipFill rotWithShape="1">
          <a:blip r:embed="rId5">
            <a:extLst>
              <a:ext uri="{28A0092B-C50C-407E-A947-70E740481C1C}">
                <a14:useLocalDpi xmlns:a14="http://schemas.microsoft.com/office/drawing/2010/main" val="0"/>
              </a:ext>
            </a:extLst>
          </a:blip>
          <a:srcRect t="13879" b="19221"/>
          <a:stretch/>
        </p:blipFill>
        <p:spPr>
          <a:xfrm>
            <a:off x="5029200" y="5981981"/>
            <a:ext cx="3895725" cy="1226735"/>
          </a:xfrm>
          <a:prstGeom prst="rect">
            <a:avLst/>
          </a:prstGeom>
        </p:spPr>
      </p:pic>
    </p:spTree>
    <p:extLst>
      <p:ext uri="{BB962C8B-B14F-4D97-AF65-F5344CB8AC3E}">
        <p14:creationId xmlns:p14="http://schemas.microsoft.com/office/powerpoint/2010/main" val="357592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9" name="Rectangle 8">
            <a:extLst>
              <a:ext uri="{FF2B5EF4-FFF2-40B4-BE49-F238E27FC236}">
                <a16:creationId xmlns:a16="http://schemas.microsoft.com/office/drawing/2014/main" id="{B6A96468-5F3E-44D4-BF55-D420FE8D2C52}"/>
              </a:ext>
            </a:extLst>
          </p:cNvPr>
          <p:cNvSpPr/>
          <p:nvPr/>
        </p:nvSpPr>
        <p:spPr>
          <a:xfrm>
            <a:off x="-50468" y="1965497"/>
            <a:ext cx="8898050" cy="2523768"/>
          </a:xfrm>
          <a:prstGeom prst="rect">
            <a:avLst/>
          </a:prstGeom>
        </p:spPr>
        <p:txBody>
          <a:bodyPr wrap="square">
            <a:spAutoFit/>
          </a:bodyPr>
          <a:lstStyle/>
          <a:p>
            <a:pPr marL="457200" marR="0" lvl="1"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 The purchase of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food </a:t>
            </a:r>
            <a:r>
              <a:rPr kumimoji="0" lang="en-US"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or </a:t>
            </a:r>
            <a:r>
              <a:rPr lang="en-US"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beverages </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only if they are provided to individuals or families in need. </a:t>
            </a:r>
          </a:p>
          <a:p>
            <a:pPr marL="1257300" lvl="2" indent="-342900">
              <a:spcBef>
                <a:spcPts val="600"/>
              </a:spcBef>
              <a:spcAft>
                <a:spcPts val="600"/>
              </a:spcAft>
              <a:buFont typeface="Arial" panose="020B0604020202020204" pitchFamily="34" charset="0"/>
              <a:buChar cha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Cannot be purchased for other uses.	</a:t>
            </a:r>
          </a:p>
          <a:p>
            <a:pPr marL="457200" marR="0" lvl="1" indent="0" algn="l" defTabSz="9144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 In support of ongoing </a:t>
            </a:r>
            <a:r>
              <a:rPr kumimoji="0" lang="en-US"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operational expenses</a:t>
            </a:r>
            <a:r>
              <a:rPr kumimoji="0" lang="en-US"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1257300" lvl="2" indent="-342900">
              <a:spcBef>
                <a:spcPts val="600"/>
              </a:spcBef>
              <a:spcAft>
                <a:spcPts val="600"/>
              </a:spcAft>
              <a:buFont typeface="Arial" panose="020B0604020202020204" pitchFamily="34" charset="0"/>
              <a:buChar char="•"/>
              <a:defRPr/>
            </a:pPr>
            <a:r>
              <a:rPr lang="en-US"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Examples may include payroll expenses, rent payments, utility payments, and insurance payments.</a:t>
            </a:r>
            <a:r>
              <a:rPr lang="en-US"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US"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761C7B7-79D8-4F6D-BCEF-BB3ED4A87986}"/>
              </a:ext>
            </a:extLst>
          </p:cNvPr>
          <p:cNvSpPr txBox="1"/>
          <p:nvPr/>
        </p:nvSpPr>
        <p:spPr>
          <a:xfrm>
            <a:off x="388824" y="978263"/>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CPPS Council Policy</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88824" y="1501483"/>
            <a:ext cx="8019467" cy="461665"/>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rPr>
              <a:t>Funding Uses </a:t>
            </a:r>
          </a:p>
        </p:txBody>
      </p:sp>
      <p:pic>
        <p:nvPicPr>
          <p:cNvPr id="15" name="Picture 14">
            <a:extLst>
              <a:ext uri="{FF2B5EF4-FFF2-40B4-BE49-F238E27FC236}">
                <a16:creationId xmlns:a16="http://schemas.microsoft.com/office/drawing/2014/main" id="{28B57220-4156-4357-B187-AA786B03F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67" y="5986979"/>
            <a:ext cx="4397908" cy="1205311"/>
          </a:xfrm>
          <a:prstGeom prst="rect">
            <a:avLst/>
          </a:prstGeom>
        </p:spPr>
      </p:pic>
      <p:pic>
        <p:nvPicPr>
          <p:cNvPr id="16" name="Picture 15">
            <a:extLst>
              <a:ext uri="{FF2B5EF4-FFF2-40B4-BE49-F238E27FC236}">
                <a16:creationId xmlns:a16="http://schemas.microsoft.com/office/drawing/2014/main" id="{51CB890A-3952-4CA0-BC12-85140655848A}"/>
              </a:ext>
            </a:extLst>
          </p:cNvPr>
          <p:cNvPicPr>
            <a:picLocks noChangeAspect="1"/>
          </p:cNvPicPr>
          <p:nvPr/>
        </p:nvPicPr>
        <p:blipFill rotWithShape="1">
          <a:blip r:embed="rId5">
            <a:extLst>
              <a:ext uri="{28A0092B-C50C-407E-A947-70E740481C1C}">
                <a14:useLocalDpi xmlns:a14="http://schemas.microsoft.com/office/drawing/2010/main" val="0"/>
              </a:ext>
            </a:extLst>
          </a:blip>
          <a:srcRect t="13879" b="19221"/>
          <a:stretch/>
        </p:blipFill>
        <p:spPr>
          <a:xfrm>
            <a:off x="5029200" y="5981981"/>
            <a:ext cx="3895725" cy="1226735"/>
          </a:xfrm>
          <a:prstGeom prst="rect">
            <a:avLst/>
          </a:prstGeom>
        </p:spPr>
      </p:pic>
    </p:spTree>
    <p:extLst>
      <p:ext uri="{BB962C8B-B14F-4D97-AF65-F5344CB8AC3E}">
        <p14:creationId xmlns:p14="http://schemas.microsoft.com/office/powerpoint/2010/main" val="63736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778" y="152005"/>
            <a:ext cx="8774349" cy="626203"/>
          </a:xfrm>
        </p:spPr>
        <p:txBody>
          <a:bodyPr>
            <a:noAutofit/>
          </a:bodyPr>
          <a:lstStyle/>
          <a:p>
            <a:pPr>
              <a:lnSpc>
                <a:spcPct val="100000"/>
              </a:lnSpc>
            </a:pPr>
            <a:r>
              <a:rPr lang="en-US" sz="1600" dirty="0">
                <a:solidFill>
                  <a:schemeClr val="bg1"/>
                </a:solidFill>
                <a:latin typeface="Merriweather" panose="02060503050406030704" pitchFamily="18" charset="0"/>
              </a:rPr>
              <a:t>Partnering with the City Council: CPPS Funding</a:t>
            </a:r>
          </a:p>
        </p:txBody>
      </p:sp>
      <p:sp>
        <p:nvSpPr>
          <p:cNvPr id="9" name="Rectangle 8">
            <a:extLst>
              <a:ext uri="{FF2B5EF4-FFF2-40B4-BE49-F238E27FC236}">
                <a16:creationId xmlns:a16="http://schemas.microsoft.com/office/drawing/2014/main" id="{B6A96468-5F3E-44D4-BF55-D420FE8D2C52}"/>
              </a:ext>
            </a:extLst>
          </p:cNvPr>
          <p:cNvSpPr/>
          <p:nvPr/>
        </p:nvSpPr>
        <p:spPr>
          <a:xfrm>
            <a:off x="362531" y="1898925"/>
            <a:ext cx="8924343" cy="3754874"/>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CPPS funds </a:t>
            </a:r>
            <a:r>
              <a:rPr lang="en-US" sz="2100" b="1" dirty="0">
                <a:latin typeface="Open Sans" panose="020B0606030504020204" pitchFamily="34" charset="0"/>
                <a:ea typeface="Open Sans" panose="020B0606030504020204" pitchFamily="34" charset="0"/>
                <a:cs typeface="Open Sans" panose="020B0606030504020204" pitchFamily="34" charset="0"/>
              </a:rPr>
              <a:t>cannot</a:t>
            </a:r>
            <a:r>
              <a:rPr lang="en-US" sz="2100" dirty="0">
                <a:latin typeface="Open Sans" panose="020B0606030504020204" pitchFamily="34" charset="0"/>
                <a:ea typeface="Open Sans" panose="020B0606030504020204" pitchFamily="34" charset="0"/>
                <a:cs typeface="Open Sans" panose="020B0606030504020204" pitchFamily="34" charset="0"/>
              </a:rPr>
              <a:t> be used for any purpose prohibited by laws governing the use of public funds. </a:t>
            </a:r>
          </a:p>
          <a:p>
            <a:pPr marL="742950" lvl="1" indent="-285750">
              <a:spcBef>
                <a:spcPts val="600"/>
              </a:spcBef>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No private, political, religious, or </a:t>
            </a:r>
            <a:r>
              <a:rPr lang="en-US" sz="2000" b="1" dirty="0">
                <a:latin typeface="Open Sans" panose="020B0606030504020204" pitchFamily="34" charset="0"/>
                <a:ea typeface="Open Sans" panose="020B0606030504020204" pitchFamily="34" charset="0"/>
                <a:cs typeface="Open Sans" panose="020B0606030504020204" pitchFamily="34" charset="0"/>
              </a:rPr>
              <a:t>fundraising purpose or activity</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285750" indent="-285750">
              <a:spcBef>
                <a:spcPts val="600"/>
              </a:spcBef>
              <a:spcAft>
                <a:spcPts val="600"/>
              </a:spcAft>
              <a:buFont typeface="Arial" panose="020B0604020202020204" pitchFamily="34" charset="0"/>
              <a:buChar char="•"/>
            </a:pPr>
            <a:r>
              <a:rPr lang="en-US" sz="2100" dirty="0">
                <a:solidFill>
                  <a:prstClr val="black"/>
                </a:solidFill>
                <a:latin typeface="Open Sans" panose="020B0606030504020204" pitchFamily="34" charset="0"/>
                <a:ea typeface="Open Sans" panose="020B0606030504020204" pitchFamily="34" charset="0"/>
                <a:cs typeface="Open Sans" panose="020B0606030504020204" pitchFamily="34" charset="0"/>
              </a:rPr>
              <a:t>Council offices may prioritize funding requests for “one-time” uses.</a:t>
            </a:r>
          </a:p>
          <a:p>
            <a:pPr marL="285750" indent="-285750">
              <a:spcBef>
                <a:spcPts val="600"/>
              </a:spcBef>
              <a:spcAft>
                <a:spcPts val="600"/>
              </a:spcAft>
              <a:buFont typeface="Arial" panose="020B0604020202020204" pitchFamily="34" charset="0"/>
              <a:buChar char="•"/>
            </a:pPr>
            <a:r>
              <a:rPr lang="en-US" sz="2100" dirty="0">
                <a:solidFill>
                  <a:prstClr val="black"/>
                </a:solidFill>
                <a:latin typeface="Open Sans" panose="020B0606030504020204" pitchFamily="34" charset="0"/>
                <a:ea typeface="Open Sans" panose="020B0606030504020204" pitchFamily="34" charset="0"/>
                <a:cs typeface="Open Sans" panose="020B0606030504020204" pitchFamily="34" charset="0"/>
              </a:rPr>
              <a:t>Council offices may encourage applicants to pursue matching funds. </a:t>
            </a:r>
            <a:endParaRPr lang="en-US" sz="2100" dirty="0">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600"/>
              </a:spcBef>
              <a:spcAft>
                <a:spcPts val="600"/>
              </a:spcAft>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All expenses </a:t>
            </a:r>
            <a:r>
              <a:rPr lang="en-US" sz="2100" b="1" dirty="0">
                <a:latin typeface="Open Sans" panose="020B0606030504020204" pitchFamily="34" charset="0"/>
                <a:ea typeface="Open Sans" panose="020B0606030504020204" pitchFamily="34" charset="0"/>
                <a:cs typeface="Open Sans" panose="020B0606030504020204" pitchFamily="34" charset="0"/>
              </a:rPr>
              <a:t>must be incurred within Fiscal Year 2026 </a:t>
            </a:r>
            <a:r>
              <a:rPr lang="en-US" sz="2100" dirty="0">
                <a:latin typeface="Open Sans" panose="020B0606030504020204" pitchFamily="34" charset="0"/>
                <a:ea typeface="Open Sans" panose="020B0606030504020204" pitchFamily="34" charset="0"/>
                <a:cs typeface="Open Sans" panose="020B0606030504020204" pitchFamily="34" charset="0"/>
              </a:rPr>
              <a:t>(</a:t>
            </a:r>
            <a:r>
              <a:rPr lang="en-US" sz="2100" b="1"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July 1, 2025 – June 30, 2026)</a:t>
            </a:r>
            <a:r>
              <a:rPr lang="en-US" sz="2100" dirty="0">
                <a:latin typeface="Open Sans" panose="020B0606030504020204" pitchFamily="34" charset="0"/>
                <a:ea typeface="Open Sans" panose="020B0606030504020204" pitchFamily="34" charset="0"/>
                <a:cs typeface="Open Sans" panose="020B0606030504020204" pitchFamily="34" charset="0"/>
              </a:rPr>
              <a:t>. </a:t>
            </a:r>
          </a:p>
          <a:p>
            <a:pPr marL="285750" indent="-285750">
              <a:spcBef>
                <a:spcPts val="600"/>
              </a:spcBef>
              <a:spcAft>
                <a:spcPts val="600"/>
              </a:spcAft>
              <a:buFont typeface="Arial" panose="020B0604020202020204" pitchFamily="34" charset="0"/>
              <a:buChar char="•"/>
            </a:pP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CPPS</a:t>
            </a: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Arial"/>
              </a:rPr>
              <a:t> Council Policy </a:t>
            </a: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26360"/>
            <a:ext cx="8019467" cy="461665"/>
          </a:xfrm>
          <a:prstGeom prst="rect">
            <a:avLst/>
          </a:prstGeom>
          <a:noFill/>
        </p:spPr>
        <p:txBody>
          <a:bodyPr wrap="square" rtlCol="0">
            <a:spAutoFit/>
          </a:bodyPr>
          <a:lstStyle/>
          <a:p>
            <a:pPr lvl="0" defTabSz="806867">
              <a:defRPr/>
            </a:pPr>
            <a:r>
              <a:rPr lang="en-US" sz="2400" kern="1200" dirty="0">
                <a:solidFill>
                  <a:srgbClr val="ED7D31"/>
                </a:solidFill>
                <a:latin typeface="Open Sans Semibold" panose="020B0706030804020204" pitchFamily="34" charset="0"/>
                <a:ea typeface="Open Sans Semibold" panose="020B0706030804020204" pitchFamily="34" charset="0"/>
                <a:cs typeface="Open Sans Semibold" panose="020B0706030804020204" pitchFamily="34" charset="0"/>
              </a:rPr>
              <a:t>Important Reminders </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pic>
        <p:nvPicPr>
          <p:cNvPr id="15" name="Picture 14">
            <a:extLst>
              <a:ext uri="{FF2B5EF4-FFF2-40B4-BE49-F238E27FC236}">
                <a16:creationId xmlns:a16="http://schemas.microsoft.com/office/drawing/2014/main" id="{28B57220-4156-4357-B187-AA786B03F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67" y="5986979"/>
            <a:ext cx="4397908" cy="1205311"/>
          </a:xfrm>
          <a:prstGeom prst="rect">
            <a:avLst/>
          </a:prstGeom>
        </p:spPr>
      </p:pic>
      <p:pic>
        <p:nvPicPr>
          <p:cNvPr id="16" name="Picture 15">
            <a:extLst>
              <a:ext uri="{FF2B5EF4-FFF2-40B4-BE49-F238E27FC236}">
                <a16:creationId xmlns:a16="http://schemas.microsoft.com/office/drawing/2014/main" id="{51CB890A-3952-4CA0-BC12-85140655848A}"/>
              </a:ext>
            </a:extLst>
          </p:cNvPr>
          <p:cNvPicPr>
            <a:picLocks noChangeAspect="1"/>
          </p:cNvPicPr>
          <p:nvPr/>
        </p:nvPicPr>
        <p:blipFill rotWithShape="1">
          <a:blip r:embed="rId5">
            <a:extLst>
              <a:ext uri="{28A0092B-C50C-407E-A947-70E740481C1C}">
                <a14:useLocalDpi xmlns:a14="http://schemas.microsoft.com/office/drawing/2010/main" val="0"/>
              </a:ext>
            </a:extLst>
          </a:blip>
          <a:srcRect t="13879" b="19221"/>
          <a:stretch/>
        </p:blipFill>
        <p:spPr>
          <a:xfrm>
            <a:off x="5029200" y="5981981"/>
            <a:ext cx="3895725" cy="1226735"/>
          </a:xfrm>
          <a:prstGeom prst="rect">
            <a:avLst/>
          </a:prstGeom>
        </p:spPr>
      </p:pic>
    </p:spTree>
    <p:extLst>
      <p:ext uri="{BB962C8B-B14F-4D97-AF65-F5344CB8AC3E}">
        <p14:creationId xmlns:p14="http://schemas.microsoft.com/office/powerpoint/2010/main" val="2685832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1435c4e-884a-411d-b670-ef9087f23026">FEWKK76CWERH-11-7</_dlc_DocId>
    <_dlc_DocIdUrl xmlns="a1435c4e-884a-411d-b670-ef9087f23026">
      <Url>http://cityhub/dept/comm/c/design/_layouts/15/DocIdRedir.aspx?ID=FEWKK76CWERH-11-7</Url>
      <Description>FEWKK76CWERH-11-7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CF9B910701EF4A9ECD120BFB647DBD" ma:contentTypeVersion="0" ma:contentTypeDescription="Create a new document." ma:contentTypeScope="" ma:versionID="f85ca659edc0ba62ecb7d69431e271ce">
  <xsd:schema xmlns:xsd="http://www.w3.org/2001/XMLSchema" xmlns:xs="http://www.w3.org/2001/XMLSchema" xmlns:p="http://schemas.microsoft.com/office/2006/metadata/properties" xmlns:ns2="a1435c4e-884a-411d-b670-ef9087f23026" targetNamespace="http://schemas.microsoft.com/office/2006/metadata/properties" ma:root="true" ma:fieldsID="cb53e686af4a1a54b1848617f72a7c0c" ns2:_="">
    <xsd:import namespace="a1435c4e-884a-411d-b670-ef9087f2302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35c4e-884a-411d-b670-ef9087f230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4F39B40-3124-4D5C-8323-302BC6223783}">
  <ds:schemaRefs>
    <ds:schemaRef ds:uri="http://schemas.microsoft.com/sharepoint/v3/contenttype/forms"/>
  </ds:schemaRefs>
</ds:datastoreItem>
</file>

<file path=customXml/itemProps2.xml><?xml version="1.0" encoding="utf-8"?>
<ds:datastoreItem xmlns:ds="http://schemas.openxmlformats.org/officeDocument/2006/customXml" ds:itemID="{8FB267E2-3535-4E25-AD4C-CB638B93B2CB}">
  <ds:schemaRefs>
    <ds:schemaRef ds:uri="http://purl.org/dc/terms/"/>
    <ds:schemaRef ds:uri="http://schemas.microsoft.com/office/infopath/2007/PartnerControls"/>
    <ds:schemaRef ds:uri="a1435c4e-884a-411d-b670-ef9087f23026"/>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EACBE76-82F9-4922-AA13-648E92FCA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35c4e-884a-411d-b670-ef9087f230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506EB91-1464-44FF-8E40-7FF1B8F683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7742</TotalTime>
  <Words>5135</Words>
  <Application>Microsoft Office PowerPoint</Application>
  <PresentationFormat>Custom</PresentationFormat>
  <Paragraphs>252</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Garamond</vt:lpstr>
      <vt:lpstr>Merriweather</vt:lpstr>
      <vt:lpstr>Open Sans</vt:lpstr>
      <vt:lpstr>Open Sans Semibold</vt:lpstr>
      <vt:lpstr>Office Theme</vt:lpstr>
      <vt:lpstr>1_Office Theme</vt:lpstr>
      <vt:lpstr>Council Office CPPS Funding  Fiscal Year 2026</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Partnering with the City Council: CPPS Funding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Figuracion, Amor</dc:creator>
  <cp:lastModifiedBy>Bielecki, Malachi</cp:lastModifiedBy>
  <cp:revision>285</cp:revision>
  <cp:lastPrinted>2024-06-24T20:54:06Z</cp:lastPrinted>
  <dcterms:created xsi:type="dcterms:W3CDTF">2016-01-12T16:55:21Z</dcterms:created>
  <dcterms:modified xsi:type="dcterms:W3CDTF">2025-06-26T23:21:33Z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154bc741-a538-4b9f-b1a9-b2fdc83cf30a</vt:lpwstr>
  </property>
  <property fmtid="{D5CDD505-2E9C-101B-9397-08002B2CF9AE}" pid="3" name="ContentTypeId">
    <vt:lpwstr>0x010100E1CF9B910701EF4A9ECD120BFB647DBD</vt:lpwstr>
  </property>
</Properties>
</file>