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355" r:id="rId3"/>
    <p:sldId id="356" r:id="rId4"/>
    <p:sldId id="358" r:id="rId5"/>
    <p:sldId id="357" r:id="rId6"/>
    <p:sldId id="359" r:id="rId7"/>
    <p:sldId id="354" r:id="rId8"/>
    <p:sldId id="3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56" autoAdjust="0"/>
    <p:restoredTop sz="94660"/>
  </p:normalViewPr>
  <p:slideViewPr>
    <p:cSldViewPr snapToGrid="0">
      <p:cViewPr varScale="1">
        <p:scale>
          <a:sx n="81" d="100"/>
          <a:sy n="81" d="100"/>
        </p:scale>
        <p:origin x="348"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72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CAD00-D041-4F48-92E0-5556730ACFF8}"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E30E3-EE50-4DAC-8501-D6B31DC8AC69}" type="slidenum">
              <a:rPr lang="en-US" smtClean="0"/>
              <a:t>‹#›</a:t>
            </a:fld>
            <a:endParaRPr lang="en-US"/>
          </a:p>
        </p:txBody>
      </p:sp>
    </p:spTree>
    <p:extLst>
      <p:ext uri="{BB962C8B-B14F-4D97-AF65-F5344CB8AC3E}">
        <p14:creationId xmlns:p14="http://schemas.microsoft.com/office/powerpoint/2010/main" val="58511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presentation was created by Alejandra Warner to illustrate code, and ask AAB if they recommend adhering to current code for naturally sloped pathways where it is required to have back path for wheelchairs, or if naturally sloped pathway make it difficult for person using wheelchair to zig zag around truncated domes and they’ll just go through truncated domes due </a:t>
            </a:r>
            <a:r>
              <a:rPr lang="en-US"/>
              <a:t>to slope.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77927-3A5B-415C-BB40-09EFF6D5C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87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3545B-EC01-4392-8DA0-90BE562C8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1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3545B-EC01-4392-8DA0-90BE562C8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89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3545B-EC01-4392-8DA0-90BE562C8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25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3545B-EC01-4392-8DA0-90BE562C8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63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3545B-EC01-4392-8DA0-90BE562C8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14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36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748"/>
            </a:lvl1pPr>
            <a:lvl2pPr marL="332833" indent="0" algn="ctr">
              <a:buNone/>
              <a:defRPr sz="1456"/>
            </a:lvl2pPr>
            <a:lvl3pPr marL="665665" indent="0" algn="ctr">
              <a:buNone/>
              <a:defRPr sz="1310"/>
            </a:lvl3pPr>
            <a:lvl4pPr marL="998498"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62FD4C-B76E-4799-878A-06BB487E307E}" type="datetime1">
              <a:rPr lang="en-US" smtClean="0">
                <a:solidFill>
                  <a:prstClr val="black">
                    <a:tint val="75000"/>
                  </a:prstClr>
                </a:solidFill>
              </a:rPr>
              <a:t>7/21/2025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14516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9B330-1228-4174-BEAB-4A650C05EF82}" type="datetime1">
              <a:rPr lang="en-US" smtClean="0">
                <a:solidFill>
                  <a:prstClr val="black">
                    <a:tint val="75000"/>
                  </a:prstClr>
                </a:solidFill>
              </a:rPr>
              <a:t>7/21/2025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7076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D7F97-46D4-457B-BC07-9D566ED551DE}" type="datetime1">
              <a:rPr lang="en-US" smtClean="0">
                <a:solidFill>
                  <a:prstClr val="black">
                    <a:tint val="75000"/>
                  </a:prstClr>
                </a:solidFill>
              </a:rPr>
              <a:t>7/21/2025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37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02402" y="5255559"/>
            <a:ext cx="12531521" cy="1680882"/>
          </a:xfrm>
          <a:prstGeom prst="rect">
            <a:avLst/>
          </a:prstGeom>
        </p:spPr>
      </p:pic>
      <p:sp>
        <p:nvSpPr>
          <p:cNvPr id="2" name="Title 1"/>
          <p:cNvSpPr>
            <a:spLocks noGrp="1"/>
          </p:cNvSpPr>
          <p:nvPr>
            <p:ph type="title"/>
          </p:nvPr>
        </p:nvSpPr>
        <p:spPr>
          <a:xfrm>
            <a:off x="1361595" y="33621"/>
            <a:ext cx="10515600" cy="851647"/>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175684"/>
            <a:ext cx="10515600" cy="49203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CF8125-DE17-4B75-AF48-10B5C1EE9928}" type="datetime1">
              <a:rPr lang="en-US" smtClean="0">
                <a:solidFill>
                  <a:prstClr val="black">
                    <a:tint val="75000"/>
                  </a:prstClr>
                </a:solidFill>
              </a:rPr>
              <a:t>7/21/2025</a:t>
            </a:fld>
            <a:endParaRPr lang="en-US" dirty="0">
              <a:solidFill>
                <a:prstClr val="black">
                  <a:tint val="75000"/>
                </a:prstClr>
              </a:solidFill>
            </a:endParaRPr>
          </a:p>
        </p:txBody>
      </p:sp>
      <p:sp>
        <p:nvSpPr>
          <p:cNvPr id="7" name="Slide Number Placeholder 5"/>
          <p:cNvSpPr>
            <a:spLocks noGrp="1"/>
          </p:cNvSpPr>
          <p:nvPr>
            <p:ph type="sldNum" sz="quarter" idx="4"/>
          </p:nvPr>
        </p:nvSpPr>
        <p:spPr>
          <a:xfrm>
            <a:off x="4724400" y="6471612"/>
            <a:ext cx="2743200" cy="365125"/>
          </a:xfrm>
          <a:prstGeom prst="rect">
            <a:avLst/>
          </a:prstGeom>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25879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368"/>
            </a:lvl1pPr>
          </a:lstStyle>
          <a:p>
            <a:r>
              <a:rPr lang="en-US"/>
              <a:t>Click to edit Master title 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1748">
                <a:solidFill>
                  <a:schemeClr val="tx1"/>
                </a:solidFill>
              </a:defRPr>
            </a:lvl1pPr>
            <a:lvl2pPr marL="332833" indent="0">
              <a:buNone/>
              <a:defRPr sz="1456">
                <a:solidFill>
                  <a:schemeClr val="tx1">
                    <a:tint val="75000"/>
                  </a:schemeClr>
                </a:solidFill>
              </a:defRPr>
            </a:lvl2pPr>
            <a:lvl3pPr marL="665665" indent="0">
              <a:buNone/>
              <a:defRPr sz="1310">
                <a:solidFill>
                  <a:schemeClr val="tx1">
                    <a:tint val="75000"/>
                  </a:schemeClr>
                </a:solidFill>
              </a:defRPr>
            </a:lvl3pPr>
            <a:lvl4pPr marL="998498"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5BFF9-6BED-4DD6-A263-E9257BF6249D}" type="datetime1">
              <a:rPr lang="en-US" smtClean="0">
                <a:solidFill>
                  <a:prstClr val="black">
                    <a:tint val="75000"/>
                  </a:prstClr>
                </a:solidFill>
              </a:rPr>
              <a:t>7/21/2025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5061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554" y="956235"/>
            <a:ext cx="10732247" cy="66438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1554" y="1828800"/>
            <a:ext cx="5398247" cy="4348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98245"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1C38820-32BF-4782-A4A9-29010E1045B9}" type="datetime1">
              <a:rPr lang="en-US" smtClean="0">
                <a:solidFill>
                  <a:prstClr val="black">
                    <a:tint val="75000"/>
                  </a:prstClr>
                </a:solidFill>
              </a:rPr>
              <a:t>7/21/2025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33771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748" b="1"/>
            </a:lvl1pPr>
            <a:lvl2pPr marL="332833" indent="0">
              <a:buNone/>
              <a:defRPr sz="1456" b="1"/>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748" b="1"/>
            </a:lvl1pPr>
            <a:lvl2pPr marL="332833" indent="0">
              <a:buNone/>
              <a:defRPr sz="1456" b="1"/>
            </a:lvl2pPr>
            <a:lvl3pPr marL="665665" indent="0">
              <a:buNone/>
              <a:defRPr sz="1310" b="1"/>
            </a:lvl3pPr>
            <a:lvl4pPr marL="998498"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CE60C-7F92-4FA9-9921-CB23DDC8105C}" type="datetime1">
              <a:rPr lang="en-US" smtClean="0">
                <a:solidFill>
                  <a:prstClr val="black">
                    <a:tint val="75000"/>
                  </a:prstClr>
                </a:solidFill>
              </a:rPr>
              <a:t>7/21/2025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91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9521" y="944846"/>
            <a:ext cx="10668499"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C73595-111F-4597-BF16-94ECC2ACB58C}" type="datetime1">
              <a:rPr lang="en-US" smtClean="0">
                <a:solidFill>
                  <a:prstClr val="black">
                    <a:tint val="75000"/>
                  </a:prstClr>
                </a:solidFill>
              </a:rPr>
              <a:t>7/21/2025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vert="horz" lIns="91440" tIns="45720" rIns="91440" bIns="45720" rtlCol="0" anchor="ctr"/>
          <a:lstStyle>
            <a:lvl1pPr>
              <a:defRPr lang="en-US" smtClean="0"/>
            </a:lvl1pPr>
          </a:lstStyle>
          <a:p>
            <a:fld id="{90FCBB43-4EE7-4AE0-A011-CC905282714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02455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4D3B3-6841-4CDE-AA78-3AE00CADB195}" type="datetime1">
              <a:rPr lang="en-US" smtClean="0">
                <a:solidFill>
                  <a:prstClr val="black">
                    <a:tint val="75000"/>
                  </a:prstClr>
                </a:solidFill>
              </a:rPr>
              <a:t>7/21/2025</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548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233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2330"/>
            </a:lvl1pPr>
            <a:lvl2pPr>
              <a:defRPr sz="2039"/>
            </a:lvl2pPr>
            <a:lvl3pPr>
              <a:defRPr sz="1748"/>
            </a:lvl3pPr>
            <a:lvl4pPr>
              <a:defRPr sz="1456"/>
            </a:lvl4pPr>
            <a:lvl5pPr>
              <a:defRPr sz="1456"/>
            </a:lvl5pPr>
            <a:lvl6pPr>
              <a:defRPr sz="1456"/>
            </a:lvl6pPr>
            <a:lvl7pPr>
              <a:defRPr sz="1456"/>
            </a:lvl7pPr>
            <a:lvl8pPr>
              <a:defRPr sz="1456"/>
            </a:lvl8pPr>
            <a:lvl9pPr>
              <a:defRPr sz="14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165"/>
            </a:lvl1pPr>
            <a:lvl2pPr marL="332833" indent="0">
              <a:buNone/>
              <a:defRPr sz="1019"/>
            </a:lvl2pPr>
            <a:lvl3pPr marL="665665" indent="0">
              <a:buNone/>
              <a:defRPr sz="874"/>
            </a:lvl3pPr>
            <a:lvl4pPr marL="998498"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6DA97A47-2456-4C5D-86C1-E8E4F16BB865}" type="datetime1">
              <a:rPr lang="en-US" smtClean="0">
                <a:solidFill>
                  <a:prstClr val="black">
                    <a:tint val="75000"/>
                  </a:prstClr>
                </a:solidFill>
              </a:rPr>
              <a:t>7/21/2025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218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233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2330"/>
            </a:lvl1pPr>
            <a:lvl2pPr marL="332833" indent="0">
              <a:buNone/>
              <a:defRPr sz="2039"/>
            </a:lvl2pPr>
            <a:lvl3pPr marL="665665" indent="0">
              <a:buNone/>
              <a:defRPr sz="1748"/>
            </a:lvl3pPr>
            <a:lvl4pPr marL="998498"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165"/>
            </a:lvl1pPr>
            <a:lvl2pPr marL="332833" indent="0">
              <a:buNone/>
              <a:defRPr sz="1019"/>
            </a:lvl2pPr>
            <a:lvl3pPr marL="665665" indent="0">
              <a:buNone/>
              <a:defRPr sz="874"/>
            </a:lvl3pPr>
            <a:lvl4pPr marL="998498"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Click to edit Master text styles</a:t>
            </a:r>
          </a:p>
        </p:txBody>
      </p:sp>
      <p:sp>
        <p:nvSpPr>
          <p:cNvPr id="5" name="Date Placeholder 4"/>
          <p:cNvSpPr>
            <a:spLocks noGrp="1"/>
          </p:cNvSpPr>
          <p:nvPr>
            <p:ph type="dt" sz="half" idx="10"/>
          </p:nvPr>
        </p:nvSpPr>
        <p:spPr/>
        <p:txBody>
          <a:bodyPr/>
          <a:lstStyle/>
          <a:p>
            <a:fld id="{32E49933-45E6-4FD4-84B6-D75DFDD531D9}" type="datetime1">
              <a:rPr lang="en-US" smtClean="0">
                <a:solidFill>
                  <a:prstClr val="black">
                    <a:tint val="75000"/>
                  </a:prstClr>
                </a:solidFill>
              </a:rPr>
              <a:t>7/21/2025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90FCBB43-4EE7-4AE0-A011-CC905282714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0943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74">
                <a:solidFill>
                  <a:schemeClr val="tx1">
                    <a:tint val="75000"/>
                  </a:schemeClr>
                </a:solidFill>
              </a:defRPr>
            </a:lvl1pPr>
          </a:lstStyle>
          <a:p>
            <a:fld id="{9128BE5E-8230-4195-9207-14207B3A527E}" type="datetime1">
              <a:rPr lang="en-US" smtClean="0">
                <a:solidFill>
                  <a:prstClr val="black">
                    <a:tint val="75000"/>
                  </a:prstClr>
                </a:solidFill>
              </a:rPr>
              <a:t>7/21/2025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4724400" y="6381966"/>
            <a:ext cx="2743200" cy="365125"/>
          </a:xfrm>
          <a:prstGeom prst="rect">
            <a:avLst/>
          </a:prstGeom>
        </p:spPr>
        <p:txBody>
          <a:bodyPr vert="horz" lIns="91440" tIns="45720" rIns="91440" bIns="45720" rtlCol="0" anchor="ctr"/>
          <a:lstStyle>
            <a:lvl1pPr algn="ctr">
              <a:defRPr sz="1191">
                <a:solidFill>
                  <a:schemeClr val="tx1"/>
                </a:solidFill>
              </a:defRPr>
            </a:lvl1pPr>
          </a:lstStyle>
          <a:p>
            <a:fld id="{90FCBB43-4EE7-4AE0-A011-CC9052827149}"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13" cstate="print"/>
          <a:stretch>
            <a:fillRect/>
          </a:stretch>
        </p:blipFill>
        <p:spPr>
          <a:xfrm>
            <a:off x="0" y="2"/>
            <a:ext cx="12192000" cy="907287"/>
          </a:xfrm>
          <a:prstGeom prst="rect">
            <a:avLst/>
          </a:prstGeom>
        </p:spPr>
      </p:pic>
    </p:spTree>
    <p:extLst>
      <p:ext uri="{BB962C8B-B14F-4D97-AF65-F5344CB8AC3E}">
        <p14:creationId xmlns:p14="http://schemas.microsoft.com/office/powerpoint/2010/main" val="3685833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65665" rtl="0" eaLnBrk="1" latinLnBrk="0" hangingPunct="1">
        <a:lnSpc>
          <a:spcPct val="90000"/>
        </a:lnSpc>
        <a:spcBef>
          <a:spcPct val="0"/>
        </a:spcBef>
        <a:buNone/>
        <a:defRPr sz="3203" kern="1200">
          <a:solidFill>
            <a:schemeClr val="tx1"/>
          </a:solidFill>
          <a:latin typeface="+mj-lt"/>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9" kern="1200">
          <a:solidFill>
            <a:schemeClr val="tx1"/>
          </a:solidFill>
          <a:latin typeface="+mn-lt"/>
          <a:ea typeface="+mn-ea"/>
          <a:cs typeface="+mn-cs"/>
        </a:defRPr>
      </a:lvl1pPr>
      <a:lvl2pPr marL="499249" indent="-166416" algn="l" defTabSz="665665" rtl="0" eaLnBrk="1" latinLnBrk="0" hangingPunct="1">
        <a:lnSpc>
          <a:spcPct val="90000"/>
        </a:lnSpc>
        <a:spcBef>
          <a:spcPts val="364"/>
        </a:spcBef>
        <a:buFont typeface="Arial" panose="020B0604020202020204" pitchFamily="34" charset="0"/>
        <a:buChar char="•"/>
        <a:defRPr sz="1748" kern="1200">
          <a:solidFill>
            <a:schemeClr val="tx1"/>
          </a:solidFill>
          <a:latin typeface="+mn-lt"/>
          <a:ea typeface="+mn-ea"/>
          <a:cs typeface="+mn-cs"/>
        </a:defRPr>
      </a:lvl2pPr>
      <a:lvl3pPr marL="832082" indent="-166416" algn="l" defTabSz="665665"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5pPr>
      <a:lvl6pPr marL="1830578"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3"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8"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8309" y="1670092"/>
            <a:ext cx="6656294" cy="2255003"/>
          </a:xfrm>
        </p:spPr>
        <p:txBody>
          <a:bodyPr>
            <a:noAutofit/>
          </a:bodyPr>
          <a:lstStyle/>
          <a:p>
            <a:pPr>
              <a:lnSpc>
                <a:spcPct val="100000"/>
              </a:lnSpc>
              <a:spcBef>
                <a:spcPts val="794"/>
              </a:spcBef>
              <a:spcAft>
                <a:spcPts val="794"/>
              </a:spcAft>
            </a:pPr>
            <a:br>
              <a:rPr lang="en-US" sz="4400" dirty="0">
                <a:solidFill>
                  <a:srgbClr val="FBD904"/>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Subtitle 2"/>
          <p:cNvSpPr>
            <a:spLocks noGrp="1"/>
          </p:cNvSpPr>
          <p:nvPr>
            <p:ph type="subTitle" idx="1"/>
          </p:nvPr>
        </p:nvSpPr>
        <p:spPr>
          <a:xfrm>
            <a:off x="1433308" y="4731027"/>
            <a:ext cx="9424724" cy="768292"/>
          </a:xfrm>
        </p:spPr>
        <p:txBody>
          <a:bodyPr>
            <a:noAutofit/>
          </a:bodyPr>
          <a:lstStyle/>
          <a:p>
            <a:pPr algn="l"/>
            <a:r>
              <a:rPr lang="en-US" sz="2800" b="1"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May 14, 2025 - Meeting </a:t>
            </a:r>
          </a:p>
        </p:txBody>
      </p:sp>
      <p:sp>
        <p:nvSpPr>
          <p:cNvPr id="4" name="Rectangle 3"/>
          <p:cNvSpPr/>
          <p:nvPr/>
        </p:nvSpPr>
        <p:spPr>
          <a:xfrm>
            <a:off x="1433308" y="526774"/>
            <a:ext cx="891929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Accessibility Advisory Board</a:t>
            </a:r>
          </a:p>
        </p:txBody>
      </p:sp>
      <p:sp>
        <p:nvSpPr>
          <p:cNvPr id="5" name="TextBox 4">
            <a:extLst>
              <a:ext uri="{FF2B5EF4-FFF2-40B4-BE49-F238E27FC236}">
                <a16:creationId xmlns:a16="http://schemas.microsoft.com/office/drawing/2014/main" id="{499E31E2-26F1-C70D-3E3E-701D4360C284}"/>
              </a:ext>
            </a:extLst>
          </p:cNvPr>
          <p:cNvSpPr txBox="1"/>
          <p:nvPr/>
        </p:nvSpPr>
        <p:spPr>
          <a:xfrm>
            <a:off x="1433308" y="2500009"/>
            <a:ext cx="89192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Parallel Curb Ramps</a:t>
            </a:r>
          </a:p>
        </p:txBody>
      </p:sp>
    </p:spTree>
    <p:extLst>
      <p:ext uri="{BB962C8B-B14F-4D97-AF65-F5344CB8AC3E}">
        <p14:creationId xmlns:p14="http://schemas.microsoft.com/office/powerpoint/2010/main" val="5392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3E2CCC-490A-E721-A6F7-697175B249B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5862F69B-E3C7-4E2C-69C1-A34958A065D6}"/>
              </a:ext>
            </a:extLst>
          </p:cNvPr>
          <p:cNvSpPr txBox="1"/>
          <p:nvPr/>
        </p:nvSpPr>
        <p:spPr>
          <a:xfrm>
            <a:off x="712123" y="2052573"/>
            <a:ext cx="1055993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PROWAG PR (2013) R304.3.1 Turning Space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turning space 1.2 m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 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minimum by 1.2 m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 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minimum shall be provided at the bottom of the curb ramp and shall be permitted to overlap other turning spaces and clear spaces.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the turning space is constrained on 2 or more sides, the turning space shall be 1.2 m (4.0 ft) minimum by 1.5 m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5.0 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1.5 m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5.0 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dimension shall be provided in the direction of the pedestrian street crossing.</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PROWAG FR (2023) R304.3.4 Landings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Landings shall be provided at the bottom of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parallel curb ramps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Landings shall be 48 inches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 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wide minimum by 48 inches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4.0 ft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long minimum.  The slope of the landing, measured parallel to the direction of travel on the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curb ramp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run, shall be permitted to be equal to or less than the slope of the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roadway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or the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cross slope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the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crosswalk</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as specified by R302.5..</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F78E273-BF1A-5FE7-945A-1E3DCADBAEBD}"/>
              </a:ext>
            </a:extLst>
          </p:cNvPr>
          <p:cNvSpPr txBox="1"/>
          <p:nvPr/>
        </p:nvSpPr>
        <p:spPr>
          <a:xfrm>
            <a:off x="731520" y="931025"/>
            <a:ext cx="105405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Access Board- Public Right of way accessibility guidelines (PROWAG)</a:t>
            </a:r>
          </a:p>
        </p:txBody>
      </p:sp>
    </p:spTree>
    <p:extLst>
      <p:ext uri="{BB962C8B-B14F-4D97-AF65-F5344CB8AC3E}">
        <p14:creationId xmlns:p14="http://schemas.microsoft.com/office/powerpoint/2010/main" val="352531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0F3E8-B9D1-6AB4-91C6-2A611877A9C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 California Building Code  (CBC)</a:t>
            </a:r>
          </a:p>
        </p:txBody>
      </p:sp>
      <p:sp>
        <p:nvSpPr>
          <p:cNvPr id="4" name="Content Placeholder 3">
            <a:extLst>
              <a:ext uri="{FF2B5EF4-FFF2-40B4-BE49-F238E27FC236}">
                <a16:creationId xmlns:a16="http://schemas.microsoft.com/office/drawing/2014/main" id="{C01F1D7B-DCAC-F3BF-BD25-BD2BBE0AB601}"/>
              </a:ext>
            </a:extLst>
          </p:cNvPr>
          <p:cNvSpPr>
            <a:spLocks noGrp="1"/>
          </p:cNvSpPr>
          <p:nvPr>
            <p:ph sz="half" idx="1"/>
          </p:nvPr>
        </p:nvSpPr>
        <p:spPr/>
        <p:txBody>
          <a:bodyPr>
            <a:normAutofit/>
          </a:bodyPr>
          <a:lstStyle/>
          <a:p>
            <a:pPr>
              <a:lnSpc>
                <a:spcPct val="100000"/>
              </a:lnSpc>
            </a:pPr>
            <a:r>
              <a:rPr lang="en-US" sz="2800" dirty="0">
                <a:latin typeface="Open Sans" panose="020B0606030504020204" pitchFamily="34" charset="0"/>
                <a:ea typeface="Open Sans" panose="020B0606030504020204" pitchFamily="34" charset="0"/>
                <a:cs typeface="Open Sans" panose="020B0606030504020204" pitchFamily="34" charset="0"/>
              </a:rPr>
              <a:t>11B-406.3.2 Turning space. A turning space 48 inches minimum by 48 inches minimum shall be provided at the bottom of the curb ramp. The slope of the turning space in all directions shall be 1:48 maximum.</a:t>
            </a:r>
          </a:p>
        </p:txBody>
      </p:sp>
      <p:pic>
        <p:nvPicPr>
          <p:cNvPr id="7" name="Content Placeholder 6">
            <a:extLst>
              <a:ext uri="{FF2B5EF4-FFF2-40B4-BE49-F238E27FC236}">
                <a16:creationId xmlns:a16="http://schemas.microsoft.com/office/drawing/2014/main" id="{D34F380B-83FE-DDE5-CDCD-9897DDACE303}"/>
              </a:ext>
            </a:extLst>
          </p:cNvPr>
          <p:cNvPicPr>
            <a:picLocks noGrp="1" noChangeAspect="1"/>
          </p:cNvPicPr>
          <p:nvPr>
            <p:ph sz="half" idx="2"/>
          </p:nvPr>
        </p:nvPicPr>
        <p:blipFill>
          <a:blip r:embed="rId2"/>
          <a:stretch>
            <a:fillRect/>
          </a:stretch>
        </p:blipFill>
        <p:spPr>
          <a:xfrm>
            <a:off x="6909955" y="2924689"/>
            <a:ext cx="5397500" cy="2153210"/>
          </a:xfrm>
        </p:spPr>
      </p:pic>
      <p:sp>
        <p:nvSpPr>
          <p:cNvPr id="2" name="Slide Number Placeholder 1">
            <a:extLst>
              <a:ext uri="{FF2B5EF4-FFF2-40B4-BE49-F238E27FC236}">
                <a16:creationId xmlns:a16="http://schemas.microsoft.com/office/drawing/2014/main" id="{DBD6D168-1C8F-96AD-0C4C-8B0FBB48C8C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64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A0D3-3F81-5A1B-BDED-964C489BAADB}"/>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2019 Intermediate Code Changes</a:t>
            </a:r>
          </a:p>
        </p:txBody>
      </p:sp>
      <p:sp>
        <p:nvSpPr>
          <p:cNvPr id="3" name="Content Placeholder 2">
            <a:extLst>
              <a:ext uri="{FF2B5EF4-FFF2-40B4-BE49-F238E27FC236}">
                <a16:creationId xmlns:a16="http://schemas.microsoft.com/office/drawing/2014/main" id="{751CEA3B-FB9D-95C9-DA1B-53D1741C887A}"/>
              </a:ext>
            </a:extLst>
          </p:cNvPr>
          <p:cNvSpPr>
            <a:spLocks noGrp="1"/>
          </p:cNvSpPr>
          <p:nvPr>
            <p:ph sz="half" idx="1"/>
          </p:nvPr>
        </p:nvSpPr>
        <p:spPr>
          <a:xfrm>
            <a:off x="621554" y="1828800"/>
            <a:ext cx="11182519" cy="4621876"/>
          </a:xfrm>
        </p:spPr>
        <p:txBody>
          <a:bodyPr>
            <a:normAutofit/>
          </a:bodyPr>
          <a:lstStyle/>
          <a:p>
            <a:pPr>
              <a:lnSpc>
                <a:spcPct val="100000"/>
              </a:lnSpc>
            </a:pPr>
            <a:r>
              <a:rPr lang="en-US" dirty="0">
                <a:latin typeface="Open Sans" panose="020B0606030504020204" pitchFamily="34" charset="0"/>
                <a:ea typeface="Open Sans" panose="020B0606030504020204" pitchFamily="34" charset="0"/>
                <a:cs typeface="Open Sans" panose="020B0606030504020204" pitchFamily="34" charset="0"/>
              </a:rPr>
              <a:t>DSA STATEMENT OF REASONS: </a:t>
            </a:r>
          </a:p>
          <a:p>
            <a:pPr>
              <a:lnSpc>
                <a:spcPct val="100000"/>
              </a:lnSpc>
            </a:pPr>
            <a:r>
              <a:rPr lang="en-US" sz="2200" dirty="0">
                <a:latin typeface="Open Sans" panose="020B0606030504020204" pitchFamily="34" charset="0"/>
                <a:ea typeface="Open Sans" panose="020B0606030504020204" pitchFamily="34" charset="0"/>
                <a:cs typeface="Open Sans" panose="020B0606030504020204" pitchFamily="34" charset="0"/>
              </a:rPr>
              <a:t>This change reformats Section 11B-705.1.2.2 to present detectable warnings requirements separately for perpendicular and parallel curb ramps. Revised detectable warning requirements are also provided for parallel curb ramps with one entrance/exit point (i.e. transition from the turning space to the gutter, street or highway) and those with two entrance/exit points – as may be found in parking lots where a median has accessible parking on both sides of an island. </a:t>
            </a:r>
          </a:p>
          <a:p>
            <a:pPr>
              <a:lnSpc>
                <a:spcPct val="100000"/>
              </a:lnSpc>
            </a:pPr>
            <a:r>
              <a:rPr lang="en-US" sz="2200" b="1" dirty="0">
                <a:latin typeface="Open Sans Semibold" panose="020B0706030804020204" pitchFamily="34" charset="0"/>
                <a:ea typeface="Open Sans Semibold" panose="020B0706030804020204" pitchFamily="34" charset="0"/>
                <a:cs typeface="Open Sans Semibold" panose="020B0706030804020204" pitchFamily="34" charset="0"/>
              </a:rPr>
              <a:t>The amendment language requires the turning space to include a 36” minimum width passage without detectable warnings so pedestrians may travel through the turning space without passing over the detectable warnings. This provision responds to numerous comments from wheelchair users who experience pain when travelling over extended lengths of detectable warnings</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a:t>
            </a:r>
          </a:p>
          <a:p>
            <a:pPr>
              <a:lnSpc>
                <a:spcPct val="1000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5463B429-FAEB-A707-F569-F45A526140D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94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0F3E8-B9D1-6AB4-91C6-2A611877A9C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 CBC</a:t>
            </a:r>
          </a:p>
        </p:txBody>
      </p:sp>
      <p:sp>
        <p:nvSpPr>
          <p:cNvPr id="4" name="Content Placeholder 3">
            <a:extLst>
              <a:ext uri="{FF2B5EF4-FFF2-40B4-BE49-F238E27FC236}">
                <a16:creationId xmlns:a16="http://schemas.microsoft.com/office/drawing/2014/main" id="{C01F1D7B-DCAC-F3BF-BD25-BD2BBE0AB601}"/>
              </a:ext>
            </a:extLst>
          </p:cNvPr>
          <p:cNvSpPr>
            <a:spLocks noGrp="1"/>
          </p:cNvSpPr>
          <p:nvPr>
            <p:ph sz="half" idx="1"/>
          </p:nvPr>
        </p:nvSpPr>
        <p:spPr>
          <a:xfrm>
            <a:off x="314423" y="3377673"/>
            <a:ext cx="7400925" cy="4686300"/>
          </a:xfrm>
        </p:spPr>
        <p:txBody>
          <a:bodyPr>
            <a:noAutofit/>
          </a:bodyPr>
          <a:lstStyle/>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Exceptions:</a:t>
            </a:r>
          </a:p>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1. Where it is technically infeasible to provide a minimum 72 inches wide turning space, as measured perpendicular to the curb, the depth of detectable warnings may be reduced to 24 inches minimum.</a:t>
            </a:r>
          </a:p>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2.Existing parallel curb ramps with detectable warnings in compliance with the code requirements in effect at the time of installation shall not be required to provide a minimum 36 inches wide portion of the turning space without detectable warnings.</a:t>
            </a:r>
          </a:p>
        </p:txBody>
      </p:sp>
      <p:sp>
        <p:nvSpPr>
          <p:cNvPr id="2" name="Slide Number Placeholder 1">
            <a:extLst>
              <a:ext uri="{FF2B5EF4-FFF2-40B4-BE49-F238E27FC236}">
                <a16:creationId xmlns:a16="http://schemas.microsoft.com/office/drawing/2014/main" id="{DBD6D168-1C8F-96AD-0C4C-8B0FBB48C8C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ABF213D-1E36-4B8E-2034-45F6A6F310E6}"/>
              </a:ext>
            </a:extLst>
          </p:cNvPr>
          <p:cNvSpPr txBox="1"/>
          <p:nvPr/>
        </p:nvSpPr>
        <p:spPr>
          <a:xfrm>
            <a:off x="525089" y="1620623"/>
            <a:ext cx="11141821" cy="173085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11B-705.1.2.2.2.1 One entrance/exit point. Where the turning space has one entrance/exit point other than the sloped ramp segments, detectable warnings shall be 36 inches deep, as measured perpendicular to the curb, and the turning space shall provide minimum 36 inches wide portion without detectable warnings to allow pedestrian travel in the direction of the sidewalk without travelling over the detectable warnings.</a:t>
            </a:r>
          </a:p>
        </p:txBody>
      </p:sp>
      <p:pic>
        <p:nvPicPr>
          <p:cNvPr id="21" name="Content Placeholder 20">
            <a:extLst>
              <a:ext uri="{FF2B5EF4-FFF2-40B4-BE49-F238E27FC236}">
                <a16:creationId xmlns:a16="http://schemas.microsoft.com/office/drawing/2014/main" id="{06A243EB-50F6-D8C4-9DE9-EAB414333002}"/>
              </a:ext>
            </a:extLst>
          </p:cNvPr>
          <p:cNvPicPr>
            <a:picLocks noGrp="1" noChangeAspect="1"/>
          </p:cNvPicPr>
          <p:nvPr>
            <p:ph sz="half" idx="2"/>
          </p:nvPr>
        </p:nvPicPr>
        <p:blipFill>
          <a:blip r:embed="rId3"/>
          <a:stretch>
            <a:fillRect/>
          </a:stretch>
        </p:blipFill>
        <p:spPr>
          <a:xfrm>
            <a:off x="7798552" y="3097362"/>
            <a:ext cx="3962743" cy="2804403"/>
          </a:xfrm>
        </p:spPr>
      </p:pic>
    </p:spTree>
    <p:extLst>
      <p:ext uri="{BB962C8B-B14F-4D97-AF65-F5344CB8AC3E}">
        <p14:creationId xmlns:p14="http://schemas.microsoft.com/office/powerpoint/2010/main" val="290154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0F3E8-B9D1-6AB4-91C6-2A611877A9C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Parallel Curb ramps - CBC</a:t>
            </a:r>
          </a:p>
        </p:txBody>
      </p:sp>
      <p:sp>
        <p:nvSpPr>
          <p:cNvPr id="4" name="Content Placeholder 3">
            <a:extLst>
              <a:ext uri="{FF2B5EF4-FFF2-40B4-BE49-F238E27FC236}">
                <a16:creationId xmlns:a16="http://schemas.microsoft.com/office/drawing/2014/main" id="{C01F1D7B-DCAC-F3BF-BD25-BD2BBE0AB601}"/>
              </a:ext>
            </a:extLst>
          </p:cNvPr>
          <p:cNvSpPr>
            <a:spLocks noGrp="1"/>
          </p:cNvSpPr>
          <p:nvPr>
            <p:ph sz="half" idx="1"/>
          </p:nvPr>
        </p:nvSpPr>
        <p:spPr>
          <a:xfrm>
            <a:off x="314423" y="3377673"/>
            <a:ext cx="7400925" cy="4686300"/>
          </a:xfrm>
        </p:spPr>
        <p:txBody>
          <a:bodyPr>
            <a:noAutofit/>
          </a:bodyPr>
          <a:lstStyle/>
          <a:p>
            <a:pPr>
              <a:lnSpc>
                <a:spcPct val="120000"/>
              </a:lnSpc>
            </a:pPr>
            <a:r>
              <a:rPr lang="en-US" sz="1800" dirty="0">
                <a:latin typeface="Open Sans" panose="020B0606030504020204" pitchFamily="34" charset="0"/>
                <a:ea typeface="Open Sans" panose="020B0606030504020204" pitchFamily="34" charset="0"/>
                <a:cs typeface="Open Sans" panose="020B0606030504020204" pitchFamily="34" charset="0"/>
              </a:rPr>
              <a:t>Exceptions:</a:t>
            </a:r>
          </a:p>
          <a:p>
            <a:pPr marL="332833" lvl="1" indent="0">
              <a:lnSpc>
                <a:spcPct val="120000"/>
              </a:lnSpc>
              <a:buNone/>
            </a:pPr>
            <a:r>
              <a:rPr lang="en-US" sz="1800" dirty="0">
                <a:latin typeface="Open Sans" panose="020B0606030504020204" pitchFamily="34" charset="0"/>
                <a:ea typeface="Open Sans" panose="020B0606030504020204" pitchFamily="34" charset="0"/>
                <a:cs typeface="Open Sans" panose="020B0606030504020204" pitchFamily="34" charset="0"/>
              </a:rPr>
              <a:t>1. Where it is technically infeasible to provide a minimum 72 inches wide turning space, as measured perpendicular to the curb, the depth of detectable warnings may be reduced to 24 inches minimum.</a:t>
            </a:r>
          </a:p>
          <a:p>
            <a:pPr marL="332833" lvl="1" indent="0">
              <a:lnSpc>
                <a:spcPct val="120000"/>
              </a:lnSpc>
              <a:buNone/>
            </a:pPr>
            <a:r>
              <a:rPr lang="en-US" sz="1800" dirty="0">
                <a:latin typeface="Open Sans" panose="020B0606030504020204" pitchFamily="34" charset="0"/>
                <a:ea typeface="Open Sans" panose="020B0606030504020204" pitchFamily="34" charset="0"/>
                <a:cs typeface="Open Sans" panose="020B0606030504020204" pitchFamily="34" charset="0"/>
              </a:rPr>
              <a:t>2.Existing parallel curb ramps with detectable warnings in compliance with the code requirements in effect at the time of installation shall not be required to provide a minimum 36 inches wide portion of the turning space without detectable warnings.</a:t>
            </a:r>
          </a:p>
        </p:txBody>
      </p:sp>
      <p:sp>
        <p:nvSpPr>
          <p:cNvPr id="2" name="Slide Number Placeholder 1">
            <a:extLst>
              <a:ext uri="{FF2B5EF4-FFF2-40B4-BE49-F238E27FC236}">
                <a16:creationId xmlns:a16="http://schemas.microsoft.com/office/drawing/2014/main" id="{DBD6D168-1C8F-96AD-0C4C-8B0FBB48C8C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ABF213D-1E36-4B8E-2034-45F6A6F310E6}"/>
              </a:ext>
            </a:extLst>
          </p:cNvPr>
          <p:cNvSpPr txBox="1"/>
          <p:nvPr/>
        </p:nvSpPr>
        <p:spPr>
          <a:xfrm>
            <a:off x="525089" y="1620623"/>
            <a:ext cx="11141821" cy="172938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11B-705.1.2.2.2.2 Two entrance/exit points. </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Where the turning space has two entrance/exit points other than the sloped ramp segments, detectable warnings shall be 36 inches deep at both entrance/exit points, as measured perpendicular to the curb, and the turning space shall provide a minimum 36 inches  wide portion without detectable warnings to allow pedestrian travel in the direction of the sidewalk without travelling over the detectable warnings.</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a:extLst>
              <a:ext uri="{FF2B5EF4-FFF2-40B4-BE49-F238E27FC236}">
                <a16:creationId xmlns:a16="http://schemas.microsoft.com/office/drawing/2014/main" id="{0E3664E0-0B5A-9EE4-75FE-FA59336FF408}"/>
              </a:ext>
            </a:extLst>
          </p:cNvPr>
          <p:cNvPicPr>
            <a:picLocks noGrp="1" noChangeAspect="1"/>
          </p:cNvPicPr>
          <p:nvPr>
            <p:ph sz="half" idx="2"/>
          </p:nvPr>
        </p:nvPicPr>
        <p:blipFill>
          <a:blip r:embed="rId3"/>
          <a:stretch>
            <a:fillRect/>
          </a:stretch>
        </p:blipFill>
        <p:spPr>
          <a:xfrm>
            <a:off x="7804670" y="3149117"/>
            <a:ext cx="3977985" cy="2834886"/>
          </a:xfrm>
        </p:spPr>
      </p:pic>
    </p:spTree>
    <p:extLst>
      <p:ext uri="{BB962C8B-B14F-4D97-AF65-F5344CB8AC3E}">
        <p14:creationId xmlns:p14="http://schemas.microsoft.com/office/powerpoint/2010/main" val="206840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08BA78-4228-26AB-6240-7D9D79E035E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8357B92-0D46-8C7F-63B3-88C6555365FC}"/>
              </a:ext>
            </a:extLst>
          </p:cNvPr>
          <p:cNvPicPr>
            <a:picLocks noChangeAspect="1"/>
          </p:cNvPicPr>
          <p:nvPr/>
        </p:nvPicPr>
        <p:blipFill>
          <a:blip r:embed="rId3"/>
          <a:stretch>
            <a:fillRect/>
          </a:stretch>
        </p:blipFill>
        <p:spPr>
          <a:xfrm>
            <a:off x="807449" y="2353111"/>
            <a:ext cx="11083871" cy="4518988"/>
          </a:xfrm>
          <a:prstGeom prst="rect">
            <a:avLst/>
          </a:prstGeom>
        </p:spPr>
      </p:pic>
      <p:sp>
        <p:nvSpPr>
          <p:cNvPr id="6" name="TextBox 5">
            <a:extLst>
              <a:ext uri="{FF2B5EF4-FFF2-40B4-BE49-F238E27FC236}">
                <a16:creationId xmlns:a16="http://schemas.microsoft.com/office/drawing/2014/main" id="{13CB7600-6306-F3AC-82EA-2B1CB4098052}"/>
              </a:ext>
            </a:extLst>
          </p:cNvPr>
          <p:cNvSpPr txBox="1"/>
          <p:nvPr/>
        </p:nvSpPr>
        <p:spPr>
          <a:xfrm>
            <a:off x="564959" y="928176"/>
            <a:ext cx="11170884"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 existing 4’ wide sidewalks: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Will the wheelchair user will zig-zag to avoid rolling over 4’ long truncated domes?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green highlighted area indicates the additional square footage needed for the extra 2’.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907073E-4703-B9EC-7D35-5019C902765A}"/>
              </a:ext>
            </a:extLst>
          </p:cNvPr>
          <p:cNvPicPr>
            <a:picLocks noChangeAspect="1"/>
          </p:cNvPicPr>
          <p:nvPr/>
        </p:nvPicPr>
        <p:blipFill rotWithShape="1">
          <a:blip r:embed="rId4"/>
          <a:srcRect t="12072" r="4784"/>
          <a:stretch/>
        </p:blipFill>
        <p:spPr>
          <a:xfrm>
            <a:off x="525123" y="2087104"/>
            <a:ext cx="11608687" cy="2494230"/>
          </a:xfrm>
          <a:prstGeom prst="rect">
            <a:avLst/>
          </a:prstGeom>
        </p:spPr>
      </p:pic>
    </p:spTree>
    <p:extLst>
      <p:ext uri="{BB962C8B-B14F-4D97-AF65-F5344CB8AC3E}">
        <p14:creationId xmlns:p14="http://schemas.microsoft.com/office/powerpoint/2010/main" val="171576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3A5C8-8192-7FBE-5378-87B7EB47E8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FCBB43-4EE7-4AE0-A011-CC9052827149}" type="slidenum">
              <a:rPr kumimoji="0" lang="en-US" sz="1191"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91"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1E0A3B80-ECAA-62CA-0760-0B5B6FB5A60E}"/>
              </a:ext>
            </a:extLst>
          </p:cNvPr>
          <p:cNvSpPr>
            <a:spLocks noGrp="1"/>
          </p:cNvSpPr>
          <p:nvPr>
            <p:ph idx="4294967295"/>
          </p:nvPr>
        </p:nvSpPr>
        <p:spPr>
          <a:xfrm>
            <a:off x="585921" y="2528626"/>
            <a:ext cx="5006357" cy="2733574"/>
          </a:xfrm>
        </p:spPr>
        <p:txBody>
          <a:bodyPr>
            <a:normAutofit lnSpcReduction="10000"/>
          </a:bodyPr>
          <a:lstStyle/>
          <a:p>
            <a:pPr marL="346075" indent="-346075"/>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Questions </a:t>
            </a:r>
          </a:p>
          <a:p>
            <a:pPr marL="0" indent="0">
              <a:buNone/>
            </a:pPr>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	and </a:t>
            </a:r>
          </a:p>
          <a:p>
            <a:pPr marL="346075" indent="-346075"/>
            <a:r>
              <a:rPr lang="en-US" sz="6000" dirty="0">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Comments</a:t>
            </a:r>
          </a:p>
        </p:txBody>
      </p:sp>
      <p:pic>
        <p:nvPicPr>
          <p:cNvPr id="7" name="Picture 6">
            <a:extLst>
              <a:ext uri="{FF2B5EF4-FFF2-40B4-BE49-F238E27FC236}">
                <a16:creationId xmlns:a16="http://schemas.microsoft.com/office/drawing/2014/main" id="{F857DA63-AF89-44B2-BA4B-DC89C2F6C408}"/>
              </a:ext>
            </a:extLst>
          </p:cNvPr>
          <p:cNvPicPr>
            <a:picLocks noChangeAspect="1"/>
          </p:cNvPicPr>
          <p:nvPr/>
        </p:nvPicPr>
        <p:blipFill>
          <a:blip r:embed="rId3"/>
          <a:stretch>
            <a:fillRect/>
          </a:stretch>
        </p:blipFill>
        <p:spPr>
          <a:xfrm>
            <a:off x="6754116" y="2335876"/>
            <a:ext cx="5025216" cy="3348424"/>
          </a:xfrm>
          <a:prstGeom prst="rect">
            <a:avLst/>
          </a:prstGeom>
        </p:spPr>
      </p:pic>
      <p:sp>
        <p:nvSpPr>
          <p:cNvPr id="8" name="TextBox 7">
            <a:extLst>
              <a:ext uri="{FF2B5EF4-FFF2-40B4-BE49-F238E27FC236}">
                <a16:creationId xmlns:a16="http://schemas.microsoft.com/office/drawing/2014/main" id="{3ECA47FA-00E9-D9B7-A163-7F82A424FBAF}"/>
              </a:ext>
            </a:extLst>
          </p:cNvPr>
          <p:cNvSpPr txBox="1"/>
          <p:nvPr/>
        </p:nvSpPr>
        <p:spPr>
          <a:xfrm>
            <a:off x="369262" y="1055655"/>
            <a:ext cx="60647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6’ wide parallel curb ramp</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20706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raining Template for Training and Meetings - City Style" id="{75A93A8A-2463-4B80-BEAF-6ACECD2EC7FE}" vid="{507022AA-2C51-4849-A8D9-0992F9697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850</Words>
  <Application>Microsoft Office PowerPoint</Application>
  <PresentationFormat>Widescreen</PresentationFormat>
  <Paragraphs>48</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Calibri Light</vt:lpstr>
      <vt:lpstr>Open Sans</vt:lpstr>
      <vt:lpstr>Open Sans Semibold</vt:lpstr>
      <vt:lpstr>1_Office Theme</vt:lpstr>
      <vt:lpstr> </vt:lpstr>
      <vt:lpstr>PowerPoint Presentation</vt:lpstr>
      <vt:lpstr>Parallel curb ramps – California Building Code  (CBC)</vt:lpstr>
      <vt:lpstr>2019 Intermediate Code Changes</vt:lpstr>
      <vt:lpstr>Parallel Curb ramps - CBC</vt:lpstr>
      <vt:lpstr>Parallel Curb ramps - CBC</vt:lpstr>
      <vt:lpstr>PowerPoint Presentation</vt:lpstr>
      <vt:lpstr>PowerPoint Presentation</vt:lpstr>
    </vt:vector>
  </TitlesOfParts>
  <Company>City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Curtis, Thyme</dc:creator>
  <cp:lastModifiedBy>Curtis, Thyme</cp:lastModifiedBy>
  <cp:revision>1</cp:revision>
  <dcterms:created xsi:type="dcterms:W3CDTF">2025-07-21T20:41:24Z</dcterms:created>
  <dcterms:modified xsi:type="dcterms:W3CDTF">2025-07-21T20:46:06Z</dcterms:modified>
</cp:coreProperties>
</file>