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2" r:id="rId6"/>
  </p:sldMasterIdLst>
  <p:notesMasterIdLst>
    <p:notesMasterId r:id="rId27"/>
  </p:notesMasterIdLst>
  <p:handoutMasterIdLst>
    <p:handoutMasterId r:id="rId28"/>
  </p:handoutMasterIdLst>
  <p:sldIdLst>
    <p:sldId id="309" r:id="rId7"/>
    <p:sldId id="281" r:id="rId8"/>
    <p:sldId id="291" r:id="rId9"/>
    <p:sldId id="268" r:id="rId10"/>
    <p:sldId id="296" r:id="rId11"/>
    <p:sldId id="293" r:id="rId12"/>
    <p:sldId id="294" r:id="rId13"/>
    <p:sldId id="295" r:id="rId14"/>
    <p:sldId id="283" r:id="rId15"/>
    <p:sldId id="290" r:id="rId16"/>
    <p:sldId id="288" r:id="rId17"/>
    <p:sldId id="274" r:id="rId18"/>
    <p:sldId id="298" r:id="rId19"/>
    <p:sldId id="276" r:id="rId20"/>
    <p:sldId id="277" r:id="rId21"/>
    <p:sldId id="280" r:id="rId22"/>
    <p:sldId id="287" r:id="rId23"/>
    <p:sldId id="297" r:id="rId24"/>
    <p:sldId id="299" r:id="rId25"/>
    <p:sldId id="317" r:id="rId26"/>
  </p:sldIdLst>
  <p:sldSz cx="100584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45E41B-7820-69DA-E69F-1522DF83B32B}" name="Velasquez, Linda" initials="VL" userId="S::LVelasquez@sandiego.gov::fa2c3f43-e38b-4d6f-a874-9b91d9c3055e" providerId="AD"/>
  <p188:author id="{B90B2B5C-4D1F-35AD-9C7D-71BDA8A90D60}" name="Bielecki, Malachi" initials="MB" userId="S::MBielecki@sandiego.gov::ea83a7ca-904d-4577-89bf-cebb526ca59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elecki, Malachi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61" autoAdjust="0"/>
    <p:restoredTop sz="69330" autoAdjust="0"/>
  </p:normalViewPr>
  <p:slideViewPr>
    <p:cSldViewPr snapToGrid="0">
      <p:cViewPr varScale="1">
        <p:scale>
          <a:sx n="69" d="100"/>
          <a:sy n="69" d="100"/>
        </p:scale>
        <p:origin x="21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478128-51A0-4858-8F60-23EBC73C69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9A537-A24A-439D-9B79-9858B7766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1A4F9-B6AF-4967-9D3A-77F58F0F028F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A367D-332C-4AB0-8213-174486B460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4B463-33D2-49F7-9BBB-B208D12BCA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5CACB-078C-416D-AC9F-D78C54F9D5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97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FA1AE-C3D4-4C82-906F-CA5F9861AB4F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4788" y="1162050"/>
            <a:ext cx="40608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3F721-858F-4D26-8BEA-F86379D25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2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E495D-5E46-4F37-9194-628B6ECF1F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34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0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89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1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F721-858F-4D26-8BEA-F86379D25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367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88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90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4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49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F721-858F-4D26-8BEA-F86379D25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75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F721-858F-4D26-8BEA-F86379D25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9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84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F721-858F-4D26-8BEA-F86379D25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5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9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4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F721-858F-4D26-8BEA-F86379D25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01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F721-858F-4D26-8BEA-F86379D25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05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F721-858F-4D26-8BEA-F86379D25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920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F721-858F-4D26-8BEA-F86379D259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7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3F721-858F-4D26-8BEA-F86379D259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4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9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2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959F4-7BE3-41E0-B958-062490B02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B9A68-D463-4952-9F0F-64BABA3123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58A1-3417-4ADD-B09E-3DED4AFD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F470-1D45-4C3E-B345-F8F82B1B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F402-5F3B-4868-966C-0ADAB049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8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7400C-6FC3-41AB-B78B-B2A10805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572DA-BE54-47E7-9C39-A4ABD5ACC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1E686-BCD3-483F-97FF-646A3184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AAEE5-5A13-47B6-A986-C83C14B6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CAC14-089F-4DCF-A856-B4464C490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34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0D56C-C8DD-41E3-AE4E-53D5EC2DA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4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C8E57-D545-4C8D-9C5D-A5A11DC4C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2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82E7E-85C4-41C6-9175-378D8EB9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0E56D-DBC7-4C33-AA07-14F00C56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D6A03-E2D6-4AED-AF76-6B4994DBF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331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54BC0-915F-4452-B17E-529B78F12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5317-F0E8-4905-8714-963662E0F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E22C2-8FB3-46E0-B435-FEC70B0D7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4CC2D-FD51-4A43-9B7C-0F2285FF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7003F-8BD6-4BBA-853F-DFB671CF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21A9A-3564-4C90-B012-B3188722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896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034B-981F-42C2-9379-C309A9D8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09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5C71-31DF-4529-8DE1-DB968745A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F03E1-13D6-42E9-8F16-F8C224FEE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A66CF-2AA3-4809-9C54-A932B2D5E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908098-0519-4746-A271-0DE3FAE06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16A74D-A71D-44EA-817D-1D975759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DB6A65-2BBB-47F9-B894-EB68D583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BBDCF-283A-437B-B1FB-C16C4A52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5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996C0-0953-4D1C-ACFF-47897EDF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E73E0A-5A61-4158-8E80-1B19A744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6CB95-86A9-4602-9EF1-9EEFDA71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596C9-0526-4C4C-A4AB-FBC0DAFB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25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665B7F-2C6E-4AEA-938B-B34C91BE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0A446-3605-47D3-93E2-55BC187C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2C8B8-570A-40BF-B282-34FABAF9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42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7327E-A923-46B7-A38A-C7788394B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6061C-6A1C-4D91-A8A6-02BA7EF9F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620BE-3D1E-4F27-9C05-8E17317CC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F58EF-E1B7-4FE8-B651-09ECE5CC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92E61-54A1-40F0-A578-421ECF94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05C6F-07B0-4929-80C0-39FB9545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3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44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C07DD-8790-4077-901B-4D23ABF1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7C176-45D8-40C4-BA7B-76B215916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2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E78F4-057D-4594-AEC7-6CFA9280E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54F85-CC42-426E-BB3C-3D297FB3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840CE-482E-4BA5-BF07-DEBABED2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B6ACD-2575-4A71-A2C0-7BDC0781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300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4E207-A69C-491A-93A8-83F156CC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DDEE43-3D82-4C7D-8DC7-ACC2A00E4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79CD6-2251-45C3-9A4E-197ED06A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49844-7B63-465B-9A17-133A798BE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9987A-1429-4202-9848-672B0405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44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5C90D-0DD8-4E4B-8F9B-2182D277E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2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AB547-3346-4A8B-91E2-86FD3BD30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0E669-F89E-4687-AA7B-D57040E5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D57F3-75E2-4451-81E0-0764ED1F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926BB-9834-4363-B2EB-9E65F62E2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7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6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4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4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7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53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68D38-7081-47D1-9A76-D93F2A79BEBB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BB43-4EE7-4AE0-A011-CC9052827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6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09B25-6C94-42DC-A26F-07BE0EBED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09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43757-CF39-48BB-AA54-10E49E98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BE7B0-E9B8-4998-BF48-32E9CE2A3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68D38-7081-47D1-9A76-D93F2A79BEBB}" type="datetimeFigureOut">
              <a:rPr lang="en-US" smtClean="0"/>
              <a:t>7/2/2025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0B1AB-633D-4B55-96EA-2E7FA2A11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4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122B3-B3FC-4368-B86B-F47715EA7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4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BB43-4EE7-4AE0-A011-CC9052827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6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sandiego.gov/councilpolicies/cpd_100-06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andiego.gov/sites/default/files/2024-07/fy25-cpps-accf-representatives.pdf" TargetMode="Externa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hyperlink" Target="https://www.sandiego.gov/citycouncil" TargetMode="External"/><Relationship Id="rId5" Type="http://schemas.openxmlformats.org/officeDocument/2006/relationships/image" Target="../media/image5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ct.doj.ca.gov/Verification/Web/Search.aspx?facility=Y" TargetMode="Externa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bizfileonline.sos.ca.gov/search/business" TargetMode="External"/><Relationship Id="rId12" Type="http://schemas.openxmlformats.org/officeDocument/2006/relationships/hyperlink" Target="https://www.irs.gov/pub/irs-pdf/fw9.pdf" TargetMode="Externa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hyperlink" Target="https://apps.irs.gov/app/eos/" TargetMode="External"/><Relationship Id="rId11" Type="http://schemas.openxmlformats.org/officeDocument/2006/relationships/hyperlink" Target="https://www.irs.gov/charities-non-profits/annual-filing-and-forms" TargetMode="External"/><Relationship Id="rId5" Type="http://schemas.openxmlformats.org/officeDocument/2006/relationships/image" Target="../media/image5.jpg"/><Relationship Id="rId10" Type="http://schemas.openxmlformats.org/officeDocument/2006/relationships/hyperlink" Target="https://www.sandiego.gov/sites/default/files/admin-trade_work_force_report_aug_2018.pdf" TargetMode="External"/><Relationship Id="rId4" Type="http://schemas.openxmlformats.org/officeDocument/2006/relationships/notesSlide" Target="../notesSlides/notesSlide13.xml"/><Relationship Id="rId9" Type="http://schemas.openxmlformats.org/officeDocument/2006/relationships/hyperlink" Target="https://www.sandiego.gov/sites/default/files/cert-drug-free-workplace_0.pdf" TargetMode="External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irs.gov/charities-non-profits/contact-irs-exempt-organizations" TargetMode="Externa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hyperlink" Target="https://www.irs.gov/charities-non-profits/tax-exempt-organization-search" TargetMode="Externa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findyourrep.legislature.ca.gov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rct.doj.ca.gov/Verification/Web/Search.aspx?facility=Y" TargetMode="External"/><Relationship Id="rId12" Type="http://schemas.openxmlformats.org/officeDocument/2006/relationships/image" Target="../media/image4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hyperlink" Target="https://bizfileonline.sos.ca.gov/search/business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5.jpg"/><Relationship Id="rId10" Type="http://schemas.openxmlformats.org/officeDocument/2006/relationships/hyperlink" Target="https://rct.doj.ca.gov/Verification/Web/Search.aspx?facility=Y" TargetMode="Externa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ndiego.gov/sites/default/files/eoc-workforce-report_0.pdf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ocs.sandiego.gov/councilpolicies/cpd_100-17.pdf" TargetMode="External"/><Relationship Id="rId12" Type="http://schemas.openxmlformats.org/officeDocument/2006/relationships/image" Target="../media/image4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hyperlink" Target="https://www.sandiego.gov/sites/default/files/cert-drug-free-workplace_0.pdf" TargetMode="External"/><Relationship Id="rId11" Type="http://schemas.openxmlformats.org/officeDocument/2006/relationships/image" Target="../media/image17.jpeg"/><Relationship Id="rId5" Type="http://schemas.openxmlformats.org/officeDocument/2006/relationships/image" Target="../media/image5.jpg"/><Relationship Id="rId10" Type="http://schemas.openxmlformats.org/officeDocument/2006/relationships/hyperlink" Target="https://www.irs.gov/pub/irs-pdf/fw9.pdf" TargetMode="External"/><Relationship Id="rId4" Type="http://schemas.openxmlformats.org/officeDocument/2006/relationships/notesSlide" Target="../notesSlides/notesSlide16.xml"/><Relationship Id="rId9" Type="http://schemas.openxmlformats.org/officeDocument/2006/relationships/hyperlink" Target="https://www.irs.gov/charities-non-profits/annual-filing-and-forms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18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0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18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docs.sandiego.gov/councilpolicies/cpd_100-06.pdf" TargetMode="Externa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andiego.gov/citycouncil/cpps" TargetMode="External"/><Relationship Id="rId12" Type="http://schemas.openxmlformats.org/officeDocument/2006/relationships/image" Target="../media/image4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hyperlink" Target="https://www.sandiego.gov/citycouncil" TargetMode="External"/><Relationship Id="rId11" Type="http://schemas.openxmlformats.org/officeDocument/2006/relationships/hyperlink" Target="mailto:EdwardsA@sandiego.gov" TargetMode="External"/><Relationship Id="rId5" Type="http://schemas.openxmlformats.org/officeDocument/2006/relationships/image" Target="../media/image5.jpg"/><Relationship Id="rId10" Type="http://schemas.openxmlformats.org/officeDocument/2006/relationships/hyperlink" Target="mailto:Mbielecki@sandiego.gov" TargetMode="External"/><Relationship Id="rId4" Type="http://schemas.openxmlformats.org/officeDocument/2006/relationships/notesSlide" Target="../notesSlides/notesSlide20.xml"/><Relationship Id="rId9" Type="http://schemas.openxmlformats.org/officeDocument/2006/relationships/hyperlink" Target="mailto:CPPS@sandiego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jpe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ct.doj.ca.gov/Verification/Web/Search.aspx?facility=Y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bizfileonline.sos.ca.gov/search/business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apps.irs.gov/app/eos/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5.jpg"/><Relationship Id="rId10" Type="http://schemas.openxmlformats.org/officeDocument/2006/relationships/image" Target="../media/image12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ourney to Aztlan by Jamex de la Torre and Einar de la Torre">
            <a:extLst>
              <a:ext uri="{FF2B5EF4-FFF2-40B4-BE49-F238E27FC236}">
                <a16:creationId xmlns:a16="http://schemas.microsoft.com/office/drawing/2014/main" id="{1785ADB6-DC0A-4885-8690-C9550C4FE85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2" b="8826"/>
          <a:stretch/>
        </p:blipFill>
        <p:spPr bwMode="auto">
          <a:xfrm>
            <a:off x="4028495" y="10"/>
            <a:ext cx="6029905" cy="381364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96FA3-763C-4095-B643-47A7AFFB2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r="2" b="3044"/>
          <a:stretch/>
        </p:blipFill>
        <p:spPr>
          <a:xfrm>
            <a:off x="4028495" y="3958742"/>
            <a:ext cx="6029905" cy="381365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102" y="1863090"/>
            <a:ext cx="4140736" cy="2852165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5300" b="1" dirty="0">
                <a:solidFill>
                  <a:schemeClr val="bg1"/>
                </a:solidFill>
                <a:latin typeface="Garamond" panose="020204040303010108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Council Office</a:t>
            </a:r>
            <a:br>
              <a:rPr lang="en-US" sz="5300" b="1" dirty="0">
                <a:solidFill>
                  <a:schemeClr val="bg1"/>
                </a:solidFill>
                <a:latin typeface="Garamond" panose="020204040303010108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5300" b="1" dirty="0">
                <a:solidFill>
                  <a:schemeClr val="bg1"/>
                </a:solidFill>
                <a:latin typeface="Garamond" panose="020204040303010108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CPPS Funding</a:t>
            </a:r>
            <a:br>
              <a:rPr lang="en-US" sz="4800" b="1" dirty="0">
                <a:solidFill>
                  <a:schemeClr val="bg1"/>
                </a:solidFill>
                <a:latin typeface="Garamond" panose="020204040303010108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br>
              <a:rPr lang="en-US" sz="2900" b="1" dirty="0">
                <a:solidFill>
                  <a:schemeClr val="bg1"/>
                </a:solidFill>
                <a:latin typeface="Garamond" panose="020204040303010108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900" b="1" dirty="0">
                <a:solidFill>
                  <a:schemeClr val="bg1"/>
                </a:solidFill>
                <a:latin typeface="Garamond" panose="020204040303010108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Fiscal Year 2026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102" y="5109057"/>
            <a:ext cx="4255618" cy="1513027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>
                <a:solidFill>
                  <a:schemeClr val="bg1"/>
                </a:solidFill>
                <a:latin typeface="Garamond" panose="02020404030301010803" pitchFamily="18" charset="0"/>
              </a:rPr>
              <a:t>Council Administration 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Abigail Edwards, Grants Manager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Malachi Bielecki, Grants Coordinator</a:t>
            </a:r>
          </a:p>
          <a:p>
            <a:pPr algn="l"/>
            <a:endParaRPr lang="en-US" sz="2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BDFDC14-F643-4DA8-988B-D9ADDB944D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" y="342705"/>
            <a:ext cx="982988" cy="776682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88EFAB5-4539-52C3-7D42-D9A10DB10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396569" y="131588"/>
            <a:ext cx="599458" cy="5994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02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30"/>
    </mc:Choice>
    <mc:Fallback xmlns="">
      <p:transition spd="slow" advTm="3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62" y="2082761"/>
            <a:ext cx="9544118" cy="31452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Mama’s Kitchen: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Medically Tailored Meal Service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 Diego Unified School District: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Memorial Plaque at Valencia Park Elementary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Persian Cultural Center: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Nowruz Persian New Year</a:t>
            </a:r>
          </a:p>
          <a:p>
            <a:pPr>
              <a:lnSpc>
                <a:spcPct val="120000"/>
              </a:lnSpc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Otay Mesa Chamber of Commerce: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and Software Support / Street Banners</a:t>
            </a:r>
          </a:p>
          <a:p>
            <a:pPr>
              <a:lnSpc>
                <a:spcPct val="120000"/>
              </a:lnSpc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Somali Bantu Association of America: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Youth Program Director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4" name="Picture 6" descr="Image result for biocom festival of science and engineering">
            <a:extLst>
              <a:ext uri="{FF2B5EF4-FFF2-40B4-BE49-F238E27FC236}">
                <a16:creationId xmlns:a16="http://schemas.microsoft.com/office/drawing/2014/main" id="{66D273B9-4EE8-4AF7-8814-6AB17D9E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86" y="5226408"/>
            <a:ext cx="3059079" cy="192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62" y="1041832"/>
            <a:ext cx="90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Projects/Programs/Services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28" y="1565052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Examples from FY25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064F94-0333-436C-9B07-905344F62A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7"/>
          <a:stretch/>
        </p:blipFill>
        <p:spPr>
          <a:xfrm>
            <a:off x="643572" y="5228032"/>
            <a:ext cx="3505517" cy="1921008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95821C8F-B262-5770-7245-8C5B47BB3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268691" y="935363"/>
            <a:ext cx="629689" cy="62968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12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0"/>
    </mc:Choice>
    <mc:Fallback xmlns="">
      <p:transition spd="slow" advTm="3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62" y="1041832"/>
            <a:ext cx="90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Application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927" y="1586214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Pre-Application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44E00-2CE6-4F0E-9009-AC94B39A0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7162D-3EF6-4DBC-96AD-B89A5FBC0F64}"/>
              </a:ext>
            </a:extLst>
          </p:cNvPr>
          <p:cNvSpPr txBox="1"/>
          <p:nvPr/>
        </p:nvSpPr>
        <p:spPr>
          <a:xfrm>
            <a:off x="-152402" y="2111763"/>
            <a:ext cx="77343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the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council office(s)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learn more about their funding priorities.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Council Grant Representatives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Verify compliance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all standards required by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Council Policy 100-06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be in good standing at the time of application submission.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Recognize that applying for CPPS funding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 not guarantee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funding.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38D4D841-74AF-4E27-942A-CF91A768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9" y="3249307"/>
            <a:ext cx="2430773" cy="257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36D46A7B-83E2-A201-1989-869F76DC9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rcRect l="21875" r="21875"/>
          <a:stretch>
            <a:fillRect/>
          </a:stretch>
        </p:blipFill>
        <p:spPr>
          <a:xfrm>
            <a:off x="9366885" y="983075"/>
            <a:ext cx="598246" cy="5982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94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15"/>
    </mc:Choice>
    <mc:Fallback xmlns="">
      <p:transition spd="slow" advTm="47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62" y="1041832"/>
            <a:ext cx="90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Application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927" y="1586214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Application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7162D-3EF6-4DBC-96AD-B89A5FBC0F64}"/>
              </a:ext>
            </a:extLst>
          </p:cNvPr>
          <p:cNvSpPr txBox="1"/>
          <p:nvPr/>
        </p:nvSpPr>
        <p:spPr>
          <a:xfrm>
            <a:off x="-148281" y="2241863"/>
            <a:ext cx="7851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CPPS Application Instructions as a guide.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applicant may submit multiple applications.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one project/program/service is allowed per application.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request funding from multiple council offices within the same application.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funding request may not be less than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$1,500. 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Demonstrate that the project/program/service is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to the public, serves a lawful public purpose, and benefits San Diego’s communities.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38D4D841-74AF-4E27-942A-CF91A768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9" y="3305122"/>
            <a:ext cx="2325230" cy="245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70EAB91F-FD9F-0CE6-17B6-B23FB1AD61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9318010" y="1041832"/>
            <a:ext cx="589119" cy="589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55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78"/>
    </mc:Choice>
    <mc:Fallback xmlns="">
      <p:transition spd="slow" advTm="56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62" y="1041832"/>
            <a:ext cx="90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Application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927" y="1586214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Application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7162D-3EF6-4DBC-96AD-B89A5FBC0F64}"/>
              </a:ext>
            </a:extLst>
          </p:cNvPr>
          <p:cNvSpPr txBox="1"/>
          <p:nvPr/>
        </p:nvSpPr>
        <p:spPr>
          <a:xfrm>
            <a:off x="-152402" y="2209962"/>
            <a:ext cx="802891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Due at the time of application: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application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nonprofit status with the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IRS</a:t>
            </a:r>
            <a:endParaRPr lang="en-US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“ACTIVE” status with the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CA SOS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“CURRENT” (or exempt) status with the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CA AG</a:t>
            </a:r>
            <a:endParaRPr lang="en-US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Certification for a Drug Free Workplace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EOC Workforce Report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(pages 1-3)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/>
              </a:rPr>
              <a:t>IRS Form 990, 990EZ, or 990N</a:t>
            </a:r>
            <a:endParaRPr lang="en-US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2"/>
              </a:rPr>
              <a:t>IRS Form W-9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38D4D841-74AF-4E27-942A-CF91A7687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899" y="3305122"/>
            <a:ext cx="2325230" cy="245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1D1D258A-5E55-E458-275B-6CD7687D9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rcRect l="21875" r="21875"/>
          <a:stretch>
            <a:fillRect/>
          </a:stretch>
        </p:blipFill>
        <p:spPr>
          <a:xfrm>
            <a:off x="9249718" y="1001232"/>
            <a:ext cx="657411" cy="6574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23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73"/>
    </mc:Choice>
    <mc:Fallback xmlns="">
      <p:transition spd="slow" advTm="7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62" y="1041832"/>
            <a:ext cx="90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Application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62" y="1586214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Supplemental Documentation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44E00-2CE6-4F0E-9009-AC94B39A0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49" y="2069042"/>
            <a:ext cx="4699635" cy="49315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7162D-3EF6-4DBC-96AD-B89A5FBC0F64}"/>
              </a:ext>
            </a:extLst>
          </p:cNvPr>
          <p:cNvSpPr txBox="1"/>
          <p:nvPr/>
        </p:nvSpPr>
        <p:spPr>
          <a:xfrm>
            <a:off x="354262" y="2047879"/>
            <a:ext cx="5492356" cy="456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check nonprofit status: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the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Tax-Exempt Organization Search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tool.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Cannot locate or lost letter:</a:t>
            </a:r>
          </a:p>
          <a:p>
            <a:endParaRPr lang="en-US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Customer Account Services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phone, letter, or fax to request an 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affirmation letter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request must include: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name 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Employer Identification Number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Authorized signature (an officer or trustee) 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299B1-EAC3-4C6C-A65E-E3D1087D1A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777" t="11201" r="31534" b="5050"/>
          <a:stretch/>
        </p:blipFill>
        <p:spPr>
          <a:xfrm>
            <a:off x="5946078" y="2069041"/>
            <a:ext cx="3632261" cy="4539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671EEEFF-3920-40F5-6082-A33EDB474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9279215" y="993590"/>
            <a:ext cx="598247" cy="59824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4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6"/>
    </mc:Choice>
    <mc:Fallback xmlns="">
      <p:transition spd="slow" advTm="2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62" y="1041832"/>
            <a:ext cx="90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Application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62" y="1571776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Supplemental Documentation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AE00BC-0690-44FB-AE6E-C83C70C6BF28}"/>
              </a:ext>
            </a:extLst>
          </p:cNvPr>
          <p:cNvSpPr txBox="1"/>
          <p:nvPr/>
        </p:nvSpPr>
        <p:spPr>
          <a:xfrm>
            <a:off x="354261" y="2331742"/>
            <a:ext cx="4370275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ACTIVE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status with the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CA SOS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(or exempt) status with the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CA AG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Statuses must remain in good standing for the duration of Fiscal Year 2026.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 your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state representatives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assistance with filing processes.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7EFC4-4721-451D-A61D-167E830D8CA7}"/>
              </a:ext>
            </a:extLst>
          </p:cNvPr>
          <p:cNvSpPr/>
          <p:nvPr/>
        </p:nvSpPr>
        <p:spPr>
          <a:xfrm>
            <a:off x="7251637" y="4251074"/>
            <a:ext cx="409575" cy="1436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id="{84D2DC6A-E92E-AB38-74ED-DCA7513216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8174" y="2072893"/>
            <a:ext cx="4307838" cy="2631198"/>
          </a:xfrm>
          <a:prstGeom prst="rect">
            <a:avLst/>
          </a:prstGeom>
        </p:spPr>
      </p:pic>
      <p:pic>
        <p:nvPicPr>
          <p:cNvPr id="13" name="Picture 12">
            <a:hlinkClick r:id="rId10"/>
            <a:extLst>
              <a:ext uri="{FF2B5EF4-FFF2-40B4-BE49-F238E27FC236}">
                <a16:creationId xmlns:a16="http://schemas.microsoft.com/office/drawing/2014/main" id="{D69EB0B0-A711-867D-B880-58E75EFE30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0352" y="4704091"/>
            <a:ext cx="3283479" cy="24032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EAD488-46C4-55B9-8EAA-169BCF49E9CC}"/>
              </a:ext>
            </a:extLst>
          </p:cNvPr>
          <p:cNvSpPr/>
          <p:nvPr/>
        </p:nvSpPr>
        <p:spPr>
          <a:xfrm>
            <a:off x="5068174" y="2072893"/>
            <a:ext cx="971642" cy="1576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6F6753-D542-AD2C-734D-394B2B1F7407}"/>
              </a:ext>
            </a:extLst>
          </p:cNvPr>
          <p:cNvSpPr/>
          <p:nvPr/>
        </p:nvSpPr>
        <p:spPr>
          <a:xfrm>
            <a:off x="6439485" y="4704091"/>
            <a:ext cx="1565212" cy="147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C1BAC01C-FF91-FB6F-37B0-CB394A1308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9265175" y="972947"/>
            <a:ext cx="626203" cy="626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16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48"/>
    </mc:Choice>
    <mc:Fallback xmlns="">
      <p:transition spd="slow" advTm="64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498" y="1061089"/>
            <a:ext cx="9276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Application Process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E2CAC-53E7-4319-9DFD-B8FC8C2E7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98" y="2268165"/>
            <a:ext cx="5628902" cy="5076117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Certification for a Drug Free Workplace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City requires that all City grantees comply with the Drug-Free Workplace Policy (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Council Policy 100-17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EOC Workforce Report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Pages 1-3 must be completed in full. </a:t>
            </a: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IRS Form 990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 990-EZ, Form 990-PF, and Form 990-N (e-Postcard) accepted.</a:t>
            </a:r>
          </a:p>
          <a:p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IRS Form W-9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1908CA-A3BA-4E3C-8D40-B38731A6AE74}"/>
              </a:ext>
            </a:extLst>
          </p:cNvPr>
          <p:cNvSpPr txBox="1"/>
          <p:nvPr/>
        </p:nvSpPr>
        <p:spPr>
          <a:xfrm>
            <a:off x="238498" y="1584309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Supplemental Documentation</a:t>
            </a:r>
          </a:p>
        </p:txBody>
      </p:sp>
      <p:pic>
        <p:nvPicPr>
          <p:cNvPr id="12" name="Picture 4" descr="Image result for irs form 990 ez letter">
            <a:extLst>
              <a:ext uri="{FF2B5EF4-FFF2-40B4-BE49-F238E27FC236}">
                <a16:creationId xmlns:a16="http://schemas.microsoft.com/office/drawing/2014/main" id="{40A4A3D7-C9E4-432F-985C-A7ACC9427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77" y="1815141"/>
            <a:ext cx="3819525" cy="4670126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0010D64D-BC3E-3CD5-CAE1-5646FC4AF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9274229" y="924392"/>
            <a:ext cx="626203" cy="626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21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45"/>
    </mc:Choice>
    <mc:Fallback xmlns="">
      <p:transition spd="slow" advTm="72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96468-5F3E-44D4-BF55-D420FE8D2C52}"/>
              </a:ext>
            </a:extLst>
          </p:cNvPr>
          <p:cNvSpPr/>
          <p:nvPr/>
        </p:nvSpPr>
        <p:spPr>
          <a:xfrm>
            <a:off x="362530" y="1960323"/>
            <a:ext cx="662674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 allocations 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be approved 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the full City Council and funding agreements processed by City staff 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 payments are disbursed.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process is normally completed in the springtime.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Once an agreement is approved, a grantee in good standing will receive their payment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in-full.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processing time of 3 business days; allow up to 30 days to receive payment.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62531" y="975438"/>
            <a:ext cx="551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CPPS</a:t>
            </a:r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Payments and Reporting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62531" y="1498658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6867">
              <a:defRPr/>
            </a:pPr>
            <a:r>
              <a:rPr lang="en-US" sz="2400" kern="1200" dirty="0">
                <a:solidFill>
                  <a:srgbClr val="ED7D3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Payment Procedure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pic>
        <p:nvPicPr>
          <p:cNvPr id="8" name="Picture 2" descr="Image result for example of invoice">
            <a:extLst>
              <a:ext uri="{FF2B5EF4-FFF2-40B4-BE49-F238E27FC236}">
                <a16:creationId xmlns:a16="http://schemas.microsoft.com/office/drawing/2014/main" id="{1DE07AF0-3D0D-4BFC-9A63-C6E41961F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54" y="1647524"/>
            <a:ext cx="2081662" cy="270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leared check">
            <a:extLst>
              <a:ext uri="{FF2B5EF4-FFF2-40B4-BE49-F238E27FC236}">
                <a16:creationId xmlns:a16="http://schemas.microsoft.com/office/drawing/2014/main" id="{7494E68C-8493-4B14-BE98-6D14279B2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17548" r="17990" b="8094"/>
          <a:stretch/>
        </p:blipFill>
        <p:spPr bwMode="auto">
          <a:xfrm>
            <a:off x="7127246" y="4598999"/>
            <a:ext cx="2163705" cy="18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DEBA506-3CBF-64B8-A336-A55264B57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 rot="10800000" flipH="1" flipV="1">
            <a:off x="9344055" y="938953"/>
            <a:ext cx="596189" cy="59618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05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19"/>
    </mc:Choice>
    <mc:Fallback xmlns="">
      <p:transition spd="slow" advTm="5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96468-5F3E-44D4-BF55-D420FE8D2C52}"/>
              </a:ext>
            </a:extLst>
          </p:cNvPr>
          <p:cNvSpPr/>
          <p:nvPr/>
        </p:nvSpPr>
        <p:spPr>
          <a:xfrm>
            <a:off x="362532" y="1938167"/>
            <a:ext cx="64094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Grantee is provided with a reporting template after payment is disbursed.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Please retain: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Purchase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documentation (i.e., receipts, invoices, pay stubs, time sheets, etc.).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Payment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documentation (i.e., bank/credit card statement, cancelled check, etc.).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Reports must be submitted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later than 30 days after the end of Fiscal Year 2026, by July 30, 2026.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Grantees that fail to meet this requirement will be placed on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Delinquency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62531" y="975438"/>
            <a:ext cx="825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CPPS </a:t>
            </a:r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Payments and Reporting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62531" y="1426360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Reporting Process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80BCF-E9B1-7CC1-7329-32113BB10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794" y="1657192"/>
            <a:ext cx="3286408" cy="3264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1FDAF-DC9D-3612-1C0A-780F819B9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5145" y="5082440"/>
            <a:ext cx="2873706" cy="1436853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4C8B4F43-0014-F596-A5BE-67F49616F5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327916" y="975438"/>
            <a:ext cx="571749" cy="571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5814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76"/>
    </mc:Choice>
    <mc:Fallback xmlns="">
      <p:transition spd="slow" advTm="8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96468-5F3E-44D4-BF55-D420FE8D2C52}"/>
              </a:ext>
            </a:extLst>
          </p:cNvPr>
          <p:cNvSpPr/>
          <p:nvPr/>
        </p:nvSpPr>
        <p:spPr>
          <a:xfrm>
            <a:off x="362531" y="1965327"/>
            <a:ext cx="64094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funds cannot be disbursed until awards are approved by the full City Council and funding agreements are signed by all parties.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full award will be disbursed upon execution of the agreement.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Funds may be applied to any eligible expenses </a:t>
            </a: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incurred within the City’s Fiscal Year 2026 (July 1, 2025 – June 30, 2026).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expenses closely related to the project described in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Section 2 of the application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enclosed in the signed agreement are eligible to apply toward the grant.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applicants should </a:t>
            </a: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prepared to finance any proposed projects upfront.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62531" y="975438"/>
            <a:ext cx="825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CPPS Payments and Reporting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62531" y="1426360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ED7D3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Important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Reminders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pic>
        <p:nvPicPr>
          <p:cNvPr id="8" name="Picture 2" descr="Image result for example of invoice">
            <a:extLst>
              <a:ext uri="{FF2B5EF4-FFF2-40B4-BE49-F238E27FC236}">
                <a16:creationId xmlns:a16="http://schemas.microsoft.com/office/drawing/2014/main" id="{CF2BC7F3-A2B6-4900-A409-269B287C0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54" y="1647524"/>
            <a:ext cx="2081662" cy="270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leared check">
            <a:extLst>
              <a:ext uri="{FF2B5EF4-FFF2-40B4-BE49-F238E27FC236}">
                <a16:creationId xmlns:a16="http://schemas.microsoft.com/office/drawing/2014/main" id="{E2A47AFE-B0CE-4A4E-B455-9F7DF979E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17548" r="17990" b="8094"/>
          <a:stretch/>
        </p:blipFill>
        <p:spPr bwMode="auto">
          <a:xfrm>
            <a:off x="7127246" y="4598999"/>
            <a:ext cx="2163705" cy="18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BFB13223-975E-1414-4633-80F5E4B2A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290951" y="975438"/>
            <a:ext cx="631118" cy="6311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3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18"/>
    </mc:Choice>
    <mc:Fallback xmlns="">
      <p:transition spd="slow" advTm="7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62" y="2544427"/>
            <a:ext cx="8608762" cy="31452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funding is awarded to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 organizations, public agencies, and City departments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projects, programs, and services that serve a lawful public purpose to benefit the City’s neighborhoods and communities.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funding is awarded at the discretion of each council office.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is governed by </a:t>
            </a:r>
            <a:r>
              <a:rPr lang="en-US" sz="2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Council Policy 100-06</a:t>
            </a:r>
            <a:r>
              <a:rPr lang="en-US" sz="2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4" name="Picture 6" descr="Image result for biocom festival of science and engineering">
            <a:extLst>
              <a:ext uri="{FF2B5EF4-FFF2-40B4-BE49-F238E27FC236}">
                <a16:creationId xmlns:a16="http://schemas.microsoft.com/office/drawing/2014/main" id="{66D273B9-4EE8-4AF7-8814-6AB17D9E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53" y="5689697"/>
            <a:ext cx="2478175" cy="15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62" y="1041832"/>
            <a:ext cx="902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Projects, Programs and Services (CPPS) Funding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62" y="1995939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Background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064F94-0333-436C-9B07-905344F62A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67"/>
          <a:stretch/>
        </p:blipFill>
        <p:spPr>
          <a:xfrm>
            <a:off x="1562170" y="5689697"/>
            <a:ext cx="2815279" cy="1542760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C742A85B-9444-47D5-B985-1FD4E344C6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9376012" y="975042"/>
            <a:ext cx="543843" cy="5438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65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93"/>
    </mc:Choice>
    <mc:Fallback xmlns="">
      <p:transition spd="slow" advTm="48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959175"/>
            <a:ext cx="8608762" cy="253392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Council Offices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  <a:hlinkClick r:id="rId6"/>
              </a:rPr>
              <a:t>https://www.sandiego.gov/citycouncil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CPPS Homepage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  <a:hlinkClick r:id="rId7"/>
              </a:rPr>
              <a:t>https://www.sandiego.gov/citycouncil/cpps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Office Hours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By Appointment (Phone</a:t>
            </a: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)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02920" lvl="1" indent="0">
              <a:lnSpc>
                <a:spcPct val="120000"/>
              </a:lnSpc>
              <a:buNone/>
            </a:pPr>
            <a:endParaRPr lang="en-US" sz="136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02920" lvl="1" indent="0">
              <a:lnSpc>
                <a:spcPct val="120000"/>
              </a:lnSpc>
              <a:buNone/>
            </a:pPr>
            <a:endParaRPr lang="en-US" sz="136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" y="966312"/>
            <a:ext cx="90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62" y="1497510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 Learn More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E924E-EF74-4B4D-98F8-F31CC58F9F4C}"/>
              </a:ext>
            </a:extLst>
          </p:cNvPr>
          <p:cNvSpPr txBox="1"/>
          <p:nvPr/>
        </p:nvSpPr>
        <p:spPr>
          <a:xfrm>
            <a:off x="265112" y="4141965"/>
            <a:ext cx="8764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Contact Us</a:t>
            </a:r>
          </a:p>
        </p:txBody>
      </p:sp>
      <p:pic>
        <p:nvPicPr>
          <p:cNvPr id="6148" name="Picture 4" descr="Image result for computer mouse clipart">
            <a:extLst>
              <a:ext uri="{FF2B5EF4-FFF2-40B4-BE49-F238E27FC236}">
                <a16:creationId xmlns:a16="http://schemas.microsoft.com/office/drawing/2014/main" id="{1E596DFB-D63C-43BA-963D-FE2C0B71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629">
            <a:off x="7594772" y="3901095"/>
            <a:ext cx="2364653" cy="10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EE4979-330B-4385-8FC9-B2D5FAC8F4ED}"/>
              </a:ext>
            </a:extLst>
          </p:cNvPr>
          <p:cNvSpPr txBox="1"/>
          <p:nvPr/>
        </p:nvSpPr>
        <p:spPr>
          <a:xfrm>
            <a:off x="265112" y="5232713"/>
            <a:ext cx="9513638" cy="2084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Submit CPPS questions to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  <a:hlinkClick r:id="rId9"/>
              </a:rPr>
              <a:t>CPPS@sandiego.gov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Council Administration	Malachi Bielecki		Abigail Edwards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619-236-6441 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Mbielecki@sandiego.gov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EdwardsA@sandiego.gov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	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7FE783-3AE4-7E71-E151-0B01586152F6}"/>
              </a:ext>
            </a:extLst>
          </p:cNvPr>
          <p:cNvSpPr txBox="1">
            <a:spLocks/>
          </p:cNvSpPr>
          <p:nvPr/>
        </p:nvSpPr>
        <p:spPr>
          <a:xfrm>
            <a:off x="599923" y="402856"/>
            <a:ext cx="3726181" cy="278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75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5438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rriweather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FY26 CPPS and ACCF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 panose="000005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E084BD0C-2932-1A58-95AF-1120AA0FD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rcRect l="21875" r="21875"/>
          <a:stretch>
            <a:fillRect/>
          </a:stretch>
        </p:blipFill>
        <p:spPr>
          <a:xfrm>
            <a:off x="9364650" y="986681"/>
            <a:ext cx="554625" cy="5546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0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6"/>
    </mc:Choice>
    <mc:Fallback xmlns="">
      <p:transition spd="slow" advTm="30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62531" y="975438"/>
            <a:ext cx="825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FY26 CPPS Budget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62531" y="1486760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6867">
              <a:defRPr/>
            </a:pPr>
            <a:r>
              <a:rPr lang="en-US" sz="2400" kern="1200" dirty="0">
                <a:solidFill>
                  <a:srgbClr val="ED7D3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Budget Summary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02724C-A1D8-4268-B1AF-EB94D578E2F5}"/>
              </a:ext>
            </a:extLst>
          </p:cNvPr>
          <p:cNvSpPr txBox="1"/>
          <p:nvPr/>
        </p:nvSpPr>
        <p:spPr>
          <a:xfrm>
            <a:off x="1532557" y="1948425"/>
            <a:ext cx="62125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FY26 CPPS Funds</a:t>
            </a:r>
            <a:r>
              <a:rPr lang="en-US" sz="3200" dirty="0"/>
              <a:t>: $900,000</a:t>
            </a:r>
          </a:p>
          <a:p>
            <a:pPr algn="ctr"/>
            <a:r>
              <a:rPr lang="en-US" sz="2000" dirty="0"/>
              <a:t>$100k per office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0F0BC8-3AC4-4097-BBAE-8DE142F3F5D1}"/>
              </a:ext>
            </a:extLst>
          </p:cNvPr>
          <p:cNvSpPr txBox="1"/>
          <p:nvPr/>
        </p:nvSpPr>
        <p:spPr>
          <a:xfrm>
            <a:off x="1797914" y="2990759"/>
            <a:ext cx="5681833" cy="219547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Procedures for Funding: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Funding Agreement (contract)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Nonprofits or Public Agencies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 Memorandum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Departments</a:t>
            </a:r>
          </a:p>
          <a:p>
            <a:pPr marL="742950" lvl="1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Capital Improvement Projects (CIP)</a:t>
            </a:r>
          </a:p>
        </p:txBody>
      </p:sp>
      <p:pic>
        <p:nvPicPr>
          <p:cNvPr id="14" name="Picture 2" descr="Related image">
            <a:extLst>
              <a:ext uri="{FF2B5EF4-FFF2-40B4-BE49-F238E27FC236}">
                <a16:creationId xmlns:a16="http://schemas.microsoft.com/office/drawing/2014/main" id="{F5B917C4-ACA6-4A9D-9A5B-5A6E7B76F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08" y="5430815"/>
            <a:ext cx="4417849" cy="17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1503722-EEA3-E0F5-33ED-E41D84DC05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9416921" y="975438"/>
            <a:ext cx="557895" cy="5578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67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98"/>
    </mc:Choice>
    <mc:Fallback xmlns="">
      <p:transition spd="slow" advTm="46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4262" y="1041832"/>
            <a:ext cx="90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FY26 CPPS Schedule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262" y="1574680"/>
            <a:ext cx="876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Important Dates</a:t>
            </a:r>
            <a:endParaRPr lang="en-US" sz="1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262936-0222-4C2F-9738-E2B1A8FB7A9C}"/>
              </a:ext>
            </a:extLst>
          </p:cNvPr>
          <p:cNvSpPr txBox="1">
            <a:spLocks/>
          </p:cNvSpPr>
          <p:nvPr/>
        </p:nvSpPr>
        <p:spPr>
          <a:xfrm>
            <a:off x="354262" y="2272557"/>
            <a:ext cx="9137204" cy="469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1460" indent="-251460" algn="l" defTabSz="100584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3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43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Char char="•"/>
              <a:defRPr sz="19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6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0292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96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CAAA131-0CF1-4749-9BB7-99D92E3381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3492" y="3065877"/>
            <a:ext cx="1640646" cy="16406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8D967-9E27-70FD-3698-571C40B98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2" y="2544427"/>
            <a:ext cx="7381104" cy="441834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Application: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July 7 – August 7, 2025</a:t>
            </a:r>
          </a:p>
          <a:p>
            <a:pPr>
              <a:lnSpc>
                <a:spcPct val="120000"/>
              </a:lnSpc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Award Announcement: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 2025</a:t>
            </a:r>
          </a:p>
          <a:p>
            <a:pPr>
              <a:lnSpc>
                <a:spcPct val="120000"/>
              </a:lnSpc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Processing: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 2025 – March 2026</a:t>
            </a:r>
          </a:p>
          <a:p>
            <a:pPr>
              <a:lnSpc>
                <a:spcPct val="120000"/>
              </a:lnSpc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Payments: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 – June 2026</a:t>
            </a:r>
          </a:p>
          <a:p>
            <a:pPr>
              <a:lnSpc>
                <a:spcPct val="120000"/>
              </a:lnSpc>
            </a:pP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Reporting: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June – July 30, 2026</a:t>
            </a: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20000"/>
              </a:lnSpc>
            </a:pPr>
            <a:endParaRPr lang="en-US" sz="21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0899F0F3-AF31-F7EB-16CC-67D4B2FE2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376012" y="992219"/>
            <a:ext cx="589119" cy="589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4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73"/>
    </mc:Choice>
    <mc:Fallback xmlns="">
      <p:transition spd="slow" advTm="7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96468-5F3E-44D4-BF55-D420FE8D2C52}"/>
              </a:ext>
            </a:extLst>
          </p:cNvPr>
          <p:cNvSpPr/>
          <p:nvPr/>
        </p:nvSpPr>
        <p:spPr>
          <a:xfrm>
            <a:off x="-14911" y="1898925"/>
            <a:ext cx="893983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 a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legally tax-exempt (IRS)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nonprofit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status in good standing or be a 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agency functioning within the City.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Tax-exempt with the </a:t>
            </a: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Internal Revenue Service (IRS)</a:t>
            </a: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“ACTIVE” with </a:t>
            </a:r>
            <a:r>
              <a:rPr lang="en-US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en-US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California Secretary of State (SOS)</a:t>
            </a:r>
            <a:r>
              <a:rPr lang="en-US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“CURRENT” or “EXEMPT” with the </a:t>
            </a: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California Attorney General (AG)</a:t>
            </a: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financially solvent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provide the most current IRS Form 990, similar documentation, or proof of exemption.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Disclose all sources of organizational funding.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62531" y="975438"/>
            <a:ext cx="825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CPPS Council Policy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62531" y="1437260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Funding Eligibility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57220-4156-4357-B187-AA786B03F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7" y="6068839"/>
            <a:ext cx="4099221" cy="1123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CB890A-3952-4CA0-BC12-8514065584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19221"/>
          <a:stretch/>
        </p:blipFill>
        <p:spPr>
          <a:xfrm>
            <a:off x="5322627" y="6074379"/>
            <a:ext cx="3602298" cy="1134337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55898C1-2930-3F99-2874-8E85BBEE5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9425483" y="966662"/>
            <a:ext cx="540771" cy="5407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07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57"/>
    </mc:Choice>
    <mc:Fallback xmlns="">
      <p:transition spd="slow" advTm="9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96468-5F3E-44D4-BF55-D420FE8D2C52}"/>
              </a:ext>
            </a:extLst>
          </p:cNvPr>
          <p:cNvSpPr/>
          <p:nvPr/>
        </p:nvSpPr>
        <p:spPr>
          <a:xfrm>
            <a:off x="-80475" y="1929624"/>
            <a:ext cx="892434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improvements 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performed on private property.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improvements </a:t>
            </a: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not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performed on public property, even with a right-of-entry permit.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Facilities must be </a:t>
            </a: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to the public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(cannot require membership).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 with a </a:t>
            </a: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cost over $15,000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involve alteration, demolition, installation or repair work or new construction work with a </a:t>
            </a:r>
            <a:r>
              <a:rPr lang="en-US" sz="20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cost over $25,000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 be subject to prevailing wage law.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62531" y="975438"/>
            <a:ext cx="825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CPPS Council Policy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62531" y="1467959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ED7D3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Funding Uses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57220-4156-4357-B187-AA786B03F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7" y="5986979"/>
            <a:ext cx="4397908" cy="1205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CB890A-3952-4CA0-BC12-8514065584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19221"/>
          <a:stretch/>
        </p:blipFill>
        <p:spPr>
          <a:xfrm>
            <a:off x="5029200" y="5981981"/>
            <a:ext cx="3895725" cy="1226735"/>
          </a:xfrm>
          <a:prstGeom prst="rect">
            <a:avLst/>
          </a:prstGeom>
        </p:spPr>
      </p:pic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B97D5609-1E2E-01A9-29D9-CBE24A3CE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434258" y="975438"/>
            <a:ext cx="523221" cy="523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80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98"/>
    </mc:Choice>
    <mc:Fallback xmlns="">
      <p:transition spd="slow" advTm="60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96468-5F3E-44D4-BF55-D420FE8D2C52}"/>
              </a:ext>
            </a:extLst>
          </p:cNvPr>
          <p:cNvSpPr/>
          <p:nvPr/>
        </p:nvSpPr>
        <p:spPr>
          <a:xfrm>
            <a:off x="-89908" y="1898925"/>
            <a:ext cx="892434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The purchase, installation, repair, or maintenance of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equipment, materials, goods, or supplies, 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including expenses related to technology or educational services.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Cannot be used for a public works project.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Cannot purchase surveillance technology.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 staging of social, environmental, educational, cultural, or recreational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programming or events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Ticketed events are allowed if they are open to the public and do not require organizational memberships.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62531" y="975438"/>
            <a:ext cx="825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CPPS Council Policy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62531" y="1437260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Funding Uses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57220-4156-4357-B187-AA786B03F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7" y="5986979"/>
            <a:ext cx="4397908" cy="1205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CB890A-3952-4CA0-BC12-8514065584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19221"/>
          <a:stretch/>
        </p:blipFill>
        <p:spPr>
          <a:xfrm>
            <a:off x="5029200" y="5981981"/>
            <a:ext cx="3895725" cy="1226735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FF435C6-9D19-1A30-EFCE-E76CF58B4D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446265" y="964308"/>
            <a:ext cx="499207" cy="4992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9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5"/>
    </mc:Choice>
    <mc:Fallback xmlns="">
      <p:transition spd="slow" advTm="6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96468-5F3E-44D4-BF55-D420FE8D2C52}"/>
              </a:ext>
            </a:extLst>
          </p:cNvPr>
          <p:cNvSpPr/>
          <p:nvPr/>
        </p:nvSpPr>
        <p:spPr>
          <a:xfrm>
            <a:off x="-50468" y="1965497"/>
            <a:ext cx="889805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The purchase of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  <a:r>
              <a:rPr lang="en-US" sz="22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beverages 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if they are provided to individuals or families in need.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Cannot be purchased for other uses.	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In support of ongoing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 expenses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 may include payroll expenses, rent payments, utility payments, and insurance payments.</a:t>
            </a:r>
            <a:r>
              <a:rPr lang="en-US" sz="22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88824" y="978263"/>
            <a:ext cx="825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CPPS Council Policy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88824" y="1501483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Arial"/>
              </a:rPr>
              <a:t>Funding Uses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57220-4156-4357-B187-AA786B03F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7" y="5986979"/>
            <a:ext cx="4397908" cy="1205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CB890A-3952-4CA0-BC12-8514065584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19221"/>
          <a:stretch/>
        </p:blipFill>
        <p:spPr>
          <a:xfrm>
            <a:off x="5029200" y="5981981"/>
            <a:ext cx="3895725" cy="1226735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F5F276D-087E-E9A3-3DFA-19FC9EF42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406677" y="978263"/>
            <a:ext cx="525797" cy="5257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73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8"/>
    </mc:Choice>
    <mc:Fallback xmlns="">
      <p:transition spd="slow" advTm="3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78" y="152005"/>
            <a:ext cx="8774349" cy="62620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Merriweather" panose="02060503050406030704" pitchFamily="18" charset="0"/>
              </a:rPr>
              <a:t>Partnering with the City Council: CPPS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96468-5F3E-44D4-BF55-D420FE8D2C52}"/>
              </a:ext>
            </a:extLst>
          </p:cNvPr>
          <p:cNvSpPr/>
          <p:nvPr/>
        </p:nvSpPr>
        <p:spPr>
          <a:xfrm>
            <a:off x="362531" y="1898925"/>
            <a:ext cx="89243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CPPS funds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cannot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 used for any purpose prohibited by laws governing the use of public funds. 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private, political, religious, or 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fundraising purpose or activity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Council offices may prioritize funding requests for “one-time” uses.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Council offices may encourage applicants to pursue matching funds. </a:t>
            </a: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expenses </a:t>
            </a:r>
            <a:r>
              <a:rPr lang="en-US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be incurred within Fiscal Year 2026 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21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July 1, 2025 – June 30, 2026)</a:t>
            </a:r>
            <a:r>
              <a:rPr lang="en-US" sz="2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C7B7-79D8-4F6D-BCEF-BB3ED4A87986}"/>
              </a:ext>
            </a:extLst>
          </p:cNvPr>
          <p:cNvSpPr txBox="1"/>
          <p:nvPr/>
        </p:nvSpPr>
        <p:spPr>
          <a:xfrm>
            <a:off x="362531" y="975438"/>
            <a:ext cx="825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CPPS</a:t>
            </a:r>
            <a:r>
              <a:rPr lang="en-US" sz="28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Council Policy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FBE8E7-7E1F-4836-A2E1-85ED65D5C0C6}"/>
              </a:ext>
            </a:extLst>
          </p:cNvPr>
          <p:cNvSpPr txBox="1"/>
          <p:nvPr/>
        </p:nvSpPr>
        <p:spPr>
          <a:xfrm>
            <a:off x="362531" y="1426360"/>
            <a:ext cx="80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6867">
              <a:defRPr/>
            </a:pPr>
            <a:r>
              <a:rPr lang="en-US" sz="2400" kern="1200" dirty="0">
                <a:solidFill>
                  <a:srgbClr val="ED7D3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Important Reminders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B57220-4156-4357-B187-AA786B03F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7" y="5986979"/>
            <a:ext cx="4397908" cy="1205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CB890A-3952-4CA0-BC12-8514065584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9" b="19221"/>
          <a:stretch/>
        </p:blipFill>
        <p:spPr>
          <a:xfrm>
            <a:off x="5029200" y="5981981"/>
            <a:ext cx="3895725" cy="1226735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A1E6548-0EF9-2D89-453E-4C0552BDD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9286874" y="975438"/>
            <a:ext cx="626203" cy="6262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58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05"/>
    </mc:Choice>
    <mc:Fallback xmlns="">
      <p:transition spd="slow" advTm="63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435c4e-884a-411d-b670-ef9087f23026">FEWKK76CWERH-11-7</_dlc_DocId>
    <_dlc_DocIdUrl xmlns="a1435c4e-884a-411d-b670-ef9087f23026">
      <Url>http://cityhub/dept/comm/c/design/_layouts/15/DocIdRedir.aspx?ID=FEWKK76CWERH-11-7</Url>
      <Description>FEWKK76CWERH-11-7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CF9B910701EF4A9ECD120BFB647DBD" ma:contentTypeVersion="0" ma:contentTypeDescription="Create a new document." ma:contentTypeScope="" ma:versionID="f85ca659edc0ba62ecb7d69431e271ce">
  <xsd:schema xmlns:xsd="http://www.w3.org/2001/XMLSchema" xmlns:xs="http://www.w3.org/2001/XMLSchema" xmlns:p="http://schemas.microsoft.com/office/2006/metadata/properties" xmlns:ns2="a1435c4e-884a-411d-b670-ef9087f23026" targetNamespace="http://schemas.microsoft.com/office/2006/metadata/properties" ma:root="true" ma:fieldsID="cb53e686af4a1a54b1848617f72a7c0c" ns2:_="">
    <xsd:import namespace="a1435c4e-884a-411d-b670-ef9087f230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35c4e-884a-411d-b670-ef9087f230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4F39B40-3124-4D5C-8323-302BC62237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B267E2-3535-4E25-AD4C-CB638B93B2CB}">
  <ds:schemaRefs>
    <ds:schemaRef ds:uri="http://purl.org/dc/terms/"/>
    <ds:schemaRef ds:uri="http://schemas.microsoft.com/office/infopath/2007/PartnerControls"/>
    <ds:schemaRef ds:uri="a1435c4e-884a-411d-b670-ef9087f23026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EACBE76-82F9-4922-AA13-648E92FCA8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435c4e-884a-411d-b670-ef9087f230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506EB91-1464-44FF-8E40-7FF1B8F6833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7782</TotalTime>
  <Words>1520</Words>
  <Application>Microsoft Office PowerPoint</Application>
  <PresentationFormat>Custom</PresentationFormat>
  <Paragraphs>199</Paragraphs>
  <Slides>20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Merriweather</vt:lpstr>
      <vt:lpstr>Open Sans</vt:lpstr>
      <vt:lpstr>Open Sans Semibold</vt:lpstr>
      <vt:lpstr>Office Theme</vt:lpstr>
      <vt:lpstr>1_Office Theme</vt:lpstr>
      <vt:lpstr>Council Office CPPS Funding  Fiscal Year 2026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Partnering with the City Council: CPPS Funding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Figuracion, Amor</dc:creator>
  <cp:lastModifiedBy>Bielecki, Malachi</cp:lastModifiedBy>
  <cp:revision>287</cp:revision>
  <cp:lastPrinted>2024-06-24T20:54:06Z</cp:lastPrinted>
  <dcterms:created xsi:type="dcterms:W3CDTF">2016-01-12T16:55:21Z</dcterms:created>
  <dcterms:modified xsi:type="dcterms:W3CDTF">2025-07-02T22:40:39Z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154bc741-a538-4b9f-b1a9-b2fdc83cf30a</vt:lpwstr>
  </property>
  <property fmtid="{D5CDD505-2E9C-101B-9397-08002B2CF9AE}" pid="3" name="ContentTypeId">
    <vt:lpwstr>0x010100E1CF9B910701EF4A9ECD120BFB647DBD</vt:lpwstr>
  </property>
</Properties>
</file>