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</p:sldMasterIdLst>
  <p:notesMasterIdLst>
    <p:notesMasterId r:id="rId35"/>
  </p:notesMasterIdLst>
  <p:sldIdLst>
    <p:sldId id="288" r:id="rId6"/>
    <p:sldId id="257" r:id="rId7"/>
    <p:sldId id="490" r:id="rId8"/>
    <p:sldId id="469" r:id="rId9"/>
    <p:sldId id="500" r:id="rId10"/>
    <p:sldId id="465" r:id="rId11"/>
    <p:sldId id="510" r:id="rId12"/>
    <p:sldId id="435" r:id="rId13"/>
    <p:sldId id="501" r:id="rId14"/>
    <p:sldId id="466" r:id="rId15"/>
    <p:sldId id="467" r:id="rId16"/>
    <p:sldId id="502" r:id="rId17"/>
    <p:sldId id="503" r:id="rId18"/>
    <p:sldId id="468" r:id="rId19"/>
    <p:sldId id="504" r:id="rId20"/>
    <p:sldId id="513" r:id="rId21"/>
    <p:sldId id="514" r:id="rId22"/>
    <p:sldId id="505" r:id="rId23"/>
    <p:sldId id="497" r:id="rId24"/>
    <p:sldId id="511" r:id="rId25"/>
    <p:sldId id="512" r:id="rId26"/>
    <p:sldId id="382" r:id="rId27"/>
    <p:sldId id="383" r:id="rId28"/>
    <p:sldId id="384" r:id="rId29"/>
    <p:sldId id="391" r:id="rId30"/>
    <p:sldId id="448" r:id="rId31"/>
    <p:sldId id="506" r:id="rId32"/>
    <p:sldId id="381" r:id="rId33"/>
    <p:sldId id="3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826639-C60C-8435-37A7-DFA7C35CEE0C}" name="Galloway, Tait" initials="GT" userId="S::tgalloway@sandiego.gov::335c1b28-6fbb-42af-b35e-e6ca67d3fb5f" providerId="AD"/>
  <p188:author id="{A0A33F9D-911E-69FA-6616-57532524AB9F}" name="Pangilinan, Marlon" initials="MP" userId="S::MPangilinan@sandiego.gov::ccbd8faa-bca1-455b-8c9c-9ab41c189766" providerId="AD"/>
  <p188:author id="{EFFB32AF-34DE-532F-ED3C-E55E36BF5510}" name="Litchney, Seth" initials="SL" userId="S::SALitchney@sandiego.gov::38f27e89-1d47-4853-8801-0ef48cbde231" providerId="AD"/>
  <p188:author id="{3BCE7DC2-78EA-F41A-6432-569A5C8B06B0}" name="Covarrubias, Megan" initials="CM" userId="S::MECovarrubia@sandiego.gov::3cabc7bf-33e1-4727-8b44-4518a36af2b4" providerId="AD"/>
  <p188:author id="{215C03F9-AF4C-6211-E358-CDD85A422185}" name="Nasrallah, Matthew" initials="MN" userId="S::MNasrallah@sandiego.gov::7cc59276-dfe1-452e-b365-feaa5c8332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95B"/>
    <a:srgbClr val="2A405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778" autoAdjust="0"/>
  </p:normalViewPr>
  <p:slideViewPr>
    <p:cSldViewPr snapToGrid="0">
      <p:cViewPr varScale="1">
        <p:scale>
          <a:sx n="44" d="100"/>
          <a:sy n="44" d="100"/>
        </p:scale>
        <p:origin x="20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78BB-CEB1-4448-A038-763C7B64DF43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4BC22-04E4-49EE-96D3-15773DF1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0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1DA76-8004-47DE-9327-7342BA8356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2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7E1F1-528A-4A7A-B271-A1EC4AC3613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3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7E1F1-528A-4A7A-B271-A1EC4AC3613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673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4BC22-04E4-49EE-96D3-15773DF1DC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4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4BC22-04E4-49EE-96D3-15773DF1DC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6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7E1F1-528A-4A7A-B271-A1EC4AC361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58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A0D062E-F87E-4130-84AC-6AAABCCA0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EF36EA6-D514-4ECD-8E98-73F74B1BC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b="0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B70BAA-B8CD-4512-AD03-EBD37C052C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6ACAE9-B43C-4113-B1B5-DE24B71B363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38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4BC22-04E4-49EE-96D3-15773DF1DC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05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4BC22-04E4-49EE-96D3-15773DF1DC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9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A0D062E-F87E-4130-84AC-6AAABCCA0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EF36EA6-D514-4ECD-8E98-73F74B1BC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b="0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B70BAA-B8CD-4512-AD03-EBD37C052C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6ACAE9-B43C-4113-B1B5-DE24B71B363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733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874BC4A-E03D-40DA-90C8-D5EA31248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8F9738E-F04E-4C59-95A7-377B5F49C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DC17D44-43E1-4972-BBC5-AF6B00E30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E98A3F-2028-46F0-A63D-75E9A65DAA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62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80">
            <a:extLst>
              <a:ext uri="{FF2B5EF4-FFF2-40B4-BE49-F238E27FC236}">
                <a16:creationId xmlns:a16="http://schemas.microsoft.com/office/drawing/2014/main" id="{F72AB545-73B3-408B-9CBF-B4587951419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747713" y="1181100"/>
            <a:ext cx="5670550" cy="31892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hape 181">
            <a:extLst>
              <a:ext uri="{FF2B5EF4-FFF2-40B4-BE49-F238E27FC236}">
                <a16:creationId xmlns:a16="http://schemas.microsoft.com/office/drawing/2014/main" id="{FD0D257A-DA13-4189-BD24-8F41E29A7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4548188"/>
            <a:ext cx="5734050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32" tIns="47453" rIns="94932" bIns="4745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en-US" sz="1800" dirty="0"/>
          </a:p>
        </p:txBody>
      </p:sp>
      <p:sp>
        <p:nvSpPr>
          <p:cNvPr id="24580" name="Shape 182">
            <a:extLst>
              <a:ext uri="{FF2B5EF4-FFF2-40B4-BE49-F238E27FC236}">
                <a16:creationId xmlns:a16="http://schemas.microsoft.com/office/drawing/2014/main" id="{4651CDC0-A7C6-47B8-96FA-56FEDDE73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9238" y="8977313"/>
            <a:ext cx="3105150" cy="474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32" tIns="47453" rIns="94932" bIns="47453"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58205-B994-4A64-9EBF-A88408EA78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4BC22-04E4-49EE-96D3-15773DF1DC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2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4BC22-04E4-49EE-96D3-15773DF1DC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09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91F8FAD-639B-4820-958B-FE89A2B54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7A4A7F67-4CD2-4194-8705-9DD8E33BC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+mn-lt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100A3286-9F65-462C-B3F7-42667DE2C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BB43E-D300-415D-89D4-1E0A893165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9685D95A-825A-4F9F-A06D-9DB5487AF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A3D0197E-7458-452E-A6B4-D4768C841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BD875A20-72A1-4EC6-9071-CA9524F34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70594-74FF-4D96-95CD-1E8D3DB9E9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8B0F3F4F-C610-4A93-8916-98BA4EFC5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5827D780-2D7C-49F4-B403-E99607935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D7F74C85-336D-4FAC-A674-1A7DE180A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33F53-40B8-4844-B952-AB423BC3380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5480A5E1-0FDD-4640-B42D-BB237A82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226FA54E-E0D8-4593-9B70-11798288F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4D6A58C-C709-4E1F-A2A1-C8659F992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0711CE-16FB-450A-9EAA-E78E023391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590">
            <a:extLst>
              <a:ext uri="{FF2B5EF4-FFF2-40B4-BE49-F238E27FC236}">
                <a16:creationId xmlns:a16="http://schemas.microsoft.com/office/drawing/2014/main" id="{D1C4C24D-4F81-4E1D-B049-A096112F2E1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747713" y="1181100"/>
            <a:ext cx="5670550" cy="31892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hape 591">
            <a:extLst>
              <a:ext uri="{FF2B5EF4-FFF2-40B4-BE49-F238E27FC236}">
                <a16:creationId xmlns:a16="http://schemas.microsoft.com/office/drawing/2014/main" id="{2A4AC06F-0E4E-4E18-BAD8-A2BE614DE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4548188"/>
            <a:ext cx="5734050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32" tIns="47453" rIns="94932" bIns="4745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5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63492" name="Shape 592">
            <a:extLst>
              <a:ext uri="{FF2B5EF4-FFF2-40B4-BE49-F238E27FC236}">
                <a16:creationId xmlns:a16="http://schemas.microsoft.com/office/drawing/2014/main" id="{C8C71891-E806-4406-A3A6-80ED7CC83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9238" y="8977313"/>
            <a:ext cx="3105150" cy="474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32" tIns="47453" rIns="94932" bIns="47453"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B49C3A-64B7-4B76-A87F-9F077CB21D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01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590">
            <a:extLst>
              <a:ext uri="{FF2B5EF4-FFF2-40B4-BE49-F238E27FC236}">
                <a16:creationId xmlns:a16="http://schemas.microsoft.com/office/drawing/2014/main" id="{D1C4C24D-4F81-4E1D-B049-A096112F2E1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747713" y="1181100"/>
            <a:ext cx="5670550" cy="31892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hape 591">
            <a:extLst>
              <a:ext uri="{FF2B5EF4-FFF2-40B4-BE49-F238E27FC236}">
                <a16:creationId xmlns:a16="http://schemas.microsoft.com/office/drawing/2014/main" id="{2A4AC06F-0E4E-4E18-BAD8-A2BE614DE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4548188"/>
            <a:ext cx="5734050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32" tIns="47453" rIns="94932" bIns="474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en-US" altLang="en-US" sz="1200" b="0" i="0" u="none" strike="noStrike" kern="1200" cap="none" spc="-5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63492" name="Shape 592">
            <a:extLst>
              <a:ext uri="{FF2B5EF4-FFF2-40B4-BE49-F238E27FC236}">
                <a16:creationId xmlns:a16="http://schemas.microsoft.com/office/drawing/2014/main" id="{C8C71891-E806-4406-A3A6-80ED7CC83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9238" y="8977313"/>
            <a:ext cx="3105150" cy="474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32" tIns="47453" rIns="94932" bIns="47453"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B49C3A-64B7-4B76-A87F-9F077CB21D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91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590">
            <a:extLst>
              <a:ext uri="{FF2B5EF4-FFF2-40B4-BE49-F238E27FC236}">
                <a16:creationId xmlns:a16="http://schemas.microsoft.com/office/drawing/2014/main" id="{4A944174-D0F1-4B6C-8407-264745128B8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747713" y="1181100"/>
            <a:ext cx="5670550" cy="31892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hape 591">
            <a:extLst>
              <a:ext uri="{FF2B5EF4-FFF2-40B4-BE49-F238E27FC236}">
                <a16:creationId xmlns:a16="http://schemas.microsoft.com/office/drawing/2014/main" id="{BFB48DBD-0022-4670-94F3-046A0ECC0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4548188"/>
            <a:ext cx="5734050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32" tIns="47453" rIns="94932" bIns="474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406400" algn="l"/>
              </a:tabLst>
            </a:pPr>
            <a:endParaRPr lang="en-US" altLang="en-US" dirty="0"/>
          </a:p>
        </p:txBody>
      </p:sp>
      <p:sp>
        <p:nvSpPr>
          <p:cNvPr id="69636" name="Shape 592">
            <a:extLst>
              <a:ext uri="{FF2B5EF4-FFF2-40B4-BE49-F238E27FC236}">
                <a16:creationId xmlns:a16="http://schemas.microsoft.com/office/drawing/2014/main" id="{F7941703-CF14-4705-BEDF-27CB1AEC4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9238" y="8977313"/>
            <a:ext cx="3105150" cy="474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32" tIns="47453" rIns="94932" bIns="47453"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038CDC-32E1-4034-BFFF-FC0A7F9F457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180">
            <a:extLst>
              <a:ext uri="{FF2B5EF4-FFF2-40B4-BE49-F238E27FC236}">
                <a16:creationId xmlns:a16="http://schemas.microsoft.com/office/drawing/2014/main" id="{7F30CFE9-5A4D-4643-87F4-571DEFDE1DD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747713" y="1181100"/>
            <a:ext cx="5670550" cy="31892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hape 181">
            <a:extLst>
              <a:ext uri="{FF2B5EF4-FFF2-40B4-BE49-F238E27FC236}">
                <a16:creationId xmlns:a16="http://schemas.microsoft.com/office/drawing/2014/main" id="{8935CB42-A3DB-4BF0-B911-C96B13AAF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4548188"/>
            <a:ext cx="5734050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32" tIns="47453" rIns="94932" bIns="474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ts val="1200"/>
            </a:pPr>
            <a:endParaRPr lang="en-US" altLang="en-US" sz="1800" dirty="0"/>
          </a:p>
        </p:txBody>
      </p:sp>
      <p:sp>
        <p:nvSpPr>
          <p:cNvPr id="71684" name="Shape 182">
            <a:extLst>
              <a:ext uri="{FF2B5EF4-FFF2-40B4-BE49-F238E27FC236}">
                <a16:creationId xmlns:a16="http://schemas.microsoft.com/office/drawing/2014/main" id="{89AC88A0-1C9D-494D-9FE4-CCC9EBF60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9238" y="8977313"/>
            <a:ext cx="3105150" cy="474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32" tIns="47453" rIns="94932" bIns="47453"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fld id="{03342371-9895-4DA1-92B3-3C79F7D6A6C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874BC4A-E03D-40DA-90C8-D5EA31248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8F9738E-F04E-4C59-95A7-377B5F49C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DC17D44-43E1-4972-BBC5-AF6B00E30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E98A3F-2028-46F0-A63D-75E9A65DAA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45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7E1F1-528A-4A7A-B271-A1EC4AC3613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48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4BC22-04E4-49EE-96D3-15773DF1D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9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7E1F1-528A-4A7A-B271-A1EC4AC3613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52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4BC22-04E4-49EE-96D3-15773DF1DC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7E1F1-528A-4A7A-B271-A1EC4AC3613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2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7E1F1-528A-4A7A-B271-A1EC4AC3613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1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0A91D75-73DF-4AC9-9B58-6E9B43B00A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0" y="1834033"/>
            <a:ext cx="9144000" cy="445326"/>
          </a:xfrm>
        </p:spPr>
        <p:txBody>
          <a:bodyPr anchor="b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279359"/>
            <a:ext cx="9144000" cy="1451721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7ECF7C-3302-480B-A5EA-A0AD2F80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1786-7B2B-4145-9FF3-147F2317A4D9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57946C-20B6-4E61-B8CA-CCD80C4C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4F4B1D-6167-4CF7-A0A9-2444B5F3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E2AA-67CF-4DFF-B8E1-5963E5E6A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3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45A3D16-A832-4EB3-AC18-3D6F448981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4F6153-AF9C-4145-9FEA-96FE377B3140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89907"/>
            <a:ext cx="2628900" cy="5287056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89907"/>
            <a:ext cx="7734300" cy="52870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5CA03B4-C303-4744-8453-01DED1BA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3F16-4356-468E-AB5F-46940D198EF5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E7DEE9-6BC7-46DC-A31F-01D0CF8E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6273E4-8D04-4F35-86DB-6E028A10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1927-D7CF-4715-9888-0846FFE3E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0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85F938A-8D27-4687-9C4D-6672B93FE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AEAC0B6-DDCB-45FA-8BEA-11A670CFA40B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279359"/>
            <a:ext cx="9144000" cy="1451721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7A55E5-CA99-4681-A84C-F9B44BA0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87810E-3A32-4647-A698-222C78EB5139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99F67-1EB9-42E6-9D41-7755DA54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7A0C97-ACBF-4808-92EE-29ABAC98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5E85A8-73B6-48D7-A439-DEACDB9A6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59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D1C5502-6691-4DAA-A4BF-958E28C38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C56943-0A9B-4A75-85C3-FD13DEDE45D1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0683"/>
            <a:ext cx="10515600" cy="8007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CCFCEC-5577-42C6-AD0F-CBA3DFD1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1F8F0E-58F2-48CD-912E-E0734D4E1467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B0BB95-D0D4-4A5C-AB7A-3A59BB3A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414445-6BD7-4D6D-BBE0-804B04B3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F2D06-0351-4328-A759-0D02CA60D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4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1E0FA1E-498A-4CF6-86DE-15FAF23C49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03C159-2A9C-4DD2-8D6D-40210AF70311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940683"/>
            <a:ext cx="10515600" cy="8007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9FC5A98-3A4D-4506-AF80-DCE6AA58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0DE70A-A278-47AD-B98E-2D0E3CD0025C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222BC91-9029-414B-8499-2B30D095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4CC88F7-31DA-48C5-9101-45997405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6E3B0-35B7-4923-A44E-BF030CCC7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28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04C7B4-88F8-4E5B-855B-372215F191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B7BE4E-D392-42E1-AE0E-7DF6D8F4BAB4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63485"/>
            <a:ext cx="5157787" cy="741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63485"/>
            <a:ext cx="5183188" cy="741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940683"/>
            <a:ext cx="10515600" cy="8007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5F7007EA-FD78-4AF4-B5F1-73D44B30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3E3104-6D08-4C12-AF22-164607B47F63}" type="datetime1">
              <a:rPr lang="en-US" smtClean="0"/>
              <a:t>9/24/2025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5F0FF30-907A-4D55-B48B-CC1C2700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B93DF0A8-5209-46A1-A4D3-98FBCE56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D7395E-9715-4CCB-9914-D81025685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5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94324D3B-C3E9-44E8-90D6-998B15A229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43BFAD-75A0-4E2A-8901-1DB28ACDCE91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40683"/>
            <a:ext cx="10515600" cy="8007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524E1E4-FFE2-46D7-9B36-DFB1A001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5786B8F-9CA5-4F78-92A2-6EE21F6F874C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B74DF38-1D29-4F70-9F45-A736219E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8C46327-21EA-4A20-A911-4A2F246C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4536D-8AFB-41E8-96BB-D6BBB3D96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389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FEF778A-9DFB-4A63-A898-752E4484AE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A90211A-5E42-4633-876C-DF2D33433CFB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96E8C4B-B90D-4550-B404-1E6DC45E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B42137-EE00-4DC4-9D78-903F58486001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A799CA4-EA85-45B5-9B3A-80D70374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51EFF7C-0739-4C0B-927C-95D52D82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5D304-58BF-4154-8869-F8B6C5AB1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68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C8D2CC99-B1BE-4B3A-8494-FD7E8D9C4D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B57072-8FD7-45A7-8833-1384A0AF242A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E1C93F3-A8D6-4F4B-AB07-CFEC3189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2812A4-A44B-4491-9792-320AFD771802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6F54749-54B5-4741-8792-CCB2942A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C457EC0-9B8D-43CE-A695-2F2AC727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4D76B8-F80E-432D-ADD1-4289E943F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51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CCB077A-AC78-4994-A9B8-A97ED865CB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01D5C4-7DF5-444F-AD43-EA02C8779575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8EE12B7-8547-4E43-993A-F6860849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8845E2-8DA2-41A6-BC98-43123F67DAC8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C343FD4-0B31-490B-ACBA-F2B83D89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66425D8-F273-4EDB-9B7E-98082CBE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BF51E0-FE13-4C98-9EF9-D1B63A8F4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25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BFC3B3D-4FB9-4470-80AF-F2A3AB863D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35B7C79-76E2-4308-ADAA-B1A8D8E7D2F2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40683"/>
            <a:ext cx="10515600" cy="8007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F159D3-FF34-46EB-BE1C-C34AB278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1586C5-9DE2-4A1B-A1BC-86AAAFA77ECE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65F8F50-5019-4296-9074-1F848ADA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C3EBD8-5769-4F23-B336-4C8955FB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24BDEC-195D-4E96-822D-F758FE0B3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4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B4635C6-D484-4DF1-8906-6E52F24F3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5BCCD-4105-4B23-B2CE-A3915267854B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40683"/>
            <a:ext cx="10515600" cy="80078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6F8DB68-5B37-4219-9C83-AE4DD760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32863E-1F2A-439A-9E31-B772DBFE9048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91A05D-A836-4DD6-AF4A-AE158DD8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53BFAD-BA3A-4968-B100-0A876445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6B4CDB-893C-4EBF-96B5-DB47081CF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794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AD03EAA-EB3F-462E-80C4-58A4679CDE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8F1DCC-18CF-455A-8823-ECD14169D145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89907"/>
            <a:ext cx="2628900" cy="528705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89907"/>
            <a:ext cx="7734300" cy="528705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15F733-585C-4B1A-9F94-E065592D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93E341-A30F-41C7-9034-8700C5CC1DB1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8F04A0-98F7-4BA3-9463-A92501D8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9CA5EC-9928-4110-9B4D-FE4D675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A1600F-E7DE-4C47-9DA6-4BE0B77EF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798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EB68-306B-4EF3-B751-C858DEDA7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5F578-1046-4B20-8951-62BD31D8C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6" indent="0" algn="ctr">
              <a:buNone/>
              <a:defRPr sz="1600"/>
            </a:lvl8pPr>
            <a:lvl9pPr marL="365768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698FD-5386-4AE0-BA9B-8B2E54D7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78439-E240-49C6-A73E-86F8E405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70800-34A1-47F8-AEC0-81ADC713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4691-0DEF-40B7-B95A-8DE5FBB1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DA4E1-0F87-4092-9FFC-5E978FDB1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C411-90CE-4223-855A-BD0D1FC1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B6CD-7DFC-4765-8F8B-739676E2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10706-F11A-4FCD-B674-C6841237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33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27DA-DD1F-4D84-A379-6C7E46ED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23B0D-77F7-4245-8DA6-A4F8F48AA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2418F-3078-405E-BE40-D8EB501E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F7EC4-AA33-4DD8-981D-BCE9EA09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032D4-B4A7-408F-A9D2-5A124D24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6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7454-75AF-4CA6-837E-1AF345B6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3D8CB-E40E-46B0-9B25-7CB471001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C3200-0ECD-4EF6-951F-3FB0B52B6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8CEF5-9E91-4EF9-A102-6CF2E097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B8BA5-C2F3-4D14-811A-F1D967BD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B23BA-BEEA-4EF4-A232-F7F42012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9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8B6A-6074-4461-8EE0-27AE92DE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CCB8-4E1A-41C3-B4F1-E8F497317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95F48-F2D3-4330-91E9-7C479C700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87B50-0837-46FA-93FF-DEABFD377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C9B06-0F24-4687-8744-9C5B5B1E9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864C3D-F1FE-4E0A-960D-DAA73C63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CAC9A-8ED2-4119-A0EB-47E28FD4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5E1F4-E75E-4E9F-8828-71ED5755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1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BF49-D53A-4CF2-ACCD-B8F4151E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44911-1D7E-4A4A-ACCC-9312867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C17A8-35C5-41B5-BCC4-4C037D4D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96780-DCB3-45F6-B153-A2276674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0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C289F-94DE-4E90-A4FE-69C65965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50A31-4BEB-4106-80F5-067C36B6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6C64-E3C9-40F9-A14C-AA6D7106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7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5047-5D54-4BFE-87A4-2FC1B082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182-8714-4E3D-9707-F5B0F5F8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AE3D-4286-46F1-9878-0E85CFADF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D7B57-0852-4B57-A2EE-B1E645FB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3A94-40CD-4756-AF47-8F95830C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3EFC1-3E0F-49D2-A098-68743067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11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19E3-480A-4B7E-814A-8E8E70AF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445D6-1995-489A-9C7F-150C4EB7E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6" indent="0">
              <a:buNone/>
              <a:defRPr sz="2000"/>
            </a:lvl8pPr>
            <a:lvl9pPr marL="365768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56CF2-464F-46AB-ADE0-89D7EA171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49A69-B396-41CB-B927-CD1DC7C2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120B2-35A4-4790-81A7-B0DDE91C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22529-D3A9-4312-9C25-A9D5AA27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D75552E-CE91-48A0-9203-6B096794FC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0C00C9-9E26-4A52-9B12-5D27AECA61F1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940683"/>
            <a:ext cx="10515600" cy="80078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98F89B6-2DE0-462C-A8CF-7FC8B9FE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BCD8F4-1B4E-40EE-A2D5-791A96F7AA1F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6D2C786-E02C-4DEC-8FAD-3D780AB8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1D21D06-4ECC-4E9F-89EA-8ADD113D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A4DF4D-9C0A-474C-923F-E1CC9837B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138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857F-1AA0-4FA6-977E-C3B4C8B1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CB96C-D092-4507-B8F8-CF9ADAE4D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5909A-A8C9-48BD-8F35-F9C8B73C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7C10B-FE57-4808-8460-02A2E268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077A6-F42D-40B7-916F-E3B30A3A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4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2FE173-C396-47A9-884A-586A79722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1EE55-34C8-4A4F-91C5-48DFEAAB9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2B482-D5D3-458B-A26E-FEF1F33F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C5A17-6369-436B-969E-C127DF31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9A750-67DE-4ACF-BFE5-05AF7297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CF1B9D-A312-4064-932B-625F5C0CC3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B26AC5B-002D-4081-A4C0-58F1D57CDB10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1464"/>
            <a:ext cx="5157787" cy="7636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41464"/>
            <a:ext cx="5183188" cy="7636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940683"/>
            <a:ext cx="10515600" cy="80078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A65B20A8-B135-40F3-91D0-98609CE1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B4939B-D709-4386-8139-38CB802F910A}" type="datetime1">
              <a:rPr lang="en-US" smtClean="0"/>
              <a:t>9/24/2025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227C896-41A2-4BE1-BF4A-CA8A7EE0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305F5781-0301-46DD-AB3F-39CE187A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91FFF8-F161-47FE-8CD1-5B86B2541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88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B2B8991-BADB-4C86-A683-22465828B2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BF07F7-77EB-410F-AE97-AAA0D1E64D5C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940683"/>
            <a:ext cx="10515600" cy="80078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2B58DB3-9C91-47B8-B46F-A9C1050A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2954AA-8E92-4203-8197-EAFDED3A41FB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5F99F8-1BC9-4B11-AA4D-3BFB4FC0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4C09518-5883-4278-8F61-8CDB01D1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9599A-10F2-4895-AF96-4F9D87F5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1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F7C4BBB-27B9-4DC1-97A1-DBD8DA0F42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674809A-F007-47FA-9927-512EAC26496E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23BF327-3BB3-48C9-9683-AE22AD09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0E126-1B0E-4D09-8D7B-A5CBE9345136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D143BF5-B014-4C50-9B9F-8150EE2E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8BC32A-2B33-4E27-9760-3698B937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15662F-306B-43FB-8E61-7FA18752F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82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0111665-4553-4B05-8BB7-967A5367E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CEC08B-970D-49D8-AFCF-BAF254B00E40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7FB8682-72A3-4789-A84F-D064D5CD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E9F1-5251-4B5C-A6B0-9AF4F18347AA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4AF6E8E-2E45-47E1-B960-FCD0B56B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6928-4EF4-4D4A-81F2-B2CBD7DDF5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EA69BF2-0ED0-43EA-AC8D-2911D78D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8F996-67BF-4B57-93CC-636AC35DA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58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14D6CD7-4F98-4E0E-8B9F-64D7A0523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7BAD01-6D7B-4767-B966-8BA1DE78DB76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9AFE327-B6A9-434E-B622-BCC2FCE9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CA278D-7594-480D-9E81-7780A2874E39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756926C-6A06-4B9F-8CBE-FDB4C9AF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8D6928-4EF4-4D4A-81F2-B2CBD7DDF5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6B9BB09-17CC-49B7-8FFC-A2E07593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2DD1B-E33D-40F8-838E-1BB89BC461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9E17CEA-4726-45AE-A951-7709D8480D71}"/>
              </a:ext>
            </a:extLst>
          </p:cNvPr>
          <p:cNvSpPr/>
          <p:nvPr userDrawn="1"/>
        </p:nvSpPr>
        <p:spPr>
          <a:xfrm rot="240000">
            <a:off x="673105" y="949670"/>
            <a:ext cx="277092" cy="225136"/>
          </a:xfrm>
          <a:prstGeom prst="lef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455803-9643-443B-A00D-56302E5BA3B9}"/>
              </a:ext>
            </a:extLst>
          </p:cNvPr>
          <p:cNvSpPr txBox="1"/>
          <p:nvPr userDrawn="1"/>
        </p:nvSpPr>
        <p:spPr>
          <a:xfrm rot="-5160000">
            <a:off x="1016785" y="884837"/>
            <a:ext cx="3706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961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AD724D9-DF42-4521-8C44-FBCBB3E52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A634AC-4B60-4AA2-9728-0104BF424590}"/>
              </a:ext>
            </a:extLst>
          </p:cNvPr>
          <p:cNvSpPr txBox="1">
            <a:spLocks/>
          </p:cNvSpPr>
          <p:nvPr userDrawn="1"/>
        </p:nvSpPr>
        <p:spPr>
          <a:xfrm>
            <a:off x="1127125" y="257175"/>
            <a:ext cx="11064875" cy="4333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chemeClr val="bg1"/>
                </a:solidFill>
              </a:rPr>
              <a:t>Planning Department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40683"/>
            <a:ext cx="10515600" cy="80078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079127-8D48-4D01-872F-622A001D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3D99A1-D146-48CB-9947-4579E822C47E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72C0BC-6584-4BEA-AB7C-C5BA9746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8D6928-4EF4-4D4A-81F2-B2CBD7DDF5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CCEF03-768F-4E84-8990-EB59AFC8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FBFB0-4167-4F41-9C88-7DA0D6241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48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50ED98-1DA2-4038-BEDB-2962E7D73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E8256D1-2CDB-4C6F-951D-C97806F07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C0CEC-6A67-4B2C-9D27-8D1BFE3C8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3F044-FD2C-4A7F-85BF-9638086DC88E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1D3B4-926B-46BD-B46A-3BD9C1482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D40A-AFFA-41DD-9A60-AE27A4919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FA8AEA-41DD-4372-8B99-CC62D05A4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2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rriweather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rriweather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rriweather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rriweather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rriweather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rriweather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rriweather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rriweather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1994F-141E-4C37-9BF0-D9C52B91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DC0C-FFA0-4DAA-8203-3CDFD56BA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17C4D-2B1D-4FB2-9A4B-BCDFBC9C3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0DCBA-A5B6-4654-AD27-07C990BB541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1C556-7F5F-470B-AA23-8FFB3D8AC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73636-5D77-417E-857F-31CC09660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626BB-4FEE-4896-85B3-E3B0D2FFE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7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9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1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D44858D-0A08-4703-86D3-30143D5FF9F2}"/>
              </a:ext>
            </a:extLst>
          </p:cNvPr>
          <p:cNvSpPr/>
          <p:nvPr/>
        </p:nvSpPr>
        <p:spPr>
          <a:xfrm>
            <a:off x="340823" y="1042576"/>
            <a:ext cx="11529753" cy="55106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2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B1DD9C-862B-405D-875F-012EBBAEB5BC}"/>
              </a:ext>
            </a:extLst>
          </p:cNvPr>
          <p:cNvSpPr/>
          <p:nvPr/>
        </p:nvSpPr>
        <p:spPr>
          <a:xfrm>
            <a:off x="0" y="1"/>
            <a:ext cx="12192000" cy="1030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2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1F7E40-8AF8-4CAB-968A-3C9A1D93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185"/>
            <a:ext cx="10515600" cy="8671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 Diego Planning Commission Meeting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67F99-10D4-41A7-A30E-970AB00FB9BD}"/>
              </a:ext>
            </a:extLst>
          </p:cNvPr>
          <p:cNvSpPr/>
          <p:nvPr/>
        </p:nvSpPr>
        <p:spPr>
          <a:xfrm>
            <a:off x="102523" y="1099195"/>
            <a:ext cx="12191999" cy="89255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defTabSz="914422">
              <a:defRPr/>
            </a:pPr>
            <a:r>
              <a:rPr lang="en-US" sz="32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PHONE-IN TESTIMONY PERIOD NOW OPEN FOR</a:t>
            </a:r>
            <a:endParaRPr lang="en-US" sz="3200" b="1" i="1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22">
              <a:defRPr/>
            </a:pPr>
            <a:r>
              <a:rPr lang="en-US" sz="2000" b="1">
                <a:solidFill>
                  <a:srgbClr val="4472C4">
                    <a:lumMod val="75000"/>
                  </a:srgbClr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1: Mission Valley Community Plan and General Plan Amendment Initiation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F1E5950-4AC6-44A6-9EC3-D16721AFF588}"/>
              </a:ext>
            </a:extLst>
          </p:cNvPr>
          <p:cNvGrpSpPr/>
          <p:nvPr/>
        </p:nvGrpSpPr>
        <p:grpSpPr>
          <a:xfrm>
            <a:off x="373019" y="1972204"/>
            <a:ext cx="11391957" cy="1772203"/>
            <a:chOff x="362829" y="2312120"/>
            <a:chExt cx="11430174" cy="167650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EC9180-9C48-4663-9473-A0FE1A432274}"/>
                </a:ext>
              </a:extLst>
            </p:cNvPr>
            <p:cNvSpPr/>
            <p:nvPr/>
          </p:nvSpPr>
          <p:spPr>
            <a:xfrm>
              <a:off x="622749" y="2312120"/>
              <a:ext cx="11170254" cy="37850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defTabSz="914422">
                <a:defRPr/>
              </a:pPr>
              <a:r>
                <a:rPr lang="en-US" sz="2000" b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call in and make public comment on this item: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0D3348-3863-4FAB-BD6C-5A6688C36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65" y="2617282"/>
              <a:ext cx="702848" cy="6480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6C10D1-E840-4F3C-B491-F04251088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29" y="3461470"/>
              <a:ext cx="743651" cy="527152"/>
            </a:xfrm>
            <a:prstGeom prst="rect">
              <a:avLst/>
            </a:prstGeom>
          </p:spPr>
        </p:pic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646FB5E-6698-4D65-AF06-F0CEB48F36E6}"/>
              </a:ext>
            </a:extLst>
          </p:cNvPr>
          <p:cNvSpPr/>
          <p:nvPr/>
        </p:nvSpPr>
        <p:spPr>
          <a:xfrm>
            <a:off x="-1" y="6627159"/>
            <a:ext cx="12192000" cy="2341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2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3083788-8F6B-4FAF-876D-962F9A8E80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2" y="4235514"/>
            <a:ext cx="759384" cy="6878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1D0879-6682-4A9C-9B22-1D0D72BB226E}"/>
              </a:ext>
            </a:extLst>
          </p:cNvPr>
          <p:cNvSpPr txBox="1"/>
          <p:nvPr/>
        </p:nvSpPr>
        <p:spPr>
          <a:xfrm>
            <a:off x="-1" y="2021246"/>
            <a:ext cx="12029830" cy="4632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22">
              <a:defRPr/>
            </a:pPr>
            <a:endParaRPr lang="en-US" sz="2000" b="1">
              <a:solidFill>
                <a:prstClr val="black"/>
              </a:solidFill>
              <a:latin typeface="Calibri" panose="020F0502020204030204"/>
            </a:endParaRPr>
          </a:p>
          <a:p>
            <a:pPr algn="ctr" defTabSz="914422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/>
              </a:rPr>
              <a:t>Telephone - 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Dial 1-669-254-5252 or (Toll Free) 1-833-568-8864. </a:t>
            </a:r>
          </a:p>
          <a:p>
            <a:pPr algn="ctr" defTabSz="914422">
              <a:spcBef>
                <a:spcPts val="1059"/>
              </a:spcBef>
              <a:spcAft>
                <a:spcPts val="1059"/>
              </a:spcAft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n-US" sz="200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When prompted, input Webinar ID: </a:t>
            </a: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160 944 0367</a:t>
            </a:r>
          </a:p>
          <a:p>
            <a:pPr defTabSz="914422">
              <a:spcAft>
                <a:spcPts val="1059"/>
              </a:spcAft>
              <a:defRPr/>
            </a:pPr>
            <a:endParaRPr lang="en-US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22">
              <a:spcAft>
                <a:spcPts val="1059"/>
              </a:spcAft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/>
              </a:rPr>
              <a:t>How to Speak to a Particular Item or During Non-Agenda Public Comment:</a:t>
            </a:r>
            <a:endParaRPr lang="en-US" sz="2000">
              <a:solidFill>
                <a:prstClr val="black"/>
              </a:solidFill>
              <a:latin typeface="Calibri" panose="020F0502020204030204"/>
            </a:endParaRPr>
          </a:p>
          <a:p>
            <a:pPr defTabSz="914422">
              <a:spcAft>
                <a:spcPts val="1059"/>
              </a:spcAft>
              <a:defRPr/>
            </a:pPr>
            <a:r>
              <a:rPr lang="en-US" sz="2000" b="1" u="sng">
                <a:solidFill>
                  <a:prstClr val="black"/>
                </a:solidFill>
              </a:rPr>
              <a:t>TO "RAISE YOUR HAND“: </a:t>
            </a:r>
            <a:r>
              <a:rPr lang="en-US" sz="2000">
                <a:solidFill>
                  <a:prstClr val="black"/>
                </a:solidFill>
              </a:rPr>
              <a:t> click the button on your computer, tablet, or Smartphone, or by dialing </a:t>
            </a: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</a:rPr>
              <a:t>*9</a:t>
            </a:r>
            <a:r>
              <a:rPr lang="en-US" sz="2000" b="1">
                <a:solidFill>
                  <a:prstClr val="black"/>
                </a:solidFill>
              </a:rPr>
              <a:t> </a:t>
            </a:r>
            <a:r>
              <a:rPr lang="en-US" sz="2000">
                <a:solidFill>
                  <a:prstClr val="black"/>
                </a:solidFill>
              </a:rPr>
              <a:t>on your phone. You will be taken in the order in which you raise your hand.  You may only speak once on a particular item. </a:t>
            </a:r>
          </a:p>
          <a:p>
            <a:pPr defTabSz="914422">
              <a:spcAft>
                <a:spcPts val="1059"/>
              </a:spcAft>
              <a:defRPr/>
            </a:pPr>
            <a:r>
              <a:rPr lang="en-US" sz="2000" b="1" u="sng">
                <a:solidFill>
                  <a:prstClr val="black"/>
                </a:solidFill>
              </a:rPr>
              <a:t>TO UNMUTE: </a:t>
            </a:r>
            <a:r>
              <a:rPr lang="en-US" sz="2000">
                <a:solidFill>
                  <a:prstClr val="black"/>
                </a:solidFill>
              </a:rPr>
              <a:t>When it is your turn to speak, click the unmute prompt that will appear on your computer, tablet or Smartphone, or dial </a:t>
            </a:r>
            <a:r>
              <a:rPr lang="en-US" sz="2000" b="1">
                <a:solidFill>
                  <a:prstClr val="black"/>
                </a:solidFill>
                <a:highlight>
                  <a:srgbClr val="FFFF00"/>
                </a:highlight>
              </a:rPr>
              <a:t>*6</a:t>
            </a:r>
            <a:r>
              <a:rPr lang="en-US" sz="2000">
                <a:solidFill>
                  <a:prstClr val="black"/>
                </a:solidFill>
              </a:rPr>
              <a:t> on your phone.</a:t>
            </a:r>
          </a:p>
          <a:p>
            <a:pPr defTabSz="914422">
              <a:defRPr/>
            </a:pPr>
            <a:endParaRPr lang="en-US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22">
              <a:defRPr/>
            </a:pPr>
            <a:endParaRPr lang="en-US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22">
              <a:defRPr/>
            </a:pPr>
            <a:endParaRPr lang="en-US" sz="20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311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1A301A-8F8A-4DEC-8B79-F5F2E9EBDD34}"/>
              </a:ext>
            </a:extLst>
          </p:cNvPr>
          <p:cNvSpPr txBox="1"/>
          <p:nvPr/>
        </p:nvSpPr>
        <p:spPr>
          <a:xfrm>
            <a:off x="8660952" y="68409"/>
            <a:ext cx="3453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>
                <a:solidFill>
                  <a:schemeClr val="accent2"/>
                </a:solidFill>
              </a:rPr>
              <a:t>Current Zone</a:t>
            </a:r>
          </a:p>
        </p:txBody>
      </p:sp>
      <p:sp>
        <p:nvSpPr>
          <p:cNvPr id="7" name="Shape 195">
            <a:extLst>
              <a:ext uri="{FF2B5EF4-FFF2-40B4-BE49-F238E27FC236}">
                <a16:creationId xmlns:a16="http://schemas.microsoft.com/office/drawing/2014/main" id="{93BD4960-760F-4E0F-8B08-862B7091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21" y="6410893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E3E5A-AC48-4EEE-B820-F966E6D83F0D}"/>
              </a:ext>
            </a:extLst>
          </p:cNvPr>
          <p:cNvSpPr txBox="1"/>
          <p:nvPr/>
        </p:nvSpPr>
        <p:spPr>
          <a:xfrm>
            <a:off x="134729" y="2098088"/>
            <a:ext cx="30318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Subject Site: </a:t>
            </a:r>
            <a:endParaRPr lang="en-US" sz="2800" b="1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5938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Open Sans"/>
                <a:cs typeface="Open Sans"/>
              </a:rPr>
              <a:t>CO-2-2 (Commercial--Office)</a:t>
            </a:r>
          </a:p>
          <a:p>
            <a:pPr marL="49212" lvl="1" eaLnBrk="1" fontAlgn="auto" hangingPunct="1">
              <a:spcBef>
                <a:spcPts val="0"/>
              </a:spcBef>
              <a:spcAft>
                <a:spcPts val="400"/>
              </a:spcAft>
              <a:tabLst>
                <a:tab pos="522288" algn="l"/>
                <a:tab pos="800100" algn="l"/>
              </a:tabLst>
              <a:defRPr/>
            </a:pPr>
            <a:endParaRPr lang="en-US" sz="240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1B88F-4363-BE21-B4E1-4D6B78E1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7" r="15861"/>
          <a:stretch/>
        </p:blipFill>
        <p:spPr>
          <a:xfrm>
            <a:off x="3166572" y="1047821"/>
            <a:ext cx="9025428" cy="5210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46293DA7-7A67-1E87-B2AF-EDEE8EB12FAF}"/>
              </a:ext>
            </a:extLst>
          </p:cNvPr>
          <p:cNvSpPr/>
          <p:nvPr/>
        </p:nvSpPr>
        <p:spPr>
          <a:xfrm>
            <a:off x="3568254" y="5581165"/>
            <a:ext cx="1422587" cy="594937"/>
          </a:xfrm>
          <a:prstGeom prst="borderCallout1">
            <a:avLst>
              <a:gd name="adj1" fmla="val 51008"/>
              <a:gd name="adj2" fmla="val 102763"/>
              <a:gd name="adj3" fmla="val -73027"/>
              <a:gd name="adj4" fmla="val 179524"/>
            </a:avLst>
          </a:prstGeom>
          <a:ln w="31750">
            <a:solidFill>
              <a:schemeClr val="accent4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Subject 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3AD45-209F-6DE5-DBD7-D546BD641E4E}"/>
              </a:ext>
            </a:extLst>
          </p:cNvPr>
          <p:cNvSpPr txBox="1"/>
          <p:nvPr/>
        </p:nvSpPr>
        <p:spPr>
          <a:xfrm>
            <a:off x="9729568" y="4977069"/>
            <a:ext cx="7549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>
                <a:ln w="3175">
                  <a:noFill/>
                </a:ln>
              </a:rPr>
              <a:t>CO-2-2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7016B3-F8DE-06AE-EC6D-6DB42C9FC1DA}"/>
              </a:ext>
            </a:extLst>
          </p:cNvPr>
          <p:cNvSpPr/>
          <p:nvPr/>
        </p:nvSpPr>
        <p:spPr>
          <a:xfrm>
            <a:off x="5965719" y="4948823"/>
            <a:ext cx="311361" cy="399522"/>
          </a:xfrm>
          <a:custGeom>
            <a:avLst/>
            <a:gdLst>
              <a:gd name="connsiteX0" fmla="*/ 0 w 361244"/>
              <a:gd name="connsiteY0" fmla="*/ 0 h 553155"/>
              <a:gd name="connsiteX1" fmla="*/ 0 w 361244"/>
              <a:gd name="connsiteY1" fmla="*/ 440266 h 553155"/>
              <a:gd name="connsiteX2" fmla="*/ 349955 w 361244"/>
              <a:gd name="connsiteY2" fmla="*/ 553155 h 553155"/>
              <a:gd name="connsiteX3" fmla="*/ 361244 w 361244"/>
              <a:gd name="connsiteY3" fmla="*/ 67733 h 553155"/>
              <a:gd name="connsiteX4" fmla="*/ 0 w 361244"/>
              <a:gd name="connsiteY4" fmla="*/ 0 h 553155"/>
              <a:gd name="connsiteX0" fmla="*/ 0 w 492473"/>
              <a:gd name="connsiteY0" fmla="*/ 22732 h 575887"/>
              <a:gd name="connsiteX1" fmla="*/ 0 w 492473"/>
              <a:gd name="connsiteY1" fmla="*/ 462998 h 575887"/>
              <a:gd name="connsiteX2" fmla="*/ 349955 w 492473"/>
              <a:gd name="connsiteY2" fmla="*/ 575887 h 575887"/>
              <a:gd name="connsiteX3" fmla="*/ 492473 w 492473"/>
              <a:gd name="connsiteY3" fmla="*/ 0 h 575887"/>
              <a:gd name="connsiteX4" fmla="*/ 0 w 492473"/>
              <a:gd name="connsiteY4" fmla="*/ 22732 h 575887"/>
              <a:gd name="connsiteX0" fmla="*/ 0 w 568670"/>
              <a:gd name="connsiteY0" fmla="*/ 22732 h 824665"/>
              <a:gd name="connsiteX1" fmla="*/ 0 w 568670"/>
              <a:gd name="connsiteY1" fmla="*/ 462998 h 824665"/>
              <a:gd name="connsiteX2" fmla="*/ 568670 w 568670"/>
              <a:gd name="connsiteY2" fmla="*/ 824665 h 824665"/>
              <a:gd name="connsiteX3" fmla="*/ 492473 w 568670"/>
              <a:gd name="connsiteY3" fmla="*/ 0 h 824665"/>
              <a:gd name="connsiteX4" fmla="*/ 0 w 568670"/>
              <a:gd name="connsiteY4" fmla="*/ 22732 h 824665"/>
              <a:gd name="connsiteX0" fmla="*/ 43743 w 612413"/>
              <a:gd name="connsiteY0" fmla="*/ 22732 h 824665"/>
              <a:gd name="connsiteX1" fmla="*/ 0 w 612413"/>
              <a:gd name="connsiteY1" fmla="*/ 598694 h 824665"/>
              <a:gd name="connsiteX2" fmla="*/ 612413 w 612413"/>
              <a:gd name="connsiteY2" fmla="*/ 824665 h 824665"/>
              <a:gd name="connsiteX3" fmla="*/ 536216 w 612413"/>
              <a:gd name="connsiteY3" fmla="*/ 0 h 824665"/>
              <a:gd name="connsiteX4" fmla="*/ 43743 w 612413"/>
              <a:gd name="connsiteY4" fmla="*/ 22732 h 824665"/>
              <a:gd name="connsiteX0" fmla="*/ 43743 w 536216"/>
              <a:gd name="connsiteY0" fmla="*/ 22732 h 779433"/>
              <a:gd name="connsiteX1" fmla="*/ 0 w 536216"/>
              <a:gd name="connsiteY1" fmla="*/ 598694 h 779433"/>
              <a:gd name="connsiteX2" fmla="*/ 503055 w 536216"/>
              <a:gd name="connsiteY2" fmla="*/ 779433 h 779433"/>
              <a:gd name="connsiteX3" fmla="*/ 536216 w 536216"/>
              <a:gd name="connsiteY3" fmla="*/ 0 h 779433"/>
              <a:gd name="connsiteX4" fmla="*/ 43743 w 536216"/>
              <a:gd name="connsiteY4" fmla="*/ 22732 h 779433"/>
              <a:gd name="connsiteX0" fmla="*/ 0 w 536216"/>
              <a:gd name="connsiteY0" fmla="*/ 0 h 801933"/>
              <a:gd name="connsiteX1" fmla="*/ 0 w 536216"/>
              <a:gd name="connsiteY1" fmla="*/ 621194 h 801933"/>
              <a:gd name="connsiteX2" fmla="*/ 503055 w 536216"/>
              <a:gd name="connsiteY2" fmla="*/ 801933 h 801933"/>
              <a:gd name="connsiteX3" fmla="*/ 536216 w 536216"/>
              <a:gd name="connsiteY3" fmla="*/ 22500 h 801933"/>
              <a:gd name="connsiteX4" fmla="*/ 0 w 536216"/>
              <a:gd name="connsiteY4" fmla="*/ 0 h 801933"/>
              <a:gd name="connsiteX0" fmla="*/ 0 w 590542"/>
              <a:gd name="connsiteY0" fmla="*/ 0 h 711468"/>
              <a:gd name="connsiteX1" fmla="*/ 0 w 590542"/>
              <a:gd name="connsiteY1" fmla="*/ 621194 h 711468"/>
              <a:gd name="connsiteX2" fmla="*/ 590542 w 590542"/>
              <a:gd name="connsiteY2" fmla="*/ 711468 h 711468"/>
              <a:gd name="connsiteX3" fmla="*/ 536216 w 590542"/>
              <a:gd name="connsiteY3" fmla="*/ 22500 h 711468"/>
              <a:gd name="connsiteX4" fmla="*/ 0 w 590542"/>
              <a:gd name="connsiteY4" fmla="*/ 0 h 711468"/>
              <a:gd name="connsiteX0" fmla="*/ 0 w 536216"/>
              <a:gd name="connsiteY0" fmla="*/ 0 h 711468"/>
              <a:gd name="connsiteX1" fmla="*/ 0 w 536216"/>
              <a:gd name="connsiteY1" fmla="*/ 621194 h 711468"/>
              <a:gd name="connsiteX2" fmla="*/ 524927 w 536216"/>
              <a:gd name="connsiteY2" fmla="*/ 711468 h 711468"/>
              <a:gd name="connsiteX3" fmla="*/ 536216 w 536216"/>
              <a:gd name="connsiteY3" fmla="*/ 22500 h 711468"/>
              <a:gd name="connsiteX4" fmla="*/ 0 w 536216"/>
              <a:gd name="connsiteY4" fmla="*/ 0 h 7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16" h="711468">
                <a:moveTo>
                  <a:pt x="0" y="0"/>
                </a:moveTo>
                <a:lnTo>
                  <a:pt x="0" y="621194"/>
                </a:lnTo>
                <a:lnTo>
                  <a:pt x="524927" y="711468"/>
                </a:lnTo>
                <a:lnTo>
                  <a:pt x="536216" y="22500"/>
                </a:lnTo>
                <a:lnTo>
                  <a:pt x="0" y="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4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2ED766-63D5-4798-BAAC-E4E0B00054E0}"/>
              </a:ext>
            </a:extLst>
          </p:cNvPr>
          <p:cNvSpPr txBox="1"/>
          <p:nvPr/>
        </p:nvSpPr>
        <p:spPr>
          <a:xfrm>
            <a:off x="8440420" y="54555"/>
            <a:ext cx="3681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ED7D31"/>
                </a:solidFill>
              </a:rPr>
              <a:t>Transit Access</a:t>
            </a:r>
          </a:p>
        </p:txBody>
      </p:sp>
      <p:sp>
        <p:nvSpPr>
          <p:cNvPr id="8" name="Shape 195">
            <a:extLst>
              <a:ext uri="{FF2B5EF4-FFF2-40B4-BE49-F238E27FC236}">
                <a16:creationId xmlns:a16="http://schemas.microsoft.com/office/drawing/2014/main" id="{7ABF115C-45AC-4AFF-9FB8-8BD1429B4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947A9D-91BC-4027-B1A9-F3403F7BA23B}"/>
              </a:ext>
            </a:extLst>
          </p:cNvPr>
          <p:cNvSpPr/>
          <p:nvPr/>
        </p:nvSpPr>
        <p:spPr>
          <a:xfrm>
            <a:off x="10942897" y="1259754"/>
            <a:ext cx="322588" cy="2956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4D33F-533B-EC5D-55B7-9B545755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30" y="845819"/>
            <a:ext cx="10201332" cy="5617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CEA2B820-CD50-2F7C-0709-43608CD6F18E}"/>
              </a:ext>
            </a:extLst>
          </p:cNvPr>
          <p:cNvSpPr/>
          <p:nvPr/>
        </p:nvSpPr>
        <p:spPr>
          <a:xfrm>
            <a:off x="4114354" y="5854611"/>
            <a:ext cx="1422587" cy="594937"/>
          </a:xfrm>
          <a:prstGeom prst="borderCallout1">
            <a:avLst>
              <a:gd name="adj1" fmla="val 51008"/>
              <a:gd name="adj2" fmla="val 102763"/>
              <a:gd name="adj3" fmla="val -30333"/>
              <a:gd name="adj4" fmla="val 161669"/>
            </a:avLst>
          </a:prstGeom>
          <a:ln w="31750">
            <a:solidFill>
              <a:schemeClr val="accent4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Subject Site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B1D684C-C70C-5D21-99EE-621BC23E6684}"/>
              </a:ext>
            </a:extLst>
          </p:cNvPr>
          <p:cNvSpPr/>
          <p:nvPr/>
        </p:nvSpPr>
        <p:spPr>
          <a:xfrm rot="21435817">
            <a:off x="6234312" y="5551391"/>
            <a:ext cx="326512" cy="453255"/>
          </a:xfrm>
          <a:custGeom>
            <a:avLst/>
            <a:gdLst>
              <a:gd name="connsiteX0" fmla="*/ 0 w 361244"/>
              <a:gd name="connsiteY0" fmla="*/ 0 h 553155"/>
              <a:gd name="connsiteX1" fmla="*/ 0 w 361244"/>
              <a:gd name="connsiteY1" fmla="*/ 440266 h 553155"/>
              <a:gd name="connsiteX2" fmla="*/ 349955 w 361244"/>
              <a:gd name="connsiteY2" fmla="*/ 553155 h 553155"/>
              <a:gd name="connsiteX3" fmla="*/ 361244 w 361244"/>
              <a:gd name="connsiteY3" fmla="*/ 67733 h 553155"/>
              <a:gd name="connsiteX4" fmla="*/ 0 w 361244"/>
              <a:gd name="connsiteY4" fmla="*/ 0 h 5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44" h="553155">
                <a:moveTo>
                  <a:pt x="0" y="0"/>
                </a:moveTo>
                <a:lnTo>
                  <a:pt x="0" y="440266"/>
                </a:lnTo>
                <a:lnTo>
                  <a:pt x="349955" y="553155"/>
                </a:lnTo>
                <a:lnTo>
                  <a:pt x="361244" y="67733"/>
                </a:lnTo>
                <a:lnTo>
                  <a:pt x="0" y="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7FE87-C5A9-4885-ADEA-B654193A12FE}"/>
              </a:ext>
            </a:extLst>
          </p:cNvPr>
          <p:cNvSpPr txBox="1"/>
          <p:nvPr/>
        </p:nvSpPr>
        <p:spPr>
          <a:xfrm flipH="1">
            <a:off x="4927601" y="82550"/>
            <a:ext cx="726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Roadway Classifications</a:t>
            </a:r>
          </a:p>
        </p:txBody>
      </p:sp>
      <p:sp>
        <p:nvSpPr>
          <p:cNvPr id="9" name="Shape 195">
            <a:extLst>
              <a:ext uri="{FF2B5EF4-FFF2-40B4-BE49-F238E27FC236}">
                <a16:creationId xmlns:a16="http://schemas.microsoft.com/office/drawing/2014/main" id="{87269128-0934-463C-876B-90AEE391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7948F-F5F6-4EB1-9B1F-648A510ED2A2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7FCD7-F132-04FF-1ADA-6F4E17D6B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716"/>
            <a:ext cx="12192000" cy="3753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B8DE2-FE92-A034-6AD8-1FA64042C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44" y="4917267"/>
            <a:ext cx="8111686" cy="1545620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1FD422D5-A66D-AFC0-145A-E5E000DAD118}"/>
              </a:ext>
            </a:extLst>
          </p:cNvPr>
          <p:cNvSpPr/>
          <p:nvPr/>
        </p:nvSpPr>
        <p:spPr>
          <a:xfrm>
            <a:off x="3265527" y="4162523"/>
            <a:ext cx="1422587" cy="594937"/>
          </a:xfrm>
          <a:prstGeom prst="borderCallout1">
            <a:avLst>
              <a:gd name="adj1" fmla="val 51008"/>
              <a:gd name="adj2" fmla="val 102763"/>
              <a:gd name="adj3" fmla="val 11934"/>
              <a:gd name="adj4" fmla="val 159259"/>
            </a:avLst>
          </a:prstGeom>
          <a:ln w="31750">
            <a:solidFill>
              <a:schemeClr val="accent4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Subject Site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20416EC-272E-8C84-182F-D9DE59CEBF10}"/>
              </a:ext>
            </a:extLst>
          </p:cNvPr>
          <p:cNvSpPr/>
          <p:nvPr/>
        </p:nvSpPr>
        <p:spPr>
          <a:xfrm>
            <a:off x="5387850" y="4162523"/>
            <a:ext cx="209761" cy="310622"/>
          </a:xfrm>
          <a:custGeom>
            <a:avLst/>
            <a:gdLst>
              <a:gd name="connsiteX0" fmla="*/ 0 w 361244"/>
              <a:gd name="connsiteY0" fmla="*/ 0 h 553155"/>
              <a:gd name="connsiteX1" fmla="*/ 0 w 361244"/>
              <a:gd name="connsiteY1" fmla="*/ 440266 h 553155"/>
              <a:gd name="connsiteX2" fmla="*/ 349955 w 361244"/>
              <a:gd name="connsiteY2" fmla="*/ 553155 h 553155"/>
              <a:gd name="connsiteX3" fmla="*/ 361244 w 361244"/>
              <a:gd name="connsiteY3" fmla="*/ 67733 h 553155"/>
              <a:gd name="connsiteX4" fmla="*/ 0 w 361244"/>
              <a:gd name="connsiteY4" fmla="*/ 0 h 5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44" h="553155">
                <a:moveTo>
                  <a:pt x="0" y="0"/>
                </a:moveTo>
                <a:lnTo>
                  <a:pt x="0" y="440266"/>
                </a:lnTo>
                <a:lnTo>
                  <a:pt x="349955" y="553155"/>
                </a:lnTo>
                <a:lnTo>
                  <a:pt x="361244" y="67733"/>
                </a:lnTo>
                <a:lnTo>
                  <a:pt x="0" y="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DD225-3466-5532-4529-7980529D5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249" y="1306106"/>
            <a:ext cx="8927751" cy="4751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B8F1E3-AB3C-408F-4E99-FA2D8549A3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2" r="56306"/>
          <a:stretch/>
        </p:blipFill>
        <p:spPr>
          <a:xfrm>
            <a:off x="182879" y="1587022"/>
            <a:ext cx="2240280" cy="22382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88E78F-4AF1-402E-90A3-06652C2B4F5E}"/>
              </a:ext>
            </a:extLst>
          </p:cNvPr>
          <p:cNvSpPr txBox="1"/>
          <p:nvPr/>
        </p:nvSpPr>
        <p:spPr>
          <a:xfrm>
            <a:off x="5429250" y="76200"/>
            <a:ext cx="668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solidFill>
                  <a:schemeClr val="accent2"/>
                </a:solidFill>
              </a:rPr>
              <a:t>Bicycle Facilities</a:t>
            </a:r>
          </a:p>
        </p:txBody>
      </p:sp>
      <p:sp>
        <p:nvSpPr>
          <p:cNvPr id="8" name="Shape 195">
            <a:extLst>
              <a:ext uri="{FF2B5EF4-FFF2-40B4-BE49-F238E27FC236}">
                <a16:creationId xmlns:a16="http://schemas.microsoft.com/office/drawing/2014/main" id="{FB305B22-D366-4AE4-AEB0-3015916D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7B019A-0406-5A03-797B-B47CDCD5FB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322"/>
          <a:stretch/>
        </p:blipFill>
        <p:spPr>
          <a:xfrm>
            <a:off x="182879" y="3681890"/>
            <a:ext cx="3111641" cy="234687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D98D162D-3419-F898-7BDB-63570438B049}"/>
              </a:ext>
            </a:extLst>
          </p:cNvPr>
          <p:cNvSpPr/>
          <p:nvPr/>
        </p:nvSpPr>
        <p:spPr>
          <a:xfrm>
            <a:off x="3635192" y="5462737"/>
            <a:ext cx="1422587" cy="594937"/>
          </a:xfrm>
          <a:prstGeom prst="borderCallout1">
            <a:avLst>
              <a:gd name="adj1" fmla="val 55562"/>
              <a:gd name="adj2" fmla="val 103368"/>
              <a:gd name="adj3" fmla="val -49262"/>
              <a:gd name="adj4" fmla="val 182014"/>
            </a:avLst>
          </a:prstGeom>
          <a:ln w="31750">
            <a:solidFill>
              <a:schemeClr val="accent4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Subject Site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47B989-7EBE-6EAE-EB5A-9013FEDFF5E7}"/>
              </a:ext>
            </a:extLst>
          </p:cNvPr>
          <p:cNvSpPr/>
          <p:nvPr/>
        </p:nvSpPr>
        <p:spPr>
          <a:xfrm rot="21387947">
            <a:off x="6156755" y="5114912"/>
            <a:ext cx="209761" cy="310622"/>
          </a:xfrm>
          <a:custGeom>
            <a:avLst/>
            <a:gdLst>
              <a:gd name="connsiteX0" fmla="*/ 0 w 361244"/>
              <a:gd name="connsiteY0" fmla="*/ 0 h 553155"/>
              <a:gd name="connsiteX1" fmla="*/ 0 w 361244"/>
              <a:gd name="connsiteY1" fmla="*/ 440266 h 553155"/>
              <a:gd name="connsiteX2" fmla="*/ 349955 w 361244"/>
              <a:gd name="connsiteY2" fmla="*/ 553155 h 553155"/>
              <a:gd name="connsiteX3" fmla="*/ 361244 w 361244"/>
              <a:gd name="connsiteY3" fmla="*/ 67733 h 553155"/>
              <a:gd name="connsiteX4" fmla="*/ 0 w 361244"/>
              <a:gd name="connsiteY4" fmla="*/ 0 h 5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44" h="553155">
                <a:moveTo>
                  <a:pt x="0" y="0"/>
                </a:moveTo>
                <a:lnTo>
                  <a:pt x="0" y="440266"/>
                </a:lnTo>
                <a:lnTo>
                  <a:pt x="349955" y="553155"/>
                </a:lnTo>
                <a:lnTo>
                  <a:pt x="361244" y="67733"/>
                </a:lnTo>
                <a:lnTo>
                  <a:pt x="0" y="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9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7B8341-9D19-485B-90F2-A1159E9E98D9}"/>
              </a:ext>
            </a:extLst>
          </p:cNvPr>
          <p:cNvSpPr txBox="1"/>
          <p:nvPr/>
        </p:nvSpPr>
        <p:spPr>
          <a:xfrm>
            <a:off x="7931265" y="72105"/>
            <a:ext cx="4185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Public Facilities</a:t>
            </a:r>
          </a:p>
        </p:txBody>
      </p:sp>
      <p:sp>
        <p:nvSpPr>
          <p:cNvPr id="12" name="Shape 195">
            <a:extLst>
              <a:ext uri="{FF2B5EF4-FFF2-40B4-BE49-F238E27FC236}">
                <a16:creationId xmlns:a16="http://schemas.microsoft.com/office/drawing/2014/main" id="{6338E901-37E7-4E95-8C4F-00E16A1B6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7948F-F5F6-4EB1-9B1F-648A510ED2A2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04AEE2-A0C4-E2C3-97AB-5953B49D32F6}"/>
              </a:ext>
            </a:extLst>
          </p:cNvPr>
          <p:cNvSpPr txBox="1">
            <a:spLocks/>
          </p:cNvSpPr>
          <p:nvPr/>
        </p:nvSpPr>
        <p:spPr>
          <a:xfrm>
            <a:off x="817419" y="941500"/>
            <a:ext cx="10785763" cy="744235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Merriweather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Merriweather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Merriweather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Merriweather"/>
                <a:ea typeface="+mn-ea"/>
                <a:cs typeface="+mn-cs"/>
              </a:defRPr>
            </a:lvl5pPr>
            <a:lvl6pPr marL="4572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Merriweather"/>
                <a:ea typeface="+mn-ea"/>
                <a:cs typeface="+mn-cs"/>
              </a:defRPr>
            </a:lvl6pPr>
            <a:lvl7pPr marL="9144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Merriweather"/>
                <a:ea typeface="+mn-ea"/>
                <a:cs typeface="+mn-cs"/>
              </a:defRPr>
            </a:lvl7pPr>
            <a:lvl8pPr marL="1371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Merriweather"/>
                <a:ea typeface="+mn-ea"/>
                <a:cs typeface="+mn-cs"/>
              </a:defRPr>
            </a:lvl8pPr>
            <a:lvl9pPr marL="18288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Merriweather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Public facility location and distance from subject site</a:t>
            </a:r>
            <a:endParaRPr lang="en-US" sz="2800" b="1"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5EA497-3BF9-3796-FC38-0234D0CF7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14215"/>
              </p:ext>
            </p:extLst>
          </p:nvPr>
        </p:nvGraphicFramePr>
        <p:xfrm>
          <a:off x="1071199" y="1578617"/>
          <a:ext cx="10049601" cy="4551393"/>
        </p:xfrm>
        <a:graphic>
          <a:graphicData uri="http://schemas.openxmlformats.org/drawingml/2006/table">
            <a:tbl>
              <a:tblPr/>
              <a:tblGrid>
                <a:gridCol w="3349867">
                  <a:extLst>
                    <a:ext uri="{9D8B030D-6E8A-4147-A177-3AD203B41FA5}">
                      <a16:colId xmlns:a16="http://schemas.microsoft.com/office/drawing/2014/main" val="3348697154"/>
                    </a:ext>
                  </a:extLst>
                </a:gridCol>
                <a:gridCol w="3349867">
                  <a:extLst>
                    <a:ext uri="{9D8B030D-6E8A-4147-A177-3AD203B41FA5}">
                      <a16:colId xmlns:a16="http://schemas.microsoft.com/office/drawing/2014/main" val="4126824003"/>
                    </a:ext>
                  </a:extLst>
                </a:gridCol>
                <a:gridCol w="3349867">
                  <a:extLst>
                    <a:ext uri="{9D8B030D-6E8A-4147-A177-3AD203B41FA5}">
                      <a16:colId xmlns:a16="http://schemas.microsoft.com/office/drawing/2014/main" val="2444523017"/>
                    </a:ext>
                  </a:extLst>
                </a:gridCol>
              </a:tblGrid>
              <a:tr h="75372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i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Public Facility​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i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Location​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i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Distance from Subject Site​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256110"/>
                  </a:ext>
                </a:extLst>
              </a:tr>
              <a:tr h="80257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Schools</a:t>
                      </a:r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Mission Valley, Peninsula​ &amp; Uptown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2.8 to 4.0 miles​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27091"/>
                  </a:ext>
                </a:extLst>
              </a:tr>
              <a:tr h="75372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Park</a:t>
                      </a:r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Mission Valley 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0.8 miles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99902"/>
                  </a:ext>
                </a:extLst>
              </a:tr>
              <a:tr h="63565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Library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Mission Valley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1.9 miles​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55154"/>
                  </a:ext>
                </a:extLst>
              </a:tr>
              <a:tr h="80257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Fire</a:t>
                      </a:r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​ 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Uptown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2.0 miles​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05220"/>
                  </a:ext>
                </a:extLst>
              </a:tr>
              <a:tr h="80257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Police</a:t>
                      </a:r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Linda Vista​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0" i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1.8 miles​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3747" marR="83747" marT="41873" marB="418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1784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C115B61-1A3A-ED4A-8C0D-42A0195D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792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6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8B54D9-4748-4B9C-AAA8-A1B1A7D07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40838"/>
              </p:ext>
            </p:extLst>
          </p:nvPr>
        </p:nvGraphicFramePr>
        <p:xfrm>
          <a:off x="1066800" y="1527175"/>
          <a:ext cx="10058399" cy="405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168">
                <a:tc>
                  <a:txBody>
                    <a:bodyPr/>
                    <a:lstStyle/>
                    <a:p>
                      <a:pPr algn="ctr"/>
                      <a:r>
                        <a:rPr lang="en-US" sz="3500"/>
                        <a:t>Year</a:t>
                      </a:r>
                      <a:endParaRPr lang="en-US" sz="1700"/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/>
                        <a:t>Homes</a:t>
                      </a:r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/>
                        <a:t>Population</a:t>
                      </a:r>
                      <a:endParaRPr lang="en-US" sz="1700"/>
                    </a:p>
                  </a:txBody>
                  <a:tcPr marT="43823" marB="438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168"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2010</a:t>
                      </a:r>
                      <a:endParaRPr lang="en-US" sz="1700" b="1"/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11,233</a:t>
                      </a:r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19,357</a:t>
                      </a:r>
                    </a:p>
                  </a:txBody>
                  <a:tcPr marT="43823" marB="438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168"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2023</a:t>
                      </a:r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15,612</a:t>
                      </a:r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28,129</a:t>
                      </a:r>
                    </a:p>
                  </a:txBody>
                  <a:tcPr marT="43823" marB="438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384">
                <a:tc>
                  <a:txBody>
                    <a:bodyPr/>
                    <a:lstStyle/>
                    <a:p>
                      <a:pPr algn="ctr"/>
                      <a:r>
                        <a:rPr lang="en-US" sz="2300" b="1"/>
                        <a:t>Change between 2010-2023 (%)</a:t>
                      </a:r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4,379 (39%)</a:t>
                      </a:r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8,772 (45%)</a:t>
                      </a:r>
                    </a:p>
                  </a:txBody>
                  <a:tcPr marT="43823" marB="438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08" name="TextBox 2">
            <a:extLst>
              <a:ext uri="{FF2B5EF4-FFF2-40B4-BE49-F238E27FC236}">
                <a16:creationId xmlns:a16="http://schemas.microsoft.com/office/drawing/2014/main" id="{A9872E4D-6101-4BA6-8E5C-01C89C4E9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0263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Mission Valley Community Plan Area</a:t>
            </a:r>
          </a:p>
        </p:txBody>
      </p:sp>
      <p:sp>
        <p:nvSpPr>
          <p:cNvPr id="42009" name="TextBox 4">
            <a:extLst>
              <a:ext uri="{FF2B5EF4-FFF2-40B4-BE49-F238E27FC236}">
                <a16:creationId xmlns:a16="http://schemas.microsoft.com/office/drawing/2014/main" id="{61C7D22D-B516-49BB-B2D4-850A2A6F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435" y="72807"/>
            <a:ext cx="6593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Housing &amp; Demographics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2011" name="TextBox 5">
            <a:extLst>
              <a:ext uri="{FF2B5EF4-FFF2-40B4-BE49-F238E27FC236}">
                <a16:creationId xmlns:a16="http://schemas.microsoft.com/office/drawing/2014/main" id="{9FEAD8E0-F787-40CC-A301-EC2D7319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475" y="5634038"/>
            <a:ext cx="18637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SANDAG Data</a:t>
            </a:r>
          </a:p>
        </p:txBody>
      </p:sp>
      <p:sp>
        <p:nvSpPr>
          <p:cNvPr id="7" name="Shape 195">
            <a:extLst>
              <a:ext uri="{FF2B5EF4-FFF2-40B4-BE49-F238E27FC236}">
                <a16:creationId xmlns:a16="http://schemas.microsoft.com/office/drawing/2014/main" id="{9BF11604-0E4B-473C-A64F-3C643ABF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6464300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1FA41-09A4-4F84-9A72-CF0073EC4ACC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3471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0B191-EA14-13D6-A86B-0C72A8552444}"/>
              </a:ext>
            </a:extLst>
          </p:cNvPr>
          <p:cNvSpPr>
            <a:spLocks noGrp="1"/>
          </p:cNvSpPr>
          <p:nvPr/>
        </p:nvSpPr>
        <p:spPr bwMode="auto">
          <a:xfrm>
            <a:off x="838200" y="1565616"/>
            <a:ext cx="105156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00"/>
              </a:spcAft>
              <a:buNone/>
            </a:pPr>
            <a:r>
              <a:rPr lang="en-US" sz="3600" b="1">
                <a:latin typeface="Open Sans"/>
                <a:ea typeface="Open Sans"/>
                <a:cs typeface="Open Sans"/>
              </a:rPr>
              <a:t>Deed Restricted Affordable Homes </a:t>
            </a:r>
            <a:endParaRPr lang="en-US"/>
          </a:p>
          <a:p>
            <a:pPr lvl="1">
              <a:spcAft>
                <a:spcPts val="500"/>
              </a:spcAft>
            </a:pPr>
            <a:r>
              <a:rPr lang="en-US" sz="2800">
                <a:latin typeface="Open Sans"/>
                <a:ea typeface="Open Sans"/>
                <a:cs typeface="Open Sans"/>
              </a:rPr>
              <a:t>731 Deed Restricted Homes </a:t>
            </a:r>
          </a:p>
          <a:p>
            <a:pPr lvl="1">
              <a:spcAft>
                <a:spcPts val="500"/>
              </a:spcAft>
            </a:pPr>
            <a:r>
              <a:rPr lang="en-US" sz="2800">
                <a:latin typeface="Open Sans"/>
                <a:ea typeface="Open Sans"/>
                <a:cs typeface="Open Sans"/>
              </a:rPr>
              <a:t>5 percent of Total Homes in Mission Valley</a:t>
            </a:r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500"/>
              </a:spcAft>
            </a:pPr>
            <a:r>
              <a:rPr lang="en-US" sz="2800">
                <a:latin typeface="Open Sans"/>
                <a:ea typeface="Open Sans"/>
                <a:cs typeface="Open Sans"/>
              </a:rPr>
              <a:t>Compared to 5 percent Citywide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en-US" sz="1700">
              <a:latin typeface="Open Sans"/>
              <a:ea typeface="Open Sans"/>
              <a:cs typeface="Open Sans"/>
            </a:endParaRPr>
          </a:p>
          <a:p>
            <a:pPr marL="457200" lvl="1" indent="0">
              <a:buNone/>
            </a:pPr>
            <a:r>
              <a:rPr lang="en-US" sz="1700">
                <a:latin typeface="Open Sans"/>
                <a:ea typeface="Open Sans"/>
                <a:cs typeface="Open Sans"/>
              </a:rPr>
              <a:t>Source:</a:t>
            </a:r>
            <a:r>
              <a:rPr lang="en-US" sz="1900" b="1">
                <a:latin typeface="Open Sans"/>
                <a:ea typeface="Open Sans"/>
                <a:cs typeface="Open Sans"/>
              </a:rPr>
              <a:t> </a:t>
            </a:r>
            <a:r>
              <a:rPr lang="en-US" sz="1700">
                <a:latin typeface="Open Sans"/>
                <a:ea typeface="Open Sans"/>
                <a:cs typeface="Open Sans"/>
              </a:rPr>
              <a:t>San Diego Housing Commission, Sept. 2025</a:t>
            </a:r>
            <a:endParaRPr lang="en-US">
              <a:latin typeface="Open Sans"/>
              <a:ea typeface="Open Sans"/>
              <a:cs typeface="Open Sans"/>
            </a:endParaRPr>
          </a:p>
          <a:p>
            <a:pPr lvl="1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9DFF4FD-4CDA-D83E-C585-D90FA70C1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435" y="72807"/>
            <a:ext cx="6593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Affordable Homes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Shape 195">
            <a:extLst>
              <a:ext uri="{FF2B5EF4-FFF2-40B4-BE49-F238E27FC236}">
                <a16:creationId xmlns:a16="http://schemas.microsoft.com/office/drawing/2014/main" id="{A4D116AA-FE62-B204-8070-52CBCB810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4999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F91AA-6A9E-DC84-262B-B60DA1221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7" y="817418"/>
            <a:ext cx="11771366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5E178-78FB-A3C4-AC26-F6555E0D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6" t="413" r="4253" b="81145"/>
          <a:stretch/>
        </p:blipFill>
        <p:spPr>
          <a:xfrm>
            <a:off x="9787666" y="4573094"/>
            <a:ext cx="2203657" cy="1883124"/>
          </a:xfrm>
          <a:prstGeom prst="rect">
            <a:avLst/>
          </a:prstGeom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E03063A5-764F-8EB8-2EC9-CEC2BC5E9D54}"/>
              </a:ext>
            </a:extLst>
          </p:cNvPr>
          <p:cNvSpPr/>
          <p:nvPr/>
        </p:nvSpPr>
        <p:spPr>
          <a:xfrm>
            <a:off x="2000356" y="3978157"/>
            <a:ext cx="1422587" cy="594937"/>
          </a:xfrm>
          <a:prstGeom prst="borderCallout1">
            <a:avLst>
              <a:gd name="adj1" fmla="val 55562"/>
              <a:gd name="adj2" fmla="val 103368"/>
              <a:gd name="adj3" fmla="val 237173"/>
              <a:gd name="adj4" fmla="val 121632"/>
            </a:avLst>
          </a:prstGeom>
          <a:ln w="31750">
            <a:solidFill>
              <a:schemeClr val="accent4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Subject Site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0997F8E-73C7-9254-FF19-40C88D808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435" y="72807"/>
            <a:ext cx="6593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Opportunity Area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Shape 195">
            <a:extLst>
              <a:ext uri="{FF2B5EF4-FFF2-40B4-BE49-F238E27FC236}">
                <a16:creationId xmlns:a16="http://schemas.microsoft.com/office/drawing/2014/main" id="{A3B9E6C4-71CE-55A8-53AA-F94BA1D91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8214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8B54D9-4748-4B9C-AAA8-A1B1A7D07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238893"/>
              </p:ext>
            </p:extLst>
          </p:nvPr>
        </p:nvGraphicFramePr>
        <p:xfrm>
          <a:off x="3027113" y="1924050"/>
          <a:ext cx="5823450" cy="405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168">
                <a:tc>
                  <a:txBody>
                    <a:bodyPr/>
                    <a:lstStyle/>
                    <a:p>
                      <a:pPr algn="ctr"/>
                      <a:r>
                        <a:rPr lang="en-US" sz="3500"/>
                        <a:t>Year</a:t>
                      </a:r>
                      <a:endParaRPr lang="en-US" sz="1700"/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/>
                        <a:t>Jobs</a:t>
                      </a:r>
                    </a:p>
                  </a:txBody>
                  <a:tcPr marT="43823" marB="438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168"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2012</a:t>
                      </a:r>
                      <a:endParaRPr lang="en-US" sz="1700" b="1"/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43,505</a:t>
                      </a:r>
                    </a:p>
                  </a:txBody>
                  <a:tcPr marT="43823" marB="438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168"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2022</a:t>
                      </a:r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54,115</a:t>
                      </a:r>
                    </a:p>
                  </a:txBody>
                  <a:tcPr marT="43823" marB="438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384">
                <a:tc>
                  <a:txBody>
                    <a:bodyPr/>
                    <a:lstStyle/>
                    <a:p>
                      <a:pPr algn="ctr"/>
                      <a:r>
                        <a:rPr lang="en-US" sz="2300" b="1"/>
                        <a:t>Change between 2012-2022 (%)</a:t>
                      </a:r>
                    </a:p>
                  </a:txBody>
                  <a:tcPr marT="43823" marB="43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/>
                        <a:t>10,610 (24 %)</a:t>
                      </a:r>
                    </a:p>
                  </a:txBody>
                  <a:tcPr marT="43823" marB="438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08" name="TextBox 2">
            <a:extLst>
              <a:ext uri="{FF2B5EF4-FFF2-40B4-BE49-F238E27FC236}">
                <a16:creationId xmlns:a16="http://schemas.microsoft.com/office/drawing/2014/main" id="{A9872E4D-6101-4BA6-8E5C-01C89C4E9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8428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Mission Valley Community Plan Area</a:t>
            </a:r>
          </a:p>
        </p:txBody>
      </p:sp>
      <p:sp>
        <p:nvSpPr>
          <p:cNvPr id="42009" name="TextBox 4">
            <a:extLst>
              <a:ext uri="{FF2B5EF4-FFF2-40B4-BE49-F238E27FC236}">
                <a16:creationId xmlns:a16="http://schemas.microsoft.com/office/drawing/2014/main" id="{61C7D22D-B516-49BB-B2D4-850A2A6F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60" y="72807"/>
            <a:ext cx="6593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Employment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2011" name="TextBox 5">
            <a:extLst>
              <a:ext uri="{FF2B5EF4-FFF2-40B4-BE49-F238E27FC236}">
                <a16:creationId xmlns:a16="http://schemas.microsoft.com/office/drawing/2014/main" id="{9FEAD8E0-F787-40CC-A301-EC2D7319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5976938"/>
            <a:ext cx="10983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SANDAG Data</a:t>
            </a:r>
          </a:p>
        </p:txBody>
      </p:sp>
      <p:sp>
        <p:nvSpPr>
          <p:cNvPr id="7" name="Shape 195">
            <a:extLst>
              <a:ext uri="{FF2B5EF4-FFF2-40B4-BE49-F238E27FC236}">
                <a16:creationId xmlns:a16="http://schemas.microsoft.com/office/drawing/2014/main" id="{9BF11604-0E4B-473C-A64F-3C643ABF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6464300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1FA41-09A4-4F84-9A72-CF0073EC4ACC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7847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ED1DAB-69C4-F49D-52D9-02EDF13368EA}"/>
              </a:ext>
            </a:extLst>
          </p:cNvPr>
          <p:cNvSpPr/>
          <p:nvPr/>
        </p:nvSpPr>
        <p:spPr>
          <a:xfrm>
            <a:off x="602192" y="861794"/>
            <a:ext cx="497403" cy="619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870D7-70CD-4A6E-A441-EA59E62D5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1" y="1502574"/>
            <a:ext cx="4739994" cy="3325268"/>
          </a:xfrm>
        </p:spPr>
        <p:txBody>
          <a:bodyPr rtlCol="0">
            <a:normAutofit lnSpcReduction="10000"/>
          </a:bodyPr>
          <a:lstStyle/>
          <a:p>
            <a:pPr marL="285750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/>
              <a:t>Evelyn Terrace Area</a:t>
            </a:r>
          </a:p>
          <a:p>
            <a:pPr marL="742950" lvl="1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/>
              <a:t>No Development </a:t>
            </a:r>
          </a:p>
          <a:p>
            <a:pPr marL="742950" lvl="1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/>
              <a:t>Future I-8/Via Las </a:t>
            </a:r>
            <a:r>
              <a:rPr lang="en-US" sz="2800" err="1"/>
              <a:t>Cumbres</a:t>
            </a:r>
            <a:r>
              <a:rPr lang="en-US" sz="2800"/>
              <a:t> interchange</a:t>
            </a:r>
          </a:p>
          <a:p>
            <a:pPr marL="742950" lvl="1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/>
              <a:t>Riverwalk Street “J” in the Community Plan</a:t>
            </a:r>
          </a:p>
        </p:txBody>
      </p:sp>
      <p:sp>
        <p:nvSpPr>
          <p:cNvPr id="25604" name="Shape 594">
            <a:extLst>
              <a:ext uri="{FF2B5EF4-FFF2-40B4-BE49-F238E27FC236}">
                <a16:creationId xmlns:a16="http://schemas.microsoft.com/office/drawing/2014/main" id="{52B78065-E003-4594-A475-28F7E7EA9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940" y="53975"/>
            <a:ext cx="4480560" cy="7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Arial Unicode MS"/>
                <a:cs typeface="Arial Unicode MS"/>
                <a:sym typeface="Open Sans" panose="020B0606030504020204" pitchFamily="34" charset="0"/>
              </a:rPr>
              <a:t>Atlas Specific Plan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Shape 195">
            <a:extLst>
              <a:ext uri="{FF2B5EF4-FFF2-40B4-BE49-F238E27FC236}">
                <a16:creationId xmlns:a16="http://schemas.microsoft.com/office/drawing/2014/main" id="{0B051F9B-F539-4E56-9443-DBE9CBD4A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7948F-F5F6-4EB1-9B1F-648A510ED2A2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96A9F-A507-77A2-DB44-8C78AFFE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494" y="1502574"/>
            <a:ext cx="7325006" cy="3634545"/>
          </a:xfrm>
          <a:prstGeom prst="rect">
            <a:avLst/>
          </a:prstGeo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811E227C-F453-00BC-664A-10FC19947EC7}"/>
              </a:ext>
            </a:extLst>
          </p:cNvPr>
          <p:cNvSpPr/>
          <p:nvPr/>
        </p:nvSpPr>
        <p:spPr>
          <a:xfrm>
            <a:off x="5384706" y="5539584"/>
            <a:ext cx="1422587" cy="594937"/>
          </a:xfrm>
          <a:prstGeom prst="borderCallout1">
            <a:avLst>
              <a:gd name="adj1" fmla="val -5917"/>
              <a:gd name="adj2" fmla="val 54357"/>
              <a:gd name="adj3" fmla="val -174021"/>
              <a:gd name="adj4" fmla="val 134659"/>
            </a:avLst>
          </a:prstGeom>
          <a:ln w="31750">
            <a:solidFill>
              <a:schemeClr val="accent4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Subject Site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3D56F7-E4AD-C148-0020-D97D6FFBE892}"/>
              </a:ext>
            </a:extLst>
          </p:cNvPr>
          <p:cNvSpPr/>
          <p:nvPr/>
        </p:nvSpPr>
        <p:spPr>
          <a:xfrm>
            <a:off x="7179733" y="4323644"/>
            <a:ext cx="237067" cy="304800"/>
          </a:xfrm>
          <a:custGeom>
            <a:avLst/>
            <a:gdLst>
              <a:gd name="connsiteX0" fmla="*/ 169334 w 237067"/>
              <a:gd name="connsiteY0" fmla="*/ 0 h 304800"/>
              <a:gd name="connsiteX1" fmla="*/ 237067 w 237067"/>
              <a:gd name="connsiteY1" fmla="*/ 270934 h 304800"/>
              <a:gd name="connsiteX2" fmla="*/ 56445 w 237067"/>
              <a:gd name="connsiteY2" fmla="*/ 304800 h 304800"/>
              <a:gd name="connsiteX3" fmla="*/ 0 w 237067"/>
              <a:gd name="connsiteY3" fmla="*/ 259645 h 304800"/>
              <a:gd name="connsiteX4" fmla="*/ 0 w 237067"/>
              <a:gd name="connsiteY4" fmla="*/ 11289 h 304800"/>
              <a:gd name="connsiteX5" fmla="*/ 169334 w 237067"/>
              <a:gd name="connsiteY5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067" h="304800">
                <a:moveTo>
                  <a:pt x="169334" y="0"/>
                </a:moveTo>
                <a:lnTo>
                  <a:pt x="237067" y="270934"/>
                </a:lnTo>
                <a:lnTo>
                  <a:pt x="56445" y="304800"/>
                </a:lnTo>
                <a:lnTo>
                  <a:pt x="0" y="259645"/>
                </a:lnTo>
                <a:lnTo>
                  <a:pt x="0" y="11289"/>
                </a:lnTo>
                <a:lnTo>
                  <a:pt x="169334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0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84">
            <a:extLst>
              <a:ext uri="{FF2B5EF4-FFF2-40B4-BE49-F238E27FC236}">
                <a16:creationId xmlns:a16="http://schemas.microsoft.com/office/drawing/2014/main" id="{C84F1A9C-5384-4953-810D-8B37665CF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313" y="709613"/>
            <a:ext cx="9144000" cy="446087"/>
          </a:xfrm>
        </p:spPr>
        <p:txBody>
          <a:bodyPr lIns="91425" tIns="45700" rIns="91425" bIns="45700">
            <a:normAutofit fontScale="90000"/>
          </a:bodyPr>
          <a:lstStyle/>
          <a:p>
            <a:pPr eaLnBrk="1" hangingPunct="1">
              <a:buClr>
                <a:srgbClr val="FFFFFF"/>
              </a:buClr>
              <a:buSzPts val="2500"/>
              <a:buFont typeface="Merriweather"/>
              <a:buNone/>
              <a:defRPr/>
            </a:pPr>
            <a:r>
              <a:rPr lang="en-US" altLang="en-US" sz="2800">
                <a:solidFill>
                  <a:srgbClr val="FFFFFF"/>
                </a:solidFill>
                <a:ea typeface="Merriweather"/>
                <a:cs typeface="Merriweather"/>
                <a:sym typeface="Merriweather"/>
              </a:rPr>
              <a:t>City Planning Department</a:t>
            </a:r>
          </a:p>
        </p:txBody>
      </p:sp>
      <p:sp>
        <p:nvSpPr>
          <p:cNvPr id="23555" name="Shape 187">
            <a:extLst>
              <a:ext uri="{FF2B5EF4-FFF2-40B4-BE49-F238E27FC236}">
                <a16:creationId xmlns:a16="http://schemas.microsoft.com/office/drawing/2014/main" id="{A7B76126-54B0-42E9-AFB9-35DB63113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806" y="4364038"/>
            <a:ext cx="4562226" cy="10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  <a:sym typeface="Merriweather" panose="00000500000000000000" pitchFamily="2" charset="0"/>
              </a:rPr>
              <a:t>	Item #</a:t>
            </a:r>
            <a:r>
              <a:rPr lang="en-US" altLang="en-US">
                <a:solidFill>
                  <a:srgbClr val="FFFFFF"/>
                </a:solidFill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  <a:sym typeface="Merriweather" panose="00000500000000000000" pitchFamily="2" charset="0"/>
              </a:rPr>
              <a:t>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  <a:sym typeface="Merriweather" panose="00000500000000000000" pitchFamily="2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  <a:sym typeface="Merriweather" panose="00000500000000000000" pitchFamily="2" charset="0"/>
              </a:rPr>
              <a:t> September </a:t>
            </a:r>
            <a:r>
              <a:rPr lang="en-US" altLang="en-US">
                <a:solidFill>
                  <a:srgbClr val="FFFFFF"/>
                </a:solidFill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  <a:sym typeface="Merriweather" panose="00000500000000000000" pitchFamily="2" charset="0"/>
              </a:rPr>
              <a:t>25, 2025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3556" name="Shape 185">
            <a:extLst>
              <a:ext uri="{FF2B5EF4-FFF2-40B4-BE49-F238E27FC236}">
                <a16:creationId xmlns:a16="http://schemas.microsoft.com/office/drawing/2014/main" id="{44EF0064-572E-4BCB-A7D7-64402669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817688"/>
            <a:ext cx="11020426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3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 panose="020B0606030504020204" pitchFamily="34" charset="0"/>
              </a:rPr>
              <a:t>Mission Valley </a:t>
            </a: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 panose="020B0606030504020204" pitchFamily="34" charset="0"/>
              </a:rPr>
              <a:t>Community Plan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3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 panose="020B0606030504020204" pitchFamily="34" charset="0"/>
              </a:rPr>
              <a:t>and</a:t>
            </a: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 panose="020B0606030504020204" pitchFamily="34" charset="0"/>
              </a:rPr>
              <a:t> General Plan Amendment Initiation</a:t>
            </a:r>
            <a:endParaRPr lang="en-US" altLang="en-US" sz="3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				</a:t>
            </a:r>
            <a:endParaRPr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87C40-3B85-24EF-3005-0C80B2E3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20" y="960120"/>
            <a:ext cx="7231380" cy="551167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12D2C3-9FED-2215-4E73-5D053FC2E996}"/>
              </a:ext>
            </a:extLst>
          </p:cNvPr>
          <p:cNvSpPr/>
          <p:nvPr/>
        </p:nvSpPr>
        <p:spPr>
          <a:xfrm>
            <a:off x="6237798" y="1558456"/>
            <a:ext cx="2182633" cy="1538577"/>
          </a:xfrm>
          <a:custGeom>
            <a:avLst/>
            <a:gdLst>
              <a:gd name="connsiteX0" fmla="*/ 55659 w 2182633"/>
              <a:gd name="connsiteY0" fmla="*/ 0 h 1538577"/>
              <a:gd name="connsiteX1" fmla="*/ 0 w 2182633"/>
              <a:gd name="connsiteY1" fmla="*/ 1486894 h 1538577"/>
              <a:gd name="connsiteX2" fmla="*/ 1745312 w 2182633"/>
              <a:gd name="connsiteY2" fmla="*/ 1538577 h 1538577"/>
              <a:gd name="connsiteX3" fmla="*/ 2182633 w 2182633"/>
              <a:gd name="connsiteY3" fmla="*/ 39756 h 1538577"/>
              <a:gd name="connsiteX4" fmla="*/ 55659 w 2182633"/>
              <a:gd name="connsiteY4" fmla="*/ 0 h 153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633" h="1538577">
                <a:moveTo>
                  <a:pt x="55659" y="0"/>
                </a:moveTo>
                <a:lnTo>
                  <a:pt x="0" y="1486894"/>
                </a:lnTo>
                <a:lnTo>
                  <a:pt x="1745312" y="1538577"/>
                </a:lnTo>
                <a:lnTo>
                  <a:pt x="2182633" y="39756"/>
                </a:lnTo>
                <a:lnTo>
                  <a:pt x="55659" y="0"/>
                </a:lnTo>
                <a:close/>
              </a:path>
            </a:pathLst>
          </a:custGeom>
          <a:solidFill>
            <a:srgbClr val="FFFF00">
              <a:alpha val="5000"/>
            </a:srgb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E52CE01-329D-1582-6DB7-AA26C1F115C5}"/>
              </a:ext>
            </a:extLst>
          </p:cNvPr>
          <p:cNvSpPr txBox="1">
            <a:spLocks/>
          </p:cNvSpPr>
          <p:nvPr/>
        </p:nvSpPr>
        <p:spPr>
          <a:xfrm>
            <a:off x="159753" y="1322993"/>
            <a:ext cx="5182267" cy="4785931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300" b="1"/>
              <a:t>1988 Resolution</a:t>
            </a:r>
          </a:p>
          <a:p>
            <a:pPr marL="742950" lvl="1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/>
              <a:t>Irrevocable Offer of Dedication</a:t>
            </a:r>
          </a:p>
          <a:p>
            <a:pPr marL="742950" lvl="1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/>
              <a:t>Future I-8 interchange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300" b="1"/>
              <a:t>1991 Resolution</a:t>
            </a:r>
          </a:p>
          <a:p>
            <a:pPr marL="742950" lvl="1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/>
              <a:t>Rejected Parcels 1, 2, 3 &amp; 4 </a:t>
            </a:r>
          </a:p>
          <a:p>
            <a:pPr marL="742950" lvl="1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/>
              <a:t>Reserved for future streets</a:t>
            </a:r>
          </a:p>
          <a:p>
            <a:pPr marL="285750" lvl="1" indent="-28575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400" b="1"/>
              <a:t>25 Years to Accept</a:t>
            </a:r>
          </a:p>
        </p:txBody>
      </p:sp>
      <p:sp>
        <p:nvSpPr>
          <p:cNvPr id="6" name="Shape 594">
            <a:extLst>
              <a:ext uri="{FF2B5EF4-FFF2-40B4-BE49-F238E27FC236}">
                <a16:creationId xmlns:a16="http://schemas.microsoft.com/office/drawing/2014/main" id="{B536653E-AF8A-FB2A-0ACB-F3A8EA5A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620" y="53975"/>
            <a:ext cx="7167880" cy="7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>
                <a:solidFill>
                  <a:srgbClr val="ED7D31"/>
                </a:solidFill>
                <a:cs typeface="Open Sans" panose="020B0606030504020204" pitchFamily="34" charset="0"/>
              </a:rPr>
              <a:t>Irrevocable Offer of Dedication</a:t>
            </a:r>
          </a:p>
        </p:txBody>
      </p:sp>
      <p:sp>
        <p:nvSpPr>
          <p:cNvPr id="2" name="Shape 195">
            <a:extLst>
              <a:ext uri="{FF2B5EF4-FFF2-40B4-BE49-F238E27FC236}">
                <a16:creationId xmlns:a16="http://schemas.microsoft.com/office/drawing/2014/main" id="{759FC818-F645-AA19-D59E-232358A4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34737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5EA21B-513D-9981-FC79-CF254891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198646"/>
            <a:ext cx="5529714" cy="50885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/>
              <a:t>Riverwalk Street “J”</a:t>
            </a:r>
            <a:r>
              <a:rPr lang="en-US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Future 4 lane major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Friars Road to Hotel Circle South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Bridge over San Diego River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Bridge over I-8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/>
              <a:t>New I-8 Interchange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At Hotel Circle South/Riverwalk Street “J”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/>
              <a:t>Hotel Circle North &amp; South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/>
              <a:t>Cycle Tracks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/>
              <a:t>One-way Couplets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/>
              <a:t>Work with property owners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71970-C900-4C24-72F8-883909A6E2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47" r="29079"/>
          <a:stretch/>
        </p:blipFill>
        <p:spPr>
          <a:xfrm>
            <a:off x="5543617" y="1109247"/>
            <a:ext cx="6448926" cy="5029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C2C43B-4061-4BFA-E0F2-825E8C5E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60" y="72807"/>
            <a:ext cx="6593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Mobility Improvements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" name="Shape 195">
            <a:extLst>
              <a:ext uri="{FF2B5EF4-FFF2-40B4-BE49-F238E27FC236}">
                <a16:creationId xmlns:a16="http://schemas.microsoft.com/office/drawing/2014/main" id="{CCA1933C-11F1-9FB9-B422-632DB6EA0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7979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C274C-B029-46BF-B5FE-9186884C17FD}"/>
              </a:ext>
            </a:extLst>
          </p:cNvPr>
          <p:cNvSpPr/>
          <p:nvPr/>
        </p:nvSpPr>
        <p:spPr>
          <a:xfrm>
            <a:off x="95078" y="993531"/>
            <a:ext cx="113319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Consistency with goals and policies of the General Plan and Community Plan</a:t>
            </a:r>
          </a:p>
          <a:p>
            <a:pPr marL="1196975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2227" name="Shape 594">
            <a:extLst>
              <a:ext uri="{FF2B5EF4-FFF2-40B4-BE49-F238E27FC236}">
                <a16:creationId xmlns:a16="http://schemas.microsoft.com/office/drawing/2014/main" id="{A8FE5549-CF79-431D-83E2-FB4D95CA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25" y="65088"/>
            <a:ext cx="42084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Initiation Criteria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2228" name="Shape 195">
            <a:extLst>
              <a:ext uri="{FF2B5EF4-FFF2-40B4-BE49-F238E27FC236}">
                <a16:creationId xmlns:a16="http://schemas.microsoft.com/office/drawing/2014/main" id="{864A16F8-E90F-4AE9-A9D7-E509E20D7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1959EB-1D55-48F1-BEF9-744EBE929E52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1A088-B2D5-DB39-75B6-1C8661B2C0B3}"/>
              </a:ext>
            </a:extLst>
          </p:cNvPr>
          <p:cNvSpPr txBox="1"/>
          <p:nvPr/>
        </p:nvSpPr>
        <p:spPr>
          <a:xfrm>
            <a:off x="0" y="2323730"/>
            <a:ext cx="120018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8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Encourages further intensification of employment uses</a:t>
            </a:r>
          </a:p>
          <a:p>
            <a:pPr marR="0" lvl="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8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Supports business development and employment opportunities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hape 195">
            <a:extLst>
              <a:ext uri="{FF2B5EF4-FFF2-40B4-BE49-F238E27FC236}">
                <a16:creationId xmlns:a16="http://schemas.microsoft.com/office/drawing/2014/main" id="{E62527AF-F909-4917-9A26-189AE920F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7805F-553D-4447-8972-177A67551E13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4276" name="Shape 594">
            <a:extLst>
              <a:ext uri="{FF2B5EF4-FFF2-40B4-BE49-F238E27FC236}">
                <a16:creationId xmlns:a16="http://schemas.microsoft.com/office/drawing/2014/main" id="{1F79EBEF-2421-4EE7-B4C2-24BE3622F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25" y="65088"/>
            <a:ext cx="42084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Initiation Criteria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308193-7FFF-4428-A6A8-AEF9F5575231}"/>
              </a:ext>
            </a:extLst>
          </p:cNvPr>
          <p:cNvSpPr/>
          <p:nvPr/>
        </p:nvSpPr>
        <p:spPr>
          <a:xfrm>
            <a:off x="159880" y="1074509"/>
            <a:ext cx="1140164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marR="0" lvl="0" indent="-509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Additional public benefit</a:t>
            </a:r>
          </a:p>
          <a:p>
            <a:pPr marL="1089025" lvl="3" indent="-406400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en-US" sz="28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 for the City to work with the property owner to identify the improvements to implement the Community Plan’s mobility network</a:t>
            </a:r>
          </a:p>
          <a:p>
            <a:pPr marL="1089025" lvl="3" indent="-406400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of IA-21 and IA-23 which identify the need  to work with property owners as part of a planned street network extension </a:t>
            </a:r>
          </a:p>
          <a:p>
            <a:pPr marL="1089025" lvl="3" indent="-406400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of the Riverwalk Street “J” and interchange with I-8 improvements identified in the Community Plan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B304D7-3FC4-48AD-B6CE-A337B472610F}"/>
              </a:ext>
            </a:extLst>
          </p:cNvPr>
          <p:cNvSpPr/>
          <p:nvPr/>
        </p:nvSpPr>
        <p:spPr>
          <a:xfrm>
            <a:off x="444500" y="1329086"/>
            <a:ext cx="11456988" cy="3108543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330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Availability of public </a:t>
            </a:r>
            <a:r>
              <a:rPr lang="en-US" sz="3600" b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acilities</a:t>
            </a:r>
            <a:endParaRPr lang="en-US" sz="3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7770" marR="0" lvl="2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All necessary public services appear available</a:t>
            </a:r>
            <a:endParaRPr lang="en-US" sz="2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1207770" lvl="2" indent="-4572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Further analysis would be conducted as part of the Community</a:t>
            </a:r>
            <a:r>
              <a:rPr lang="en-US" sz="2600">
                <a:latin typeface="Open Sans"/>
                <a:ea typeface="Open Sans"/>
                <a:cs typeface="Open Sans"/>
              </a:rPr>
              <a:t>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 Plan Amendment Process, including but not limited to the planned street over I-8 and the interchange that are identified in the Community Plan and Specific Plan</a:t>
            </a:r>
            <a:endParaRPr lang="en-US" sz="2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323" name="Shape 195">
            <a:extLst>
              <a:ext uri="{FF2B5EF4-FFF2-40B4-BE49-F238E27FC236}">
                <a16:creationId xmlns:a16="http://schemas.microsoft.com/office/drawing/2014/main" id="{CF5F05EC-02FA-407B-9828-CFB905396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7948F-F5F6-4EB1-9B1F-648A510ED2A2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6324" name="Shape 594">
            <a:extLst>
              <a:ext uri="{FF2B5EF4-FFF2-40B4-BE49-F238E27FC236}">
                <a16:creationId xmlns:a16="http://schemas.microsoft.com/office/drawing/2014/main" id="{626FDA05-6546-4509-98EA-A26E6133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25" y="65088"/>
            <a:ext cx="42084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Initiation Criteria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590F7-0FA3-42F5-A593-5BEA0569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952" y="2494120"/>
            <a:ext cx="8773885" cy="170402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b="1"/>
              <a:t>On August 6, 2025, voted:</a:t>
            </a:r>
            <a:endParaRPr lang="en-US" b="1">
              <a:ea typeface="Open Sans"/>
              <a:cs typeface="Open Sans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/>
              <a:t>10</a:t>
            </a:r>
            <a:r>
              <a:rPr lang="en-US" sz="2800"/>
              <a:t>-0-1 to recommend approval of the initiation.</a:t>
            </a:r>
            <a:r>
              <a:rPr lang="en-US"/>
              <a:t> </a:t>
            </a:r>
            <a:endParaRPr lang="en-US" sz="2800">
              <a:ea typeface="Open Sans"/>
              <a:cs typeface="Open San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>
              <a:ea typeface="Open Sans"/>
              <a:cs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3203B5-39AE-422A-A131-47145185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4531" y="1239043"/>
            <a:ext cx="12192000" cy="15589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chemeClr val="accent2"/>
                </a:solidFill>
              </a:rPr>
              <a:t>Mission Valley Planning Group</a:t>
            </a:r>
            <a:endParaRPr lang="en-US" sz="3600"/>
          </a:p>
        </p:txBody>
      </p:sp>
      <p:sp>
        <p:nvSpPr>
          <p:cNvPr id="4" name="Shape 195">
            <a:extLst>
              <a:ext uri="{FF2B5EF4-FFF2-40B4-BE49-F238E27FC236}">
                <a16:creationId xmlns:a16="http://schemas.microsoft.com/office/drawing/2014/main" id="{1F05994C-2803-4B5D-A725-81F7D4C76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6464300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1FA41-09A4-4F84-9A72-CF0073EC4ACC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Shape 594">
            <a:extLst>
              <a:ext uri="{FF2B5EF4-FFF2-40B4-BE49-F238E27FC236}">
                <a16:creationId xmlns:a16="http://schemas.microsoft.com/office/drawing/2014/main" id="{142098C5-7057-4452-9F94-A7C62BDF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25" y="65088"/>
            <a:ext cx="5537264" cy="6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CPG Recommendation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hape 595">
            <a:extLst>
              <a:ext uri="{FF2B5EF4-FFF2-40B4-BE49-F238E27FC236}">
                <a16:creationId xmlns:a16="http://schemas.microsoft.com/office/drawing/2014/main" id="{80A67AD5-D850-4385-8CD4-A1A493F25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53" y="1049978"/>
            <a:ext cx="11366663" cy="490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573088" indent="-339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231775" indent="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3200" b="1" spc="-5">
                <a:latin typeface="Open Sans"/>
                <a:ea typeface="Open Sans"/>
                <a:cs typeface="Open Sans"/>
              </a:rPr>
              <a:t>Mobility</a:t>
            </a:r>
          </a:p>
          <a:p>
            <a:pPr marL="568325" indent="-33655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pc="-5">
                <a:solidFill>
                  <a:prstClr val="black"/>
                </a:solidFill>
                <a:ea typeface="Open Sans" panose="020B0606030504020204" pitchFamily="34" charset="0"/>
              </a:rPr>
              <a:t>Evaluation of whether the plan amendment could incorporate the mobility improvements identified in the Community Plan:</a:t>
            </a:r>
          </a:p>
          <a:p>
            <a:pPr marL="1138237" lvl="2" indent="-33655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spc="-5">
                <a:solidFill>
                  <a:prstClr val="black"/>
                </a:solidFill>
                <a:ea typeface="Open Sans" panose="020B0606030504020204" pitchFamily="34" charset="0"/>
              </a:rPr>
              <a:t>Extension of Riverwalk Street “J” </a:t>
            </a:r>
          </a:p>
          <a:p>
            <a:pPr marL="1138237" lvl="2" indent="-33655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spc="-5">
                <a:solidFill>
                  <a:prstClr val="black"/>
                </a:solidFill>
                <a:ea typeface="Open Sans" panose="020B0606030504020204" pitchFamily="34" charset="0"/>
              </a:rPr>
              <a:t>I-8 Interchange</a:t>
            </a:r>
          </a:p>
          <a:p>
            <a:pPr marL="1138237" lvl="2" indent="-33655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spc="-5">
                <a:solidFill>
                  <a:prstClr val="black"/>
                </a:solidFill>
                <a:ea typeface="Open Sans" panose="020B0606030504020204" pitchFamily="34" charset="0"/>
              </a:rPr>
              <a:t>Bicycle facilities along Hotel Circle South</a:t>
            </a:r>
          </a:p>
          <a:p>
            <a:pPr marL="568325" indent="-336550" fontAlgn="base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pc="-5">
                <a:solidFill>
                  <a:prstClr val="black"/>
                </a:solidFill>
                <a:ea typeface="Open Sans" panose="020B0606030504020204" pitchFamily="34" charset="0"/>
              </a:rPr>
              <a:t>Evaluation of how the plan amendment would affect the mobility network</a:t>
            </a:r>
          </a:p>
          <a:p>
            <a:pPr marL="568325" indent="-336550" fontAlgn="base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pc="-5">
                <a:solidFill>
                  <a:prstClr val="black"/>
                </a:solidFill>
                <a:ea typeface="Open Sans" panose="020B0606030504020204" pitchFamily="34" charset="0"/>
              </a:rPr>
              <a:t>Evaluation of any additional environmental analysis </a:t>
            </a:r>
          </a:p>
        </p:txBody>
      </p:sp>
      <p:sp>
        <p:nvSpPr>
          <p:cNvPr id="62468" name="Shape 195">
            <a:extLst>
              <a:ext uri="{FF2B5EF4-FFF2-40B4-BE49-F238E27FC236}">
                <a16:creationId xmlns:a16="http://schemas.microsoft.com/office/drawing/2014/main" id="{D47431E6-F179-4877-A5A4-BD3A2A97A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57ECFF-67AD-49CF-A96C-3EB279147668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2469" name="Shape 594">
            <a:extLst>
              <a:ext uri="{FF2B5EF4-FFF2-40B4-BE49-F238E27FC236}">
                <a16:creationId xmlns:a16="http://schemas.microsoft.com/office/drawing/2014/main" id="{2A077D87-CB26-4355-A59D-F7AC06B4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040" y="65088"/>
            <a:ext cx="3834448" cy="6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Initiation Issues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1535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hape 595">
            <a:extLst>
              <a:ext uri="{FF2B5EF4-FFF2-40B4-BE49-F238E27FC236}">
                <a16:creationId xmlns:a16="http://schemas.microsoft.com/office/drawing/2014/main" id="{80A67AD5-D850-4385-8CD4-A1A493F25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23" y="1060678"/>
            <a:ext cx="12044377" cy="473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573088" indent="-339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231775" indent="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3200" b="1" spc="-5">
                <a:latin typeface="Open Sans"/>
                <a:ea typeface="Open Sans"/>
                <a:cs typeface="Open Sans"/>
              </a:rPr>
              <a:t>Urban Design</a:t>
            </a:r>
          </a:p>
          <a:p>
            <a:pPr marL="568325" indent="-336550" fontAlgn="base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pc="-5">
                <a:solidFill>
                  <a:prstClr val="black"/>
                </a:solidFill>
                <a:ea typeface="Open Sans" panose="020B0606030504020204" pitchFamily="34" charset="0"/>
              </a:rPr>
              <a:t>Provision of amenities, public spaces, and pedestrian-scale elements</a:t>
            </a:r>
          </a:p>
          <a:p>
            <a:pPr marL="568325" indent="-336550" fontAlgn="base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pc="-5">
                <a:solidFill>
                  <a:prstClr val="black"/>
                </a:solidFill>
                <a:ea typeface="Open Sans" panose="020B0606030504020204" pitchFamily="34" charset="0"/>
              </a:rPr>
              <a:t>Incorporation of urban and site design considerations</a:t>
            </a:r>
          </a:p>
          <a:p>
            <a:pPr marL="568325" indent="-336550" fontAlgn="base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pc="-5">
                <a:solidFill>
                  <a:prstClr val="black"/>
                </a:solidFill>
                <a:ea typeface="Open Sans" panose="020B0606030504020204" pitchFamily="34" charset="0"/>
              </a:rPr>
              <a:t>Incorporation of sustainable development features</a:t>
            </a:r>
          </a:p>
          <a:p>
            <a:pPr marL="568325" indent="-336550" fontAlgn="base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pc="-5">
                <a:solidFill>
                  <a:prstClr val="black"/>
                </a:solidFill>
                <a:ea typeface="Open Sans" panose="020B0606030504020204" pitchFamily="34" charset="0"/>
              </a:rPr>
              <a:t>Ensuring Climate Action Plan consistency</a:t>
            </a:r>
          </a:p>
          <a:p>
            <a:pPr marL="231775" indent="0" fontAlgn="base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sz="3200" b="1" spc="-5">
                <a:latin typeface="Open Sans"/>
                <a:ea typeface="Open Sans"/>
                <a:cs typeface="Open Sans"/>
              </a:rPr>
              <a:t>Land Use</a:t>
            </a:r>
          </a:p>
          <a:p>
            <a:pPr marL="568325" indent="-336550" fontAlgn="base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pc="-5">
                <a:solidFill>
                  <a:prstClr val="black"/>
                </a:solidFill>
                <a:ea typeface="Open Sans" panose="020B0606030504020204" pitchFamily="34" charset="0"/>
              </a:rPr>
              <a:t>Evaluation of the proposed land use designation and zoning</a:t>
            </a:r>
          </a:p>
          <a:p>
            <a:pPr marL="568325" marR="0" lvl="0" indent="-336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spc="-5">
              <a:solidFill>
                <a:prstClr val="black"/>
              </a:solidFill>
              <a:ea typeface="Open Sans" panose="020B0606030504020204" pitchFamily="34" charset="0"/>
            </a:endParaRPr>
          </a:p>
          <a:p>
            <a:pPr marL="23336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Open Sans" panose="020B0606030504020204" pitchFamily="34" charset="0"/>
            </a:endParaRPr>
          </a:p>
        </p:txBody>
      </p:sp>
      <p:sp>
        <p:nvSpPr>
          <p:cNvPr id="62468" name="Shape 195">
            <a:extLst>
              <a:ext uri="{FF2B5EF4-FFF2-40B4-BE49-F238E27FC236}">
                <a16:creationId xmlns:a16="http://schemas.microsoft.com/office/drawing/2014/main" id="{D47431E6-F179-4877-A5A4-BD3A2A97A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57ECFF-67AD-49CF-A96C-3EB279147668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2469" name="Shape 594">
            <a:extLst>
              <a:ext uri="{FF2B5EF4-FFF2-40B4-BE49-F238E27FC236}">
                <a16:creationId xmlns:a16="http://schemas.microsoft.com/office/drawing/2014/main" id="{2A077D87-CB26-4355-A59D-F7AC06B4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040" y="65088"/>
            <a:ext cx="3834448" cy="6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Initiation Issues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76209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>
            <a:extLst>
              <a:ext uri="{FF2B5EF4-FFF2-40B4-BE49-F238E27FC236}">
                <a16:creationId xmlns:a16="http://schemas.microsoft.com/office/drawing/2014/main" id="{818C0F3F-1D7A-4557-8978-E9A54ABC2676}"/>
              </a:ext>
            </a:extLst>
          </p:cNvPr>
          <p:cNvSpPr txBox="1"/>
          <p:nvPr/>
        </p:nvSpPr>
        <p:spPr>
          <a:xfrm>
            <a:off x="395288" y="2270125"/>
            <a:ext cx="10920412" cy="231775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8"/>
              <a:buFontTx/>
              <a:buNone/>
              <a:tabLst/>
              <a:defRPr/>
            </a:pPr>
            <a:endParaRPr kumimoji="0" lang="en-US" sz="2118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25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118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INITIATE the plan amendment process to the Mission Valley Community Plan and the Atlas Specific Plan</a:t>
            </a:r>
          </a:p>
        </p:txBody>
      </p:sp>
      <p:sp>
        <p:nvSpPr>
          <p:cNvPr id="68611" name="Shape 195">
            <a:extLst>
              <a:ext uri="{FF2B5EF4-FFF2-40B4-BE49-F238E27FC236}">
                <a16:creationId xmlns:a16="http://schemas.microsoft.com/office/drawing/2014/main" id="{1C4E298A-8858-4492-B5BD-A71B69C8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354EDC-EBD8-4C10-BD39-F07D2768C094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8612" name="Shape 594">
            <a:extLst>
              <a:ext uri="{FF2B5EF4-FFF2-40B4-BE49-F238E27FC236}">
                <a16:creationId xmlns:a16="http://schemas.microsoft.com/office/drawing/2014/main" id="{A4C0B52F-8562-45EC-899C-8784FB199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1662112"/>
            <a:ext cx="678338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Staff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t>Recommendation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184">
            <a:extLst>
              <a:ext uri="{FF2B5EF4-FFF2-40B4-BE49-F238E27FC236}">
                <a16:creationId xmlns:a16="http://schemas.microsoft.com/office/drawing/2014/main" id="{5D9B68F0-0423-4429-909C-CF9231F90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09613"/>
            <a:ext cx="9144000" cy="446087"/>
          </a:xfrm>
        </p:spPr>
        <p:txBody>
          <a:bodyPr lIns="91425" tIns="45700" rIns="91425" bIns="45700">
            <a:normAutofit fontScale="90000"/>
          </a:bodyPr>
          <a:lstStyle/>
          <a:p>
            <a:pPr eaLnBrk="1" hangingPunct="1">
              <a:buClr>
                <a:srgbClr val="FFFFFF"/>
              </a:buClr>
              <a:buSzPts val="2500"/>
              <a:buFont typeface="Merriweather"/>
              <a:buNone/>
              <a:defRPr/>
            </a:pPr>
            <a:r>
              <a:rPr lang="en-US" altLang="en-US" sz="2800">
                <a:solidFill>
                  <a:srgbClr val="FFFFFF"/>
                </a:solidFill>
                <a:ea typeface="Merriweather"/>
                <a:cs typeface="Merriweather"/>
                <a:sym typeface="Merriweather"/>
              </a:rPr>
              <a:t>Planning Department</a:t>
            </a:r>
          </a:p>
        </p:txBody>
      </p:sp>
      <p:sp>
        <p:nvSpPr>
          <p:cNvPr id="70659" name="Shape 187">
            <a:extLst>
              <a:ext uri="{FF2B5EF4-FFF2-40B4-BE49-F238E27FC236}">
                <a16:creationId xmlns:a16="http://schemas.microsoft.com/office/drawing/2014/main" id="{C917354F-41D5-4470-A7C3-79CD131BE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2838" y="1773238"/>
            <a:ext cx="9809162" cy="1655762"/>
          </a:xfrm>
        </p:spPr>
        <p:txBody>
          <a:bodyPr lIns="91425" tIns="45700" rIns="91425" bIns="45700" anchor="t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6100">
              <a:solidFill>
                <a:srgbClr val="FFFFFF"/>
              </a:solidFill>
              <a:latin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6100">
                <a:solidFill>
                  <a:srgbClr val="FFFFFF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Public Comment</a:t>
            </a:r>
            <a:endParaRPr lang="en-US" altLang="en-US" sz="6100">
              <a:solidFill>
                <a:srgbClr val="000000"/>
              </a:solidFill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0660" name="Shape 184">
            <a:extLst>
              <a:ext uri="{FF2B5EF4-FFF2-40B4-BE49-F238E27FC236}">
                <a16:creationId xmlns:a16="http://schemas.microsoft.com/office/drawing/2014/main" id="{65CDF41B-1D78-4A4D-A2A9-D4FE0ED1C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338" y="4919663"/>
            <a:ext cx="17891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SzPts val="2500"/>
              <a:buFont typeface="Merriweather" panose="00000500000000000000" pitchFamily="2" charset="0"/>
              <a:buNone/>
            </a:pPr>
            <a:r>
              <a:rPr lang="en-US" altLang="en-US">
                <a:solidFill>
                  <a:srgbClr val="FFFFFF"/>
                </a:solidFill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  <a:sym typeface="Merriweather" panose="00000500000000000000" pitchFamily="2" charset="0"/>
              </a:rPr>
              <a:t>Item #1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561EF7-A00A-BA44-5CDB-0A30FE83B6AA}"/>
              </a:ext>
            </a:extLst>
          </p:cNvPr>
          <p:cNvSpPr/>
          <p:nvPr/>
        </p:nvSpPr>
        <p:spPr>
          <a:xfrm>
            <a:off x="602192" y="861794"/>
            <a:ext cx="497403" cy="619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1C5A3-8307-4043-82A3-6ACCF6E9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6" y="1020385"/>
            <a:ext cx="10155192" cy="1069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Mission Valley Community Plan and General Plan Amendment Initiation: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870D7-70CD-4A6E-A441-EA59E62D5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616" y="2245656"/>
            <a:ext cx="11232984" cy="4015444"/>
          </a:xfrm>
        </p:spPr>
        <p:txBody>
          <a:bodyPr rtlCol="0">
            <a:normAutofit/>
          </a:bodyPr>
          <a:lstStyle/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/>
              <a:t>1.32 Acre Site </a:t>
            </a:r>
          </a:p>
          <a:p>
            <a:pPr marL="1200150" lvl="2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/>
              <a:t>Redesignate the subject site:</a:t>
            </a:r>
          </a:p>
          <a:p>
            <a:pPr marL="1714500" lvl="3" indent="-342900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/>
              <a:t>From: Community Plan Land Use from Right-of-Way</a:t>
            </a:r>
          </a:p>
          <a:p>
            <a:pPr marL="1714500" lvl="3" indent="-342900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/>
              <a:t>To: Office and Visitor Commercial (Residential Prohibited)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endParaRPr lang="en-US" sz="2000"/>
          </a:p>
          <a:p>
            <a:pPr marL="1200150" lvl="2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/>
              <a:t>Removal from the Community Plan Implementation Overlay Zone (CPIOZ) Specific Plan Subdistrict</a:t>
            </a:r>
            <a:endParaRPr lang="en-US" sz="2800">
              <a:ea typeface="Open Sans"/>
              <a:cs typeface="Open Sans"/>
            </a:endParaRPr>
          </a:p>
          <a:p>
            <a:pPr marL="1200150" lvl="2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/>
              <a:t>Removal from the Atlas Specific Plan</a:t>
            </a:r>
          </a:p>
        </p:txBody>
      </p:sp>
      <p:sp>
        <p:nvSpPr>
          <p:cNvPr id="25604" name="Shape 594">
            <a:extLst>
              <a:ext uri="{FF2B5EF4-FFF2-40B4-BE49-F238E27FC236}">
                <a16:creationId xmlns:a16="http://schemas.microsoft.com/office/drawing/2014/main" id="{52B78065-E003-4594-A475-28F7E7EA9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940" y="53975"/>
            <a:ext cx="4480560" cy="7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Arial Unicode MS"/>
                <a:cs typeface="Arial Unicode MS"/>
                <a:sym typeface="Open Sans" panose="020B0606030504020204" pitchFamily="34" charset="0"/>
              </a:rPr>
              <a:t>Initiation Request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Shape 195">
            <a:extLst>
              <a:ext uri="{FF2B5EF4-FFF2-40B4-BE49-F238E27FC236}">
                <a16:creationId xmlns:a16="http://schemas.microsoft.com/office/drawing/2014/main" id="{0B051F9B-F539-4E56-9443-DBE9CBD4A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7948F-F5F6-4EB1-9B1F-648A510ED2A2}" type="slidenum"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172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9BAE5F-5534-4A28-97E4-00E3BC25D7B5}"/>
              </a:ext>
            </a:extLst>
          </p:cNvPr>
          <p:cNvSpPr txBox="1"/>
          <p:nvPr/>
        </p:nvSpPr>
        <p:spPr>
          <a:xfrm>
            <a:off x="8834119" y="82205"/>
            <a:ext cx="3291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ED7D31"/>
                </a:solidFill>
              </a:rPr>
              <a:t>Site Location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C061E-AE6A-4D4D-8255-4A1D0F6A96B9}"/>
              </a:ext>
            </a:extLst>
          </p:cNvPr>
          <p:cNvSpPr txBox="1"/>
          <p:nvPr/>
        </p:nvSpPr>
        <p:spPr>
          <a:xfrm>
            <a:off x="202895" y="1213191"/>
            <a:ext cx="3798653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Subject Site: </a:t>
            </a:r>
          </a:p>
          <a:p>
            <a:pPr marL="40132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Open Sans"/>
                <a:cs typeface="Open Sans"/>
              </a:rPr>
              <a:t>Along Hotel Circle</a:t>
            </a:r>
          </a:p>
          <a:p>
            <a:pPr marL="5842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>
                <a:ea typeface="Open Sans"/>
                <a:cs typeface="Open Sans"/>
              </a:rPr>
              <a:t>Applicant: </a:t>
            </a:r>
          </a:p>
          <a:p>
            <a:pPr marL="342900" lvl="1" indent="-283845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Kalthia</a:t>
            </a:r>
            <a:r>
              <a:rPr lang="en-US" sz="2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Construction Management, LLC</a:t>
            </a:r>
            <a:endParaRPr lang="en-US" sz="280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hape 195">
            <a:extLst>
              <a:ext uri="{FF2B5EF4-FFF2-40B4-BE49-F238E27FC236}">
                <a16:creationId xmlns:a16="http://schemas.microsoft.com/office/drawing/2014/main" id="{A5478D0F-C32A-4E27-BD39-B81EB342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41B2C-9CF2-C5CB-AC82-F95D4ADBE1FA}"/>
              </a:ext>
            </a:extLst>
          </p:cNvPr>
          <p:cNvSpPr txBox="1"/>
          <p:nvPr/>
        </p:nvSpPr>
        <p:spPr>
          <a:xfrm>
            <a:off x="7270044" y="2020711"/>
            <a:ext cx="1521379" cy="338554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/>
              <a:t>Mission Valley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D9FDB-3AAD-044D-8805-565DFE954D98}"/>
              </a:ext>
            </a:extLst>
          </p:cNvPr>
          <p:cNvSpPr txBox="1"/>
          <p:nvPr/>
        </p:nvSpPr>
        <p:spPr>
          <a:xfrm>
            <a:off x="7693377" y="4679245"/>
            <a:ext cx="937180" cy="33855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/>
              <a:t>Uptown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7A83E-54B3-FBBA-123E-7A4062475F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4" r="29058"/>
          <a:stretch/>
        </p:blipFill>
        <p:spPr>
          <a:xfrm>
            <a:off x="4094016" y="1137824"/>
            <a:ext cx="8031480" cy="458235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110E870-ECD1-2582-02E0-0A5D34A228E5}"/>
              </a:ext>
            </a:extLst>
          </p:cNvPr>
          <p:cNvSpPr/>
          <p:nvPr/>
        </p:nvSpPr>
        <p:spPr>
          <a:xfrm>
            <a:off x="7142485" y="3902222"/>
            <a:ext cx="751476" cy="829798"/>
          </a:xfrm>
          <a:custGeom>
            <a:avLst/>
            <a:gdLst>
              <a:gd name="connsiteX0" fmla="*/ 0 w 1185334"/>
              <a:gd name="connsiteY0" fmla="*/ 0 h 1038578"/>
              <a:gd name="connsiteX1" fmla="*/ 11289 w 1185334"/>
              <a:gd name="connsiteY1" fmla="*/ 790223 h 1038578"/>
              <a:gd name="connsiteX2" fmla="*/ 1185334 w 1185334"/>
              <a:gd name="connsiteY2" fmla="*/ 1038578 h 1038578"/>
              <a:gd name="connsiteX3" fmla="*/ 1095023 w 1185334"/>
              <a:gd name="connsiteY3" fmla="*/ 11289 h 1038578"/>
              <a:gd name="connsiteX4" fmla="*/ 0 w 1185334"/>
              <a:gd name="connsiteY4" fmla="*/ 0 h 1038578"/>
              <a:gd name="connsiteX0" fmla="*/ 0 w 1095023"/>
              <a:gd name="connsiteY0" fmla="*/ 0 h 962210"/>
              <a:gd name="connsiteX1" fmla="*/ 11289 w 1095023"/>
              <a:gd name="connsiteY1" fmla="*/ 790223 h 962210"/>
              <a:gd name="connsiteX2" fmla="*/ 925117 w 1095023"/>
              <a:gd name="connsiteY2" fmla="*/ 962210 h 962210"/>
              <a:gd name="connsiteX3" fmla="*/ 1095023 w 1095023"/>
              <a:gd name="connsiteY3" fmla="*/ 11289 h 962210"/>
              <a:gd name="connsiteX4" fmla="*/ 0 w 1095023"/>
              <a:gd name="connsiteY4" fmla="*/ 0 h 962210"/>
              <a:gd name="connsiteX0" fmla="*/ 0 w 979371"/>
              <a:gd name="connsiteY0" fmla="*/ 1439 h 963649"/>
              <a:gd name="connsiteX1" fmla="*/ 11289 w 979371"/>
              <a:gd name="connsiteY1" fmla="*/ 791662 h 963649"/>
              <a:gd name="connsiteX2" fmla="*/ 925117 w 979371"/>
              <a:gd name="connsiteY2" fmla="*/ 963649 h 963649"/>
              <a:gd name="connsiteX3" fmla="*/ 979371 w 979371"/>
              <a:gd name="connsiteY3" fmla="*/ 0 h 963649"/>
              <a:gd name="connsiteX4" fmla="*/ 0 w 979371"/>
              <a:gd name="connsiteY4" fmla="*/ 1439 h 963649"/>
              <a:gd name="connsiteX0" fmla="*/ 0 w 950458"/>
              <a:gd name="connsiteY0" fmla="*/ 0 h 962210"/>
              <a:gd name="connsiteX1" fmla="*/ 11289 w 950458"/>
              <a:gd name="connsiteY1" fmla="*/ 790223 h 962210"/>
              <a:gd name="connsiteX2" fmla="*/ 925117 w 950458"/>
              <a:gd name="connsiteY2" fmla="*/ 962210 h 962210"/>
              <a:gd name="connsiteX3" fmla="*/ 950458 w 950458"/>
              <a:gd name="connsiteY3" fmla="*/ 74929 h 962210"/>
              <a:gd name="connsiteX4" fmla="*/ 0 w 950458"/>
              <a:gd name="connsiteY4" fmla="*/ 0 h 962210"/>
              <a:gd name="connsiteX0" fmla="*/ 0 w 950458"/>
              <a:gd name="connsiteY0" fmla="*/ 0 h 924026"/>
              <a:gd name="connsiteX1" fmla="*/ 11289 w 950458"/>
              <a:gd name="connsiteY1" fmla="*/ 752039 h 924026"/>
              <a:gd name="connsiteX2" fmla="*/ 925117 w 950458"/>
              <a:gd name="connsiteY2" fmla="*/ 924026 h 924026"/>
              <a:gd name="connsiteX3" fmla="*/ 950458 w 950458"/>
              <a:gd name="connsiteY3" fmla="*/ 36745 h 924026"/>
              <a:gd name="connsiteX4" fmla="*/ 0 w 950458"/>
              <a:gd name="connsiteY4" fmla="*/ 0 h 92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458" h="924026">
                <a:moveTo>
                  <a:pt x="0" y="0"/>
                </a:moveTo>
                <a:lnTo>
                  <a:pt x="11289" y="752039"/>
                </a:lnTo>
                <a:lnTo>
                  <a:pt x="925117" y="924026"/>
                </a:lnTo>
                <a:lnTo>
                  <a:pt x="950458" y="36745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E3738C5E-9E31-0D33-1E2C-15B570B9017E}"/>
              </a:ext>
            </a:extLst>
          </p:cNvPr>
          <p:cNvSpPr/>
          <p:nvPr/>
        </p:nvSpPr>
        <p:spPr>
          <a:xfrm>
            <a:off x="7693377" y="3161272"/>
            <a:ext cx="1422587" cy="594937"/>
          </a:xfrm>
          <a:prstGeom prst="borderCallout1">
            <a:avLst>
              <a:gd name="adj1" fmla="val 52905"/>
              <a:gd name="adj2" fmla="val -1191"/>
              <a:gd name="adj3" fmla="val 175426"/>
              <a:gd name="adj4" fmla="val -19824"/>
            </a:avLst>
          </a:prstGeom>
          <a:ln w="22225">
            <a:solidFill>
              <a:srgbClr val="FFC000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Subject Site</a:t>
            </a:r>
          </a:p>
        </p:txBody>
      </p:sp>
    </p:spTree>
    <p:extLst>
      <p:ext uri="{BB962C8B-B14F-4D97-AF65-F5344CB8AC3E}">
        <p14:creationId xmlns:p14="http://schemas.microsoft.com/office/powerpoint/2010/main" val="405999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F14C99-F750-5B3C-9505-8117CAB34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154" y="878872"/>
            <a:ext cx="8716567" cy="5487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5F7960-529A-D4CC-9FA7-F9C48045A52B}"/>
              </a:ext>
            </a:extLst>
          </p:cNvPr>
          <p:cNvSpPr txBox="1"/>
          <p:nvPr/>
        </p:nvSpPr>
        <p:spPr>
          <a:xfrm>
            <a:off x="8757919" y="133005"/>
            <a:ext cx="3291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ED7D31"/>
                </a:solidFill>
              </a:rPr>
              <a:t>Subject Site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B239808-2EE1-0749-94FE-2D07A9A136F5}"/>
              </a:ext>
            </a:extLst>
          </p:cNvPr>
          <p:cNvCxnSpPr>
            <a:cxnSpLocks/>
          </p:cNvCxnSpPr>
          <p:nvPr/>
        </p:nvCxnSpPr>
        <p:spPr>
          <a:xfrm flipV="1">
            <a:off x="7594600" y="3314700"/>
            <a:ext cx="0" cy="24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0F5093EC-4813-C4B2-0999-2EFD36606819}"/>
              </a:ext>
            </a:extLst>
          </p:cNvPr>
          <p:cNvSpPr txBox="1"/>
          <p:nvPr/>
        </p:nvSpPr>
        <p:spPr>
          <a:xfrm rot="252027">
            <a:off x="3089668" y="5544625"/>
            <a:ext cx="567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Hotel Circle South</a:t>
            </a:r>
          </a:p>
        </p:txBody>
      </p:sp>
      <p:sp>
        <p:nvSpPr>
          <p:cNvPr id="3" name="Shape 195">
            <a:extLst>
              <a:ext uri="{FF2B5EF4-FFF2-40B4-BE49-F238E27FC236}">
                <a16:creationId xmlns:a16="http://schemas.microsoft.com/office/drawing/2014/main" id="{F0E5E01E-6C5B-2303-F4D4-BAE3FC682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29EC09-3D49-03D4-773B-904D408FA837}"/>
              </a:ext>
            </a:extLst>
          </p:cNvPr>
          <p:cNvSpPr/>
          <p:nvPr/>
        </p:nvSpPr>
        <p:spPr>
          <a:xfrm>
            <a:off x="2427111" y="3414889"/>
            <a:ext cx="3364089" cy="2048933"/>
          </a:xfrm>
          <a:custGeom>
            <a:avLst/>
            <a:gdLst>
              <a:gd name="connsiteX0" fmla="*/ 0 w 3364089"/>
              <a:gd name="connsiteY0" fmla="*/ 2122311 h 2302933"/>
              <a:gd name="connsiteX1" fmla="*/ 3273778 w 3364089"/>
              <a:gd name="connsiteY1" fmla="*/ 2302933 h 2302933"/>
              <a:gd name="connsiteX2" fmla="*/ 3364089 w 3364089"/>
              <a:gd name="connsiteY2" fmla="*/ 428978 h 2302933"/>
              <a:gd name="connsiteX3" fmla="*/ 1038578 w 3364089"/>
              <a:gd name="connsiteY3" fmla="*/ 0 h 2302933"/>
              <a:gd name="connsiteX4" fmla="*/ 0 w 3364089"/>
              <a:gd name="connsiteY4" fmla="*/ 2122311 h 2302933"/>
              <a:gd name="connsiteX0" fmla="*/ 0 w 3364089"/>
              <a:gd name="connsiteY0" fmla="*/ 1868311 h 2048933"/>
              <a:gd name="connsiteX1" fmla="*/ 3273778 w 3364089"/>
              <a:gd name="connsiteY1" fmla="*/ 2048933 h 2048933"/>
              <a:gd name="connsiteX2" fmla="*/ 3364089 w 3364089"/>
              <a:gd name="connsiteY2" fmla="*/ 174978 h 2048933"/>
              <a:gd name="connsiteX3" fmla="*/ 1229078 w 3364089"/>
              <a:gd name="connsiteY3" fmla="*/ 0 h 2048933"/>
              <a:gd name="connsiteX4" fmla="*/ 0 w 3364089"/>
              <a:gd name="connsiteY4" fmla="*/ 1868311 h 204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089" h="2048933">
                <a:moveTo>
                  <a:pt x="0" y="1868311"/>
                </a:moveTo>
                <a:lnTo>
                  <a:pt x="3273778" y="2048933"/>
                </a:lnTo>
                <a:lnTo>
                  <a:pt x="3364089" y="174978"/>
                </a:lnTo>
                <a:lnTo>
                  <a:pt x="1229078" y="0"/>
                </a:lnTo>
                <a:lnTo>
                  <a:pt x="0" y="186831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02CAA-775C-CDF6-AC59-E2A99AC47370}"/>
              </a:ext>
            </a:extLst>
          </p:cNvPr>
          <p:cNvSpPr txBox="1"/>
          <p:nvPr/>
        </p:nvSpPr>
        <p:spPr>
          <a:xfrm rot="252027">
            <a:off x="2868875" y="4081522"/>
            <a:ext cx="322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Subject Site</a:t>
            </a:r>
          </a:p>
        </p:txBody>
      </p:sp>
    </p:spTree>
    <p:extLst>
      <p:ext uri="{BB962C8B-B14F-4D97-AF65-F5344CB8AC3E}">
        <p14:creationId xmlns:p14="http://schemas.microsoft.com/office/powerpoint/2010/main" val="189069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D7A13C-5D5E-16EE-BA90-F19F055F5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66" y="790364"/>
            <a:ext cx="12192000" cy="5340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7FF8A7-2973-4F00-A70A-2E2F5775A29C}"/>
              </a:ext>
            </a:extLst>
          </p:cNvPr>
          <p:cNvSpPr txBox="1"/>
          <p:nvPr/>
        </p:nvSpPr>
        <p:spPr>
          <a:xfrm>
            <a:off x="8345979" y="50800"/>
            <a:ext cx="3769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ED7D31"/>
                </a:solidFill>
              </a:rPr>
              <a:t>Adjacent Uses</a:t>
            </a:r>
          </a:p>
        </p:txBody>
      </p:sp>
      <p:sp>
        <p:nvSpPr>
          <p:cNvPr id="25" name="Shape 195">
            <a:extLst>
              <a:ext uri="{FF2B5EF4-FFF2-40B4-BE49-F238E27FC236}">
                <a16:creationId xmlns:a16="http://schemas.microsoft.com/office/drawing/2014/main" id="{D788F37C-47F1-499B-9B5A-49023C37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3F331942-5AAD-F428-6CB9-D2E76CEB863F}"/>
              </a:ext>
            </a:extLst>
          </p:cNvPr>
          <p:cNvSpPr txBox="1"/>
          <p:nvPr/>
        </p:nvSpPr>
        <p:spPr>
          <a:xfrm>
            <a:off x="3207259" y="3618408"/>
            <a:ext cx="977970" cy="338554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Hotel</a:t>
            </a:r>
            <a:endParaRPr lang="en-US" sz="1350" b="1"/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id="{70398CD7-4656-9700-93AC-9A2F33FDF540}"/>
              </a:ext>
            </a:extLst>
          </p:cNvPr>
          <p:cNvSpPr txBox="1"/>
          <p:nvPr/>
        </p:nvSpPr>
        <p:spPr>
          <a:xfrm>
            <a:off x="8036875" y="3157515"/>
            <a:ext cx="836192" cy="338554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/>
              <a:t>  </a:t>
            </a:r>
            <a:r>
              <a:rPr lang="en-US" sz="1600" b="1"/>
              <a:t>Hotel</a:t>
            </a: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CF12B387-A931-DDBC-5709-416C7BA2C909}"/>
              </a:ext>
            </a:extLst>
          </p:cNvPr>
          <p:cNvSpPr txBox="1"/>
          <p:nvPr/>
        </p:nvSpPr>
        <p:spPr>
          <a:xfrm>
            <a:off x="7242690" y="3160337"/>
            <a:ext cx="704688" cy="300082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/>
              <a:t>Office 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E76AF47-84CE-46F4-EDC8-FACC4386C573}"/>
              </a:ext>
            </a:extLst>
          </p:cNvPr>
          <p:cNvSpPr txBox="1"/>
          <p:nvPr/>
        </p:nvSpPr>
        <p:spPr>
          <a:xfrm>
            <a:off x="4389428" y="4321379"/>
            <a:ext cx="1365878" cy="507831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/>
              <a:t>Multi-family Residential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B7CEB53-FBF0-E0B5-2C68-677BCFE32DF4}"/>
              </a:ext>
            </a:extLst>
          </p:cNvPr>
          <p:cNvSpPr txBox="1"/>
          <p:nvPr/>
        </p:nvSpPr>
        <p:spPr>
          <a:xfrm>
            <a:off x="6356036" y="4575294"/>
            <a:ext cx="1365878" cy="507831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/>
              <a:t>Multi-family Residential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5A6FF48-49A5-30A9-265F-AFA2FE0475A4}"/>
              </a:ext>
            </a:extLst>
          </p:cNvPr>
          <p:cNvSpPr txBox="1"/>
          <p:nvPr/>
        </p:nvSpPr>
        <p:spPr>
          <a:xfrm>
            <a:off x="3300050" y="1598985"/>
            <a:ext cx="1365878" cy="507831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/>
              <a:t>Multi-family Residential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42F387B-048B-669C-D8CF-CF9650AC9E91}"/>
              </a:ext>
            </a:extLst>
          </p:cNvPr>
          <p:cNvSpPr txBox="1"/>
          <p:nvPr/>
        </p:nvSpPr>
        <p:spPr>
          <a:xfrm>
            <a:off x="1783785" y="3429000"/>
            <a:ext cx="977970" cy="338554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Hotel</a:t>
            </a:r>
            <a:endParaRPr lang="en-US" sz="1350" b="1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EAAE136-03F2-D161-FA07-2B70DA380084}"/>
              </a:ext>
            </a:extLst>
          </p:cNvPr>
          <p:cNvSpPr txBox="1"/>
          <p:nvPr/>
        </p:nvSpPr>
        <p:spPr>
          <a:xfrm>
            <a:off x="1417970" y="1260431"/>
            <a:ext cx="977970" cy="338554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Hotel</a:t>
            </a:r>
            <a:endParaRPr lang="en-US" sz="1350" b="1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248DFC9-E469-2060-27EF-7C365E252F01}"/>
              </a:ext>
            </a:extLst>
          </p:cNvPr>
          <p:cNvSpPr txBox="1"/>
          <p:nvPr/>
        </p:nvSpPr>
        <p:spPr>
          <a:xfrm>
            <a:off x="9133417" y="4801389"/>
            <a:ext cx="1365878" cy="507831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/>
              <a:t>Multi-family Residential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BC2B5B8E-1E2B-90D6-1E4A-3D07EAA5B7C5}"/>
              </a:ext>
            </a:extLst>
          </p:cNvPr>
          <p:cNvSpPr txBox="1"/>
          <p:nvPr/>
        </p:nvSpPr>
        <p:spPr>
          <a:xfrm>
            <a:off x="7548652" y="1852900"/>
            <a:ext cx="704688" cy="300082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/>
              <a:t>Office 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BED0205-8213-D993-5C4F-EDF3986991E5}"/>
              </a:ext>
            </a:extLst>
          </p:cNvPr>
          <p:cNvSpPr txBox="1"/>
          <p:nvPr/>
        </p:nvSpPr>
        <p:spPr>
          <a:xfrm>
            <a:off x="10510584" y="3429000"/>
            <a:ext cx="704688" cy="300082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/>
              <a:t>Office 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912B9E8-D107-3A3B-C064-2AB3B032D16C}"/>
              </a:ext>
            </a:extLst>
          </p:cNvPr>
          <p:cNvSpPr txBox="1"/>
          <p:nvPr/>
        </p:nvSpPr>
        <p:spPr>
          <a:xfrm>
            <a:off x="9793381" y="1448944"/>
            <a:ext cx="704688" cy="300082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/>
              <a:t>Office 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745A0B1E-4C42-760F-DF08-F3C3597A0682}"/>
              </a:ext>
            </a:extLst>
          </p:cNvPr>
          <p:cNvSpPr txBox="1"/>
          <p:nvPr/>
        </p:nvSpPr>
        <p:spPr>
          <a:xfrm>
            <a:off x="6571456" y="1049141"/>
            <a:ext cx="1260406" cy="300082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/>
              <a:t>Golf Course 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1FAAD46C-40A3-9904-F1E6-990B7C12869C}"/>
              </a:ext>
            </a:extLst>
          </p:cNvPr>
          <p:cNvSpPr txBox="1"/>
          <p:nvPr/>
        </p:nvSpPr>
        <p:spPr>
          <a:xfrm>
            <a:off x="4397922" y="3064056"/>
            <a:ext cx="836192" cy="276999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Vacant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E649B6-9617-B628-FD92-B94A220A35D3}"/>
              </a:ext>
            </a:extLst>
          </p:cNvPr>
          <p:cNvSpPr/>
          <p:nvPr/>
        </p:nvSpPr>
        <p:spPr>
          <a:xfrm>
            <a:off x="5542844" y="3104444"/>
            <a:ext cx="1185334" cy="1038578"/>
          </a:xfrm>
          <a:custGeom>
            <a:avLst/>
            <a:gdLst>
              <a:gd name="connsiteX0" fmla="*/ 0 w 1185334"/>
              <a:gd name="connsiteY0" fmla="*/ 0 h 1038578"/>
              <a:gd name="connsiteX1" fmla="*/ 11289 w 1185334"/>
              <a:gd name="connsiteY1" fmla="*/ 790223 h 1038578"/>
              <a:gd name="connsiteX2" fmla="*/ 1185334 w 1185334"/>
              <a:gd name="connsiteY2" fmla="*/ 1038578 h 1038578"/>
              <a:gd name="connsiteX3" fmla="*/ 1095023 w 1185334"/>
              <a:gd name="connsiteY3" fmla="*/ 11289 h 1038578"/>
              <a:gd name="connsiteX4" fmla="*/ 0 w 1185334"/>
              <a:gd name="connsiteY4" fmla="*/ 0 h 103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334" h="1038578">
                <a:moveTo>
                  <a:pt x="0" y="0"/>
                </a:moveTo>
                <a:lnTo>
                  <a:pt x="11289" y="790223"/>
                </a:lnTo>
                <a:lnTo>
                  <a:pt x="1185334" y="1038578"/>
                </a:lnTo>
                <a:lnTo>
                  <a:pt x="1095023" y="11289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FF744F45-346B-EAFD-8F81-51F8E4E9A85D}"/>
              </a:ext>
            </a:extLst>
          </p:cNvPr>
          <p:cNvSpPr txBox="1"/>
          <p:nvPr/>
        </p:nvSpPr>
        <p:spPr>
          <a:xfrm>
            <a:off x="5707969" y="3389444"/>
            <a:ext cx="836192" cy="276999"/>
          </a:xfrm>
          <a:prstGeom prst="rect">
            <a:avLst/>
          </a:prstGeom>
          <a:solidFill>
            <a:schemeClr val="bg1">
              <a:alpha val="6117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Vacant 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EBEE36BE-766C-3AE5-8346-582BD8F81995}"/>
              </a:ext>
            </a:extLst>
          </p:cNvPr>
          <p:cNvSpPr/>
          <p:nvPr/>
        </p:nvSpPr>
        <p:spPr>
          <a:xfrm>
            <a:off x="6693329" y="2331150"/>
            <a:ext cx="1422587" cy="594937"/>
          </a:xfrm>
          <a:prstGeom prst="borderCallout1">
            <a:avLst>
              <a:gd name="adj1" fmla="val 52905"/>
              <a:gd name="adj2" fmla="val -1191"/>
              <a:gd name="adj3" fmla="val 150450"/>
              <a:gd name="adj4" fmla="val -40714"/>
            </a:avLst>
          </a:prstGeom>
          <a:ln w="22225">
            <a:solidFill>
              <a:srgbClr val="FFC000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Subject Site</a:t>
            </a:r>
          </a:p>
        </p:txBody>
      </p:sp>
    </p:spTree>
    <p:extLst>
      <p:ext uri="{BB962C8B-B14F-4D97-AF65-F5344CB8AC3E}">
        <p14:creationId xmlns:p14="http://schemas.microsoft.com/office/powerpoint/2010/main" val="340487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93792-B600-2E3E-2B59-E728A79D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56" r="1956"/>
          <a:stretch/>
        </p:blipFill>
        <p:spPr>
          <a:xfrm>
            <a:off x="3657600" y="834006"/>
            <a:ext cx="8537245" cy="5637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A78969-E1F9-273C-95F5-0477B4958999}"/>
              </a:ext>
            </a:extLst>
          </p:cNvPr>
          <p:cNvSpPr txBox="1"/>
          <p:nvPr/>
        </p:nvSpPr>
        <p:spPr>
          <a:xfrm>
            <a:off x="202895" y="1213191"/>
            <a:ext cx="3798653" cy="43704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South of I-8</a:t>
            </a:r>
          </a:p>
          <a:p>
            <a:pPr marL="40132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Open Sans"/>
                <a:cs typeface="Open Sans"/>
              </a:rPr>
              <a:t>Continued emphasis on:</a:t>
            </a:r>
          </a:p>
          <a:p>
            <a:pPr marL="85852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Open Sans"/>
                <a:cs typeface="Open Sans"/>
              </a:rPr>
              <a:t>Office, </a:t>
            </a:r>
          </a:p>
          <a:p>
            <a:pPr marL="85852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Open Sans"/>
                <a:cs typeface="Open Sans"/>
              </a:rPr>
              <a:t>Automobile,</a:t>
            </a:r>
          </a:p>
          <a:p>
            <a:pPr marL="85852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Open Sans"/>
                <a:cs typeface="Open Sans"/>
              </a:rPr>
              <a:t>Hotel uses</a:t>
            </a:r>
          </a:p>
          <a:p>
            <a:pPr marL="40132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Open Sans"/>
                <a:cs typeface="Open Sans"/>
              </a:rPr>
              <a:t>Hillsides</a:t>
            </a:r>
          </a:p>
          <a:p>
            <a:pPr marL="85852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Open Sans"/>
                <a:cs typeface="Open Sans"/>
              </a:rPr>
              <a:t>Sense of place</a:t>
            </a:r>
          </a:p>
        </p:txBody>
      </p:sp>
      <p:sp>
        <p:nvSpPr>
          <p:cNvPr id="5" name="Shape 594">
            <a:extLst>
              <a:ext uri="{FF2B5EF4-FFF2-40B4-BE49-F238E27FC236}">
                <a16:creationId xmlns:a16="http://schemas.microsoft.com/office/drawing/2014/main" id="{0DDFC80E-879B-C82D-FAF5-B774A344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940" y="53975"/>
            <a:ext cx="4480560" cy="7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 panose="020B0606030504020204" pitchFamily="34" charset="0"/>
                <a:ea typeface="Arial Unicode MS"/>
                <a:cs typeface="Arial Unicode MS"/>
                <a:sym typeface="Open Sans" panose="020B0606030504020204" pitchFamily="34" charset="0"/>
              </a:rPr>
              <a:t>Community Plan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Shape 195">
            <a:extLst>
              <a:ext uri="{FF2B5EF4-FFF2-40B4-BE49-F238E27FC236}">
                <a16:creationId xmlns:a16="http://schemas.microsoft.com/office/drawing/2014/main" id="{1C4C37A9-6359-BBAC-5227-3AD7CBCF2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461125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8804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DE754B-9592-4B78-8905-9E4CBAE841A2}"/>
              </a:ext>
            </a:extLst>
          </p:cNvPr>
          <p:cNvSpPr txBox="1"/>
          <p:nvPr/>
        </p:nvSpPr>
        <p:spPr>
          <a:xfrm>
            <a:off x="4852745" y="108263"/>
            <a:ext cx="7261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ED7D31"/>
                </a:solidFill>
              </a:rPr>
              <a:t>Planned Land Use</a:t>
            </a:r>
          </a:p>
        </p:txBody>
      </p:sp>
      <p:sp>
        <p:nvSpPr>
          <p:cNvPr id="5" name="Shape 195">
            <a:extLst>
              <a:ext uri="{FF2B5EF4-FFF2-40B4-BE49-F238E27FC236}">
                <a16:creationId xmlns:a16="http://schemas.microsoft.com/office/drawing/2014/main" id="{9C918993-D1E1-41EE-A013-860A3B74F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951" y="6453288"/>
            <a:ext cx="947493" cy="45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DE1FA41-09A4-4F84-9A72-CF0073EC4ACC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00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0AA50A-3E6A-2A8E-7601-EE57C5DD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84" y="800007"/>
            <a:ext cx="5640099" cy="5670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7647572-9E65-58F7-664C-A739F126C1AE}"/>
              </a:ext>
            </a:extLst>
          </p:cNvPr>
          <p:cNvGrpSpPr/>
          <p:nvPr/>
        </p:nvGrpSpPr>
        <p:grpSpPr>
          <a:xfrm>
            <a:off x="1789323" y="1005170"/>
            <a:ext cx="3477448" cy="5197541"/>
            <a:chOff x="7722744" y="835378"/>
            <a:chExt cx="3477448" cy="51975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F626AB-E2AD-5681-682B-344FC6CED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3613"/>
            <a:stretch/>
          </p:blipFill>
          <p:spPr>
            <a:xfrm>
              <a:off x="7948687" y="835378"/>
              <a:ext cx="2499214" cy="30103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6DE337B-4141-7000-43A9-CF667258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9371" t="16526"/>
            <a:stretch/>
          </p:blipFill>
          <p:spPr>
            <a:xfrm>
              <a:off x="7722744" y="3520081"/>
              <a:ext cx="3477448" cy="2512838"/>
            </a:xfrm>
            <a:prstGeom prst="rect">
              <a:avLst/>
            </a:prstGeom>
          </p:spPr>
        </p:pic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EC4A66D-DFA0-C991-2B67-F75773EA75D6}"/>
              </a:ext>
            </a:extLst>
          </p:cNvPr>
          <p:cNvSpPr/>
          <p:nvPr/>
        </p:nvSpPr>
        <p:spPr>
          <a:xfrm>
            <a:off x="7847227" y="4312508"/>
            <a:ext cx="321276" cy="538664"/>
          </a:xfrm>
          <a:custGeom>
            <a:avLst/>
            <a:gdLst>
              <a:gd name="connsiteX0" fmla="*/ 0 w 361244"/>
              <a:gd name="connsiteY0" fmla="*/ 0 h 553155"/>
              <a:gd name="connsiteX1" fmla="*/ 0 w 361244"/>
              <a:gd name="connsiteY1" fmla="*/ 440266 h 553155"/>
              <a:gd name="connsiteX2" fmla="*/ 349955 w 361244"/>
              <a:gd name="connsiteY2" fmla="*/ 553155 h 553155"/>
              <a:gd name="connsiteX3" fmla="*/ 361244 w 361244"/>
              <a:gd name="connsiteY3" fmla="*/ 67733 h 553155"/>
              <a:gd name="connsiteX4" fmla="*/ 0 w 361244"/>
              <a:gd name="connsiteY4" fmla="*/ 0 h 5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44" h="553155">
                <a:moveTo>
                  <a:pt x="0" y="0"/>
                </a:moveTo>
                <a:lnTo>
                  <a:pt x="0" y="440266"/>
                </a:lnTo>
                <a:lnTo>
                  <a:pt x="349955" y="553155"/>
                </a:lnTo>
                <a:lnTo>
                  <a:pt x="361244" y="67733"/>
                </a:lnTo>
                <a:lnTo>
                  <a:pt x="0" y="0"/>
                </a:lnTo>
                <a:close/>
              </a:path>
            </a:pathLst>
          </a:custGeom>
          <a:noFill/>
          <a:ln w="3492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8DA4744D-4CE5-ED0F-2038-D822B6E144A7}"/>
              </a:ext>
            </a:extLst>
          </p:cNvPr>
          <p:cNvSpPr/>
          <p:nvPr/>
        </p:nvSpPr>
        <p:spPr>
          <a:xfrm>
            <a:off x="5854951" y="5463056"/>
            <a:ext cx="1422587" cy="594937"/>
          </a:xfrm>
          <a:prstGeom prst="borderCallout1">
            <a:avLst>
              <a:gd name="adj1" fmla="val -5917"/>
              <a:gd name="adj2" fmla="val 54357"/>
              <a:gd name="adj3" fmla="val -134649"/>
              <a:gd name="adj4" fmla="val 147554"/>
            </a:avLst>
          </a:prstGeom>
          <a:ln w="31750">
            <a:solidFill>
              <a:schemeClr val="accent4"/>
            </a:solidFill>
            <a:headEnd type="oval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Subject Site</a:t>
            </a:r>
          </a:p>
        </p:txBody>
      </p:sp>
    </p:spTree>
    <p:extLst>
      <p:ext uri="{BB962C8B-B14F-4D97-AF65-F5344CB8AC3E}">
        <p14:creationId xmlns:p14="http://schemas.microsoft.com/office/powerpoint/2010/main" val="221357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1A301A-8F8A-4DEC-8B79-F5F2E9EBDD34}"/>
              </a:ext>
            </a:extLst>
          </p:cNvPr>
          <p:cNvSpPr txBox="1"/>
          <p:nvPr/>
        </p:nvSpPr>
        <p:spPr>
          <a:xfrm>
            <a:off x="7223760" y="68409"/>
            <a:ext cx="4890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>
                <a:solidFill>
                  <a:schemeClr val="accent2"/>
                </a:solidFill>
              </a:rPr>
              <a:t>CPIOZ Subdistricts</a:t>
            </a:r>
          </a:p>
        </p:txBody>
      </p:sp>
      <p:sp>
        <p:nvSpPr>
          <p:cNvPr id="7" name="Shape 195">
            <a:extLst>
              <a:ext uri="{FF2B5EF4-FFF2-40B4-BE49-F238E27FC236}">
                <a16:creationId xmlns:a16="http://schemas.microsoft.com/office/drawing/2014/main" id="{93BD4960-760F-4E0F-8B08-862B7091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21" y="6410893"/>
            <a:ext cx="9350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D7948F-F5F6-4EB1-9B1F-648A510ED2A2}" type="slidenum">
              <a:rPr lang="en-US" altLang="en-US" sz="2000" b="1">
                <a:solidFill>
                  <a:srgbClr val="FFFFFF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00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142A8-8043-D01B-70B8-7F0910852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43" t="20252" r="11482" b="7827"/>
          <a:stretch/>
        </p:blipFill>
        <p:spPr>
          <a:xfrm>
            <a:off x="110397" y="3627286"/>
            <a:ext cx="4124204" cy="2062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1E73C-BCDC-AE16-C769-8C178C969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601" y="1144023"/>
            <a:ext cx="7164084" cy="4762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3A5F2E-E11C-180B-C80B-570DF21AB5D1}"/>
              </a:ext>
            </a:extLst>
          </p:cNvPr>
          <p:cNvSpPr txBox="1"/>
          <p:nvPr/>
        </p:nvSpPr>
        <p:spPr>
          <a:xfrm>
            <a:off x="202895" y="1213191"/>
            <a:ext cx="3798653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Community Plan Implementation Overlay Zone - Subdistricts</a:t>
            </a:r>
          </a:p>
        </p:txBody>
      </p:sp>
    </p:spTree>
    <p:extLst>
      <p:ext uri="{BB962C8B-B14F-4D97-AF65-F5344CB8AC3E}">
        <p14:creationId xmlns:p14="http://schemas.microsoft.com/office/powerpoint/2010/main" val="21867600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n Diego Fonts">
      <a:majorFont>
        <a:latin typeface="Merriweath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s 1920x1080" id="{FEFB07A7-4A2F-4587-9F78-24EB8C7EE397}" vid="{C22CB2FC-E91E-4891-A181-C3E1F14907C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1AC68F654354C8B7E7EE96A928030" ma:contentTypeVersion="18" ma:contentTypeDescription="Create a new document." ma:contentTypeScope="" ma:versionID="9ff2367c9cfa88e93c709d49c1609b9a">
  <xsd:schema xmlns:xsd="http://www.w3.org/2001/XMLSchema" xmlns:xs="http://www.w3.org/2001/XMLSchema" xmlns:p="http://schemas.microsoft.com/office/2006/metadata/properties" xmlns:ns2="04dd0379-12f3-4ae2-8679-593c8c0bc215" xmlns:ns3="1f9e1c95-091d-4f28-ad45-4e2d06a04ce9" targetNamespace="http://schemas.microsoft.com/office/2006/metadata/properties" ma:root="true" ma:fieldsID="bc230449af7b573503f55d83ef5fccf8" ns2:_="" ns3:_="">
    <xsd:import namespace="04dd0379-12f3-4ae2-8679-593c8c0bc215"/>
    <xsd:import namespace="1f9e1c95-091d-4f28-ad45-4e2d06a04c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RequiredEdi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d0379-12f3-4ae2-8679-593c8c0bc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d174f9a-d9c2-49e9-b05c-597e952d2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RequiredEdits" ma:index="25" nillable="true" ma:displayName="Required Edits" ma:format="Dropdown" ma:internalName="RequiredEdi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e1c95-091d-4f28-ad45-4e2d06a04c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8d39c45-9ec9-42ce-8532-bf5d4cd66917}" ma:internalName="TaxCatchAll" ma:showField="CatchAllData" ma:web="1f9e1c95-091d-4f28-ad45-4e2d06a04c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9e1c95-091d-4f28-ad45-4e2d06a04ce9" xsi:nil="true"/>
    <RequiredEdits xmlns="04dd0379-12f3-4ae2-8679-593c8c0bc215" xsi:nil="true"/>
    <lcf76f155ced4ddcb4097134ff3c332f xmlns="04dd0379-12f3-4ae2-8679-593c8c0bc2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4FAB59-952B-4826-8B22-2280D7BD33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5A819-8B89-496D-A708-04763A301496}">
  <ds:schemaRefs>
    <ds:schemaRef ds:uri="04dd0379-12f3-4ae2-8679-593c8c0bc215"/>
    <ds:schemaRef ds:uri="1f9e1c95-091d-4f28-ad45-4e2d06a04c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27F575-56A6-488A-AF2F-041EDF5033C6}">
  <ds:schemaRefs>
    <ds:schemaRef ds:uri="http://purl.org/dc/elements/1.1/"/>
    <ds:schemaRef ds:uri="http://purl.org/dc/terms/"/>
    <ds:schemaRef ds:uri="1f9e1c95-091d-4f28-ad45-4e2d06a04ce9"/>
    <ds:schemaRef ds:uri="04dd0379-12f3-4ae2-8679-593c8c0bc215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949</Words>
  <Application>Microsoft Office PowerPoint</Application>
  <PresentationFormat>Widescreen</PresentationFormat>
  <Paragraphs>255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Unicode MS</vt:lpstr>
      <vt:lpstr>Calibri</vt:lpstr>
      <vt:lpstr>Calibri Light</vt:lpstr>
      <vt:lpstr>Courier New</vt:lpstr>
      <vt:lpstr>Merriweather</vt:lpstr>
      <vt:lpstr>Open Sans</vt:lpstr>
      <vt:lpstr>Open Sans Semibold</vt:lpstr>
      <vt:lpstr>Times New Roman</vt:lpstr>
      <vt:lpstr>1_Office Theme</vt:lpstr>
      <vt:lpstr>2_Office Theme</vt:lpstr>
      <vt:lpstr>San Diego Planning Commission Meeting</vt:lpstr>
      <vt:lpstr>City Planning Department</vt:lpstr>
      <vt:lpstr>Mission Valley Community Plan and General Plan Amendment Initiation: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 Valley Planning Group</vt:lpstr>
      <vt:lpstr>PowerPoint Presentation</vt:lpstr>
      <vt:lpstr>PowerPoint Presentation</vt:lpstr>
      <vt:lpstr>PowerPoint Presentation</vt:lpstr>
      <vt:lpstr>Planning Department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Diego Planning Commission Meeting</dc:title>
  <dc:creator>Pangilinan, Marlon</dc:creator>
  <cp:lastModifiedBy>Covarrubias, Megan</cp:lastModifiedBy>
  <cp:revision>2</cp:revision>
  <dcterms:created xsi:type="dcterms:W3CDTF">2022-05-02T18:30:00Z</dcterms:created>
  <dcterms:modified xsi:type="dcterms:W3CDTF">2025-09-24T22:49:08Z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0x0101006B11AC68F654354C8B7E7EE96A928030</vt:lpwstr>
  </property>
  <property fmtid="{D5CDD505-2E9C-101B-9397-08002B2CF9AE}" pid="3" name="MediaServiceImageTags">
    <vt:lpwstr/>
  </property>
</Properties>
</file>