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5"/>
  </p:notesMasterIdLst>
  <p:sldIdLst>
    <p:sldId id="291" r:id="rId2"/>
    <p:sldId id="525" r:id="rId3"/>
    <p:sldId id="512" r:id="rId4"/>
    <p:sldId id="544" r:id="rId5"/>
    <p:sldId id="541" r:id="rId6"/>
    <p:sldId id="545" r:id="rId7"/>
    <p:sldId id="542" r:id="rId8"/>
    <p:sldId id="537" r:id="rId9"/>
    <p:sldId id="534" r:id="rId10"/>
    <p:sldId id="547" r:id="rId11"/>
    <p:sldId id="535" r:id="rId12"/>
    <p:sldId id="540" r:id="rId13"/>
    <p:sldId id="546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5864AA-99DF-4743-B999-6ABA895D5582}">
          <p14:sldIdLst>
            <p14:sldId id="291"/>
            <p14:sldId id="525"/>
            <p14:sldId id="512"/>
            <p14:sldId id="544"/>
            <p14:sldId id="541"/>
            <p14:sldId id="545"/>
            <p14:sldId id="542"/>
            <p14:sldId id="537"/>
            <p14:sldId id="534"/>
            <p14:sldId id="547"/>
            <p14:sldId id="535"/>
            <p14:sldId id="540"/>
            <p14:sldId id="54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839"/>
    <a:srgbClr val="33CC33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31F61-85A0-4C91-B42D-705CF5EC8975}" v="24" dt="2025-10-30T00:26:06.797"/>
    <p1510:client id="{4188CFBE-DADA-46AF-81C9-F649D6116448}" v="5" dt="2025-10-30T05:46:03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 snapToGrid="0">
      <p:cViewPr varScale="1">
        <p:scale>
          <a:sx n="65" d="100"/>
          <a:sy n="65" d="100"/>
        </p:scale>
        <p:origin x="1560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39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Hueter" userId="fe67fb8a870591ef" providerId="LiveId" clId="{ACACB8CE-A8A6-479D-ABD7-4EF326A94B08}"/>
    <pc:docChg chg="custSel addSld delSld modSld sldOrd modSection">
      <pc:chgData name="Geoffrey Hueter" userId="fe67fb8a870591ef" providerId="LiveId" clId="{ACACB8CE-A8A6-479D-ABD7-4EF326A94B08}" dt="2025-10-30T05:53:07.786" v="707" actId="6549"/>
      <pc:docMkLst>
        <pc:docMk/>
      </pc:docMkLst>
      <pc:sldChg chg="modSp mod">
        <pc:chgData name="Geoffrey Hueter" userId="fe67fb8a870591ef" providerId="LiveId" clId="{ACACB8CE-A8A6-479D-ABD7-4EF326A94B08}" dt="2025-10-30T05:49:05.766" v="685" actId="20577"/>
        <pc:sldMkLst>
          <pc:docMk/>
          <pc:sldMk cId="3045506558" sldId="291"/>
        </pc:sldMkLst>
        <pc:spChg chg="mod">
          <ac:chgData name="Geoffrey Hueter" userId="fe67fb8a870591ef" providerId="LiveId" clId="{ACACB8CE-A8A6-479D-ABD7-4EF326A94B08}" dt="2025-10-30T05:49:05.766" v="685" actId="20577"/>
          <ac:spMkLst>
            <pc:docMk/>
            <pc:sldMk cId="3045506558" sldId="291"/>
            <ac:spMk id="2" creationId="{5C9731B5-6435-6AA1-5336-A997847113DC}"/>
          </ac:spMkLst>
        </pc:spChg>
      </pc:sldChg>
      <pc:sldChg chg="del ord">
        <pc:chgData name="Geoffrey Hueter" userId="fe67fb8a870591ef" providerId="LiveId" clId="{ACACB8CE-A8A6-479D-ABD7-4EF326A94B08}" dt="2025-10-30T05:42:54.852" v="581" actId="2696"/>
        <pc:sldMkLst>
          <pc:docMk/>
          <pc:sldMk cId="2514237843" sldId="363"/>
        </pc:sldMkLst>
      </pc:sldChg>
      <pc:sldChg chg="modSp mod">
        <pc:chgData name="Geoffrey Hueter" userId="fe67fb8a870591ef" providerId="LiveId" clId="{ACACB8CE-A8A6-479D-ABD7-4EF326A94B08}" dt="2025-10-30T05:29:20.721" v="194" actId="6549"/>
        <pc:sldMkLst>
          <pc:docMk/>
          <pc:sldMk cId="2389368362" sldId="525"/>
        </pc:sldMkLst>
        <pc:spChg chg="mod">
          <ac:chgData name="Geoffrey Hueter" userId="fe67fb8a870591ef" providerId="LiveId" clId="{ACACB8CE-A8A6-479D-ABD7-4EF326A94B08}" dt="2025-10-30T05:29:20.721" v="194" actId="6549"/>
          <ac:spMkLst>
            <pc:docMk/>
            <pc:sldMk cId="2389368362" sldId="525"/>
            <ac:spMk id="7" creationId="{C1AA322F-3AB6-31E3-F777-D1FC35F946AE}"/>
          </ac:spMkLst>
        </pc:spChg>
      </pc:sldChg>
      <pc:sldChg chg="modSp mod">
        <pc:chgData name="Geoffrey Hueter" userId="fe67fb8a870591ef" providerId="LiveId" clId="{ACACB8CE-A8A6-479D-ABD7-4EF326A94B08}" dt="2025-10-30T05:36:35.585" v="330" actId="20577"/>
        <pc:sldMkLst>
          <pc:docMk/>
          <pc:sldMk cId="3380099629" sldId="534"/>
        </pc:sldMkLst>
        <pc:spChg chg="mod">
          <ac:chgData name="Geoffrey Hueter" userId="fe67fb8a870591ef" providerId="LiveId" clId="{ACACB8CE-A8A6-479D-ABD7-4EF326A94B08}" dt="2025-10-30T05:36:35.585" v="330" actId="20577"/>
          <ac:spMkLst>
            <pc:docMk/>
            <pc:sldMk cId="3380099629" sldId="534"/>
            <ac:spMk id="2" creationId="{9ACA79DD-D49E-C3AB-17D2-93A0441491F8}"/>
          </ac:spMkLst>
        </pc:spChg>
      </pc:sldChg>
      <pc:sldChg chg="addSp modSp mod">
        <pc:chgData name="Geoffrey Hueter" userId="fe67fb8a870591ef" providerId="LiveId" clId="{ACACB8CE-A8A6-479D-ABD7-4EF326A94B08}" dt="2025-10-30T05:47:35.180" v="666" actId="1076"/>
        <pc:sldMkLst>
          <pc:docMk/>
          <pc:sldMk cId="518198229" sldId="535"/>
        </pc:sldMkLst>
        <pc:spChg chg="mod">
          <ac:chgData name="Geoffrey Hueter" userId="fe67fb8a870591ef" providerId="LiveId" clId="{ACACB8CE-A8A6-479D-ABD7-4EF326A94B08}" dt="2025-10-30T05:37:52.766" v="355" actId="20577"/>
          <ac:spMkLst>
            <pc:docMk/>
            <pc:sldMk cId="518198229" sldId="535"/>
            <ac:spMk id="2" creationId="{9C2688E7-5EB4-C658-A604-5A581E7CA0B2}"/>
          </ac:spMkLst>
        </pc:spChg>
        <pc:spChg chg="add mod">
          <ac:chgData name="Geoffrey Hueter" userId="fe67fb8a870591ef" providerId="LiveId" clId="{ACACB8CE-A8A6-479D-ABD7-4EF326A94B08}" dt="2025-10-30T05:47:35.180" v="666" actId="1076"/>
          <ac:spMkLst>
            <pc:docMk/>
            <pc:sldMk cId="518198229" sldId="535"/>
            <ac:spMk id="4" creationId="{2B83ABE9-A56E-588A-02F9-959771441C1B}"/>
          </ac:spMkLst>
        </pc:spChg>
      </pc:sldChg>
      <pc:sldChg chg="modSp mod">
        <pc:chgData name="Geoffrey Hueter" userId="fe67fb8a870591ef" providerId="LiveId" clId="{ACACB8CE-A8A6-479D-ABD7-4EF326A94B08}" dt="2025-10-30T05:35:54.545" v="323" actId="20577"/>
        <pc:sldMkLst>
          <pc:docMk/>
          <pc:sldMk cId="3100884991" sldId="537"/>
        </pc:sldMkLst>
        <pc:spChg chg="mod">
          <ac:chgData name="Geoffrey Hueter" userId="fe67fb8a870591ef" providerId="LiveId" clId="{ACACB8CE-A8A6-479D-ABD7-4EF326A94B08}" dt="2025-10-30T05:35:54.545" v="323" actId="20577"/>
          <ac:spMkLst>
            <pc:docMk/>
            <pc:sldMk cId="3100884991" sldId="537"/>
            <ac:spMk id="6" creationId="{586BF597-73EF-5D30-1E8B-12A4D5A642D6}"/>
          </ac:spMkLst>
        </pc:spChg>
      </pc:sldChg>
      <pc:sldChg chg="addSp delSp modSp del mod">
        <pc:chgData name="Geoffrey Hueter" userId="fe67fb8a870591ef" providerId="LiveId" clId="{ACACB8CE-A8A6-479D-ABD7-4EF326A94B08}" dt="2025-10-30T05:43:57.485" v="592" actId="47"/>
        <pc:sldMkLst>
          <pc:docMk/>
          <pc:sldMk cId="1131035285" sldId="538"/>
        </pc:sldMkLst>
        <pc:spChg chg="del">
          <ac:chgData name="Geoffrey Hueter" userId="fe67fb8a870591ef" providerId="LiveId" clId="{ACACB8CE-A8A6-479D-ABD7-4EF326A94B08}" dt="2025-10-30T05:43:18.956" v="583" actId="21"/>
          <ac:spMkLst>
            <pc:docMk/>
            <pc:sldMk cId="1131035285" sldId="538"/>
            <ac:spMk id="2" creationId="{53CFA0D1-AF6E-F3C6-FA57-7FC5D3A94170}"/>
          </ac:spMkLst>
        </pc:spChg>
        <pc:spChg chg="add mod">
          <ac:chgData name="Geoffrey Hueter" userId="fe67fb8a870591ef" providerId="LiveId" clId="{ACACB8CE-A8A6-479D-ABD7-4EF326A94B08}" dt="2025-10-30T05:43:18.956" v="583" actId="21"/>
          <ac:spMkLst>
            <pc:docMk/>
            <pc:sldMk cId="1131035285" sldId="538"/>
            <ac:spMk id="5" creationId="{CEFEEF5B-B41A-898D-6F93-A8622205BA59}"/>
          </ac:spMkLst>
        </pc:spChg>
        <pc:picChg chg="del mod">
          <ac:chgData name="Geoffrey Hueter" userId="fe67fb8a870591ef" providerId="LiveId" clId="{ACACB8CE-A8A6-479D-ABD7-4EF326A94B08}" dt="2025-10-30T05:43:49.122" v="590" actId="21"/>
          <ac:picMkLst>
            <pc:docMk/>
            <pc:sldMk cId="1131035285" sldId="538"/>
            <ac:picMk id="8" creationId="{B852DABF-0AE3-B2E6-9D5C-6C450A968E10}"/>
          </ac:picMkLst>
        </pc:picChg>
      </pc:sldChg>
      <pc:sldChg chg="addSp modSp mod">
        <pc:chgData name="Geoffrey Hueter" userId="fe67fb8a870591ef" providerId="LiveId" clId="{ACACB8CE-A8A6-479D-ABD7-4EF326A94B08}" dt="2025-10-30T05:42:01.564" v="577" actId="255"/>
        <pc:sldMkLst>
          <pc:docMk/>
          <pc:sldMk cId="3228647931" sldId="540"/>
        </pc:sldMkLst>
        <pc:spChg chg="add mod">
          <ac:chgData name="Geoffrey Hueter" userId="fe67fb8a870591ef" providerId="LiveId" clId="{ACACB8CE-A8A6-479D-ABD7-4EF326A94B08}" dt="2025-10-30T05:42:01.564" v="577" actId="255"/>
          <ac:spMkLst>
            <pc:docMk/>
            <pc:sldMk cId="3228647931" sldId="540"/>
            <ac:spMk id="4" creationId="{69AB9CFD-A50F-2250-496E-258D683DA02C}"/>
          </ac:spMkLst>
        </pc:spChg>
        <pc:picChg chg="mod">
          <ac:chgData name="Geoffrey Hueter" userId="fe67fb8a870591ef" providerId="LiveId" clId="{ACACB8CE-A8A6-479D-ABD7-4EF326A94B08}" dt="2025-10-30T05:38:29.347" v="356" actId="1076"/>
          <ac:picMkLst>
            <pc:docMk/>
            <pc:sldMk cId="3228647931" sldId="540"/>
            <ac:picMk id="6" creationId="{F79042BF-8852-2114-1107-01066919D3F9}"/>
          </ac:picMkLst>
        </pc:picChg>
      </pc:sldChg>
      <pc:sldChg chg="addSp modSp mod">
        <pc:chgData name="Geoffrey Hueter" userId="fe67fb8a870591ef" providerId="LiveId" clId="{ACACB8CE-A8A6-479D-ABD7-4EF326A94B08}" dt="2025-10-30T05:32:09.581" v="201" actId="1076"/>
        <pc:sldMkLst>
          <pc:docMk/>
          <pc:sldMk cId="1162652528" sldId="541"/>
        </pc:sldMkLst>
        <pc:spChg chg="add mod">
          <ac:chgData name="Geoffrey Hueter" userId="fe67fb8a870591ef" providerId="LiveId" clId="{ACACB8CE-A8A6-479D-ABD7-4EF326A94B08}" dt="2025-10-30T05:32:09.581" v="201" actId="1076"/>
          <ac:spMkLst>
            <pc:docMk/>
            <pc:sldMk cId="1162652528" sldId="541"/>
            <ac:spMk id="5" creationId="{9D1610EF-26A3-E113-F1A7-9C23CFD7A323}"/>
          </ac:spMkLst>
        </pc:spChg>
      </pc:sldChg>
      <pc:sldChg chg="addSp modSp mod">
        <pc:chgData name="Geoffrey Hueter" userId="fe67fb8a870591ef" providerId="LiveId" clId="{ACACB8CE-A8A6-479D-ABD7-4EF326A94B08}" dt="2025-10-30T05:53:07.786" v="707" actId="6549"/>
        <pc:sldMkLst>
          <pc:docMk/>
          <pc:sldMk cId="4175376148" sldId="542"/>
        </pc:sldMkLst>
        <pc:spChg chg="add mod">
          <ac:chgData name="Geoffrey Hueter" userId="fe67fb8a870591ef" providerId="LiveId" clId="{ACACB8CE-A8A6-479D-ABD7-4EF326A94B08}" dt="2025-10-30T05:53:07.786" v="707" actId="6549"/>
          <ac:spMkLst>
            <pc:docMk/>
            <pc:sldMk cId="4175376148" sldId="542"/>
            <ac:spMk id="2" creationId="{410A5C01-10A9-E416-3011-2D25E2734CB8}"/>
          </ac:spMkLst>
        </pc:spChg>
        <pc:spChg chg="mod">
          <ac:chgData name="Geoffrey Hueter" userId="fe67fb8a870591ef" providerId="LiveId" clId="{ACACB8CE-A8A6-479D-ABD7-4EF326A94B08}" dt="2025-10-30T05:32:44.010" v="202" actId="1076"/>
          <ac:spMkLst>
            <pc:docMk/>
            <pc:sldMk cId="4175376148" sldId="542"/>
            <ac:spMk id="11" creationId="{BD67AEA0-5B15-AB9B-4300-DC7357810B20}"/>
          </ac:spMkLst>
        </pc:spChg>
        <pc:picChg chg="mod">
          <ac:chgData name="Geoffrey Hueter" userId="fe67fb8a870591ef" providerId="LiveId" clId="{ACACB8CE-A8A6-479D-ABD7-4EF326A94B08}" dt="2025-10-30T05:32:48.694" v="203" actId="1076"/>
          <ac:picMkLst>
            <pc:docMk/>
            <pc:sldMk cId="4175376148" sldId="542"/>
            <ac:picMk id="8" creationId="{8132B20E-2983-EA80-6915-F1CD074342B9}"/>
          </ac:picMkLst>
        </pc:picChg>
      </pc:sldChg>
      <pc:sldChg chg="modSp mod">
        <pc:chgData name="Geoffrey Hueter" userId="fe67fb8a870591ef" providerId="LiveId" clId="{ACACB8CE-A8A6-479D-ABD7-4EF326A94B08}" dt="2025-10-30T05:29:46.139" v="196" actId="14100"/>
        <pc:sldMkLst>
          <pc:docMk/>
          <pc:sldMk cId="2063291707" sldId="544"/>
        </pc:sldMkLst>
        <pc:graphicFrameChg chg="modGraphic">
          <ac:chgData name="Geoffrey Hueter" userId="fe67fb8a870591ef" providerId="LiveId" clId="{ACACB8CE-A8A6-479D-ABD7-4EF326A94B08}" dt="2025-10-30T05:29:46.139" v="196" actId="14100"/>
          <ac:graphicFrameMkLst>
            <pc:docMk/>
            <pc:sldMk cId="2063291707" sldId="544"/>
            <ac:graphicFrameMk id="10" creationId="{66A711C9-070A-723E-A3E7-620C54D8730E}"/>
          </ac:graphicFrameMkLst>
        </pc:graphicFrameChg>
      </pc:sldChg>
      <pc:sldChg chg="add">
        <pc:chgData name="Geoffrey Hueter" userId="fe67fb8a870591ef" providerId="LiveId" clId="{ACACB8CE-A8A6-479D-ABD7-4EF326A94B08}" dt="2025-10-30T05:42:34.348" v="578" actId="2890"/>
        <pc:sldMkLst>
          <pc:docMk/>
          <pc:sldMk cId="581625572" sldId="546"/>
        </pc:sldMkLst>
      </pc:sldChg>
      <pc:sldChg chg="addSp delSp modSp add mod">
        <pc:chgData name="Geoffrey Hueter" userId="fe67fb8a870591ef" providerId="LiveId" clId="{ACACB8CE-A8A6-479D-ABD7-4EF326A94B08}" dt="2025-10-30T05:47:14" v="665" actId="27636"/>
        <pc:sldMkLst>
          <pc:docMk/>
          <pc:sldMk cId="3012728409" sldId="547"/>
        </pc:sldMkLst>
        <pc:spChg chg="del">
          <ac:chgData name="Geoffrey Hueter" userId="fe67fb8a870591ef" providerId="LiveId" clId="{ACACB8CE-A8A6-479D-ABD7-4EF326A94B08}" dt="2025-10-30T05:43:24.706" v="584" actId="478"/>
          <ac:spMkLst>
            <pc:docMk/>
            <pc:sldMk cId="3012728409" sldId="547"/>
            <ac:spMk id="2" creationId="{3DC7DC70-A42E-490E-375A-9DF432277A1C}"/>
          </ac:spMkLst>
        </pc:spChg>
        <pc:spChg chg="del">
          <ac:chgData name="Geoffrey Hueter" userId="fe67fb8a870591ef" providerId="LiveId" clId="{ACACB8CE-A8A6-479D-ABD7-4EF326A94B08}" dt="2025-10-30T05:43:41.823" v="589" actId="478"/>
          <ac:spMkLst>
            <pc:docMk/>
            <pc:sldMk cId="3012728409" sldId="547"/>
            <ac:spMk id="5" creationId="{2252640B-3BD9-E213-3668-097A2CAE8B2F}"/>
          </ac:spMkLst>
        </pc:spChg>
        <pc:spChg chg="del">
          <ac:chgData name="Geoffrey Hueter" userId="fe67fb8a870591ef" providerId="LiveId" clId="{ACACB8CE-A8A6-479D-ABD7-4EF326A94B08}" dt="2025-10-30T05:43:39.674" v="588" actId="478"/>
          <ac:spMkLst>
            <pc:docMk/>
            <pc:sldMk cId="3012728409" sldId="547"/>
            <ac:spMk id="7" creationId="{AB529AF0-4067-6F0C-AFFB-226E41E92037}"/>
          </ac:spMkLst>
        </pc:spChg>
        <pc:spChg chg="add del mod">
          <ac:chgData name="Geoffrey Hueter" userId="fe67fb8a870591ef" providerId="LiveId" clId="{ACACB8CE-A8A6-479D-ABD7-4EF326A94B08}" dt="2025-10-30T05:43:28.512" v="585" actId="478"/>
          <ac:spMkLst>
            <pc:docMk/>
            <pc:sldMk cId="3012728409" sldId="547"/>
            <ac:spMk id="8" creationId="{87471411-877C-282A-817C-C6228B556F0D}"/>
          </ac:spMkLst>
        </pc:spChg>
        <pc:spChg chg="add mod">
          <ac:chgData name="Geoffrey Hueter" userId="fe67fb8a870591ef" providerId="LiveId" clId="{ACACB8CE-A8A6-479D-ABD7-4EF326A94B08}" dt="2025-10-30T05:47:14" v="665" actId="27636"/>
          <ac:spMkLst>
            <pc:docMk/>
            <pc:sldMk cId="3012728409" sldId="547"/>
            <ac:spMk id="9" creationId="{53CFA0D1-AF6E-F3C6-FA57-7FC5D3A94170}"/>
          </ac:spMkLst>
        </pc:spChg>
        <pc:picChg chg="del">
          <ac:chgData name="Geoffrey Hueter" userId="fe67fb8a870591ef" providerId="LiveId" clId="{ACACB8CE-A8A6-479D-ABD7-4EF326A94B08}" dt="2025-10-30T05:43:36.614" v="587" actId="478"/>
          <ac:picMkLst>
            <pc:docMk/>
            <pc:sldMk cId="3012728409" sldId="547"/>
            <ac:picMk id="6" creationId="{5A41E7AE-0865-7418-3BFF-D7161E2F5373}"/>
          </ac:picMkLst>
        </pc:picChg>
        <pc:picChg chg="add mod">
          <ac:chgData name="Geoffrey Hueter" userId="fe67fb8a870591ef" providerId="LiveId" clId="{ACACB8CE-A8A6-479D-ABD7-4EF326A94B08}" dt="2025-10-30T05:45:11.407" v="633" actId="1076"/>
          <ac:picMkLst>
            <pc:docMk/>
            <pc:sldMk cId="3012728409" sldId="547"/>
            <ac:picMk id="10" creationId="{B852DABF-0AE3-B2E6-9D5C-6C450A968E1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9B1AA-EB47-44BC-98AB-AD581BE1365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145CA-4035-4E57-AE57-DD2640EA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1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45CA-4035-4E57-AE57-DD2640EA67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99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C7B0-96E1-D7C9-0712-0A47EE7F3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515C6-3D2C-5B01-8669-F232223EC7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40C9D3-7A13-332E-DA1E-B487E5E74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FFDB0-DF03-B502-DE4D-25BAC5965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45CA-4035-4E57-AE57-DD2640EA67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4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45CA-4035-4E57-AE57-DD2640EA67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47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45CA-4035-4E57-AE57-DD2640EA67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7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FDA00-7522-EA81-2631-7BCB41E2F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90C995-38D1-A016-C3C8-9EE0F677F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F51DB-4F0A-F857-364B-3C4C2F802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F1680-5B8B-4FDD-4DCB-C7E64DEEA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45CA-4035-4E57-AE57-DD2640EA67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45CA-4035-4E57-AE57-DD2640EA67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6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45CA-4035-4E57-AE57-DD2640EA67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8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49D29-E5C0-7450-B083-0E5D4DD49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4881A-5A9C-DDE4-F3F4-757750ACA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A75D45-5EE7-B979-94A0-0849A21E4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DFD2A-8BFB-6298-8197-34973E79A3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45CA-4035-4E57-AE57-DD2640EA67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9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45CA-4035-4E57-AE57-DD2640EA67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0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60C9D-DFCA-54A5-195F-DCDDC5639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53AFF-17A2-8EC6-CEAE-9941594C2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D5352E-2DEC-183F-A55F-EDB69C2F9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BAD21-6572-DBF3-CEB4-C00F7837F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45CA-4035-4E57-AE57-DD2640EA67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4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45CA-4035-4E57-AE57-DD2640EA67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9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45CA-4035-4E57-AE57-DD2640EA67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5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45CA-4035-4E57-AE57-DD2640EA67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5089-DF94-4CB2-B617-6700BE12DB4C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5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FB93-2BCE-4108-97A1-DC125BDA15EF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8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A7DD-99A8-4C9C-973A-9030329CF5FE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3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9A5C-5337-48DF-A88D-F9A6BB65EE0F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56BF-4B54-491C-A3FF-215BBB6B22E5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8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4ECC-1B24-4A5B-B9F8-CC0BF8A6BDA4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870-5FA7-44B0-A498-2AE857D6EB2D}" type="datetime1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2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0CC5-B8A1-41A2-8C86-65E0F4B18060}" type="datetime1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B350-CCA5-4F83-AA75-E30680821D8A}" type="datetime1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8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704D-9CCA-4BCB-9ACF-561F4BB76FA9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2ABE-35A5-474A-9BBE-CE1C8B39DE67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B8E2D5A-B23B-4E9C-B466-C020AA47910F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31B5-6435-6AA1-5336-A99784711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6" y="742555"/>
            <a:ext cx="10318997" cy="3162300"/>
          </a:xfrm>
        </p:spPr>
        <p:txBody>
          <a:bodyPr/>
          <a:lstStyle/>
          <a:p>
            <a:r>
              <a:rPr lang="en-US" sz="3600"/>
              <a:t>Responses to </a:t>
            </a:r>
            <a:r>
              <a:rPr lang="en-US" sz="3600" dirty="0"/>
              <a:t>the 2025 Report on Homes</a:t>
            </a:r>
            <a:br>
              <a:rPr lang="en-US" dirty="0"/>
            </a:br>
            <a:r>
              <a:rPr lang="en-US" sz="2800" dirty="0"/>
              <a:t>Planning Commission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BA231-791E-72F2-E5F6-AE54B6EAB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125739"/>
            <a:ext cx="9144000" cy="985075"/>
          </a:xfrm>
        </p:spPr>
        <p:txBody>
          <a:bodyPr/>
          <a:lstStyle/>
          <a:p>
            <a:r>
              <a:rPr lang="en-US" dirty="0"/>
              <a:t>October 30, 2025</a:t>
            </a:r>
          </a:p>
        </p:txBody>
      </p:sp>
      <p:pic>
        <p:nvPicPr>
          <p:cNvPr id="4" name="Content Placeholder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A631EE3-840A-0828-EDF4-A100B3EB5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7" y="5703013"/>
            <a:ext cx="1496881" cy="986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84B38-E8F8-20A6-FF6B-849D917B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0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79B67-23E3-B290-54E1-CA3C5A9B0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110D8-06F4-C563-7633-E149E34D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CFA0D1-AF6E-F3C6-FA57-7FC5D3A9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62" y="1916722"/>
            <a:ext cx="3259016" cy="30245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The surge of permits from the 2023 Affordable Homes Now initiative did not persist into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52DABF-0AE3-B2E6-9D5C-6C450A968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753" y="1110013"/>
            <a:ext cx="7603237" cy="46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2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0FD9D-23CF-861E-E5CB-ACE7BFD53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88E7-5EB4-C658-A604-5A581E7C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2485643"/>
            <a:ext cx="2903573" cy="1886713"/>
          </a:xfrm>
        </p:spPr>
        <p:txBody>
          <a:bodyPr>
            <a:noAutofit/>
          </a:bodyPr>
          <a:lstStyle/>
          <a:p>
            <a:r>
              <a:rPr lang="en-US" sz="2800" dirty="0"/>
              <a:t>Vacancy Rates reflect market saturation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F8E5B5-471E-5C84-38ED-7B34E522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36B42-0401-6C41-0E5F-F71CA3AFD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0" y="194569"/>
            <a:ext cx="8415648" cy="6161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83ABE9-A56E-588A-02F9-959771441C1B}"/>
              </a:ext>
            </a:extLst>
          </p:cNvPr>
          <p:cNvSpPr txBox="1"/>
          <p:nvPr/>
        </p:nvSpPr>
        <p:spPr>
          <a:xfrm>
            <a:off x="3553860" y="6413698"/>
            <a:ext cx="810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Moody’s Analytics</a:t>
            </a:r>
          </a:p>
        </p:txBody>
      </p:sp>
    </p:spTree>
    <p:extLst>
      <p:ext uri="{BB962C8B-B14F-4D97-AF65-F5344CB8AC3E}">
        <p14:creationId xmlns:p14="http://schemas.microsoft.com/office/powerpoint/2010/main" val="518198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48DD0-7A39-A65E-FCCF-C0E17CE47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1F61-E1F5-0541-F81A-09F4AE94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05" y="340320"/>
            <a:ext cx="10300834" cy="1066449"/>
          </a:xfrm>
        </p:spPr>
        <p:txBody>
          <a:bodyPr>
            <a:noAutofit/>
          </a:bodyPr>
          <a:lstStyle/>
          <a:p>
            <a:r>
              <a:rPr lang="en-US" sz="2800" dirty="0"/>
              <a:t>ADUs continue to grow as a significant contributor to San Diego’s housing stock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F7E97D-2BBC-E735-FEC1-BAC94F89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042BF-8852-2114-1107-01066919D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2" y="1705082"/>
            <a:ext cx="11031415" cy="3447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AB9CFD-A50F-2250-496E-258D683DA02C}"/>
              </a:ext>
            </a:extLst>
          </p:cNvPr>
          <p:cNvSpPr txBox="1"/>
          <p:nvPr/>
        </p:nvSpPr>
        <p:spPr>
          <a:xfrm>
            <a:off x="1289539" y="543302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Need to assess effects of the recently adopted Bonus ADU amendments before pushing further policies that adversely impact single-family neighborhoods</a:t>
            </a:r>
          </a:p>
        </p:txBody>
      </p:sp>
    </p:spTree>
    <p:extLst>
      <p:ext uri="{BB962C8B-B14F-4D97-AF65-F5344CB8AC3E}">
        <p14:creationId xmlns:p14="http://schemas.microsoft.com/office/powerpoint/2010/main" val="322864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CF8E2-C47F-59EF-77EC-A0F1AA205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52D3-601A-3B6E-580E-0662CDA63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742555"/>
            <a:ext cx="9144000" cy="3162300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Geoffrey Hueter</a:t>
            </a:r>
            <a:br>
              <a:rPr lang="en-US" dirty="0"/>
            </a:br>
            <a:r>
              <a:rPr lang="en-US" sz="2800" b="0" dirty="0"/>
              <a:t>Chair, Neighbors For A Better San Diego</a:t>
            </a:r>
            <a:br>
              <a:rPr lang="en-US" sz="2800" b="0" dirty="0"/>
            </a:br>
            <a:r>
              <a:rPr lang="en-US" sz="2800" b="0" dirty="0"/>
              <a:t>NFABSD.org</a:t>
            </a:r>
            <a:endParaRPr lang="en-US" b="0" dirty="0"/>
          </a:p>
        </p:txBody>
      </p:sp>
      <p:pic>
        <p:nvPicPr>
          <p:cNvPr id="4" name="Content Placeholder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3F80D0E1-939D-2E29-EF29-1BF0CD836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7" y="5703013"/>
            <a:ext cx="1496881" cy="986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C32DBE-ED84-850C-C0EC-014D26EC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2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B935-2DEC-F530-F5ED-2DCA68E8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85" y="732157"/>
            <a:ext cx="9950103" cy="61093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DEE97-C76A-0EDE-63D5-5AFE0715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AA322F-3AB6-31E3-F777-D1FC35F9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26" y="1555222"/>
            <a:ext cx="9948862" cy="4430711"/>
          </a:xfrm>
        </p:spPr>
        <p:txBody>
          <a:bodyPr>
            <a:normAutofit/>
          </a:bodyPr>
          <a:lstStyle/>
          <a:p>
            <a:r>
              <a:rPr lang="en-US" sz="2400" dirty="0"/>
              <a:t>Above Moderate income housing production continues to lead RHNA targets, while lower income housing production lags RHNA targets</a:t>
            </a:r>
          </a:p>
          <a:p>
            <a:r>
              <a:rPr lang="en-US" sz="2400" dirty="0"/>
              <a:t>2024 numbers were reduced as a result of Affordable Housing Now program pulling permits for 100% affordable projects into 2023</a:t>
            </a:r>
          </a:p>
          <a:p>
            <a:r>
              <a:rPr lang="en-US" sz="2400" dirty="0"/>
              <a:t>Allowance of Moderate-Income deed-restrictions is reducing production of Low and Very Low income housing</a:t>
            </a:r>
          </a:p>
          <a:p>
            <a:r>
              <a:rPr lang="en-US" sz="2400" dirty="0"/>
              <a:t>ADUs are a significant and growing contributor to San Diego’s housing stock</a:t>
            </a:r>
          </a:p>
        </p:txBody>
      </p:sp>
    </p:spTree>
    <p:extLst>
      <p:ext uri="{BB962C8B-B14F-4D97-AF65-F5344CB8AC3E}">
        <p14:creationId xmlns:p14="http://schemas.microsoft.com/office/powerpoint/2010/main" val="238936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AAEA75-A3C8-408C-580F-6E0BF8C2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01" y="1926810"/>
            <a:ext cx="7843687" cy="4320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ECF15-FC68-FCE8-F845-FA3BFB93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259079"/>
            <a:ext cx="10212430" cy="907821"/>
          </a:xfrm>
        </p:spPr>
        <p:txBody>
          <a:bodyPr>
            <a:noAutofit/>
          </a:bodyPr>
          <a:lstStyle/>
          <a:p>
            <a:r>
              <a:rPr lang="en-US" sz="2400" dirty="0"/>
              <a:t>6</a:t>
            </a:r>
            <a:r>
              <a:rPr lang="en-US" sz="2400" baseline="30000" dirty="0"/>
              <a:t>th</a:t>
            </a:r>
            <a:r>
              <a:rPr lang="en-US" sz="2400" dirty="0"/>
              <a:t> Cycle (2021-2029) Regional Housing Needs Assessment (RHNA) Progress (2021–2024)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A5B73-9E2B-5B32-7DA8-F79B9DD5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CB74D7-10AD-818B-7165-D63059132458}"/>
              </a:ext>
            </a:extLst>
          </p:cNvPr>
          <p:cNvSpPr txBox="1"/>
          <p:nvPr/>
        </p:nvSpPr>
        <p:spPr>
          <a:xfrm>
            <a:off x="8313354" y="4208013"/>
            <a:ext cx="3901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+mj-lt"/>
              </a:rPr>
              <a:t>Undercounting Moderate Income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F90C3AF-086D-26FB-29A9-BBA4ED941307}"/>
              </a:ext>
            </a:extLst>
          </p:cNvPr>
          <p:cNvSpPr/>
          <p:nvPr/>
        </p:nvSpPr>
        <p:spPr>
          <a:xfrm rot="5400000">
            <a:off x="8070082" y="3912212"/>
            <a:ext cx="234087" cy="2319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0053D09-B642-DF56-0EF4-9D279AECC981}"/>
              </a:ext>
            </a:extLst>
          </p:cNvPr>
          <p:cNvSpPr/>
          <p:nvPr/>
        </p:nvSpPr>
        <p:spPr>
          <a:xfrm rot="5400000">
            <a:off x="8080354" y="4263591"/>
            <a:ext cx="234087" cy="2319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97F6B49-C9A3-134B-0E66-77C861DFA859}"/>
              </a:ext>
            </a:extLst>
          </p:cNvPr>
          <p:cNvSpPr/>
          <p:nvPr/>
        </p:nvSpPr>
        <p:spPr>
          <a:xfrm rot="5400000">
            <a:off x="8407380" y="5036533"/>
            <a:ext cx="234087" cy="2319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8E90988-D27A-5799-9C49-4C9290FAC76A}"/>
              </a:ext>
            </a:extLst>
          </p:cNvPr>
          <p:cNvSpPr/>
          <p:nvPr/>
        </p:nvSpPr>
        <p:spPr>
          <a:xfrm>
            <a:off x="7967379" y="4613882"/>
            <a:ext cx="351129" cy="107721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9AD6E3-0916-6E01-EAFF-0E9459AC1779}"/>
              </a:ext>
            </a:extLst>
          </p:cNvPr>
          <p:cNvSpPr txBox="1"/>
          <p:nvPr/>
        </p:nvSpPr>
        <p:spPr>
          <a:xfrm>
            <a:off x="8313354" y="3372860"/>
            <a:ext cx="3679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+mj-lt"/>
              </a:rPr>
              <a:t>WE ARE:</a:t>
            </a:r>
          </a:p>
          <a:p>
            <a:endParaRPr lang="en-US" sz="16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+mj-lt"/>
              </a:rPr>
              <a:t>Overproducing Above Moderate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952BCF-2D17-D237-5BEE-F76F838FBC87}"/>
              </a:ext>
            </a:extLst>
          </p:cNvPr>
          <p:cNvSpPr txBox="1"/>
          <p:nvPr/>
        </p:nvSpPr>
        <p:spPr>
          <a:xfrm>
            <a:off x="8730339" y="4813935"/>
            <a:ext cx="2727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+mj-lt"/>
              </a:rPr>
              <a:t>Underproducing </a:t>
            </a:r>
          </a:p>
          <a:p>
            <a:r>
              <a:rPr lang="en-US" sz="1600" b="1" dirty="0">
                <a:solidFill>
                  <a:srgbClr val="0070C0"/>
                </a:solidFill>
                <a:latin typeface="+mj-lt"/>
              </a:rPr>
              <a:t>Lower Income housing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156018-B575-C435-59BE-9F511ABEED91}"/>
              </a:ext>
            </a:extLst>
          </p:cNvPr>
          <p:cNvSpPr/>
          <p:nvPr/>
        </p:nvSpPr>
        <p:spPr>
          <a:xfrm>
            <a:off x="7010400" y="3852823"/>
            <a:ext cx="821427" cy="21578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7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60A70-F976-5073-3A18-79D7123F1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8DD4-9A28-A052-C17C-B3ED38EC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61093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Reporting Blind Spots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ECED8-43C9-F4F5-9857-0D17BED1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6A711C9-070A-723E-A3E7-620C54D87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635900"/>
              </p:ext>
            </p:extLst>
          </p:nvPr>
        </p:nvGraphicFramePr>
        <p:xfrm>
          <a:off x="1121569" y="1411288"/>
          <a:ext cx="9948862" cy="4945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298">
                  <a:extLst>
                    <a:ext uri="{9D8B030D-6E8A-4147-A177-3AD203B41FA5}">
                      <a16:colId xmlns:a16="http://schemas.microsoft.com/office/drawing/2014/main" val="3076865297"/>
                    </a:ext>
                  </a:extLst>
                </a:gridCol>
                <a:gridCol w="7226564">
                  <a:extLst>
                    <a:ext uri="{9D8B030D-6E8A-4147-A177-3AD203B41FA5}">
                      <a16:colId xmlns:a16="http://schemas.microsoft.com/office/drawing/2014/main" val="2580332729"/>
                    </a:ext>
                  </a:extLst>
                </a:gridCol>
              </a:tblGrid>
              <a:tr h="752509">
                <a:tc>
                  <a:txBody>
                    <a:bodyPr/>
                    <a:lstStyle/>
                    <a:p>
                      <a:r>
                        <a:rPr lang="en-US" dirty="0"/>
                        <a:t>What isn’t in the Annual Housing Report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Questions that would be answered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09936"/>
                  </a:ext>
                </a:extLst>
              </a:tr>
              <a:tr h="1075014">
                <a:tc>
                  <a:txBody>
                    <a:bodyPr/>
                    <a:lstStyle/>
                    <a:p>
                      <a:r>
                        <a:rPr lang="en-US" dirty="0"/>
                        <a:t>Demolition of naturally occurring affordable housing (NOAH)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much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net</a:t>
                      </a:r>
                      <a:r>
                        <a:rPr lang="en-US" dirty="0"/>
                        <a:t> new housing are we getting from density bonus programs?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105224"/>
                  </a:ext>
                </a:extLst>
              </a:tr>
              <a:tr h="2365030">
                <a:tc>
                  <a:txBody>
                    <a:bodyPr/>
                    <a:lstStyle/>
                    <a:p>
                      <a:r>
                        <a:rPr lang="en-US" dirty="0"/>
                        <a:t>Rent surveys, including distribution by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Is supply driving down rents?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Is the market meeting the need for moderate-income housing? Or should we be diverting bonus programs from lower incomes into deed-restricted moderate-income housing?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Is demolition of NOAH units affecting rents and availability at lower incomes?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Does filtering really work?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727452"/>
                  </a:ext>
                </a:extLst>
              </a:tr>
              <a:tr h="752509">
                <a:tc>
                  <a:txBody>
                    <a:bodyPr/>
                    <a:lstStyle/>
                    <a:p>
                      <a:r>
                        <a:rPr lang="en-US" dirty="0"/>
                        <a:t>Vacancy rates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Does the market confirm projected state housing needs (RHNA)?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Can we build ourselves to affordability?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41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29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182D0-E1C0-CB0D-7FA0-FAE934A9B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3145-9652-7434-3594-65548867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3"/>
            <a:ext cx="9950103" cy="106074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61% of California’s affordable units come from the unsubsidized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D1EBB-C350-DC81-63CD-E7312310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FBF557-44AA-CA2C-5129-2E44607D4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965" y="1885972"/>
            <a:ext cx="8888070" cy="435290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A06ABAE-9F02-584F-9DEF-3C2BA26AE0A3}"/>
              </a:ext>
            </a:extLst>
          </p:cNvPr>
          <p:cNvSpPr/>
          <p:nvPr/>
        </p:nvSpPr>
        <p:spPr>
          <a:xfrm>
            <a:off x="4552950" y="4276725"/>
            <a:ext cx="1276350" cy="66749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610EF-26A3-E113-F1A7-9C23CFD7A323}"/>
              </a:ext>
            </a:extLst>
          </p:cNvPr>
          <p:cNvSpPr txBox="1"/>
          <p:nvPr/>
        </p:nvSpPr>
        <p:spPr>
          <a:xfrm>
            <a:off x="1651965" y="6193705"/>
            <a:ext cx="8888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Sources: California Housing Partnership Analysis of CoStar Multifamily Property Database, 2024; California Housing Partnership Preservation Database, April 2025; Analysis of 1-year ACS PUMS data (2023) with HUD income levels.</a:t>
            </a:r>
          </a:p>
        </p:txBody>
      </p:sp>
    </p:spTree>
    <p:extLst>
      <p:ext uri="{BB962C8B-B14F-4D97-AF65-F5344CB8AC3E}">
        <p14:creationId xmlns:p14="http://schemas.microsoft.com/office/powerpoint/2010/main" val="116265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B982D-AD65-16C2-C0F0-064C8DB27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A887-7EFC-B175-B340-7004C5D6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433"/>
            <a:ext cx="2981325" cy="436803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Preserving market affordable housing (NOAH) is particularly important in San Diego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A8F46-D234-EA07-75A7-E67757D9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6513" y="2813050"/>
            <a:ext cx="410973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5AE06-2C46-6EB8-3902-F3CE87BC0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797" y="245553"/>
            <a:ext cx="5976278" cy="5317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88D04C-47DF-D8D0-6035-786D93462409}"/>
              </a:ext>
            </a:extLst>
          </p:cNvPr>
          <p:cNvSpPr txBox="1"/>
          <p:nvPr/>
        </p:nvSpPr>
        <p:spPr>
          <a:xfrm>
            <a:off x="4158322" y="5724525"/>
            <a:ext cx="616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California Housing Partnership Analysis of CoStar Multifamily Property Database, 2024.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B98712-0FD2-20AC-28B3-2DC6F3A0CBA1}"/>
              </a:ext>
            </a:extLst>
          </p:cNvPr>
          <p:cNvSpPr/>
          <p:nvPr/>
        </p:nvSpPr>
        <p:spPr>
          <a:xfrm>
            <a:off x="7962900" y="4832035"/>
            <a:ext cx="1276350" cy="73130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67C956-D364-958C-6AF4-1ACF64167773}"/>
              </a:ext>
            </a:extLst>
          </p:cNvPr>
          <p:cNvSpPr/>
          <p:nvPr/>
        </p:nvSpPr>
        <p:spPr>
          <a:xfrm>
            <a:off x="7324725" y="1717360"/>
            <a:ext cx="1276350" cy="46100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5111F-14D8-5AFB-1876-B84E698D1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95ACC-4E27-7F0D-08FD-BEDBEDE9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32B20E-2983-EA80-6915-F1CD07434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80" y="763022"/>
            <a:ext cx="11450648" cy="5468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67AEA0-5B15-AB9B-4300-DC7357810B20}"/>
              </a:ext>
            </a:extLst>
          </p:cNvPr>
          <p:cNvSpPr txBox="1"/>
          <p:nvPr/>
        </p:nvSpPr>
        <p:spPr>
          <a:xfrm>
            <a:off x="500680" y="6231135"/>
            <a:ext cx="810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HCD Housing Element Implementation and APR Dashboard, 2025.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A5C01-10A9-E416-3011-2D25E2734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80" y="232651"/>
            <a:ext cx="9950103" cy="530371"/>
          </a:xfrm>
        </p:spPr>
        <p:txBody>
          <a:bodyPr>
            <a:normAutofit fontScale="90000"/>
          </a:bodyPr>
          <a:lstStyle/>
          <a:p>
            <a:r>
              <a:rPr lang="en-US" sz="3600"/>
              <a:t>Comparing the </a:t>
            </a:r>
            <a:r>
              <a:rPr lang="en-US" sz="3600" dirty="0"/>
              <a:t>San Diego Region </a:t>
            </a:r>
            <a:r>
              <a:rPr lang="en-US" sz="2200" dirty="0"/>
              <a:t>(46% of 6</a:t>
            </a:r>
            <a:r>
              <a:rPr lang="en-US" sz="2200" baseline="30000" dirty="0"/>
              <a:t>th</a:t>
            </a:r>
            <a:r>
              <a:rPr lang="en-US" sz="2200" dirty="0"/>
              <a:t> Cycle)</a:t>
            </a:r>
          </a:p>
        </p:txBody>
      </p:sp>
    </p:spTree>
    <p:extLst>
      <p:ext uri="{BB962C8B-B14F-4D97-AF65-F5344CB8AC3E}">
        <p14:creationId xmlns:p14="http://schemas.microsoft.com/office/powerpoint/2010/main" val="417537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DEBB4-7350-B44D-070B-1F590AB4D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83F9-AA54-2756-741A-BA4920A4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61093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Policy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F92F8-244E-C611-58AD-30DC6C4B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BF597-73EF-5D30-1E8B-12A4D5A64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512915"/>
            <a:ext cx="9950103" cy="4286751"/>
          </a:xfrm>
        </p:spPr>
        <p:txBody>
          <a:bodyPr>
            <a:noAutofit/>
          </a:bodyPr>
          <a:lstStyle/>
          <a:p>
            <a:r>
              <a:rPr lang="en-US" sz="2000" dirty="0"/>
              <a:t>Emphasize preservation of existing housing (NOAH)</a:t>
            </a:r>
          </a:p>
          <a:p>
            <a:r>
              <a:rPr lang="en-US" sz="2000" dirty="0"/>
              <a:t>Update replacement unit policies to match shift to deeded moderate income housing</a:t>
            </a:r>
          </a:p>
          <a:p>
            <a:pPr lvl="1"/>
            <a:r>
              <a:rPr lang="en-US" sz="1800" dirty="0"/>
              <a:t>Include moderate NOAH in CCHS replacement unit requirements</a:t>
            </a:r>
          </a:p>
          <a:p>
            <a:r>
              <a:rPr lang="en-US" sz="2000" dirty="0"/>
              <a:t>Fix CCHS density threshold </a:t>
            </a:r>
          </a:p>
          <a:p>
            <a:pPr lvl="1"/>
            <a:r>
              <a:rPr lang="en-US" sz="1800" dirty="0"/>
              <a:t>Increase from 20 to 45 dwelling units per acre</a:t>
            </a:r>
          </a:p>
          <a:p>
            <a:r>
              <a:rPr lang="en-US" sz="2000" dirty="0"/>
              <a:t>Stop making land (=&gt; housing) more expensive through unneeded upzoning</a:t>
            </a:r>
          </a:p>
          <a:p>
            <a:r>
              <a:rPr lang="en-US" sz="2000" dirty="0"/>
              <a:t>ADUs are working – leave them be!</a:t>
            </a:r>
          </a:p>
          <a:p>
            <a:r>
              <a:rPr lang="en-US" sz="2000" dirty="0"/>
              <a:t>Need more policy focus on other aspects of housing production and affordability</a:t>
            </a:r>
          </a:p>
        </p:txBody>
      </p:sp>
    </p:spTree>
    <p:extLst>
      <p:ext uri="{BB962C8B-B14F-4D97-AF65-F5344CB8AC3E}">
        <p14:creationId xmlns:p14="http://schemas.microsoft.com/office/powerpoint/2010/main" val="310088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EAAA1-83E5-261C-71C2-A2F668B66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79DD-D49E-C3AB-17D2-93A04414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59" y="1076325"/>
            <a:ext cx="2731008" cy="4505325"/>
          </a:xfrm>
        </p:spPr>
        <p:txBody>
          <a:bodyPr>
            <a:noAutofit/>
          </a:bodyPr>
          <a:lstStyle/>
          <a:p>
            <a:r>
              <a:rPr lang="en-US" sz="2800" dirty="0"/>
              <a:t>Yearly Permits by Income Level</a:t>
            </a:r>
            <a:br>
              <a:rPr lang="en-US" sz="2800" dirty="0"/>
            </a:br>
            <a:br>
              <a:rPr lang="en-US" sz="2800" dirty="0"/>
            </a:br>
            <a:r>
              <a:rPr lang="en-US" sz="2000" b="0" dirty="0"/>
              <a:t>Is shift in affordability levels the result of adding deed-restricted moderate-income options to bonus density programs?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3F4BA-FEA3-6ADA-2FFA-27FBE43B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7A183-9C5D-DB5B-03CC-4D15B0872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939" y="197802"/>
            <a:ext cx="8173416" cy="6462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9A8A2-35CE-A9F8-F431-523C8C203059}"/>
              </a:ext>
            </a:extLst>
          </p:cNvPr>
          <p:cNvSpPr txBox="1"/>
          <p:nvPr/>
        </p:nvSpPr>
        <p:spPr>
          <a:xfrm>
            <a:off x="10081513" y="3876496"/>
            <a:ext cx="166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Permits shifted to higher incomes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34260BB-11A3-A64D-C434-C64A6C8DA6EF}"/>
              </a:ext>
            </a:extLst>
          </p:cNvPr>
          <p:cNvSpPr/>
          <p:nvPr/>
        </p:nvSpPr>
        <p:spPr>
          <a:xfrm>
            <a:off x="10208828" y="5076825"/>
            <a:ext cx="704850" cy="1714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99629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12427</TotalTime>
  <Words>530</Words>
  <Application>Microsoft Office PowerPoint</Application>
  <PresentationFormat>Widescreen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Avenir Next LT Pro</vt:lpstr>
      <vt:lpstr>Avenir Next LT Pro Light</vt:lpstr>
      <vt:lpstr>BlocksVTI</vt:lpstr>
      <vt:lpstr>Responses to the 2025 Report on Homes Planning Commission</vt:lpstr>
      <vt:lpstr>Observations</vt:lpstr>
      <vt:lpstr>6th Cycle (2021-2029) Regional Housing Needs Assessment (RHNA) Progress (2021–2024)</vt:lpstr>
      <vt:lpstr>Reporting Blind Spots</vt:lpstr>
      <vt:lpstr>61% of California’s affordable units come from the unsubsidized market</vt:lpstr>
      <vt:lpstr>Preserving market affordable housing (NOAH) is particularly important in San Diego</vt:lpstr>
      <vt:lpstr>Comparing the San Diego Region (46% of 6th Cycle)</vt:lpstr>
      <vt:lpstr>Policy Recommendations</vt:lpstr>
      <vt:lpstr>Yearly Permits by Income Level  Is shift in affordability levels the result of adding deed-restricted moderate-income options to bonus density programs?</vt:lpstr>
      <vt:lpstr>The surge of permits from the 2023 Affordable Homes Now initiative did not persist into 2024</vt:lpstr>
      <vt:lpstr>Vacancy Rates reflect market saturation</vt:lpstr>
      <vt:lpstr>ADUs continue to grow as a significant contributor to San Diego’s housing stock</vt:lpstr>
      <vt:lpstr>Thank you!  Geoffrey Hueter Chair, Neighbors For A Better San Diego NFABSD.org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Smith</dc:creator>
  <cp:lastModifiedBy>Livable SD</cp:lastModifiedBy>
  <cp:revision>28</cp:revision>
  <cp:lastPrinted>2023-02-28T16:27:45Z</cp:lastPrinted>
  <dcterms:created xsi:type="dcterms:W3CDTF">2022-09-25T16:07:19Z</dcterms:created>
  <dcterms:modified xsi:type="dcterms:W3CDTF">2025-10-30T05:53:12Z</dcterms:modified>
</cp:coreProperties>
</file>