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638" r:id="rId5"/>
    <p:sldId id="746" r:id="rId6"/>
    <p:sldId id="699" r:id="rId7"/>
    <p:sldId id="721" r:id="rId8"/>
    <p:sldId id="752" r:id="rId9"/>
    <p:sldId id="753" r:id="rId10"/>
    <p:sldId id="750" r:id="rId11"/>
    <p:sldId id="723" r:id="rId12"/>
    <p:sldId id="614" r:id="rId13"/>
    <p:sldId id="693" r:id="rId14"/>
    <p:sldId id="707" r:id="rId15"/>
    <p:sldId id="708" r:id="rId16"/>
    <p:sldId id="747" r:id="rId17"/>
    <p:sldId id="705" r:id="rId18"/>
    <p:sldId id="694" r:id="rId19"/>
    <p:sldId id="709" r:id="rId20"/>
    <p:sldId id="710" r:id="rId21"/>
    <p:sldId id="703" r:id="rId22"/>
    <p:sldId id="712" r:id="rId23"/>
    <p:sldId id="714" r:id="rId24"/>
    <p:sldId id="715" r:id="rId25"/>
    <p:sldId id="700" r:id="rId26"/>
    <p:sldId id="697" r:id="rId27"/>
    <p:sldId id="701" r:id="rId28"/>
    <p:sldId id="696" r:id="rId29"/>
    <p:sldId id="743" r:id="rId30"/>
    <p:sldId id="702" r:id="rId31"/>
    <p:sldId id="748" r:id="rId32"/>
    <p:sldId id="718" r:id="rId33"/>
    <p:sldId id="682" r:id="rId34"/>
    <p:sldId id="726" r:id="rId35"/>
    <p:sldId id="734" r:id="rId36"/>
    <p:sldId id="735" r:id="rId37"/>
    <p:sldId id="729" r:id="rId38"/>
    <p:sldId id="730" r:id="rId39"/>
    <p:sldId id="741" r:id="rId40"/>
    <p:sldId id="739" r:id="rId41"/>
    <p:sldId id="751" r:id="rId42"/>
    <p:sldId id="754"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B3D91C-FE0C-1F3F-7734-664F6E4B47A2}" name="Pash, Courtney" initials="PC" userId="S::cpash@sandiego.gov::9ced8db8-660d-4c7e-8b73-6bb1e9c5ea6d" providerId="AD"/>
  <p188:author id="{2257C450-850C-E5AD-F97C-17FDB5D72C06}" name="Funk, Corey" initials="CF" userId="S::CFunk@sandiego.gov::91f4d396-cc6e-4b46-bbba-1de7cb6feff8" providerId="AD"/>
  <p188:author id="{37F46C6C-D62F-B59D-FA75-4BA6F6E7100E}" name="Dispenza, Liz" initials="LD" userId="S::EDispenza@sandiego.gov::3802c27b-61b3-4777-acad-ddbeb5d37f56" providerId="AD"/>
  <p188:author id="{39B76F79-A53B-2391-13CE-EAA829791FE6}" name="Dispenza, Liz" initials="DL" userId="S::edispenza@sandiego.gov::3802c27b-61b3-4777-acad-ddbeb5d37f56" providerId="AD"/>
  <p188:author id="{F7CB7A85-FCA3-A408-7B08-153071709ECA}" name="Basinger, Jacob" initials="JB" userId="S::JBasinger@sandiego.gov::08e3ba12-48dc-433f-8ee1-e7739ffa5978" providerId="AD"/>
  <p188:author id="{EFFB32AF-34DE-532F-ED3C-E55E36BF5510}" name="Litchney, Seth" initials="" userId="S::SALitchney@sandiego.gov::38f27e89-1d47-4853-8801-0ef48cbde231" providerId="AD"/>
  <p188:author id="{EFB2DEBD-879B-B67B-B177-5557142975DD}" name="Pash, Courtney" initials="" userId="S::CPash@sandiego.gov::9ced8db8-660d-4c7e-8b73-6bb1e9c5ea6d" providerId="AD"/>
  <p188:author id="{3BCE7DC2-78EA-F41A-6432-569A5C8B06B0}" name="Covarrubias, Megan" initials="MC" userId="S::MECovarrubia@sandiego.gov::3cabc7bf-33e1-4727-8b44-4518a36af2b4" providerId="AD"/>
  <p188:author id="{666968E4-EE27-9BE3-E4F9-ABFF162DD631}" name="Covarrubias, Megan" initials="CM" userId="S::mecovarrubia@sandiego.gov::3cabc7bf-33e1-4727-8b44-4518a36af2b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BA"/>
    <a:srgbClr val="243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varrubias, Megan" userId="3cabc7bf-33e1-4727-8b44-4518a36af2b4" providerId="ADAL" clId="{7DF87B96-9DBB-4554-AB11-5A6B1517CE96}"/>
    <pc:docChg chg="delSld modSld">
      <pc:chgData name="Covarrubias, Megan" userId="3cabc7bf-33e1-4727-8b44-4518a36af2b4" providerId="ADAL" clId="{7DF87B96-9DBB-4554-AB11-5A6B1517CE96}" dt="2026-01-15T18:55:10.734" v="3" actId="2696"/>
      <pc:docMkLst>
        <pc:docMk/>
      </pc:docMkLst>
      <pc:sldChg chg="modSp mod">
        <pc:chgData name="Covarrubias, Megan" userId="3cabc7bf-33e1-4727-8b44-4518a36af2b4" providerId="ADAL" clId="{7DF87B96-9DBB-4554-AB11-5A6B1517CE96}" dt="2026-01-13T21:52:41.882" v="1" actId="20577"/>
        <pc:sldMkLst>
          <pc:docMk/>
          <pc:sldMk cId="4039546958" sldId="638"/>
        </pc:sldMkLst>
        <pc:spChg chg="mod">
          <ac:chgData name="Covarrubias, Megan" userId="3cabc7bf-33e1-4727-8b44-4518a36af2b4" providerId="ADAL" clId="{7DF87B96-9DBB-4554-AB11-5A6B1517CE96}" dt="2026-01-13T21:52:41.882" v="1" actId="20577"/>
          <ac:spMkLst>
            <pc:docMk/>
            <pc:sldMk cId="4039546958" sldId="638"/>
            <ac:spMk id="5" creationId="{43742782-2675-DC37-5691-7F59E8273815}"/>
          </ac:spMkLst>
        </pc:spChg>
      </pc:sldChg>
      <pc:sldChg chg="del mod modShow">
        <pc:chgData name="Covarrubias, Megan" userId="3cabc7bf-33e1-4727-8b44-4518a36af2b4" providerId="ADAL" clId="{7DF87B96-9DBB-4554-AB11-5A6B1517CE96}" dt="2026-01-15T18:55:10.734" v="3" actId="2696"/>
        <pc:sldMkLst>
          <pc:docMk/>
          <pc:sldMk cId="1140929023" sldId="69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A3118-3605-48C7-9EC6-095C8E942018}"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270EDE91-37AE-4D7F-9373-E0EA13335D87}">
      <dgm:prSet/>
      <dgm:spPr>
        <a:solidFill>
          <a:schemeClr val="tx2">
            <a:lumMod val="60000"/>
            <a:lumOff val="40000"/>
            <a:alpha val="90000"/>
          </a:schemeClr>
        </a:solidFill>
        <a:ln>
          <a:solidFill>
            <a:schemeClr val="bg1"/>
          </a:solidFill>
        </a:ln>
      </dgm:spPr>
      <dgm:t>
        <a:bodyPr/>
        <a:lstStyle/>
        <a:p>
          <a:pPr algn="l"/>
          <a:r>
            <a:rPr lang="en-US" b="1"/>
            <a:t>Introductions</a:t>
          </a:r>
        </a:p>
      </dgm:t>
    </dgm:pt>
    <dgm:pt modelId="{18F49AF6-2EF1-41C7-BF54-E6E42FFF37E3}" type="parTrans" cxnId="{64A4FB7B-7373-4FE2-9B9E-42D0F5843DAD}">
      <dgm:prSet/>
      <dgm:spPr/>
      <dgm:t>
        <a:bodyPr/>
        <a:lstStyle/>
        <a:p>
          <a:pPr algn="l"/>
          <a:endParaRPr lang="en-US"/>
        </a:p>
      </dgm:t>
    </dgm:pt>
    <dgm:pt modelId="{4F2F36F5-F746-4EB6-AECF-834DFD788C04}" type="sibTrans" cxnId="{64A4FB7B-7373-4FE2-9B9E-42D0F5843DAD}">
      <dgm:prSet/>
      <dgm:spPr/>
      <dgm:t>
        <a:bodyPr/>
        <a:lstStyle/>
        <a:p>
          <a:pPr algn="l"/>
          <a:endParaRPr lang="en-US"/>
        </a:p>
      </dgm:t>
    </dgm:pt>
    <dgm:pt modelId="{F7D8E4BC-7B6F-4E6F-AADC-2F36F2CA7195}">
      <dgm:prSet/>
      <dgm:spPr>
        <a:solidFill>
          <a:schemeClr val="accent1">
            <a:lumMod val="40000"/>
            <a:lumOff val="60000"/>
            <a:alpha val="82000"/>
          </a:schemeClr>
        </a:solidFill>
      </dgm:spPr>
      <dgm:t>
        <a:bodyPr/>
        <a:lstStyle/>
        <a:p>
          <a:pPr algn="l"/>
          <a:r>
            <a:rPr lang="en-US" b="1"/>
            <a:t>Land Development Code (LDC) Basics</a:t>
          </a:r>
        </a:p>
      </dgm:t>
    </dgm:pt>
    <dgm:pt modelId="{4DFFE768-0C06-4925-B1D5-CE5C75CA6603}" type="parTrans" cxnId="{E1A519A3-A32C-4160-9315-B540A2C5EB4F}">
      <dgm:prSet/>
      <dgm:spPr/>
      <dgm:t>
        <a:bodyPr/>
        <a:lstStyle/>
        <a:p>
          <a:pPr algn="l"/>
          <a:endParaRPr lang="en-US"/>
        </a:p>
      </dgm:t>
    </dgm:pt>
    <dgm:pt modelId="{748DBF2E-DCE2-4C8A-A72F-540B11A5DA7D}" type="sibTrans" cxnId="{E1A519A3-A32C-4160-9315-B540A2C5EB4F}">
      <dgm:prSet/>
      <dgm:spPr/>
      <dgm:t>
        <a:bodyPr/>
        <a:lstStyle/>
        <a:p>
          <a:pPr algn="l"/>
          <a:endParaRPr lang="en-US"/>
        </a:p>
      </dgm:t>
    </dgm:pt>
    <dgm:pt modelId="{60DBA097-4F3F-438C-868A-39D1D6632BDC}">
      <dgm:prSet/>
      <dgm:spPr>
        <a:solidFill>
          <a:srgbClr val="00B0F0">
            <a:alpha val="74000"/>
          </a:srgbClr>
        </a:solidFill>
      </dgm:spPr>
      <dgm:t>
        <a:bodyPr/>
        <a:lstStyle/>
        <a:p>
          <a:pPr algn="l"/>
          <a:r>
            <a:rPr lang="en-US" b="1"/>
            <a:t>Citywide Proposed Amendments Overview </a:t>
          </a:r>
        </a:p>
      </dgm:t>
    </dgm:pt>
    <dgm:pt modelId="{260670E9-79BE-4FB8-A4C7-3181C3E5E1F2}" type="parTrans" cxnId="{659B2752-BF85-485E-A5D9-C32F2E4259DB}">
      <dgm:prSet/>
      <dgm:spPr/>
      <dgm:t>
        <a:bodyPr/>
        <a:lstStyle/>
        <a:p>
          <a:pPr algn="l"/>
          <a:endParaRPr lang="en-US"/>
        </a:p>
      </dgm:t>
    </dgm:pt>
    <dgm:pt modelId="{377C7F66-3B71-4F8F-B264-2233A34BAEE7}" type="sibTrans" cxnId="{659B2752-BF85-485E-A5D9-C32F2E4259DB}">
      <dgm:prSet/>
      <dgm:spPr/>
      <dgm:t>
        <a:bodyPr/>
        <a:lstStyle/>
        <a:p>
          <a:pPr algn="l"/>
          <a:endParaRPr lang="en-US"/>
        </a:p>
      </dgm:t>
    </dgm:pt>
    <dgm:pt modelId="{6618A125-2A3C-45E4-A7D4-15CA5B60DFB2}">
      <dgm:prSet/>
      <dgm:spPr>
        <a:solidFill>
          <a:schemeClr val="accent1">
            <a:lumMod val="40000"/>
            <a:lumOff val="60000"/>
            <a:alpha val="66000"/>
          </a:schemeClr>
        </a:solidFill>
      </dgm:spPr>
      <dgm:t>
        <a:bodyPr/>
        <a:lstStyle/>
        <a:p>
          <a:pPr algn="l"/>
          <a:r>
            <a:rPr lang="en-US" b="1"/>
            <a:t>Downtown Proposed Amendment Overview</a:t>
          </a:r>
        </a:p>
      </dgm:t>
    </dgm:pt>
    <dgm:pt modelId="{6DEBF8A2-3F9A-44DA-9E30-D8B0718DF2E1}" type="parTrans" cxnId="{E4B620EF-CD9C-4DF6-ADD8-5251EBD2A34D}">
      <dgm:prSet/>
      <dgm:spPr/>
      <dgm:t>
        <a:bodyPr/>
        <a:lstStyle/>
        <a:p>
          <a:pPr algn="l"/>
          <a:endParaRPr lang="en-US"/>
        </a:p>
      </dgm:t>
    </dgm:pt>
    <dgm:pt modelId="{8EA46FE0-E58D-4982-8B82-669C0903C2EB}" type="sibTrans" cxnId="{E4B620EF-CD9C-4DF6-ADD8-5251EBD2A34D}">
      <dgm:prSet/>
      <dgm:spPr/>
      <dgm:t>
        <a:bodyPr/>
        <a:lstStyle/>
        <a:p>
          <a:pPr algn="l"/>
          <a:endParaRPr lang="en-US"/>
        </a:p>
      </dgm:t>
    </dgm:pt>
    <dgm:pt modelId="{EEDFAEB5-D107-49AA-8487-168D79B373D9}">
      <dgm:prSet/>
      <dgm:spPr>
        <a:solidFill>
          <a:schemeClr val="tx2">
            <a:lumMod val="60000"/>
            <a:lumOff val="40000"/>
            <a:alpha val="58000"/>
          </a:schemeClr>
        </a:solidFill>
      </dgm:spPr>
      <dgm:t>
        <a:bodyPr/>
        <a:lstStyle/>
        <a:p>
          <a:pPr algn="l"/>
          <a:r>
            <a:rPr lang="en-US" b="1"/>
            <a:t>Q&amp;A </a:t>
          </a:r>
        </a:p>
      </dgm:t>
    </dgm:pt>
    <dgm:pt modelId="{A49E5AAE-1C3E-4CD4-99C8-01E5FC4C705D}" type="parTrans" cxnId="{958BE2BC-E348-414E-9096-755A062773B5}">
      <dgm:prSet/>
      <dgm:spPr/>
      <dgm:t>
        <a:bodyPr/>
        <a:lstStyle/>
        <a:p>
          <a:pPr algn="l"/>
          <a:endParaRPr lang="en-US"/>
        </a:p>
      </dgm:t>
    </dgm:pt>
    <dgm:pt modelId="{4F5C0DF1-5FB4-411E-98A9-1018F13418C3}" type="sibTrans" cxnId="{958BE2BC-E348-414E-9096-755A062773B5}">
      <dgm:prSet/>
      <dgm:spPr/>
      <dgm:t>
        <a:bodyPr/>
        <a:lstStyle/>
        <a:p>
          <a:pPr algn="l"/>
          <a:endParaRPr lang="en-US"/>
        </a:p>
      </dgm:t>
    </dgm:pt>
    <dgm:pt modelId="{B3B78139-C998-4E6A-A58E-CA2303AA3492}">
      <dgm:prSet/>
      <dgm:spPr>
        <a:solidFill>
          <a:schemeClr val="tx2">
            <a:lumMod val="40000"/>
            <a:lumOff val="60000"/>
            <a:alpha val="50000"/>
          </a:schemeClr>
        </a:solidFill>
      </dgm:spPr>
      <dgm:t>
        <a:bodyPr/>
        <a:lstStyle/>
        <a:p>
          <a:pPr algn="l"/>
          <a:r>
            <a:rPr lang="en-US" b="1"/>
            <a:t>Verbal Comments</a:t>
          </a:r>
        </a:p>
      </dgm:t>
    </dgm:pt>
    <dgm:pt modelId="{8D89C200-77FA-427E-ACB2-1B6467E2A2F0}" type="parTrans" cxnId="{3305C360-CEEC-49A1-87D4-57F7305C3949}">
      <dgm:prSet/>
      <dgm:spPr/>
      <dgm:t>
        <a:bodyPr/>
        <a:lstStyle/>
        <a:p>
          <a:pPr algn="l"/>
          <a:endParaRPr lang="en-US"/>
        </a:p>
      </dgm:t>
    </dgm:pt>
    <dgm:pt modelId="{10732AD0-CB6B-48E4-B3CC-5CB93FD8AB05}" type="sibTrans" cxnId="{3305C360-CEEC-49A1-87D4-57F7305C3949}">
      <dgm:prSet/>
      <dgm:spPr/>
      <dgm:t>
        <a:bodyPr/>
        <a:lstStyle/>
        <a:p>
          <a:pPr algn="l"/>
          <a:endParaRPr lang="en-US"/>
        </a:p>
      </dgm:t>
    </dgm:pt>
    <dgm:pt modelId="{78D13586-16F8-4F73-8CF9-113F91000A57}" type="pres">
      <dgm:prSet presAssocID="{6F8A3118-3605-48C7-9EC6-095C8E942018}" presName="linear" presStyleCnt="0">
        <dgm:presLayoutVars>
          <dgm:animLvl val="lvl"/>
          <dgm:resizeHandles val="exact"/>
        </dgm:presLayoutVars>
      </dgm:prSet>
      <dgm:spPr/>
    </dgm:pt>
    <dgm:pt modelId="{F69875AA-1883-4C5C-AF15-74AA06FC8BD4}" type="pres">
      <dgm:prSet presAssocID="{270EDE91-37AE-4D7F-9373-E0EA13335D87}" presName="parentText" presStyleLbl="node1" presStyleIdx="0" presStyleCnt="6">
        <dgm:presLayoutVars>
          <dgm:chMax val="0"/>
          <dgm:bulletEnabled val="1"/>
        </dgm:presLayoutVars>
      </dgm:prSet>
      <dgm:spPr/>
    </dgm:pt>
    <dgm:pt modelId="{4AD0DBE9-0B17-43CE-893A-1AE8D3954A64}" type="pres">
      <dgm:prSet presAssocID="{4F2F36F5-F746-4EB6-AECF-834DFD788C04}" presName="spacer" presStyleCnt="0"/>
      <dgm:spPr/>
    </dgm:pt>
    <dgm:pt modelId="{662A1C9B-C79D-4A4A-A82F-F45CCC2845B9}" type="pres">
      <dgm:prSet presAssocID="{F7D8E4BC-7B6F-4E6F-AADC-2F36F2CA7195}" presName="parentText" presStyleLbl="node1" presStyleIdx="1" presStyleCnt="6">
        <dgm:presLayoutVars>
          <dgm:chMax val="0"/>
          <dgm:bulletEnabled val="1"/>
        </dgm:presLayoutVars>
      </dgm:prSet>
      <dgm:spPr/>
    </dgm:pt>
    <dgm:pt modelId="{39D54FF2-8938-479E-B523-656FB36273A9}" type="pres">
      <dgm:prSet presAssocID="{748DBF2E-DCE2-4C8A-A72F-540B11A5DA7D}" presName="spacer" presStyleCnt="0"/>
      <dgm:spPr/>
    </dgm:pt>
    <dgm:pt modelId="{5134AF3E-A813-49EC-BF00-0676F97BDAD9}" type="pres">
      <dgm:prSet presAssocID="{60DBA097-4F3F-438C-868A-39D1D6632BDC}" presName="parentText" presStyleLbl="node1" presStyleIdx="2" presStyleCnt="6">
        <dgm:presLayoutVars>
          <dgm:chMax val="0"/>
          <dgm:bulletEnabled val="1"/>
        </dgm:presLayoutVars>
      </dgm:prSet>
      <dgm:spPr/>
    </dgm:pt>
    <dgm:pt modelId="{77372ABC-C630-46B7-B979-5F83402E94AD}" type="pres">
      <dgm:prSet presAssocID="{377C7F66-3B71-4F8F-B264-2233A34BAEE7}" presName="spacer" presStyleCnt="0"/>
      <dgm:spPr/>
    </dgm:pt>
    <dgm:pt modelId="{00945A65-0C5F-473E-AF6F-5B8637C440BF}" type="pres">
      <dgm:prSet presAssocID="{6618A125-2A3C-45E4-A7D4-15CA5B60DFB2}" presName="parentText" presStyleLbl="node1" presStyleIdx="3" presStyleCnt="6">
        <dgm:presLayoutVars>
          <dgm:chMax val="0"/>
          <dgm:bulletEnabled val="1"/>
        </dgm:presLayoutVars>
      </dgm:prSet>
      <dgm:spPr/>
    </dgm:pt>
    <dgm:pt modelId="{ECC74D21-1394-41D4-AB94-18EE331C665C}" type="pres">
      <dgm:prSet presAssocID="{8EA46FE0-E58D-4982-8B82-669C0903C2EB}" presName="spacer" presStyleCnt="0"/>
      <dgm:spPr/>
    </dgm:pt>
    <dgm:pt modelId="{2D8F2768-9150-4261-844D-A59933525E47}" type="pres">
      <dgm:prSet presAssocID="{EEDFAEB5-D107-49AA-8487-168D79B373D9}" presName="parentText" presStyleLbl="node1" presStyleIdx="4" presStyleCnt="6">
        <dgm:presLayoutVars>
          <dgm:chMax val="0"/>
          <dgm:bulletEnabled val="1"/>
        </dgm:presLayoutVars>
      </dgm:prSet>
      <dgm:spPr/>
    </dgm:pt>
    <dgm:pt modelId="{80A4CC00-6F94-4F7A-8FA3-6FE881418E6B}" type="pres">
      <dgm:prSet presAssocID="{4F5C0DF1-5FB4-411E-98A9-1018F13418C3}" presName="spacer" presStyleCnt="0"/>
      <dgm:spPr/>
    </dgm:pt>
    <dgm:pt modelId="{B4F0254C-1B63-4E18-B1C7-4C6DFC81E23F}" type="pres">
      <dgm:prSet presAssocID="{B3B78139-C998-4E6A-A58E-CA2303AA3492}" presName="parentText" presStyleLbl="node1" presStyleIdx="5" presStyleCnt="6">
        <dgm:presLayoutVars>
          <dgm:chMax val="0"/>
          <dgm:bulletEnabled val="1"/>
        </dgm:presLayoutVars>
      </dgm:prSet>
      <dgm:spPr/>
    </dgm:pt>
  </dgm:ptLst>
  <dgm:cxnLst>
    <dgm:cxn modelId="{72F61B16-3DA3-4CC0-AB1C-6B007F4C8FC1}" type="presOf" srcId="{F7D8E4BC-7B6F-4E6F-AADC-2F36F2CA7195}" destId="{662A1C9B-C79D-4A4A-A82F-F45CCC2845B9}" srcOrd="0" destOrd="0" presId="urn:microsoft.com/office/officeart/2005/8/layout/vList2"/>
    <dgm:cxn modelId="{CD589130-4F3E-4EFE-905D-FB7DB3D67CA6}" type="presOf" srcId="{6F8A3118-3605-48C7-9EC6-095C8E942018}" destId="{78D13586-16F8-4F73-8CF9-113F91000A57}" srcOrd="0" destOrd="0" presId="urn:microsoft.com/office/officeart/2005/8/layout/vList2"/>
    <dgm:cxn modelId="{3305C360-CEEC-49A1-87D4-57F7305C3949}" srcId="{6F8A3118-3605-48C7-9EC6-095C8E942018}" destId="{B3B78139-C998-4E6A-A58E-CA2303AA3492}" srcOrd="5" destOrd="0" parTransId="{8D89C200-77FA-427E-ACB2-1B6467E2A2F0}" sibTransId="{10732AD0-CB6B-48E4-B3CC-5CB93FD8AB05}"/>
    <dgm:cxn modelId="{659B2752-BF85-485E-A5D9-C32F2E4259DB}" srcId="{6F8A3118-3605-48C7-9EC6-095C8E942018}" destId="{60DBA097-4F3F-438C-868A-39D1D6632BDC}" srcOrd="2" destOrd="0" parTransId="{260670E9-79BE-4FB8-A4C7-3181C3E5E1F2}" sibTransId="{377C7F66-3B71-4F8F-B264-2233A34BAEE7}"/>
    <dgm:cxn modelId="{5093DD58-BF58-4387-AA60-5EC44AFBB8B9}" type="presOf" srcId="{60DBA097-4F3F-438C-868A-39D1D6632BDC}" destId="{5134AF3E-A813-49EC-BF00-0676F97BDAD9}" srcOrd="0" destOrd="0" presId="urn:microsoft.com/office/officeart/2005/8/layout/vList2"/>
    <dgm:cxn modelId="{3E309B79-AD91-4634-9AE4-181A9A8D6103}" type="presOf" srcId="{270EDE91-37AE-4D7F-9373-E0EA13335D87}" destId="{F69875AA-1883-4C5C-AF15-74AA06FC8BD4}" srcOrd="0" destOrd="0" presId="urn:microsoft.com/office/officeart/2005/8/layout/vList2"/>
    <dgm:cxn modelId="{64A4FB7B-7373-4FE2-9B9E-42D0F5843DAD}" srcId="{6F8A3118-3605-48C7-9EC6-095C8E942018}" destId="{270EDE91-37AE-4D7F-9373-E0EA13335D87}" srcOrd="0" destOrd="0" parTransId="{18F49AF6-2EF1-41C7-BF54-E6E42FFF37E3}" sibTransId="{4F2F36F5-F746-4EB6-AECF-834DFD788C04}"/>
    <dgm:cxn modelId="{76E28593-359F-4C90-99E6-51288476505A}" type="presOf" srcId="{6618A125-2A3C-45E4-A7D4-15CA5B60DFB2}" destId="{00945A65-0C5F-473E-AF6F-5B8637C440BF}" srcOrd="0" destOrd="0" presId="urn:microsoft.com/office/officeart/2005/8/layout/vList2"/>
    <dgm:cxn modelId="{E1A519A3-A32C-4160-9315-B540A2C5EB4F}" srcId="{6F8A3118-3605-48C7-9EC6-095C8E942018}" destId="{F7D8E4BC-7B6F-4E6F-AADC-2F36F2CA7195}" srcOrd="1" destOrd="0" parTransId="{4DFFE768-0C06-4925-B1D5-CE5C75CA6603}" sibTransId="{748DBF2E-DCE2-4C8A-A72F-540B11A5DA7D}"/>
    <dgm:cxn modelId="{958BE2BC-E348-414E-9096-755A062773B5}" srcId="{6F8A3118-3605-48C7-9EC6-095C8E942018}" destId="{EEDFAEB5-D107-49AA-8487-168D79B373D9}" srcOrd="4" destOrd="0" parTransId="{A49E5AAE-1C3E-4CD4-99C8-01E5FC4C705D}" sibTransId="{4F5C0DF1-5FB4-411E-98A9-1018F13418C3}"/>
    <dgm:cxn modelId="{143CA8CF-1914-46CE-A59B-1E8A74C1F027}" type="presOf" srcId="{B3B78139-C998-4E6A-A58E-CA2303AA3492}" destId="{B4F0254C-1B63-4E18-B1C7-4C6DFC81E23F}" srcOrd="0" destOrd="0" presId="urn:microsoft.com/office/officeart/2005/8/layout/vList2"/>
    <dgm:cxn modelId="{0D8AF4DE-2C93-4714-9971-B9C774E1277E}" type="presOf" srcId="{EEDFAEB5-D107-49AA-8487-168D79B373D9}" destId="{2D8F2768-9150-4261-844D-A59933525E47}" srcOrd="0" destOrd="0" presId="urn:microsoft.com/office/officeart/2005/8/layout/vList2"/>
    <dgm:cxn modelId="{E4B620EF-CD9C-4DF6-ADD8-5251EBD2A34D}" srcId="{6F8A3118-3605-48C7-9EC6-095C8E942018}" destId="{6618A125-2A3C-45E4-A7D4-15CA5B60DFB2}" srcOrd="3" destOrd="0" parTransId="{6DEBF8A2-3F9A-44DA-9E30-D8B0718DF2E1}" sibTransId="{8EA46FE0-E58D-4982-8B82-669C0903C2EB}"/>
    <dgm:cxn modelId="{39B66AAC-0399-47C4-99C7-AFDD88E9EB87}" type="presParOf" srcId="{78D13586-16F8-4F73-8CF9-113F91000A57}" destId="{F69875AA-1883-4C5C-AF15-74AA06FC8BD4}" srcOrd="0" destOrd="0" presId="urn:microsoft.com/office/officeart/2005/8/layout/vList2"/>
    <dgm:cxn modelId="{AAFE9BA7-B868-41F0-A5A9-45282F8AAB75}" type="presParOf" srcId="{78D13586-16F8-4F73-8CF9-113F91000A57}" destId="{4AD0DBE9-0B17-43CE-893A-1AE8D3954A64}" srcOrd="1" destOrd="0" presId="urn:microsoft.com/office/officeart/2005/8/layout/vList2"/>
    <dgm:cxn modelId="{5FA25A0C-F0A1-4E77-9B5D-6EE38A8A74EF}" type="presParOf" srcId="{78D13586-16F8-4F73-8CF9-113F91000A57}" destId="{662A1C9B-C79D-4A4A-A82F-F45CCC2845B9}" srcOrd="2" destOrd="0" presId="urn:microsoft.com/office/officeart/2005/8/layout/vList2"/>
    <dgm:cxn modelId="{ED055D43-C5F2-4081-B0FE-03410BE2B5D5}" type="presParOf" srcId="{78D13586-16F8-4F73-8CF9-113F91000A57}" destId="{39D54FF2-8938-479E-B523-656FB36273A9}" srcOrd="3" destOrd="0" presId="urn:microsoft.com/office/officeart/2005/8/layout/vList2"/>
    <dgm:cxn modelId="{C8C6BAAB-7C3F-4E38-8A52-F4D670A4A03A}" type="presParOf" srcId="{78D13586-16F8-4F73-8CF9-113F91000A57}" destId="{5134AF3E-A813-49EC-BF00-0676F97BDAD9}" srcOrd="4" destOrd="0" presId="urn:microsoft.com/office/officeart/2005/8/layout/vList2"/>
    <dgm:cxn modelId="{192FE0B7-52D6-4BD7-8D4C-F5A5EB57F090}" type="presParOf" srcId="{78D13586-16F8-4F73-8CF9-113F91000A57}" destId="{77372ABC-C630-46B7-B979-5F83402E94AD}" srcOrd="5" destOrd="0" presId="urn:microsoft.com/office/officeart/2005/8/layout/vList2"/>
    <dgm:cxn modelId="{7C4CB521-DB43-4AA1-ADF9-308B2E056A0F}" type="presParOf" srcId="{78D13586-16F8-4F73-8CF9-113F91000A57}" destId="{00945A65-0C5F-473E-AF6F-5B8637C440BF}" srcOrd="6" destOrd="0" presId="urn:microsoft.com/office/officeart/2005/8/layout/vList2"/>
    <dgm:cxn modelId="{7A5D24D6-BD6D-4429-8744-13C8D672DDBA}" type="presParOf" srcId="{78D13586-16F8-4F73-8CF9-113F91000A57}" destId="{ECC74D21-1394-41D4-AB94-18EE331C665C}" srcOrd="7" destOrd="0" presId="urn:microsoft.com/office/officeart/2005/8/layout/vList2"/>
    <dgm:cxn modelId="{5115A8AB-CB27-40F9-AC3A-BBBEF16572AD}" type="presParOf" srcId="{78D13586-16F8-4F73-8CF9-113F91000A57}" destId="{2D8F2768-9150-4261-844D-A59933525E47}" srcOrd="8" destOrd="0" presId="urn:microsoft.com/office/officeart/2005/8/layout/vList2"/>
    <dgm:cxn modelId="{8F837553-41A7-4DE0-84D6-939C86A794E9}" type="presParOf" srcId="{78D13586-16F8-4F73-8CF9-113F91000A57}" destId="{80A4CC00-6F94-4F7A-8FA3-6FE881418E6B}" srcOrd="9" destOrd="0" presId="urn:microsoft.com/office/officeart/2005/8/layout/vList2"/>
    <dgm:cxn modelId="{075AD928-C5B2-47A2-B894-52997D76F3ED}" type="presParOf" srcId="{78D13586-16F8-4F73-8CF9-113F91000A57}" destId="{B4F0254C-1B63-4E18-B1C7-4C6DFC81E23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91AE0D-B737-4D82-8682-58B76E296E2B}" type="doc">
      <dgm:prSet loTypeId="urn:microsoft.com/office/officeart/2005/8/layout/chart3" loCatId="relationship" qsTypeId="urn:microsoft.com/office/officeart/2005/8/quickstyle/simple5" qsCatId="simple" csTypeId="urn:microsoft.com/office/officeart/2005/8/colors/accent1_2" csCatId="accent1" phldr="1"/>
      <dgm:spPr/>
      <dgm:t>
        <a:bodyPr/>
        <a:lstStyle/>
        <a:p>
          <a:endParaRPr lang="en-US"/>
        </a:p>
      </dgm:t>
    </dgm:pt>
    <dgm:pt modelId="{3C3861C8-9EF3-43D4-9073-EF63473CC019}" type="pres">
      <dgm:prSet presAssocID="{FB91AE0D-B737-4D82-8682-58B76E296E2B}" presName="compositeShape" presStyleCnt="0">
        <dgm:presLayoutVars>
          <dgm:chMax val="7"/>
          <dgm:dir/>
          <dgm:resizeHandles val="exact"/>
        </dgm:presLayoutVars>
      </dgm:prSet>
      <dgm:spPr/>
    </dgm:pt>
  </dgm:ptLst>
  <dgm:cxnLst>
    <dgm:cxn modelId="{897D4A61-3D50-4B2E-AA4D-5B32B5D2F020}" type="presOf" srcId="{FB91AE0D-B737-4D82-8682-58B76E296E2B}" destId="{3C3861C8-9EF3-43D4-9073-EF63473CC019}" srcOrd="0"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0E16CD-E7D6-47DE-9583-AF38FBBF922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8557C6C-1FB8-4885-BEA5-7E87BBCC9229}">
      <dgm:prSet phldrT="[Text]" custT="1"/>
      <dgm:spPr>
        <a:solidFill>
          <a:srgbClr val="243444"/>
        </a:solidFill>
      </dgm:spPr>
      <dgm:t>
        <a:bodyPr/>
        <a:lstStyle/>
        <a:p>
          <a:r>
            <a:rPr lang="en-US" sz="3600"/>
            <a:t>139 Proposed Amendments</a:t>
          </a:r>
        </a:p>
      </dgm:t>
    </dgm:pt>
    <dgm:pt modelId="{F40FA113-9305-4F0F-AB25-7341CE3AE5B4}" type="parTrans" cxnId="{C40CE5E0-311F-4616-8ACD-A76765ECDB93}">
      <dgm:prSet/>
      <dgm:spPr/>
      <dgm:t>
        <a:bodyPr/>
        <a:lstStyle/>
        <a:p>
          <a:endParaRPr lang="en-US"/>
        </a:p>
      </dgm:t>
    </dgm:pt>
    <dgm:pt modelId="{37E7396F-947C-4D99-848C-B2DF804E5370}" type="sibTrans" cxnId="{C40CE5E0-311F-4616-8ACD-A76765ECDB93}">
      <dgm:prSet/>
      <dgm:spPr/>
      <dgm:t>
        <a:bodyPr/>
        <a:lstStyle/>
        <a:p>
          <a:endParaRPr lang="en-US"/>
        </a:p>
      </dgm:t>
    </dgm:pt>
    <dgm:pt modelId="{B463EF34-1FE1-416B-B6B3-8EB1D217F627}" type="asst">
      <dgm:prSet phldrT="[Text]" custT="1"/>
      <dgm:spPr>
        <a:solidFill>
          <a:srgbClr val="006FBA"/>
        </a:solidFill>
      </dgm:spPr>
      <dgm:t>
        <a:bodyPr/>
        <a:lstStyle/>
        <a:p>
          <a:r>
            <a:rPr lang="en-US" sz="3600"/>
            <a:t>107 Citywide Amendments</a:t>
          </a:r>
        </a:p>
      </dgm:t>
    </dgm:pt>
    <dgm:pt modelId="{17856089-70FF-4CC5-9646-112ACD4C5B9B}" type="parTrans" cxnId="{0727DDB4-2FCB-4EF3-B25A-963509BFF747}">
      <dgm:prSet/>
      <dgm:spPr/>
      <dgm:t>
        <a:bodyPr/>
        <a:lstStyle/>
        <a:p>
          <a:endParaRPr lang="en-US"/>
        </a:p>
      </dgm:t>
    </dgm:pt>
    <dgm:pt modelId="{C1F45FCC-C18F-4C7D-B701-99EDD298B09D}" type="sibTrans" cxnId="{0727DDB4-2FCB-4EF3-B25A-963509BFF747}">
      <dgm:prSet/>
      <dgm:spPr/>
      <dgm:t>
        <a:bodyPr/>
        <a:lstStyle/>
        <a:p>
          <a:endParaRPr lang="en-US"/>
        </a:p>
      </dgm:t>
    </dgm:pt>
    <dgm:pt modelId="{0F27E848-75E3-47F6-A700-2FF49747F6E9}" type="asst">
      <dgm:prSet phldrT="[Text]" custT="1"/>
      <dgm:spPr>
        <a:solidFill>
          <a:srgbClr val="006FBA"/>
        </a:solidFill>
      </dgm:spPr>
      <dgm:t>
        <a:bodyPr/>
        <a:lstStyle/>
        <a:p>
          <a:r>
            <a:rPr lang="en-US" sz="3600"/>
            <a:t>32 Downtown Amendments </a:t>
          </a:r>
        </a:p>
      </dgm:t>
    </dgm:pt>
    <dgm:pt modelId="{E061A045-920B-43DA-8EE7-9C82C9E0B23F}" type="parTrans" cxnId="{37875864-CA86-4A8B-9D64-0ADEA5A1D597}">
      <dgm:prSet/>
      <dgm:spPr/>
      <dgm:t>
        <a:bodyPr/>
        <a:lstStyle/>
        <a:p>
          <a:endParaRPr lang="en-US"/>
        </a:p>
      </dgm:t>
    </dgm:pt>
    <dgm:pt modelId="{7A6B3C93-1DAF-4445-95DC-FBE35E0B9A75}" type="sibTrans" cxnId="{37875864-CA86-4A8B-9D64-0ADEA5A1D597}">
      <dgm:prSet/>
      <dgm:spPr/>
      <dgm:t>
        <a:bodyPr/>
        <a:lstStyle/>
        <a:p>
          <a:endParaRPr lang="en-US"/>
        </a:p>
      </dgm:t>
    </dgm:pt>
    <dgm:pt modelId="{93FBA21A-72AE-4E44-8A0C-14244876CEB0}" type="pres">
      <dgm:prSet presAssocID="{CA0E16CD-E7D6-47DE-9583-AF38FBBF9221}" presName="hierChild1" presStyleCnt="0">
        <dgm:presLayoutVars>
          <dgm:orgChart val="1"/>
          <dgm:chPref val="1"/>
          <dgm:dir/>
          <dgm:animOne val="branch"/>
          <dgm:animLvl val="lvl"/>
          <dgm:resizeHandles/>
        </dgm:presLayoutVars>
      </dgm:prSet>
      <dgm:spPr/>
    </dgm:pt>
    <dgm:pt modelId="{56B57FAF-7392-4ABB-BE96-296CBB50B34E}" type="pres">
      <dgm:prSet presAssocID="{48557C6C-1FB8-4885-BEA5-7E87BBCC9229}" presName="hierRoot1" presStyleCnt="0">
        <dgm:presLayoutVars>
          <dgm:hierBranch val="init"/>
        </dgm:presLayoutVars>
      </dgm:prSet>
      <dgm:spPr/>
    </dgm:pt>
    <dgm:pt modelId="{7821F63B-6ADA-4461-AA8A-1567C824F7FB}" type="pres">
      <dgm:prSet presAssocID="{48557C6C-1FB8-4885-BEA5-7E87BBCC9229}" presName="rootComposite1" presStyleCnt="0"/>
      <dgm:spPr/>
    </dgm:pt>
    <dgm:pt modelId="{F1FC7E7A-71B6-46BA-A144-648C46DF98D8}" type="pres">
      <dgm:prSet presAssocID="{48557C6C-1FB8-4885-BEA5-7E87BBCC9229}" presName="rootText1" presStyleLbl="node0" presStyleIdx="0" presStyleCnt="1" custLinFactNeighborX="3645">
        <dgm:presLayoutVars>
          <dgm:chPref val="3"/>
        </dgm:presLayoutVars>
      </dgm:prSet>
      <dgm:spPr/>
    </dgm:pt>
    <dgm:pt modelId="{727D2584-3579-402B-8260-8DC608524900}" type="pres">
      <dgm:prSet presAssocID="{48557C6C-1FB8-4885-BEA5-7E87BBCC9229}" presName="rootConnector1" presStyleLbl="node1" presStyleIdx="0" presStyleCnt="0"/>
      <dgm:spPr/>
    </dgm:pt>
    <dgm:pt modelId="{C1E207B2-C8D7-42A3-9222-5B87CBAF36C9}" type="pres">
      <dgm:prSet presAssocID="{48557C6C-1FB8-4885-BEA5-7E87BBCC9229}" presName="hierChild2" presStyleCnt="0"/>
      <dgm:spPr/>
    </dgm:pt>
    <dgm:pt modelId="{FC81E81B-55E3-4538-8EF7-13EF824BDCE7}" type="pres">
      <dgm:prSet presAssocID="{48557C6C-1FB8-4885-BEA5-7E87BBCC9229}" presName="hierChild3" presStyleCnt="0"/>
      <dgm:spPr/>
    </dgm:pt>
    <dgm:pt modelId="{B1B326AF-FBD9-4F98-AF21-1AFB6F36BFEA}" type="pres">
      <dgm:prSet presAssocID="{17856089-70FF-4CC5-9646-112ACD4C5B9B}" presName="Name111" presStyleLbl="parChTrans1D2" presStyleIdx="0" presStyleCnt="2"/>
      <dgm:spPr/>
    </dgm:pt>
    <dgm:pt modelId="{50117D54-EB3F-4FA6-8559-9D9F6EA7C0A1}" type="pres">
      <dgm:prSet presAssocID="{B463EF34-1FE1-416B-B6B3-8EB1D217F627}" presName="hierRoot3" presStyleCnt="0">
        <dgm:presLayoutVars>
          <dgm:hierBranch val="init"/>
        </dgm:presLayoutVars>
      </dgm:prSet>
      <dgm:spPr/>
    </dgm:pt>
    <dgm:pt modelId="{C7490E8F-6144-4B28-8B89-263CF471BD09}" type="pres">
      <dgm:prSet presAssocID="{B463EF34-1FE1-416B-B6B3-8EB1D217F627}" presName="rootComposite3" presStyleCnt="0"/>
      <dgm:spPr/>
    </dgm:pt>
    <dgm:pt modelId="{A21AC414-D0D9-49D2-B536-9292E1ADAA42}" type="pres">
      <dgm:prSet presAssocID="{B463EF34-1FE1-416B-B6B3-8EB1D217F627}" presName="rootText3" presStyleLbl="asst1" presStyleIdx="0" presStyleCnt="2" custLinFactNeighborX="-8434" custLinFactNeighborY="1453">
        <dgm:presLayoutVars>
          <dgm:chPref val="3"/>
        </dgm:presLayoutVars>
      </dgm:prSet>
      <dgm:spPr/>
    </dgm:pt>
    <dgm:pt modelId="{274D08C1-F7A4-4409-91C9-EA2CEDD625D6}" type="pres">
      <dgm:prSet presAssocID="{B463EF34-1FE1-416B-B6B3-8EB1D217F627}" presName="rootConnector3" presStyleLbl="asst1" presStyleIdx="0" presStyleCnt="2"/>
      <dgm:spPr/>
    </dgm:pt>
    <dgm:pt modelId="{F3A54132-F864-44F4-9A26-7FDDA520A78A}" type="pres">
      <dgm:prSet presAssocID="{B463EF34-1FE1-416B-B6B3-8EB1D217F627}" presName="hierChild6" presStyleCnt="0"/>
      <dgm:spPr/>
    </dgm:pt>
    <dgm:pt modelId="{E83FA192-1220-4BAF-994E-62C59B92D293}" type="pres">
      <dgm:prSet presAssocID="{B463EF34-1FE1-416B-B6B3-8EB1D217F627}" presName="hierChild7" presStyleCnt="0"/>
      <dgm:spPr/>
    </dgm:pt>
    <dgm:pt modelId="{CBFC951E-6759-400E-81F1-CAA90DA05460}" type="pres">
      <dgm:prSet presAssocID="{E061A045-920B-43DA-8EE7-9C82C9E0B23F}" presName="Name111" presStyleLbl="parChTrans1D2" presStyleIdx="1" presStyleCnt="2"/>
      <dgm:spPr/>
    </dgm:pt>
    <dgm:pt modelId="{8FF484BF-444F-4F1F-BE76-B38E0E11A677}" type="pres">
      <dgm:prSet presAssocID="{0F27E848-75E3-47F6-A700-2FF49747F6E9}" presName="hierRoot3" presStyleCnt="0">
        <dgm:presLayoutVars>
          <dgm:hierBranch val="init"/>
        </dgm:presLayoutVars>
      </dgm:prSet>
      <dgm:spPr/>
    </dgm:pt>
    <dgm:pt modelId="{E9A4B2EA-5F85-4786-AB42-783D5B1D1763}" type="pres">
      <dgm:prSet presAssocID="{0F27E848-75E3-47F6-A700-2FF49747F6E9}" presName="rootComposite3" presStyleCnt="0"/>
      <dgm:spPr/>
    </dgm:pt>
    <dgm:pt modelId="{65ED84A8-C290-4608-BCF8-03D8C15B0133}" type="pres">
      <dgm:prSet presAssocID="{0F27E848-75E3-47F6-A700-2FF49747F6E9}" presName="rootText3" presStyleLbl="asst1" presStyleIdx="1" presStyleCnt="2" custLinFactNeighborX="13087" custLinFactNeighborY="1453">
        <dgm:presLayoutVars>
          <dgm:chPref val="3"/>
        </dgm:presLayoutVars>
      </dgm:prSet>
      <dgm:spPr/>
    </dgm:pt>
    <dgm:pt modelId="{D27633AC-1A45-484B-97B5-044E300A714B}" type="pres">
      <dgm:prSet presAssocID="{0F27E848-75E3-47F6-A700-2FF49747F6E9}" presName="rootConnector3" presStyleLbl="asst1" presStyleIdx="1" presStyleCnt="2"/>
      <dgm:spPr/>
    </dgm:pt>
    <dgm:pt modelId="{E9E69135-FF91-4323-BB22-084DA6E2217F}" type="pres">
      <dgm:prSet presAssocID="{0F27E848-75E3-47F6-A700-2FF49747F6E9}" presName="hierChild6" presStyleCnt="0"/>
      <dgm:spPr/>
    </dgm:pt>
    <dgm:pt modelId="{AA628EE1-A019-4E24-8D91-CBE77D357EA9}" type="pres">
      <dgm:prSet presAssocID="{0F27E848-75E3-47F6-A700-2FF49747F6E9}" presName="hierChild7" presStyleCnt="0"/>
      <dgm:spPr/>
    </dgm:pt>
  </dgm:ptLst>
  <dgm:cxnLst>
    <dgm:cxn modelId="{5F305C2B-676F-4D68-9CB5-6DCCB0BA6F88}" type="presOf" srcId="{0F27E848-75E3-47F6-A700-2FF49747F6E9}" destId="{D27633AC-1A45-484B-97B5-044E300A714B}" srcOrd="1" destOrd="0" presId="urn:microsoft.com/office/officeart/2005/8/layout/orgChart1"/>
    <dgm:cxn modelId="{37875864-CA86-4A8B-9D64-0ADEA5A1D597}" srcId="{48557C6C-1FB8-4885-BEA5-7E87BBCC9229}" destId="{0F27E848-75E3-47F6-A700-2FF49747F6E9}" srcOrd="1" destOrd="0" parTransId="{E061A045-920B-43DA-8EE7-9C82C9E0B23F}" sibTransId="{7A6B3C93-1DAF-4445-95DC-FBE35E0B9A75}"/>
    <dgm:cxn modelId="{95C8186B-252A-4D9D-AFEC-EE66B8CFB2DC}" type="presOf" srcId="{B463EF34-1FE1-416B-B6B3-8EB1D217F627}" destId="{274D08C1-F7A4-4409-91C9-EA2CEDD625D6}" srcOrd="1" destOrd="0" presId="urn:microsoft.com/office/officeart/2005/8/layout/orgChart1"/>
    <dgm:cxn modelId="{74E75874-0F6B-41CB-8F66-B0364740AC91}" type="presOf" srcId="{0F27E848-75E3-47F6-A700-2FF49747F6E9}" destId="{65ED84A8-C290-4608-BCF8-03D8C15B0133}" srcOrd="0" destOrd="0" presId="urn:microsoft.com/office/officeart/2005/8/layout/orgChart1"/>
    <dgm:cxn modelId="{E30E8158-8530-4433-9620-5DAC61B9BA0A}" type="presOf" srcId="{B463EF34-1FE1-416B-B6B3-8EB1D217F627}" destId="{A21AC414-D0D9-49D2-B536-9292E1ADAA42}" srcOrd="0" destOrd="0" presId="urn:microsoft.com/office/officeart/2005/8/layout/orgChart1"/>
    <dgm:cxn modelId="{B2815D9E-53AA-488C-A448-A31D2F4B8AC8}" type="presOf" srcId="{48557C6C-1FB8-4885-BEA5-7E87BBCC9229}" destId="{F1FC7E7A-71B6-46BA-A144-648C46DF98D8}" srcOrd="0" destOrd="0" presId="urn:microsoft.com/office/officeart/2005/8/layout/orgChart1"/>
    <dgm:cxn modelId="{0727DDB4-2FCB-4EF3-B25A-963509BFF747}" srcId="{48557C6C-1FB8-4885-BEA5-7E87BBCC9229}" destId="{B463EF34-1FE1-416B-B6B3-8EB1D217F627}" srcOrd="0" destOrd="0" parTransId="{17856089-70FF-4CC5-9646-112ACD4C5B9B}" sibTransId="{C1F45FCC-C18F-4C7D-B701-99EDD298B09D}"/>
    <dgm:cxn modelId="{C40CE5E0-311F-4616-8ACD-A76765ECDB93}" srcId="{CA0E16CD-E7D6-47DE-9583-AF38FBBF9221}" destId="{48557C6C-1FB8-4885-BEA5-7E87BBCC9229}" srcOrd="0" destOrd="0" parTransId="{F40FA113-9305-4F0F-AB25-7341CE3AE5B4}" sibTransId="{37E7396F-947C-4D99-848C-B2DF804E5370}"/>
    <dgm:cxn modelId="{EE164FF5-C581-47CA-A73B-47FA6965E240}" type="presOf" srcId="{E061A045-920B-43DA-8EE7-9C82C9E0B23F}" destId="{CBFC951E-6759-400E-81F1-CAA90DA05460}" srcOrd="0" destOrd="0" presId="urn:microsoft.com/office/officeart/2005/8/layout/orgChart1"/>
    <dgm:cxn modelId="{20C90BF7-A720-45E1-A3D8-BCD8073631CD}" type="presOf" srcId="{CA0E16CD-E7D6-47DE-9583-AF38FBBF9221}" destId="{93FBA21A-72AE-4E44-8A0C-14244876CEB0}" srcOrd="0" destOrd="0" presId="urn:microsoft.com/office/officeart/2005/8/layout/orgChart1"/>
    <dgm:cxn modelId="{2E5393F8-8379-46A7-998F-F2B80D2F64DC}" type="presOf" srcId="{17856089-70FF-4CC5-9646-112ACD4C5B9B}" destId="{B1B326AF-FBD9-4F98-AF21-1AFB6F36BFEA}" srcOrd="0" destOrd="0" presId="urn:microsoft.com/office/officeart/2005/8/layout/orgChart1"/>
    <dgm:cxn modelId="{F78E3AFA-1EE9-4046-9857-2B0ED225881D}" type="presOf" srcId="{48557C6C-1FB8-4885-BEA5-7E87BBCC9229}" destId="{727D2584-3579-402B-8260-8DC608524900}" srcOrd="1" destOrd="0" presId="urn:microsoft.com/office/officeart/2005/8/layout/orgChart1"/>
    <dgm:cxn modelId="{B631A00C-9C83-4B33-87E0-5A90A89298D4}" type="presParOf" srcId="{93FBA21A-72AE-4E44-8A0C-14244876CEB0}" destId="{56B57FAF-7392-4ABB-BE96-296CBB50B34E}" srcOrd="0" destOrd="0" presId="urn:microsoft.com/office/officeart/2005/8/layout/orgChart1"/>
    <dgm:cxn modelId="{640BB127-844C-42E9-B10B-41FE551F7B28}" type="presParOf" srcId="{56B57FAF-7392-4ABB-BE96-296CBB50B34E}" destId="{7821F63B-6ADA-4461-AA8A-1567C824F7FB}" srcOrd="0" destOrd="0" presId="urn:microsoft.com/office/officeart/2005/8/layout/orgChart1"/>
    <dgm:cxn modelId="{5DB35E22-9AA6-4940-B5D2-CBF27D496F9C}" type="presParOf" srcId="{7821F63B-6ADA-4461-AA8A-1567C824F7FB}" destId="{F1FC7E7A-71B6-46BA-A144-648C46DF98D8}" srcOrd="0" destOrd="0" presId="urn:microsoft.com/office/officeart/2005/8/layout/orgChart1"/>
    <dgm:cxn modelId="{202FF00E-95B2-4028-BE7B-1533901ADBDC}" type="presParOf" srcId="{7821F63B-6ADA-4461-AA8A-1567C824F7FB}" destId="{727D2584-3579-402B-8260-8DC608524900}" srcOrd="1" destOrd="0" presId="urn:microsoft.com/office/officeart/2005/8/layout/orgChart1"/>
    <dgm:cxn modelId="{B55EEA29-E196-4C7A-9685-B0F800460C61}" type="presParOf" srcId="{56B57FAF-7392-4ABB-BE96-296CBB50B34E}" destId="{C1E207B2-C8D7-42A3-9222-5B87CBAF36C9}" srcOrd="1" destOrd="0" presId="urn:microsoft.com/office/officeart/2005/8/layout/orgChart1"/>
    <dgm:cxn modelId="{621E8A6D-DF6E-4EC7-9018-A728F08425B8}" type="presParOf" srcId="{56B57FAF-7392-4ABB-BE96-296CBB50B34E}" destId="{FC81E81B-55E3-4538-8EF7-13EF824BDCE7}" srcOrd="2" destOrd="0" presId="urn:microsoft.com/office/officeart/2005/8/layout/orgChart1"/>
    <dgm:cxn modelId="{D83C948E-2BCB-4F41-ACBD-3734F0F3EF08}" type="presParOf" srcId="{FC81E81B-55E3-4538-8EF7-13EF824BDCE7}" destId="{B1B326AF-FBD9-4F98-AF21-1AFB6F36BFEA}" srcOrd="0" destOrd="0" presId="urn:microsoft.com/office/officeart/2005/8/layout/orgChart1"/>
    <dgm:cxn modelId="{3A394674-F7DD-47D1-8BBE-B871A1BA87DE}" type="presParOf" srcId="{FC81E81B-55E3-4538-8EF7-13EF824BDCE7}" destId="{50117D54-EB3F-4FA6-8559-9D9F6EA7C0A1}" srcOrd="1" destOrd="0" presId="urn:microsoft.com/office/officeart/2005/8/layout/orgChart1"/>
    <dgm:cxn modelId="{88FA482F-2DE6-49B9-8919-1D414412F237}" type="presParOf" srcId="{50117D54-EB3F-4FA6-8559-9D9F6EA7C0A1}" destId="{C7490E8F-6144-4B28-8B89-263CF471BD09}" srcOrd="0" destOrd="0" presId="urn:microsoft.com/office/officeart/2005/8/layout/orgChart1"/>
    <dgm:cxn modelId="{E250833A-D41C-498F-BBD4-A1F0B15023B9}" type="presParOf" srcId="{C7490E8F-6144-4B28-8B89-263CF471BD09}" destId="{A21AC414-D0D9-49D2-B536-9292E1ADAA42}" srcOrd="0" destOrd="0" presId="urn:microsoft.com/office/officeart/2005/8/layout/orgChart1"/>
    <dgm:cxn modelId="{C6F1A871-F634-4CAE-A545-6CECF901B733}" type="presParOf" srcId="{C7490E8F-6144-4B28-8B89-263CF471BD09}" destId="{274D08C1-F7A4-4409-91C9-EA2CEDD625D6}" srcOrd="1" destOrd="0" presId="urn:microsoft.com/office/officeart/2005/8/layout/orgChart1"/>
    <dgm:cxn modelId="{1FA46AA1-37E1-417E-84DF-5581F248BF67}" type="presParOf" srcId="{50117D54-EB3F-4FA6-8559-9D9F6EA7C0A1}" destId="{F3A54132-F864-44F4-9A26-7FDDA520A78A}" srcOrd="1" destOrd="0" presId="urn:microsoft.com/office/officeart/2005/8/layout/orgChart1"/>
    <dgm:cxn modelId="{1D6E6191-B5A4-4A10-9955-9BB6A61768C3}" type="presParOf" srcId="{50117D54-EB3F-4FA6-8559-9D9F6EA7C0A1}" destId="{E83FA192-1220-4BAF-994E-62C59B92D293}" srcOrd="2" destOrd="0" presId="urn:microsoft.com/office/officeart/2005/8/layout/orgChart1"/>
    <dgm:cxn modelId="{4F1B11A8-7D2D-48F1-A4BB-8B0FF891E98A}" type="presParOf" srcId="{FC81E81B-55E3-4538-8EF7-13EF824BDCE7}" destId="{CBFC951E-6759-400E-81F1-CAA90DA05460}" srcOrd="2" destOrd="0" presId="urn:microsoft.com/office/officeart/2005/8/layout/orgChart1"/>
    <dgm:cxn modelId="{AD998D67-C986-4A23-BBF1-73671399597E}" type="presParOf" srcId="{FC81E81B-55E3-4538-8EF7-13EF824BDCE7}" destId="{8FF484BF-444F-4F1F-BE76-B38E0E11A677}" srcOrd="3" destOrd="0" presId="urn:microsoft.com/office/officeart/2005/8/layout/orgChart1"/>
    <dgm:cxn modelId="{052F09BE-B1C3-498E-B18E-94FCF947C3CC}" type="presParOf" srcId="{8FF484BF-444F-4F1F-BE76-B38E0E11A677}" destId="{E9A4B2EA-5F85-4786-AB42-783D5B1D1763}" srcOrd="0" destOrd="0" presId="urn:microsoft.com/office/officeart/2005/8/layout/orgChart1"/>
    <dgm:cxn modelId="{99AEACA1-E88B-40F5-A356-B36A3969FB68}" type="presParOf" srcId="{E9A4B2EA-5F85-4786-AB42-783D5B1D1763}" destId="{65ED84A8-C290-4608-BCF8-03D8C15B0133}" srcOrd="0" destOrd="0" presId="urn:microsoft.com/office/officeart/2005/8/layout/orgChart1"/>
    <dgm:cxn modelId="{6A9E236B-1AB4-4823-A478-9AAC6F2D791D}" type="presParOf" srcId="{E9A4B2EA-5F85-4786-AB42-783D5B1D1763}" destId="{D27633AC-1A45-484B-97B5-044E300A714B}" srcOrd="1" destOrd="0" presId="urn:microsoft.com/office/officeart/2005/8/layout/orgChart1"/>
    <dgm:cxn modelId="{EC5193D5-2E78-4612-B84A-D93E091A883B}" type="presParOf" srcId="{8FF484BF-444F-4F1F-BE76-B38E0E11A677}" destId="{E9E69135-FF91-4323-BB22-084DA6E2217F}" srcOrd="1" destOrd="0" presId="urn:microsoft.com/office/officeart/2005/8/layout/orgChart1"/>
    <dgm:cxn modelId="{5D63D590-1319-46EA-B62B-F350460CA27A}" type="presParOf" srcId="{8FF484BF-444F-4F1F-BE76-B38E0E11A677}" destId="{AA628EE1-A019-4E24-8D91-CBE77D357EA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5707F4-C0FD-43CE-AE06-81E71C71677F}" type="doc">
      <dgm:prSet loTypeId="urn:microsoft.com/office/officeart/2005/8/layout/architecture" loCatId="list" qsTypeId="urn:microsoft.com/office/officeart/2005/8/quickstyle/simple5" qsCatId="simple" csTypeId="urn:microsoft.com/office/officeart/2005/8/colors/accent0_3" csCatId="mainScheme" phldr="1"/>
      <dgm:spPr/>
      <dgm:t>
        <a:bodyPr/>
        <a:lstStyle/>
        <a:p>
          <a:endParaRPr lang="en-US"/>
        </a:p>
      </dgm:t>
    </dgm:pt>
    <dgm:pt modelId="{102B3713-4DF5-486C-92E1-6667D85F45DC}">
      <dgm:prSet/>
      <dgm:spPr/>
      <dgm:t>
        <a:bodyPr/>
        <a:lstStyle/>
        <a:p>
          <a:r>
            <a:rPr lang="en-US"/>
            <a:t>Align Policy with Climate, Equity or Housing Goals  (10)</a:t>
          </a:r>
        </a:p>
      </dgm:t>
    </dgm:pt>
    <dgm:pt modelId="{2A9826E5-D7D6-4C01-8626-6D46DFA046A5}" type="parTrans" cxnId="{55DC09F6-D47B-420E-AC81-AB97CE2F4133}">
      <dgm:prSet/>
      <dgm:spPr/>
      <dgm:t>
        <a:bodyPr/>
        <a:lstStyle/>
        <a:p>
          <a:endParaRPr lang="en-US"/>
        </a:p>
      </dgm:t>
    </dgm:pt>
    <dgm:pt modelId="{AA9D69FF-05AA-4FC4-BF6C-E98CAF481DDE}" type="sibTrans" cxnId="{55DC09F6-D47B-420E-AC81-AB97CE2F4133}">
      <dgm:prSet/>
      <dgm:spPr/>
      <dgm:t>
        <a:bodyPr/>
        <a:lstStyle/>
        <a:p>
          <a:endParaRPr lang="en-US"/>
        </a:p>
      </dgm:t>
    </dgm:pt>
    <dgm:pt modelId="{EE69DEB5-3766-4566-AF45-B3B96C06D5C8}">
      <dgm:prSet/>
      <dgm:spPr/>
      <dgm:t>
        <a:bodyPr/>
        <a:lstStyle/>
        <a:p>
          <a:r>
            <a:rPr lang="en-US"/>
            <a:t>Corrections (20)</a:t>
          </a:r>
        </a:p>
      </dgm:t>
    </dgm:pt>
    <dgm:pt modelId="{E7D7026E-A074-41F5-B770-A640501947AB}" type="sibTrans" cxnId="{97F5BD17-1727-4E46-AAE4-AA915436BC94}">
      <dgm:prSet/>
      <dgm:spPr/>
      <dgm:t>
        <a:bodyPr/>
        <a:lstStyle/>
        <a:p>
          <a:endParaRPr lang="en-US"/>
        </a:p>
      </dgm:t>
    </dgm:pt>
    <dgm:pt modelId="{FC4B8F11-8683-4EB6-82C5-A3D08E0C00F2}" type="parTrans" cxnId="{97F5BD17-1727-4E46-AAE4-AA915436BC94}">
      <dgm:prSet/>
      <dgm:spPr/>
      <dgm:t>
        <a:bodyPr/>
        <a:lstStyle/>
        <a:p>
          <a:endParaRPr lang="en-US"/>
        </a:p>
      </dgm:t>
    </dgm:pt>
    <dgm:pt modelId="{5BEC62F2-2484-497F-BDAC-C2F702F277E5}">
      <dgm:prSet/>
      <dgm:spPr/>
      <dgm:t>
        <a:bodyPr/>
        <a:lstStyle/>
        <a:p>
          <a:r>
            <a:rPr lang="en-US"/>
            <a:t>Compliance with State Law (31)</a:t>
          </a:r>
        </a:p>
      </dgm:t>
    </dgm:pt>
    <dgm:pt modelId="{D998B028-AE93-42CA-973B-0FAF89622B4F}" type="sibTrans" cxnId="{62B7E9EE-2328-4360-971B-EF843B0F370F}">
      <dgm:prSet/>
      <dgm:spPr/>
      <dgm:t>
        <a:bodyPr/>
        <a:lstStyle/>
        <a:p>
          <a:endParaRPr lang="en-US"/>
        </a:p>
      </dgm:t>
    </dgm:pt>
    <dgm:pt modelId="{652F9AF4-FDE6-4ADF-B7BC-FB76971C61F7}" type="parTrans" cxnId="{62B7E9EE-2328-4360-971B-EF843B0F370F}">
      <dgm:prSet/>
      <dgm:spPr/>
      <dgm:t>
        <a:bodyPr/>
        <a:lstStyle/>
        <a:p>
          <a:endParaRPr lang="en-US"/>
        </a:p>
      </dgm:t>
    </dgm:pt>
    <dgm:pt modelId="{B0D7D893-5ECC-4806-A61A-DBFDBAEE20B7}">
      <dgm:prSet/>
      <dgm:spPr/>
      <dgm:t>
        <a:bodyPr/>
        <a:lstStyle/>
        <a:p>
          <a:r>
            <a:rPr lang="en-US"/>
            <a:t>Regulatory Reforms (24) </a:t>
          </a:r>
        </a:p>
      </dgm:t>
    </dgm:pt>
    <dgm:pt modelId="{09A9A36B-4BC0-45AE-B736-ADF2E43ECD25}" type="sibTrans" cxnId="{4FC9471B-5640-4A73-A738-B6E1C3DCDDFB}">
      <dgm:prSet/>
      <dgm:spPr/>
      <dgm:t>
        <a:bodyPr/>
        <a:lstStyle/>
        <a:p>
          <a:endParaRPr lang="en-US"/>
        </a:p>
      </dgm:t>
    </dgm:pt>
    <dgm:pt modelId="{7EDD0464-4F0A-4F63-8385-82834EBCC13D}" type="parTrans" cxnId="{4FC9471B-5640-4A73-A738-B6E1C3DCDDFB}">
      <dgm:prSet/>
      <dgm:spPr/>
      <dgm:t>
        <a:bodyPr/>
        <a:lstStyle/>
        <a:p>
          <a:endParaRPr lang="en-US"/>
        </a:p>
      </dgm:t>
    </dgm:pt>
    <dgm:pt modelId="{55CD4AAB-F765-49D2-9234-CE0AF9183490}">
      <dgm:prSet/>
      <dgm:spPr/>
      <dgm:t>
        <a:bodyPr/>
        <a:lstStyle/>
        <a:p>
          <a:r>
            <a:rPr lang="en-US"/>
            <a:t>Clarifications (22) </a:t>
          </a:r>
        </a:p>
      </dgm:t>
    </dgm:pt>
    <dgm:pt modelId="{E3334568-659F-4917-9DA9-2D7002C85057}" type="sibTrans" cxnId="{1E436C7C-A62B-4CD7-84E5-ED6FD19E51C1}">
      <dgm:prSet/>
      <dgm:spPr/>
      <dgm:t>
        <a:bodyPr/>
        <a:lstStyle/>
        <a:p>
          <a:endParaRPr lang="en-US"/>
        </a:p>
      </dgm:t>
    </dgm:pt>
    <dgm:pt modelId="{03EF7AE0-D5BD-46A2-963F-85695A37A650}" type="parTrans" cxnId="{1E436C7C-A62B-4CD7-84E5-ED6FD19E51C1}">
      <dgm:prSet/>
      <dgm:spPr/>
      <dgm:t>
        <a:bodyPr/>
        <a:lstStyle/>
        <a:p>
          <a:endParaRPr lang="en-US"/>
        </a:p>
      </dgm:t>
    </dgm:pt>
    <dgm:pt modelId="{9991E813-1F57-454C-9050-ED05C3FBCDC2}" type="pres">
      <dgm:prSet presAssocID="{2C5707F4-C0FD-43CE-AE06-81E71C71677F}" presName="Name0" presStyleCnt="0">
        <dgm:presLayoutVars>
          <dgm:chPref val="1"/>
          <dgm:dir/>
          <dgm:animOne val="branch"/>
          <dgm:animLvl val="lvl"/>
          <dgm:resizeHandles/>
        </dgm:presLayoutVars>
      </dgm:prSet>
      <dgm:spPr/>
    </dgm:pt>
    <dgm:pt modelId="{41479DD9-26AB-4AAB-8700-7D9AACFED730}" type="pres">
      <dgm:prSet presAssocID="{102B3713-4DF5-486C-92E1-6667D85F45DC}" presName="vertOne" presStyleCnt="0"/>
      <dgm:spPr/>
    </dgm:pt>
    <dgm:pt modelId="{A40DBE72-8322-4D97-981B-603EF72AEE53}" type="pres">
      <dgm:prSet presAssocID="{102B3713-4DF5-486C-92E1-6667D85F45DC}" presName="txOne" presStyleLbl="node0" presStyleIdx="0" presStyleCnt="5">
        <dgm:presLayoutVars>
          <dgm:chPref val="3"/>
        </dgm:presLayoutVars>
      </dgm:prSet>
      <dgm:spPr/>
    </dgm:pt>
    <dgm:pt modelId="{1C797A49-F753-4CC9-87EA-82DF504165F0}" type="pres">
      <dgm:prSet presAssocID="{102B3713-4DF5-486C-92E1-6667D85F45DC}" presName="horzOne" presStyleCnt="0"/>
      <dgm:spPr/>
    </dgm:pt>
    <dgm:pt modelId="{4E5775F2-119E-4D83-8ECB-5B8F28E7EED9}" type="pres">
      <dgm:prSet presAssocID="{AA9D69FF-05AA-4FC4-BF6C-E98CAF481DDE}" presName="sibSpaceOne" presStyleCnt="0"/>
      <dgm:spPr/>
    </dgm:pt>
    <dgm:pt modelId="{5D3D3067-DC44-4437-AC0B-885148E6AFA3}" type="pres">
      <dgm:prSet presAssocID="{55CD4AAB-F765-49D2-9234-CE0AF9183490}" presName="vertOne" presStyleCnt="0"/>
      <dgm:spPr/>
    </dgm:pt>
    <dgm:pt modelId="{2BACA767-FA59-4F17-9DEB-C69E11793A8A}" type="pres">
      <dgm:prSet presAssocID="{55CD4AAB-F765-49D2-9234-CE0AF9183490}" presName="txOne" presStyleLbl="node0" presStyleIdx="1" presStyleCnt="5">
        <dgm:presLayoutVars>
          <dgm:chPref val="3"/>
        </dgm:presLayoutVars>
      </dgm:prSet>
      <dgm:spPr/>
    </dgm:pt>
    <dgm:pt modelId="{E12A5AB8-E38E-484E-8493-2C45E739F9DC}" type="pres">
      <dgm:prSet presAssocID="{55CD4AAB-F765-49D2-9234-CE0AF9183490}" presName="horzOne" presStyleCnt="0"/>
      <dgm:spPr/>
    </dgm:pt>
    <dgm:pt modelId="{BCB67498-B45E-454B-BC63-554EF47AC238}" type="pres">
      <dgm:prSet presAssocID="{E3334568-659F-4917-9DA9-2D7002C85057}" presName="sibSpaceOne" presStyleCnt="0"/>
      <dgm:spPr/>
    </dgm:pt>
    <dgm:pt modelId="{01F9F7FB-B6E1-4097-B99A-BA98F185FF96}" type="pres">
      <dgm:prSet presAssocID="{5BEC62F2-2484-497F-BDAC-C2F702F277E5}" presName="vertOne" presStyleCnt="0"/>
      <dgm:spPr/>
    </dgm:pt>
    <dgm:pt modelId="{32FB9102-1427-4104-9387-E285CC1300FB}" type="pres">
      <dgm:prSet presAssocID="{5BEC62F2-2484-497F-BDAC-C2F702F277E5}" presName="txOne" presStyleLbl="node0" presStyleIdx="2" presStyleCnt="5">
        <dgm:presLayoutVars>
          <dgm:chPref val="3"/>
        </dgm:presLayoutVars>
      </dgm:prSet>
      <dgm:spPr/>
    </dgm:pt>
    <dgm:pt modelId="{7DD3627B-7F2B-4383-B20A-A908E4DCCDDD}" type="pres">
      <dgm:prSet presAssocID="{5BEC62F2-2484-497F-BDAC-C2F702F277E5}" presName="horzOne" presStyleCnt="0"/>
      <dgm:spPr/>
    </dgm:pt>
    <dgm:pt modelId="{5BA41CF9-3D35-4337-9DCB-08F8C8144B73}" type="pres">
      <dgm:prSet presAssocID="{D998B028-AE93-42CA-973B-0FAF89622B4F}" presName="sibSpaceOne" presStyleCnt="0"/>
      <dgm:spPr/>
    </dgm:pt>
    <dgm:pt modelId="{6AC24762-8E6E-47AE-83EC-461B94598622}" type="pres">
      <dgm:prSet presAssocID="{EE69DEB5-3766-4566-AF45-B3B96C06D5C8}" presName="vertOne" presStyleCnt="0"/>
      <dgm:spPr/>
    </dgm:pt>
    <dgm:pt modelId="{5294E449-7419-479F-803D-52A8696D1385}" type="pres">
      <dgm:prSet presAssocID="{EE69DEB5-3766-4566-AF45-B3B96C06D5C8}" presName="txOne" presStyleLbl="node0" presStyleIdx="3" presStyleCnt="5">
        <dgm:presLayoutVars>
          <dgm:chPref val="3"/>
        </dgm:presLayoutVars>
      </dgm:prSet>
      <dgm:spPr/>
    </dgm:pt>
    <dgm:pt modelId="{2C8E3BB0-3967-41E3-B30C-AEA00F75010B}" type="pres">
      <dgm:prSet presAssocID="{EE69DEB5-3766-4566-AF45-B3B96C06D5C8}" presName="horzOne" presStyleCnt="0"/>
      <dgm:spPr/>
    </dgm:pt>
    <dgm:pt modelId="{61D7D5E6-FD2C-43D1-8557-F9C95912F956}" type="pres">
      <dgm:prSet presAssocID="{E7D7026E-A074-41F5-B770-A640501947AB}" presName="sibSpaceOne" presStyleCnt="0"/>
      <dgm:spPr/>
    </dgm:pt>
    <dgm:pt modelId="{E03082BF-CA2C-45B2-9F25-34042D30A59F}" type="pres">
      <dgm:prSet presAssocID="{B0D7D893-5ECC-4806-A61A-DBFDBAEE20B7}" presName="vertOne" presStyleCnt="0"/>
      <dgm:spPr/>
    </dgm:pt>
    <dgm:pt modelId="{B80A64C0-1FD7-4FA6-A9E5-DB4CF0689140}" type="pres">
      <dgm:prSet presAssocID="{B0D7D893-5ECC-4806-A61A-DBFDBAEE20B7}" presName="txOne" presStyleLbl="node0" presStyleIdx="4" presStyleCnt="5">
        <dgm:presLayoutVars>
          <dgm:chPref val="3"/>
        </dgm:presLayoutVars>
      </dgm:prSet>
      <dgm:spPr/>
    </dgm:pt>
    <dgm:pt modelId="{7F8E4DF6-DD6E-48F1-9CB5-901267CD330C}" type="pres">
      <dgm:prSet presAssocID="{B0D7D893-5ECC-4806-A61A-DBFDBAEE20B7}" presName="horzOne" presStyleCnt="0"/>
      <dgm:spPr/>
    </dgm:pt>
  </dgm:ptLst>
  <dgm:cxnLst>
    <dgm:cxn modelId="{97A45812-AB68-46D1-9997-B04C58B3AEC1}" type="presOf" srcId="{2C5707F4-C0FD-43CE-AE06-81E71C71677F}" destId="{9991E813-1F57-454C-9050-ED05C3FBCDC2}" srcOrd="0" destOrd="0" presId="urn:microsoft.com/office/officeart/2005/8/layout/architecture"/>
    <dgm:cxn modelId="{97F5BD17-1727-4E46-AAE4-AA915436BC94}" srcId="{2C5707F4-C0FD-43CE-AE06-81E71C71677F}" destId="{EE69DEB5-3766-4566-AF45-B3B96C06D5C8}" srcOrd="3" destOrd="0" parTransId="{FC4B8F11-8683-4EB6-82C5-A3D08E0C00F2}" sibTransId="{E7D7026E-A074-41F5-B770-A640501947AB}"/>
    <dgm:cxn modelId="{4FC9471B-5640-4A73-A738-B6E1C3DCDDFB}" srcId="{2C5707F4-C0FD-43CE-AE06-81E71C71677F}" destId="{B0D7D893-5ECC-4806-A61A-DBFDBAEE20B7}" srcOrd="4" destOrd="0" parTransId="{7EDD0464-4F0A-4F63-8385-82834EBCC13D}" sibTransId="{09A9A36B-4BC0-45AE-B736-ADF2E43ECD25}"/>
    <dgm:cxn modelId="{4E10C32A-A77F-493E-941C-DE5A61CD88CC}" type="presOf" srcId="{B0D7D893-5ECC-4806-A61A-DBFDBAEE20B7}" destId="{B80A64C0-1FD7-4FA6-A9E5-DB4CF0689140}" srcOrd="0" destOrd="0" presId="urn:microsoft.com/office/officeart/2005/8/layout/architecture"/>
    <dgm:cxn modelId="{C6DD482E-AA62-4239-BE4E-04C98129ACEA}" type="presOf" srcId="{102B3713-4DF5-486C-92E1-6667D85F45DC}" destId="{A40DBE72-8322-4D97-981B-603EF72AEE53}" srcOrd="0" destOrd="0" presId="urn:microsoft.com/office/officeart/2005/8/layout/architecture"/>
    <dgm:cxn modelId="{0B593D61-F7FF-4A27-805C-6637B8596CB9}" type="presOf" srcId="{EE69DEB5-3766-4566-AF45-B3B96C06D5C8}" destId="{5294E449-7419-479F-803D-52A8696D1385}" srcOrd="0" destOrd="0" presId="urn:microsoft.com/office/officeart/2005/8/layout/architecture"/>
    <dgm:cxn modelId="{22E87668-D22A-4B74-991E-907F095304BD}" type="presOf" srcId="{55CD4AAB-F765-49D2-9234-CE0AF9183490}" destId="{2BACA767-FA59-4F17-9DEB-C69E11793A8A}" srcOrd="0" destOrd="0" presId="urn:microsoft.com/office/officeart/2005/8/layout/architecture"/>
    <dgm:cxn modelId="{1E436C7C-A62B-4CD7-84E5-ED6FD19E51C1}" srcId="{2C5707F4-C0FD-43CE-AE06-81E71C71677F}" destId="{55CD4AAB-F765-49D2-9234-CE0AF9183490}" srcOrd="1" destOrd="0" parTransId="{03EF7AE0-D5BD-46A2-963F-85695A37A650}" sibTransId="{E3334568-659F-4917-9DA9-2D7002C85057}"/>
    <dgm:cxn modelId="{AB202F87-B930-4F78-9214-0F0E19FE9DE1}" type="presOf" srcId="{5BEC62F2-2484-497F-BDAC-C2F702F277E5}" destId="{32FB9102-1427-4104-9387-E285CC1300FB}" srcOrd="0" destOrd="0" presId="urn:microsoft.com/office/officeart/2005/8/layout/architecture"/>
    <dgm:cxn modelId="{62B7E9EE-2328-4360-971B-EF843B0F370F}" srcId="{2C5707F4-C0FD-43CE-AE06-81E71C71677F}" destId="{5BEC62F2-2484-497F-BDAC-C2F702F277E5}" srcOrd="2" destOrd="0" parTransId="{652F9AF4-FDE6-4ADF-B7BC-FB76971C61F7}" sibTransId="{D998B028-AE93-42CA-973B-0FAF89622B4F}"/>
    <dgm:cxn modelId="{55DC09F6-D47B-420E-AC81-AB97CE2F4133}" srcId="{2C5707F4-C0FD-43CE-AE06-81E71C71677F}" destId="{102B3713-4DF5-486C-92E1-6667D85F45DC}" srcOrd="0" destOrd="0" parTransId="{2A9826E5-D7D6-4C01-8626-6D46DFA046A5}" sibTransId="{AA9D69FF-05AA-4FC4-BF6C-E98CAF481DDE}"/>
    <dgm:cxn modelId="{AE6B004E-760F-411A-9596-11825DA15660}" type="presParOf" srcId="{9991E813-1F57-454C-9050-ED05C3FBCDC2}" destId="{41479DD9-26AB-4AAB-8700-7D9AACFED730}" srcOrd="0" destOrd="0" presId="urn:microsoft.com/office/officeart/2005/8/layout/architecture"/>
    <dgm:cxn modelId="{95E68294-40D9-471A-AE4A-2E262E603E4A}" type="presParOf" srcId="{41479DD9-26AB-4AAB-8700-7D9AACFED730}" destId="{A40DBE72-8322-4D97-981B-603EF72AEE53}" srcOrd="0" destOrd="0" presId="urn:microsoft.com/office/officeart/2005/8/layout/architecture"/>
    <dgm:cxn modelId="{6882CDB3-81D8-4CE6-8E06-DB8843E450AA}" type="presParOf" srcId="{41479DD9-26AB-4AAB-8700-7D9AACFED730}" destId="{1C797A49-F753-4CC9-87EA-82DF504165F0}" srcOrd="1" destOrd="0" presId="urn:microsoft.com/office/officeart/2005/8/layout/architecture"/>
    <dgm:cxn modelId="{ECE68339-BE1F-42F8-BAB9-325D63D5B419}" type="presParOf" srcId="{9991E813-1F57-454C-9050-ED05C3FBCDC2}" destId="{4E5775F2-119E-4D83-8ECB-5B8F28E7EED9}" srcOrd="1" destOrd="0" presId="urn:microsoft.com/office/officeart/2005/8/layout/architecture"/>
    <dgm:cxn modelId="{30539A85-380C-4178-A4F7-028BAED33BBB}" type="presParOf" srcId="{9991E813-1F57-454C-9050-ED05C3FBCDC2}" destId="{5D3D3067-DC44-4437-AC0B-885148E6AFA3}" srcOrd="2" destOrd="0" presId="urn:microsoft.com/office/officeart/2005/8/layout/architecture"/>
    <dgm:cxn modelId="{A294F8AC-7208-420C-8B58-D7BB569BFDA5}" type="presParOf" srcId="{5D3D3067-DC44-4437-AC0B-885148E6AFA3}" destId="{2BACA767-FA59-4F17-9DEB-C69E11793A8A}" srcOrd="0" destOrd="0" presId="urn:microsoft.com/office/officeart/2005/8/layout/architecture"/>
    <dgm:cxn modelId="{DA79CA4E-79AB-4D5A-BC6F-AA46F418E0D2}" type="presParOf" srcId="{5D3D3067-DC44-4437-AC0B-885148E6AFA3}" destId="{E12A5AB8-E38E-484E-8493-2C45E739F9DC}" srcOrd="1" destOrd="0" presId="urn:microsoft.com/office/officeart/2005/8/layout/architecture"/>
    <dgm:cxn modelId="{160A3A66-97E3-4628-808B-4FE200A43497}" type="presParOf" srcId="{9991E813-1F57-454C-9050-ED05C3FBCDC2}" destId="{BCB67498-B45E-454B-BC63-554EF47AC238}" srcOrd="3" destOrd="0" presId="urn:microsoft.com/office/officeart/2005/8/layout/architecture"/>
    <dgm:cxn modelId="{93680AF8-9625-42EC-AF71-E681AAC218C6}" type="presParOf" srcId="{9991E813-1F57-454C-9050-ED05C3FBCDC2}" destId="{01F9F7FB-B6E1-4097-B99A-BA98F185FF96}" srcOrd="4" destOrd="0" presId="urn:microsoft.com/office/officeart/2005/8/layout/architecture"/>
    <dgm:cxn modelId="{6C47D458-D63B-4DFD-86D2-7F85F669E7FF}" type="presParOf" srcId="{01F9F7FB-B6E1-4097-B99A-BA98F185FF96}" destId="{32FB9102-1427-4104-9387-E285CC1300FB}" srcOrd="0" destOrd="0" presId="urn:microsoft.com/office/officeart/2005/8/layout/architecture"/>
    <dgm:cxn modelId="{7A7C522E-0D00-4684-B803-5EDC9B80BA3C}" type="presParOf" srcId="{01F9F7FB-B6E1-4097-B99A-BA98F185FF96}" destId="{7DD3627B-7F2B-4383-B20A-A908E4DCCDDD}" srcOrd="1" destOrd="0" presId="urn:microsoft.com/office/officeart/2005/8/layout/architecture"/>
    <dgm:cxn modelId="{A263B04A-F932-44A7-B3CC-D4DC2DA6CD4A}" type="presParOf" srcId="{9991E813-1F57-454C-9050-ED05C3FBCDC2}" destId="{5BA41CF9-3D35-4337-9DCB-08F8C8144B73}" srcOrd="5" destOrd="0" presId="urn:microsoft.com/office/officeart/2005/8/layout/architecture"/>
    <dgm:cxn modelId="{36E02222-60AA-491B-A5EA-732448EE1E8B}" type="presParOf" srcId="{9991E813-1F57-454C-9050-ED05C3FBCDC2}" destId="{6AC24762-8E6E-47AE-83EC-461B94598622}" srcOrd="6" destOrd="0" presId="urn:microsoft.com/office/officeart/2005/8/layout/architecture"/>
    <dgm:cxn modelId="{13B1E55D-123B-4F56-A34C-5E177E31B2BD}" type="presParOf" srcId="{6AC24762-8E6E-47AE-83EC-461B94598622}" destId="{5294E449-7419-479F-803D-52A8696D1385}" srcOrd="0" destOrd="0" presId="urn:microsoft.com/office/officeart/2005/8/layout/architecture"/>
    <dgm:cxn modelId="{7394611F-D1CE-4B2A-B027-0C37EDDC08FD}" type="presParOf" srcId="{6AC24762-8E6E-47AE-83EC-461B94598622}" destId="{2C8E3BB0-3967-41E3-B30C-AEA00F75010B}" srcOrd="1" destOrd="0" presId="urn:microsoft.com/office/officeart/2005/8/layout/architecture"/>
    <dgm:cxn modelId="{FA0A12D7-A344-4C38-B256-56ADD6F983AD}" type="presParOf" srcId="{9991E813-1F57-454C-9050-ED05C3FBCDC2}" destId="{61D7D5E6-FD2C-43D1-8557-F9C95912F956}" srcOrd="7" destOrd="0" presId="urn:microsoft.com/office/officeart/2005/8/layout/architecture"/>
    <dgm:cxn modelId="{E337D9C7-7FC2-4E6B-9420-C2C882F701FE}" type="presParOf" srcId="{9991E813-1F57-454C-9050-ED05C3FBCDC2}" destId="{E03082BF-CA2C-45B2-9F25-34042D30A59F}" srcOrd="8" destOrd="0" presId="urn:microsoft.com/office/officeart/2005/8/layout/architecture"/>
    <dgm:cxn modelId="{986652A3-67C4-406F-B9EE-5C15EF026F8A}" type="presParOf" srcId="{E03082BF-CA2C-45B2-9F25-34042D30A59F}" destId="{B80A64C0-1FD7-4FA6-A9E5-DB4CF0689140}" srcOrd="0" destOrd="0" presId="urn:microsoft.com/office/officeart/2005/8/layout/architecture"/>
    <dgm:cxn modelId="{83139D6B-7772-43B0-8ED0-8DA33C849A8A}" type="presParOf" srcId="{E03082BF-CA2C-45B2-9F25-34042D30A59F}" destId="{7F8E4DF6-DD6E-48F1-9CB5-901267CD330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5707F4-C0FD-43CE-AE06-81E71C71677F}" type="doc">
      <dgm:prSet loTypeId="urn:microsoft.com/office/officeart/2005/8/layout/architecture" loCatId="list" qsTypeId="urn:microsoft.com/office/officeart/2005/8/quickstyle/simple5" qsCatId="simple" csTypeId="urn:microsoft.com/office/officeart/2005/8/colors/accent0_3" csCatId="mainScheme" phldr="1"/>
      <dgm:spPr/>
      <dgm:t>
        <a:bodyPr/>
        <a:lstStyle/>
        <a:p>
          <a:endParaRPr lang="en-US"/>
        </a:p>
      </dgm:t>
    </dgm:pt>
    <dgm:pt modelId="{102B3713-4DF5-486C-92E1-6667D85F45DC}">
      <dgm:prSet/>
      <dgm:spPr/>
      <dgm:t>
        <a:bodyPr/>
        <a:lstStyle/>
        <a:p>
          <a:r>
            <a:rPr lang="en-US"/>
            <a:t>Align Policy with Climate, Equity or Housing Goals (9)</a:t>
          </a:r>
        </a:p>
      </dgm:t>
    </dgm:pt>
    <dgm:pt modelId="{2A9826E5-D7D6-4C01-8626-6D46DFA046A5}" type="parTrans" cxnId="{55DC09F6-D47B-420E-AC81-AB97CE2F4133}">
      <dgm:prSet/>
      <dgm:spPr/>
      <dgm:t>
        <a:bodyPr/>
        <a:lstStyle/>
        <a:p>
          <a:endParaRPr lang="en-US"/>
        </a:p>
      </dgm:t>
    </dgm:pt>
    <dgm:pt modelId="{AA9D69FF-05AA-4FC4-BF6C-E98CAF481DDE}" type="sibTrans" cxnId="{55DC09F6-D47B-420E-AC81-AB97CE2F4133}">
      <dgm:prSet/>
      <dgm:spPr/>
      <dgm:t>
        <a:bodyPr/>
        <a:lstStyle/>
        <a:p>
          <a:endParaRPr lang="en-US"/>
        </a:p>
      </dgm:t>
    </dgm:pt>
    <dgm:pt modelId="{EE69DEB5-3766-4566-AF45-B3B96C06D5C8}">
      <dgm:prSet/>
      <dgm:spPr/>
      <dgm:t>
        <a:bodyPr/>
        <a:lstStyle/>
        <a:p>
          <a:r>
            <a:rPr lang="en-US"/>
            <a:t>Corrections (3)</a:t>
          </a:r>
        </a:p>
      </dgm:t>
    </dgm:pt>
    <dgm:pt modelId="{E7D7026E-A074-41F5-B770-A640501947AB}" type="sibTrans" cxnId="{97F5BD17-1727-4E46-AAE4-AA915436BC94}">
      <dgm:prSet/>
      <dgm:spPr/>
      <dgm:t>
        <a:bodyPr/>
        <a:lstStyle/>
        <a:p>
          <a:endParaRPr lang="en-US"/>
        </a:p>
      </dgm:t>
    </dgm:pt>
    <dgm:pt modelId="{FC4B8F11-8683-4EB6-82C5-A3D08E0C00F2}" type="parTrans" cxnId="{97F5BD17-1727-4E46-AAE4-AA915436BC94}">
      <dgm:prSet/>
      <dgm:spPr/>
      <dgm:t>
        <a:bodyPr/>
        <a:lstStyle/>
        <a:p>
          <a:endParaRPr lang="en-US"/>
        </a:p>
      </dgm:t>
    </dgm:pt>
    <dgm:pt modelId="{5BEC62F2-2484-497F-BDAC-C2F702F277E5}">
      <dgm:prSet/>
      <dgm:spPr/>
      <dgm:t>
        <a:bodyPr/>
        <a:lstStyle/>
        <a:p>
          <a:r>
            <a:rPr lang="en-US"/>
            <a:t>Compliance with State Law (0)</a:t>
          </a:r>
        </a:p>
      </dgm:t>
    </dgm:pt>
    <dgm:pt modelId="{D998B028-AE93-42CA-973B-0FAF89622B4F}" type="sibTrans" cxnId="{62B7E9EE-2328-4360-971B-EF843B0F370F}">
      <dgm:prSet/>
      <dgm:spPr/>
      <dgm:t>
        <a:bodyPr/>
        <a:lstStyle/>
        <a:p>
          <a:endParaRPr lang="en-US"/>
        </a:p>
      </dgm:t>
    </dgm:pt>
    <dgm:pt modelId="{652F9AF4-FDE6-4ADF-B7BC-FB76971C61F7}" type="parTrans" cxnId="{62B7E9EE-2328-4360-971B-EF843B0F370F}">
      <dgm:prSet/>
      <dgm:spPr/>
      <dgm:t>
        <a:bodyPr/>
        <a:lstStyle/>
        <a:p>
          <a:endParaRPr lang="en-US"/>
        </a:p>
      </dgm:t>
    </dgm:pt>
    <dgm:pt modelId="{B0D7D893-5ECC-4806-A61A-DBFDBAEE20B7}">
      <dgm:prSet/>
      <dgm:spPr/>
      <dgm:t>
        <a:bodyPr/>
        <a:lstStyle/>
        <a:p>
          <a:r>
            <a:rPr lang="en-US"/>
            <a:t>Regulatory Reforms (8) </a:t>
          </a:r>
        </a:p>
      </dgm:t>
    </dgm:pt>
    <dgm:pt modelId="{09A9A36B-4BC0-45AE-B736-ADF2E43ECD25}" type="sibTrans" cxnId="{4FC9471B-5640-4A73-A738-B6E1C3DCDDFB}">
      <dgm:prSet/>
      <dgm:spPr/>
      <dgm:t>
        <a:bodyPr/>
        <a:lstStyle/>
        <a:p>
          <a:endParaRPr lang="en-US"/>
        </a:p>
      </dgm:t>
    </dgm:pt>
    <dgm:pt modelId="{7EDD0464-4F0A-4F63-8385-82834EBCC13D}" type="parTrans" cxnId="{4FC9471B-5640-4A73-A738-B6E1C3DCDDFB}">
      <dgm:prSet/>
      <dgm:spPr/>
      <dgm:t>
        <a:bodyPr/>
        <a:lstStyle/>
        <a:p>
          <a:endParaRPr lang="en-US"/>
        </a:p>
      </dgm:t>
    </dgm:pt>
    <dgm:pt modelId="{55CD4AAB-F765-49D2-9234-CE0AF9183490}">
      <dgm:prSet/>
      <dgm:spPr/>
      <dgm:t>
        <a:bodyPr/>
        <a:lstStyle/>
        <a:p>
          <a:r>
            <a:rPr lang="en-US"/>
            <a:t>Clarifications (12) </a:t>
          </a:r>
        </a:p>
      </dgm:t>
    </dgm:pt>
    <dgm:pt modelId="{E3334568-659F-4917-9DA9-2D7002C85057}" type="sibTrans" cxnId="{1E436C7C-A62B-4CD7-84E5-ED6FD19E51C1}">
      <dgm:prSet/>
      <dgm:spPr/>
      <dgm:t>
        <a:bodyPr/>
        <a:lstStyle/>
        <a:p>
          <a:endParaRPr lang="en-US"/>
        </a:p>
      </dgm:t>
    </dgm:pt>
    <dgm:pt modelId="{03EF7AE0-D5BD-46A2-963F-85695A37A650}" type="parTrans" cxnId="{1E436C7C-A62B-4CD7-84E5-ED6FD19E51C1}">
      <dgm:prSet/>
      <dgm:spPr/>
      <dgm:t>
        <a:bodyPr/>
        <a:lstStyle/>
        <a:p>
          <a:endParaRPr lang="en-US"/>
        </a:p>
      </dgm:t>
    </dgm:pt>
    <dgm:pt modelId="{9991E813-1F57-454C-9050-ED05C3FBCDC2}" type="pres">
      <dgm:prSet presAssocID="{2C5707F4-C0FD-43CE-AE06-81E71C71677F}" presName="Name0" presStyleCnt="0">
        <dgm:presLayoutVars>
          <dgm:chPref val="1"/>
          <dgm:dir/>
          <dgm:animOne val="branch"/>
          <dgm:animLvl val="lvl"/>
          <dgm:resizeHandles/>
        </dgm:presLayoutVars>
      </dgm:prSet>
      <dgm:spPr/>
    </dgm:pt>
    <dgm:pt modelId="{41479DD9-26AB-4AAB-8700-7D9AACFED730}" type="pres">
      <dgm:prSet presAssocID="{102B3713-4DF5-486C-92E1-6667D85F45DC}" presName="vertOne" presStyleCnt="0"/>
      <dgm:spPr/>
    </dgm:pt>
    <dgm:pt modelId="{A40DBE72-8322-4D97-981B-603EF72AEE53}" type="pres">
      <dgm:prSet presAssocID="{102B3713-4DF5-486C-92E1-6667D85F45DC}" presName="txOne" presStyleLbl="node0" presStyleIdx="0" presStyleCnt="5" custLinFactNeighborX="-57" custLinFactNeighborY="-1337">
        <dgm:presLayoutVars>
          <dgm:chPref val="3"/>
        </dgm:presLayoutVars>
      </dgm:prSet>
      <dgm:spPr/>
    </dgm:pt>
    <dgm:pt modelId="{1C797A49-F753-4CC9-87EA-82DF504165F0}" type="pres">
      <dgm:prSet presAssocID="{102B3713-4DF5-486C-92E1-6667D85F45DC}" presName="horzOne" presStyleCnt="0"/>
      <dgm:spPr/>
    </dgm:pt>
    <dgm:pt modelId="{4E5775F2-119E-4D83-8ECB-5B8F28E7EED9}" type="pres">
      <dgm:prSet presAssocID="{AA9D69FF-05AA-4FC4-BF6C-E98CAF481DDE}" presName="sibSpaceOne" presStyleCnt="0"/>
      <dgm:spPr/>
    </dgm:pt>
    <dgm:pt modelId="{5D3D3067-DC44-4437-AC0B-885148E6AFA3}" type="pres">
      <dgm:prSet presAssocID="{55CD4AAB-F765-49D2-9234-CE0AF9183490}" presName="vertOne" presStyleCnt="0"/>
      <dgm:spPr/>
    </dgm:pt>
    <dgm:pt modelId="{2BACA767-FA59-4F17-9DEB-C69E11793A8A}" type="pres">
      <dgm:prSet presAssocID="{55CD4AAB-F765-49D2-9234-CE0AF9183490}" presName="txOne" presStyleLbl="node0" presStyleIdx="1" presStyleCnt="5">
        <dgm:presLayoutVars>
          <dgm:chPref val="3"/>
        </dgm:presLayoutVars>
      </dgm:prSet>
      <dgm:spPr/>
    </dgm:pt>
    <dgm:pt modelId="{E12A5AB8-E38E-484E-8493-2C45E739F9DC}" type="pres">
      <dgm:prSet presAssocID="{55CD4AAB-F765-49D2-9234-CE0AF9183490}" presName="horzOne" presStyleCnt="0"/>
      <dgm:spPr/>
    </dgm:pt>
    <dgm:pt modelId="{BCB67498-B45E-454B-BC63-554EF47AC238}" type="pres">
      <dgm:prSet presAssocID="{E3334568-659F-4917-9DA9-2D7002C85057}" presName="sibSpaceOne" presStyleCnt="0"/>
      <dgm:spPr/>
    </dgm:pt>
    <dgm:pt modelId="{01F9F7FB-B6E1-4097-B99A-BA98F185FF96}" type="pres">
      <dgm:prSet presAssocID="{5BEC62F2-2484-497F-BDAC-C2F702F277E5}" presName="vertOne" presStyleCnt="0"/>
      <dgm:spPr/>
    </dgm:pt>
    <dgm:pt modelId="{32FB9102-1427-4104-9387-E285CC1300FB}" type="pres">
      <dgm:prSet presAssocID="{5BEC62F2-2484-497F-BDAC-C2F702F277E5}" presName="txOne" presStyleLbl="node0" presStyleIdx="2" presStyleCnt="5">
        <dgm:presLayoutVars>
          <dgm:chPref val="3"/>
        </dgm:presLayoutVars>
      </dgm:prSet>
      <dgm:spPr/>
    </dgm:pt>
    <dgm:pt modelId="{7DD3627B-7F2B-4383-B20A-A908E4DCCDDD}" type="pres">
      <dgm:prSet presAssocID="{5BEC62F2-2484-497F-BDAC-C2F702F277E5}" presName="horzOne" presStyleCnt="0"/>
      <dgm:spPr/>
    </dgm:pt>
    <dgm:pt modelId="{5BA41CF9-3D35-4337-9DCB-08F8C8144B73}" type="pres">
      <dgm:prSet presAssocID="{D998B028-AE93-42CA-973B-0FAF89622B4F}" presName="sibSpaceOne" presStyleCnt="0"/>
      <dgm:spPr/>
    </dgm:pt>
    <dgm:pt modelId="{6AC24762-8E6E-47AE-83EC-461B94598622}" type="pres">
      <dgm:prSet presAssocID="{EE69DEB5-3766-4566-AF45-B3B96C06D5C8}" presName="vertOne" presStyleCnt="0"/>
      <dgm:spPr/>
    </dgm:pt>
    <dgm:pt modelId="{5294E449-7419-479F-803D-52A8696D1385}" type="pres">
      <dgm:prSet presAssocID="{EE69DEB5-3766-4566-AF45-B3B96C06D5C8}" presName="txOne" presStyleLbl="node0" presStyleIdx="3" presStyleCnt="5">
        <dgm:presLayoutVars>
          <dgm:chPref val="3"/>
        </dgm:presLayoutVars>
      </dgm:prSet>
      <dgm:spPr/>
    </dgm:pt>
    <dgm:pt modelId="{2C8E3BB0-3967-41E3-B30C-AEA00F75010B}" type="pres">
      <dgm:prSet presAssocID="{EE69DEB5-3766-4566-AF45-B3B96C06D5C8}" presName="horzOne" presStyleCnt="0"/>
      <dgm:spPr/>
    </dgm:pt>
    <dgm:pt modelId="{61D7D5E6-FD2C-43D1-8557-F9C95912F956}" type="pres">
      <dgm:prSet presAssocID="{E7D7026E-A074-41F5-B770-A640501947AB}" presName="sibSpaceOne" presStyleCnt="0"/>
      <dgm:spPr/>
    </dgm:pt>
    <dgm:pt modelId="{E03082BF-CA2C-45B2-9F25-34042D30A59F}" type="pres">
      <dgm:prSet presAssocID="{B0D7D893-5ECC-4806-A61A-DBFDBAEE20B7}" presName="vertOne" presStyleCnt="0"/>
      <dgm:spPr/>
    </dgm:pt>
    <dgm:pt modelId="{B80A64C0-1FD7-4FA6-A9E5-DB4CF0689140}" type="pres">
      <dgm:prSet presAssocID="{B0D7D893-5ECC-4806-A61A-DBFDBAEE20B7}" presName="txOne" presStyleLbl="node0" presStyleIdx="4" presStyleCnt="5">
        <dgm:presLayoutVars>
          <dgm:chPref val="3"/>
        </dgm:presLayoutVars>
      </dgm:prSet>
      <dgm:spPr/>
    </dgm:pt>
    <dgm:pt modelId="{7F8E4DF6-DD6E-48F1-9CB5-901267CD330C}" type="pres">
      <dgm:prSet presAssocID="{B0D7D893-5ECC-4806-A61A-DBFDBAEE20B7}" presName="horzOne" presStyleCnt="0"/>
      <dgm:spPr/>
    </dgm:pt>
  </dgm:ptLst>
  <dgm:cxnLst>
    <dgm:cxn modelId="{97A45812-AB68-46D1-9997-B04C58B3AEC1}" type="presOf" srcId="{2C5707F4-C0FD-43CE-AE06-81E71C71677F}" destId="{9991E813-1F57-454C-9050-ED05C3FBCDC2}" srcOrd="0" destOrd="0" presId="urn:microsoft.com/office/officeart/2005/8/layout/architecture"/>
    <dgm:cxn modelId="{97F5BD17-1727-4E46-AAE4-AA915436BC94}" srcId="{2C5707F4-C0FD-43CE-AE06-81E71C71677F}" destId="{EE69DEB5-3766-4566-AF45-B3B96C06D5C8}" srcOrd="3" destOrd="0" parTransId="{FC4B8F11-8683-4EB6-82C5-A3D08E0C00F2}" sibTransId="{E7D7026E-A074-41F5-B770-A640501947AB}"/>
    <dgm:cxn modelId="{4FC9471B-5640-4A73-A738-B6E1C3DCDDFB}" srcId="{2C5707F4-C0FD-43CE-AE06-81E71C71677F}" destId="{B0D7D893-5ECC-4806-A61A-DBFDBAEE20B7}" srcOrd="4" destOrd="0" parTransId="{7EDD0464-4F0A-4F63-8385-82834EBCC13D}" sibTransId="{09A9A36B-4BC0-45AE-B736-ADF2E43ECD25}"/>
    <dgm:cxn modelId="{4E10C32A-A77F-493E-941C-DE5A61CD88CC}" type="presOf" srcId="{B0D7D893-5ECC-4806-A61A-DBFDBAEE20B7}" destId="{B80A64C0-1FD7-4FA6-A9E5-DB4CF0689140}" srcOrd="0" destOrd="0" presId="urn:microsoft.com/office/officeart/2005/8/layout/architecture"/>
    <dgm:cxn modelId="{C6DD482E-AA62-4239-BE4E-04C98129ACEA}" type="presOf" srcId="{102B3713-4DF5-486C-92E1-6667D85F45DC}" destId="{A40DBE72-8322-4D97-981B-603EF72AEE53}" srcOrd="0" destOrd="0" presId="urn:microsoft.com/office/officeart/2005/8/layout/architecture"/>
    <dgm:cxn modelId="{0B593D61-F7FF-4A27-805C-6637B8596CB9}" type="presOf" srcId="{EE69DEB5-3766-4566-AF45-B3B96C06D5C8}" destId="{5294E449-7419-479F-803D-52A8696D1385}" srcOrd="0" destOrd="0" presId="urn:microsoft.com/office/officeart/2005/8/layout/architecture"/>
    <dgm:cxn modelId="{22E87668-D22A-4B74-991E-907F095304BD}" type="presOf" srcId="{55CD4AAB-F765-49D2-9234-CE0AF9183490}" destId="{2BACA767-FA59-4F17-9DEB-C69E11793A8A}" srcOrd="0" destOrd="0" presId="urn:microsoft.com/office/officeart/2005/8/layout/architecture"/>
    <dgm:cxn modelId="{1E436C7C-A62B-4CD7-84E5-ED6FD19E51C1}" srcId="{2C5707F4-C0FD-43CE-AE06-81E71C71677F}" destId="{55CD4AAB-F765-49D2-9234-CE0AF9183490}" srcOrd="1" destOrd="0" parTransId="{03EF7AE0-D5BD-46A2-963F-85695A37A650}" sibTransId="{E3334568-659F-4917-9DA9-2D7002C85057}"/>
    <dgm:cxn modelId="{AB202F87-B930-4F78-9214-0F0E19FE9DE1}" type="presOf" srcId="{5BEC62F2-2484-497F-BDAC-C2F702F277E5}" destId="{32FB9102-1427-4104-9387-E285CC1300FB}" srcOrd="0" destOrd="0" presId="urn:microsoft.com/office/officeart/2005/8/layout/architecture"/>
    <dgm:cxn modelId="{62B7E9EE-2328-4360-971B-EF843B0F370F}" srcId="{2C5707F4-C0FD-43CE-AE06-81E71C71677F}" destId="{5BEC62F2-2484-497F-BDAC-C2F702F277E5}" srcOrd="2" destOrd="0" parTransId="{652F9AF4-FDE6-4ADF-B7BC-FB76971C61F7}" sibTransId="{D998B028-AE93-42CA-973B-0FAF89622B4F}"/>
    <dgm:cxn modelId="{55DC09F6-D47B-420E-AC81-AB97CE2F4133}" srcId="{2C5707F4-C0FD-43CE-AE06-81E71C71677F}" destId="{102B3713-4DF5-486C-92E1-6667D85F45DC}" srcOrd="0" destOrd="0" parTransId="{2A9826E5-D7D6-4C01-8626-6D46DFA046A5}" sibTransId="{AA9D69FF-05AA-4FC4-BF6C-E98CAF481DDE}"/>
    <dgm:cxn modelId="{AE6B004E-760F-411A-9596-11825DA15660}" type="presParOf" srcId="{9991E813-1F57-454C-9050-ED05C3FBCDC2}" destId="{41479DD9-26AB-4AAB-8700-7D9AACFED730}" srcOrd="0" destOrd="0" presId="urn:microsoft.com/office/officeart/2005/8/layout/architecture"/>
    <dgm:cxn modelId="{95E68294-40D9-471A-AE4A-2E262E603E4A}" type="presParOf" srcId="{41479DD9-26AB-4AAB-8700-7D9AACFED730}" destId="{A40DBE72-8322-4D97-981B-603EF72AEE53}" srcOrd="0" destOrd="0" presId="urn:microsoft.com/office/officeart/2005/8/layout/architecture"/>
    <dgm:cxn modelId="{6882CDB3-81D8-4CE6-8E06-DB8843E450AA}" type="presParOf" srcId="{41479DD9-26AB-4AAB-8700-7D9AACFED730}" destId="{1C797A49-F753-4CC9-87EA-82DF504165F0}" srcOrd="1" destOrd="0" presId="urn:microsoft.com/office/officeart/2005/8/layout/architecture"/>
    <dgm:cxn modelId="{ECE68339-BE1F-42F8-BAB9-325D63D5B419}" type="presParOf" srcId="{9991E813-1F57-454C-9050-ED05C3FBCDC2}" destId="{4E5775F2-119E-4D83-8ECB-5B8F28E7EED9}" srcOrd="1" destOrd="0" presId="urn:microsoft.com/office/officeart/2005/8/layout/architecture"/>
    <dgm:cxn modelId="{30539A85-380C-4178-A4F7-028BAED33BBB}" type="presParOf" srcId="{9991E813-1F57-454C-9050-ED05C3FBCDC2}" destId="{5D3D3067-DC44-4437-AC0B-885148E6AFA3}" srcOrd="2" destOrd="0" presId="urn:microsoft.com/office/officeart/2005/8/layout/architecture"/>
    <dgm:cxn modelId="{A294F8AC-7208-420C-8B58-D7BB569BFDA5}" type="presParOf" srcId="{5D3D3067-DC44-4437-AC0B-885148E6AFA3}" destId="{2BACA767-FA59-4F17-9DEB-C69E11793A8A}" srcOrd="0" destOrd="0" presId="urn:microsoft.com/office/officeart/2005/8/layout/architecture"/>
    <dgm:cxn modelId="{DA79CA4E-79AB-4D5A-BC6F-AA46F418E0D2}" type="presParOf" srcId="{5D3D3067-DC44-4437-AC0B-885148E6AFA3}" destId="{E12A5AB8-E38E-484E-8493-2C45E739F9DC}" srcOrd="1" destOrd="0" presId="urn:microsoft.com/office/officeart/2005/8/layout/architecture"/>
    <dgm:cxn modelId="{160A3A66-97E3-4628-808B-4FE200A43497}" type="presParOf" srcId="{9991E813-1F57-454C-9050-ED05C3FBCDC2}" destId="{BCB67498-B45E-454B-BC63-554EF47AC238}" srcOrd="3" destOrd="0" presId="urn:microsoft.com/office/officeart/2005/8/layout/architecture"/>
    <dgm:cxn modelId="{93680AF8-9625-42EC-AF71-E681AAC218C6}" type="presParOf" srcId="{9991E813-1F57-454C-9050-ED05C3FBCDC2}" destId="{01F9F7FB-B6E1-4097-B99A-BA98F185FF96}" srcOrd="4" destOrd="0" presId="urn:microsoft.com/office/officeart/2005/8/layout/architecture"/>
    <dgm:cxn modelId="{6C47D458-D63B-4DFD-86D2-7F85F669E7FF}" type="presParOf" srcId="{01F9F7FB-B6E1-4097-B99A-BA98F185FF96}" destId="{32FB9102-1427-4104-9387-E285CC1300FB}" srcOrd="0" destOrd="0" presId="urn:microsoft.com/office/officeart/2005/8/layout/architecture"/>
    <dgm:cxn modelId="{7A7C522E-0D00-4684-B803-5EDC9B80BA3C}" type="presParOf" srcId="{01F9F7FB-B6E1-4097-B99A-BA98F185FF96}" destId="{7DD3627B-7F2B-4383-B20A-A908E4DCCDDD}" srcOrd="1" destOrd="0" presId="urn:microsoft.com/office/officeart/2005/8/layout/architecture"/>
    <dgm:cxn modelId="{A263B04A-F932-44A7-B3CC-D4DC2DA6CD4A}" type="presParOf" srcId="{9991E813-1F57-454C-9050-ED05C3FBCDC2}" destId="{5BA41CF9-3D35-4337-9DCB-08F8C8144B73}" srcOrd="5" destOrd="0" presId="urn:microsoft.com/office/officeart/2005/8/layout/architecture"/>
    <dgm:cxn modelId="{36E02222-60AA-491B-A5EA-732448EE1E8B}" type="presParOf" srcId="{9991E813-1F57-454C-9050-ED05C3FBCDC2}" destId="{6AC24762-8E6E-47AE-83EC-461B94598622}" srcOrd="6" destOrd="0" presId="urn:microsoft.com/office/officeart/2005/8/layout/architecture"/>
    <dgm:cxn modelId="{13B1E55D-123B-4F56-A34C-5E177E31B2BD}" type="presParOf" srcId="{6AC24762-8E6E-47AE-83EC-461B94598622}" destId="{5294E449-7419-479F-803D-52A8696D1385}" srcOrd="0" destOrd="0" presId="urn:microsoft.com/office/officeart/2005/8/layout/architecture"/>
    <dgm:cxn modelId="{7394611F-D1CE-4B2A-B027-0C37EDDC08FD}" type="presParOf" srcId="{6AC24762-8E6E-47AE-83EC-461B94598622}" destId="{2C8E3BB0-3967-41E3-B30C-AEA00F75010B}" srcOrd="1" destOrd="0" presId="urn:microsoft.com/office/officeart/2005/8/layout/architecture"/>
    <dgm:cxn modelId="{FA0A12D7-A344-4C38-B256-56ADD6F983AD}" type="presParOf" srcId="{9991E813-1F57-454C-9050-ED05C3FBCDC2}" destId="{61D7D5E6-FD2C-43D1-8557-F9C95912F956}" srcOrd="7" destOrd="0" presId="urn:microsoft.com/office/officeart/2005/8/layout/architecture"/>
    <dgm:cxn modelId="{E337D9C7-7FC2-4E6B-9420-C2C882F701FE}" type="presParOf" srcId="{9991E813-1F57-454C-9050-ED05C3FBCDC2}" destId="{E03082BF-CA2C-45B2-9F25-34042D30A59F}" srcOrd="8" destOrd="0" presId="urn:microsoft.com/office/officeart/2005/8/layout/architecture"/>
    <dgm:cxn modelId="{986652A3-67C4-406F-B9EE-5C15EF026F8A}" type="presParOf" srcId="{E03082BF-CA2C-45B2-9F25-34042D30A59F}" destId="{B80A64C0-1FD7-4FA6-A9E5-DB4CF0689140}" srcOrd="0" destOrd="0" presId="urn:microsoft.com/office/officeart/2005/8/layout/architecture"/>
    <dgm:cxn modelId="{83139D6B-7772-43B0-8ED0-8DA33C849A8A}" type="presParOf" srcId="{E03082BF-CA2C-45B2-9F25-34042D30A59F}" destId="{7F8E4DF6-DD6E-48F1-9CB5-901267CD330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875AA-1883-4C5C-AF15-74AA06FC8BD4}">
      <dsp:nvSpPr>
        <dsp:cNvPr id="0" name=""/>
        <dsp:cNvSpPr/>
      </dsp:nvSpPr>
      <dsp:spPr>
        <a:xfrm>
          <a:off x="0" y="41317"/>
          <a:ext cx="11164502" cy="695565"/>
        </a:xfrm>
        <a:prstGeom prst="roundRect">
          <a:avLst/>
        </a:prstGeom>
        <a:solidFill>
          <a:schemeClr val="tx2">
            <a:lumMod val="60000"/>
            <a:lumOff val="40000"/>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Introductions</a:t>
          </a:r>
        </a:p>
      </dsp:txBody>
      <dsp:txXfrm>
        <a:off x="33955" y="75272"/>
        <a:ext cx="11096592" cy="627655"/>
      </dsp:txXfrm>
    </dsp:sp>
    <dsp:sp modelId="{662A1C9B-C79D-4A4A-A82F-F45CCC2845B9}">
      <dsp:nvSpPr>
        <dsp:cNvPr id="0" name=""/>
        <dsp:cNvSpPr/>
      </dsp:nvSpPr>
      <dsp:spPr>
        <a:xfrm>
          <a:off x="0" y="820402"/>
          <a:ext cx="11164502" cy="695565"/>
        </a:xfrm>
        <a:prstGeom prst="roundRect">
          <a:avLst/>
        </a:prstGeom>
        <a:solidFill>
          <a:schemeClr val="accent1">
            <a:lumMod val="40000"/>
            <a:lumOff val="60000"/>
            <a:alpha val="8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Land Development Code (LDC) Basics</a:t>
          </a:r>
        </a:p>
      </dsp:txBody>
      <dsp:txXfrm>
        <a:off x="33955" y="854357"/>
        <a:ext cx="11096592" cy="627655"/>
      </dsp:txXfrm>
    </dsp:sp>
    <dsp:sp modelId="{5134AF3E-A813-49EC-BF00-0676F97BDAD9}">
      <dsp:nvSpPr>
        <dsp:cNvPr id="0" name=""/>
        <dsp:cNvSpPr/>
      </dsp:nvSpPr>
      <dsp:spPr>
        <a:xfrm>
          <a:off x="0" y="1599487"/>
          <a:ext cx="11164502" cy="695565"/>
        </a:xfrm>
        <a:prstGeom prst="roundRect">
          <a:avLst/>
        </a:prstGeom>
        <a:solidFill>
          <a:srgbClr val="00B0F0">
            <a:alpha val="7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Citywide Proposed Amendments Overview </a:t>
          </a:r>
        </a:p>
      </dsp:txBody>
      <dsp:txXfrm>
        <a:off x="33955" y="1633442"/>
        <a:ext cx="11096592" cy="627655"/>
      </dsp:txXfrm>
    </dsp:sp>
    <dsp:sp modelId="{00945A65-0C5F-473E-AF6F-5B8637C440BF}">
      <dsp:nvSpPr>
        <dsp:cNvPr id="0" name=""/>
        <dsp:cNvSpPr/>
      </dsp:nvSpPr>
      <dsp:spPr>
        <a:xfrm>
          <a:off x="0" y="2378572"/>
          <a:ext cx="11164502" cy="695565"/>
        </a:xfrm>
        <a:prstGeom prst="roundRect">
          <a:avLst/>
        </a:prstGeom>
        <a:solidFill>
          <a:schemeClr val="accent1">
            <a:lumMod val="40000"/>
            <a:lumOff val="60000"/>
            <a:alpha val="6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Downtown Proposed Amendment Overview</a:t>
          </a:r>
        </a:p>
      </dsp:txBody>
      <dsp:txXfrm>
        <a:off x="33955" y="2412527"/>
        <a:ext cx="11096592" cy="627655"/>
      </dsp:txXfrm>
    </dsp:sp>
    <dsp:sp modelId="{2D8F2768-9150-4261-844D-A59933525E47}">
      <dsp:nvSpPr>
        <dsp:cNvPr id="0" name=""/>
        <dsp:cNvSpPr/>
      </dsp:nvSpPr>
      <dsp:spPr>
        <a:xfrm>
          <a:off x="0" y="3157658"/>
          <a:ext cx="11164502" cy="695565"/>
        </a:xfrm>
        <a:prstGeom prst="roundRect">
          <a:avLst/>
        </a:prstGeom>
        <a:solidFill>
          <a:schemeClr val="tx2">
            <a:lumMod val="60000"/>
            <a:lumOff val="40000"/>
            <a:alpha val="5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Q&amp;A </a:t>
          </a:r>
        </a:p>
      </dsp:txBody>
      <dsp:txXfrm>
        <a:off x="33955" y="3191613"/>
        <a:ext cx="11096592" cy="627655"/>
      </dsp:txXfrm>
    </dsp:sp>
    <dsp:sp modelId="{B4F0254C-1B63-4E18-B1C7-4C6DFC81E23F}">
      <dsp:nvSpPr>
        <dsp:cNvPr id="0" name=""/>
        <dsp:cNvSpPr/>
      </dsp:nvSpPr>
      <dsp:spPr>
        <a:xfrm>
          <a:off x="0" y="3936743"/>
          <a:ext cx="11164502" cy="695565"/>
        </a:xfrm>
        <a:prstGeom prst="roundRect">
          <a:avLst/>
        </a:prstGeom>
        <a:solidFill>
          <a:schemeClr val="tx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Verbal Comments</a:t>
          </a:r>
        </a:p>
      </dsp:txBody>
      <dsp:txXfrm>
        <a:off x="33955" y="3970698"/>
        <a:ext cx="11096592" cy="62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C951E-6759-400E-81F1-CAA90DA05460}">
      <dsp:nvSpPr>
        <dsp:cNvPr id="0" name=""/>
        <dsp:cNvSpPr/>
      </dsp:nvSpPr>
      <dsp:spPr>
        <a:xfrm>
          <a:off x="5548440" y="1761772"/>
          <a:ext cx="701941" cy="1620976"/>
        </a:xfrm>
        <a:custGeom>
          <a:avLst/>
          <a:gdLst/>
          <a:ahLst/>
          <a:cxnLst/>
          <a:rect l="0" t="0" r="0" b="0"/>
          <a:pathLst>
            <a:path>
              <a:moveTo>
                <a:pt x="0" y="0"/>
              </a:moveTo>
              <a:lnTo>
                <a:pt x="0" y="1620976"/>
              </a:lnTo>
              <a:lnTo>
                <a:pt x="701941" y="16209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B326AF-FBD9-4F98-AF21-1AFB6F36BFEA}">
      <dsp:nvSpPr>
        <dsp:cNvPr id="0" name=""/>
        <dsp:cNvSpPr/>
      </dsp:nvSpPr>
      <dsp:spPr>
        <a:xfrm>
          <a:off x="4753678" y="1761772"/>
          <a:ext cx="794761" cy="1620976"/>
        </a:xfrm>
        <a:custGeom>
          <a:avLst/>
          <a:gdLst/>
          <a:ahLst/>
          <a:cxnLst/>
          <a:rect l="0" t="0" r="0" b="0"/>
          <a:pathLst>
            <a:path>
              <a:moveTo>
                <a:pt x="794761" y="0"/>
              </a:moveTo>
              <a:lnTo>
                <a:pt x="794761" y="1620976"/>
              </a:lnTo>
              <a:lnTo>
                <a:pt x="0" y="16209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FC7E7A-71B6-46BA-A144-648C46DF98D8}">
      <dsp:nvSpPr>
        <dsp:cNvPr id="0" name=""/>
        <dsp:cNvSpPr/>
      </dsp:nvSpPr>
      <dsp:spPr>
        <a:xfrm>
          <a:off x="3788482" y="1815"/>
          <a:ext cx="3519914" cy="1759957"/>
        </a:xfrm>
        <a:prstGeom prst="rect">
          <a:avLst/>
        </a:prstGeom>
        <a:solidFill>
          <a:srgbClr val="2434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139 Proposed Amendments</a:t>
          </a:r>
        </a:p>
      </dsp:txBody>
      <dsp:txXfrm>
        <a:off x="3788482" y="1815"/>
        <a:ext cx="3519914" cy="1759957"/>
      </dsp:txXfrm>
    </dsp:sp>
    <dsp:sp modelId="{A21AC414-D0D9-49D2-B536-9292E1ADAA42}">
      <dsp:nvSpPr>
        <dsp:cNvPr id="0" name=""/>
        <dsp:cNvSpPr/>
      </dsp:nvSpPr>
      <dsp:spPr>
        <a:xfrm>
          <a:off x="1233764" y="2502770"/>
          <a:ext cx="3519914" cy="1759957"/>
        </a:xfrm>
        <a:prstGeom prst="rect">
          <a:avLst/>
        </a:prstGeom>
        <a:solidFill>
          <a:srgbClr val="006F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107 Citywide Amendments</a:t>
          </a:r>
        </a:p>
      </dsp:txBody>
      <dsp:txXfrm>
        <a:off x="1233764" y="2502770"/>
        <a:ext cx="3519914" cy="1759957"/>
      </dsp:txXfrm>
    </dsp:sp>
    <dsp:sp modelId="{65ED84A8-C290-4608-BCF8-03D8C15B0133}">
      <dsp:nvSpPr>
        <dsp:cNvPr id="0" name=""/>
        <dsp:cNvSpPr/>
      </dsp:nvSpPr>
      <dsp:spPr>
        <a:xfrm>
          <a:off x="6250381" y="2502770"/>
          <a:ext cx="3519914" cy="1759957"/>
        </a:xfrm>
        <a:prstGeom prst="rect">
          <a:avLst/>
        </a:prstGeom>
        <a:solidFill>
          <a:srgbClr val="006F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32 Downtown Amendments </a:t>
          </a:r>
        </a:p>
      </dsp:txBody>
      <dsp:txXfrm>
        <a:off x="6250381" y="2502770"/>
        <a:ext cx="3519914" cy="1759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DBE72-8322-4D97-981B-603EF72AEE53}">
      <dsp:nvSpPr>
        <dsp:cNvPr id="0" name=""/>
        <dsp:cNvSpPr/>
      </dsp:nvSpPr>
      <dsp:spPr>
        <a:xfrm>
          <a:off x="1047" y="0"/>
          <a:ext cx="1853579" cy="37706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Align Policy with Climate, Equity or Housing Goals  (10)</a:t>
          </a:r>
        </a:p>
      </dsp:txBody>
      <dsp:txXfrm>
        <a:off x="55336" y="54289"/>
        <a:ext cx="1745001" cy="3662069"/>
      </dsp:txXfrm>
    </dsp:sp>
    <dsp:sp modelId="{2BACA767-FA59-4F17-9DEB-C69E11793A8A}">
      <dsp:nvSpPr>
        <dsp:cNvPr id="0" name=""/>
        <dsp:cNvSpPr/>
      </dsp:nvSpPr>
      <dsp:spPr>
        <a:xfrm>
          <a:off x="2166028" y="0"/>
          <a:ext cx="1853579" cy="37706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Clarifications (22) </a:t>
          </a:r>
        </a:p>
      </dsp:txBody>
      <dsp:txXfrm>
        <a:off x="2220317" y="54289"/>
        <a:ext cx="1745001" cy="3662069"/>
      </dsp:txXfrm>
    </dsp:sp>
    <dsp:sp modelId="{32FB9102-1427-4104-9387-E285CC1300FB}">
      <dsp:nvSpPr>
        <dsp:cNvPr id="0" name=""/>
        <dsp:cNvSpPr/>
      </dsp:nvSpPr>
      <dsp:spPr>
        <a:xfrm>
          <a:off x="4331010" y="0"/>
          <a:ext cx="1853579" cy="37706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Compliance with State Law (31)</a:t>
          </a:r>
        </a:p>
      </dsp:txBody>
      <dsp:txXfrm>
        <a:off x="4385299" y="54289"/>
        <a:ext cx="1745001" cy="3662069"/>
      </dsp:txXfrm>
    </dsp:sp>
    <dsp:sp modelId="{5294E449-7419-479F-803D-52A8696D1385}">
      <dsp:nvSpPr>
        <dsp:cNvPr id="0" name=""/>
        <dsp:cNvSpPr/>
      </dsp:nvSpPr>
      <dsp:spPr>
        <a:xfrm>
          <a:off x="6495991" y="0"/>
          <a:ext cx="1853579" cy="37706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Corrections (20)</a:t>
          </a:r>
        </a:p>
      </dsp:txBody>
      <dsp:txXfrm>
        <a:off x="6550280" y="54289"/>
        <a:ext cx="1745001" cy="3662069"/>
      </dsp:txXfrm>
    </dsp:sp>
    <dsp:sp modelId="{B80A64C0-1FD7-4FA6-A9E5-DB4CF0689140}">
      <dsp:nvSpPr>
        <dsp:cNvPr id="0" name=""/>
        <dsp:cNvSpPr/>
      </dsp:nvSpPr>
      <dsp:spPr>
        <a:xfrm>
          <a:off x="8660972" y="0"/>
          <a:ext cx="1853579" cy="37706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Regulatory Reforms (24) </a:t>
          </a:r>
        </a:p>
      </dsp:txBody>
      <dsp:txXfrm>
        <a:off x="8715261" y="54289"/>
        <a:ext cx="1745001" cy="36620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DBE72-8322-4D97-981B-603EF72AEE53}">
      <dsp:nvSpPr>
        <dsp:cNvPr id="0" name=""/>
        <dsp:cNvSpPr/>
      </dsp:nvSpPr>
      <dsp:spPr>
        <a:xfrm>
          <a:off x="0" y="0"/>
          <a:ext cx="1853579" cy="365979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Align Policy with Climate, Equity or Housing Goals (9)</a:t>
          </a:r>
        </a:p>
      </dsp:txBody>
      <dsp:txXfrm>
        <a:off x="54289" y="54289"/>
        <a:ext cx="1745001" cy="3551216"/>
      </dsp:txXfrm>
    </dsp:sp>
    <dsp:sp modelId="{2BACA767-FA59-4F17-9DEB-C69E11793A8A}">
      <dsp:nvSpPr>
        <dsp:cNvPr id="0" name=""/>
        <dsp:cNvSpPr/>
      </dsp:nvSpPr>
      <dsp:spPr>
        <a:xfrm>
          <a:off x="2166028" y="0"/>
          <a:ext cx="1853579" cy="365979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Clarifications (12) </a:t>
          </a:r>
        </a:p>
      </dsp:txBody>
      <dsp:txXfrm>
        <a:off x="2220317" y="54289"/>
        <a:ext cx="1745001" cy="3551216"/>
      </dsp:txXfrm>
    </dsp:sp>
    <dsp:sp modelId="{32FB9102-1427-4104-9387-E285CC1300FB}">
      <dsp:nvSpPr>
        <dsp:cNvPr id="0" name=""/>
        <dsp:cNvSpPr/>
      </dsp:nvSpPr>
      <dsp:spPr>
        <a:xfrm>
          <a:off x="4331010" y="0"/>
          <a:ext cx="1853579" cy="365979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Compliance with State Law (0)</a:t>
          </a:r>
        </a:p>
      </dsp:txBody>
      <dsp:txXfrm>
        <a:off x="4385299" y="54289"/>
        <a:ext cx="1745001" cy="3551216"/>
      </dsp:txXfrm>
    </dsp:sp>
    <dsp:sp modelId="{5294E449-7419-479F-803D-52A8696D1385}">
      <dsp:nvSpPr>
        <dsp:cNvPr id="0" name=""/>
        <dsp:cNvSpPr/>
      </dsp:nvSpPr>
      <dsp:spPr>
        <a:xfrm>
          <a:off x="6495991" y="0"/>
          <a:ext cx="1853579" cy="365979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Corrections (3)</a:t>
          </a:r>
        </a:p>
      </dsp:txBody>
      <dsp:txXfrm>
        <a:off x="6550280" y="54289"/>
        <a:ext cx="1745001" cy="3551216"/>
      </dsp:txXfrm>
    </dsp:sp>
    <dsp:sp modelId="{B80A64C0-1FD7-4FA6-A9E5-DB4CF0689140}">
      <dsp:nvSpPr>
        <dsp:cNvPr id="0" name=""/>
        <dsp:cNvSpPr/>
      </dsp:nvSpPr>
      <dsp:spPr>
        <a:xfrm>
          <a:off x="8660972" y="0"/>
          <a:ext cx="1853579" cy="365979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Regulatory Reforms (8) </a:t>
          </a:r>
        </a:p>
      </dsp:txBody>
      <dsp:txXfrm>
        <a:off x="8715261" y="54289"/>
        <a:ext cx="1745001" cy="35512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2CD1889-B39C-46D1-9226-3E6C4B907F71}" type="datetimeFigureOut">
              <a:rPr lang="en-US" smtClean="0"/>
              <a:t>1/15/2026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EB7BBF-1CAC-40B2-94F2-5921593FFA29}" type="slidenum">
              <a:rPr lang="en-US" smtClean="0"/>
              <a:t>‹#›</a:t>
            </a:fld>
            <a:endParaRPr lang="en-US"/>
          </a:p>
        </p:txBody>
      </p:sp>
    </p:spTree>
    <p:extLst>
      <p:ext uri="{BB962C8B-B14F-4D97-AF65-F5344CB8AC3E}">
        <p14:creationId xmlns:p14="http://schemas.microsoft.com/office/powerpoint/2010/main" val="50388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Good afternoon and welcome! My name is Megan Covarrubias, Senior Planner with the City of San Diego City Planning Department. Joining me is City Planning Deputy Director, Seth Litchney, Principal Planner, Courtney Pash, Senior Planner Corey Funk, Associate Planner Matthew Nasrallah and Senior Planner Jacob Bassinger with the Urban Division. I wanted to thank everyone for your interest in the Land Development Code.  We appreciate you taking the time to attend this workshop and providing feedback on the proposed code amendments. In addition, I want to highlight that these proposed amendments may change based on the feedback we receive and are subject to approval by the City Council.  </a:t>
            </a:r>
          </a:p>
          <a:p>
            <a:pPr defTabSz="931774">
              <a:defRPr/>
            </a:pPr>
            <a:endParaRPr lang="en-US"/>
          </a:p>
          <a:p>
            <a:pPr defTabSz="931774">
              <a:defRPr/>
            </a:pPr>
            <a:endParaRPr lang="en-US"/>
          </a:p>
        </p:txBody>
      </p:sp>
      <p:sp>
        <p:nvSpPr>
          <p:cNvPr id="4" name="Slide Number Placeholder 3"/>
          <p:cNvSpPr>
            <a:spLocks noGrp="1"/>
          </p:cNvSpPr>
          <p:nvPr>
            <p:ph type="sldNum" sz="quarter" idx="5"/>
          </p:nvPr>
        </p:nvSpPr>
        <p:spPr/>
        <p:txBody>
          <a:bodyPr/>
          <a:lstStyle/>
          <a:p>
            <a:fld id="{29EB7BBF-1CAC-40B2-94F2-5921593FFA29}" type="slidenum">
              <a:rPr lang="en-US" smtClean="0"/>
              <a:t>1</a:t>
            </a:fld>
            <a:endParaRPr lang="en-US"/>
          </a:p>
        </p:txBody>
      </p:sp>
    </p:spTree>
    <p:extLst>
      <p:ext uri="{BB962C8B-B14F-4D97-AF65-F5344CB8AC3E}">
        <p14:creationId xmlns:p14="http://schemas.microsoft.com/office/powerpoint/2010/main" val="254777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[Megan Presents] </a:t>
            </a:r>
            <a:r>
              <a:rPr lang="en-US" b="0"/>
              <a:t>Before I begin presenting on the Citywide items, I would like to point out that the category that the proposed item is associated with can be found at the bottom right hand corner of the screen.</a:t>
            </a:r>
            <a:endParaRPr lang="en-US">
              <a:ea typeface="Calibri"/>
              <a:cs typeface="Calibri"/>
            </a:endParaRPr>
          </a:p>
          <a:p>
            <a:endParaRPr lang="en-US">
              <a:ea typeface="Calibri"/>
              <a:cs typeface="Calibri"/>
            </a:endParaRPr>
          </a:p>
          <a:p>
            <a:r>
              <a:rPr lang="en-US">
                <a:ea typeface="Calibri"/>
                <a:cs typeface="Calibri"/>
              </a:rPr>
              <a:t>First I will review the changes proposed to align policy with climate equity or housing goals. </a:t>
            </a:r>
          </a:p>
          <a:p>
            <a:endParaRPr lang="en-US">
              <a:ea typeface="Calibri"/>
              <a:cs typeface="Calibri"/>
            </a:endParaRPr>
          </a:p>
          <a:p>
            <a:r>
              <a:rPr lang="en-US"/>
              <a:t>Item 3 includes changes the Floor Area Ratio Bonus in Commercial Base Zones to encourage more mixed income development by allowing an additional 0.5 floor area ratio bonus for residential mixed-use developments that provide all required deed-restricted affordable homes on-site. This amendment only applies in commercial base zones that are located in Mobility Zones 2 or 3 within High or Highest Resource Areas.</a:t>
            </a:r>
          </a:p>
        </p:txBody>
      </p:sp>
      <p:sp>
        <p:nvSpPr>
          <p:cNvPr id="4" name="Slide Number Placeholder 3"/>
          <p:cNvSpPr>
            <a:spLocks noGrp="1"/>
          </p:cNvSpPr>
          <p:nvPr>
            <p:ph type="sldNum" sz="quarter" idx="5"/>
          </p:nvPr>
        </p:nvSpPr>
        <p:spPr/>
        <p:txBody>
          <a:bodyPr/>
          <a:lstStyle/>
          <a:p>
            <a:fld id="{07B7A28D-AB92-460B-9BA8-6B357FBD6649}" type="slidenum">
              <a:rPr lang="en-US" smtClean="0"/>
              <a:t>10</a:t>
            </a:fld>
            <a:endParaRPr lang="en-US"/>
          </a:p>
        </p:txBody>
      </p:sp>
    </p:spTree>
    <p:extLst>
      <p:ext uri="{BB962C8B-B14F-4D97-AF65-F5344CB8AC3E}">
        <p14:creationId xmlns:p14="http://schemas.microsoft.com/office/powerpoint/2010/main" val="4242543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[Megan Presents] </a:t>
            </a:r>
            <a:r>
              <a:rPr lang="en-US">
                <a:ea typeface="Calibri"/>
                <a:cs typeface="Calibri"/>
              </a:rPr>
              <a:t>Item 5 - amends the inclusionary and affordable housing regulations to allow off-site affordable housing to be built in Sustainable Development Areas and High and Highest Resource Areas with greater than 5% deed-restricted affordable housing. Currently the code limits the off-site option to areas with less than 5% deed-restricted housing which affects areas such as </a:t>
            </a:r>
            <a:r>
              <a:rPr lang="en-US"/>
              <a:t>Black Mountain Ranch, Pacific Highlands Ranch, and the Torrey Pines Community Planning Areas which have a 20% inclusionary requirement.</a:t>
            </a:r>
          </a:p>
        </p:txBody>
      </p:sp>
      <p:sp>
        <p:nvSpPr>
          <p:cNvPr id="4" name="Slide Number Placeholder 3"/>
          <p:cNvSpPr>
            <a:spLocks noGrp="1"/>
          </p:cNvSpPr>
          <p:nvPr>
            <p:ph type="sldNum" sz="quarter" idx="5"/>
          </p:nvPr>
        </p:nvSpPr>
        <p:spPr/>
        <p:txBody>
          <a:bodyPr/>
          <a:lstStyle/>
          <a:p>
            <a:fld id="{07B7A28D-AB92-460B-9BA8-6B357FBD6649}" type="slidenum">
              <a:rPr lang="en-US" smtClean="0"/>
              <a:t>11</a:t>
            </a:fld>
            <a:endParaRPr lang="en-US"/>
          </a:p>
        </p:txBody>
      </p:sp>
    </p:spTree>
    <p:extLst>
      <p:ext uri="{BB962C8B-B14F-4D97-AF65-F5344CB8AC3E}">
        <p14:creationId xmlns:p14="http://schemas.microsoft.com/office/powerpoint/2010/main" val="231646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[Megan Presents] </a:t>
            </a:r>
            <a:r>
              <a:rPr lang="en-US"/>
              <a:t>Item 6 - Currently, the Complete Communities Housing Solutions only permits rental homes. This amendment allows the development of for-sale homes within CCHS, thus providing additional home ownership opportunities across various income levels.</a:t>
            </a:r>
          </a:p>
        </p:txBody>
      </p:sp>
      <p:sp>
        <p:nvSpPr>
          <p:cNvPr id="4" name="Slide Number Placeholder 3"/>
          <p:cNvSpPr>
            <a:spLocks noGrp="1"/>
          </p:cNvSpPr>
          <p:nvPr>
            <p:ph type="sldNum" sz="quarter" idx="5"/>
          </p:nvPr>
        </p:nvSpPr>
        <p:spPr/>
        <p:txBody>
          <a:bodyPr/>
          <a:lstStyle/>
          <a:p>
            <a:fld id="{07B7A28D-AB92-460B-9BA8-6B357FBD6649}" type="slidenum">
              <a:rPr lang="en-US" smtClean="0"/>
              <a:t>12</a:t>
            </a:fld>
            <a:endParaRPr lang="en-US"/>
          </a:p>
        </p:txBody>
      </p:sp>
    </p:spTree>
    <p:extLst>
      <p:ext uri="{BB962C8B-B14F-4D97-AF65-F5344CB8AC3E}">
        <p14:creationId xmlns:p14="http://schemas.microsoft.com/office/powerpoint/2010/main" val="1039325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[Megan Presents] </a:t>
            </a:r>
            <a:r>
              <a:rPr lang="en-US"/>
              <a:t>Item 7- The Complete Communities Housing Solutions currently allows a Development Impact Fee waiver for homes under 500 sq. feet. This waiver is proposed to be eliminated which encourages development of larger, family-suitable homes and will support the City’s ability to collect funds for infrastructure improvements.</a:t>
            </a:r>
          </a:p>
        </p:txBody>
      </p:sp>
      <p:sp>
        <p:nvSpPr>
          <p:cNvPr id="4" name="Slide Number Placeholder 3"/>
          <p:cNvSpPr>
            <a:spLocks noGrp="1"/>
          </p:cNvSpPr>
          <p:nvPr>
            <p:ph type="sldNum" sz="quarter" idx="5"/>
          </p:nvPr>
        </p:nvSpPr>
        <p:spPr/>
        <p:txBody>
          <a:bodyPr/>
          <a:lstStyle/>
          <a:p>
            <a:fld id="{07B7A28D-AB92-460B-9BA8-6B357FBD6649}" type="slidenum">
              <a:rPr lang="en-US" smtClean="0"/>
              <a:t>13</a:t>
            </a:fld>
            <a:endParaRPr lang="en-US"/>
          </a:p>
        </p:txBody>
      </p:sp>
    </p:spTree>
    <p:extLst>
      <p:ext uri="{BB962C8B-B14F-4D97-AF65-F5344CB8AC3E}">
        <p14:creationId xmlns:p14="http://schemas.microsoft.com/office/powerpoint/2010/main" val="1973940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[Megan Presents] </a:t>
            </a:r>
            <a:r>
              <a:rPr lang="en-US"/>
              <a:t>Item 9- In order to be consistent with the Mid Cities Communities Plan which calls for medium-high to high density residential development and commercial uses along transit corridors, the Central Urbanized Planned District needs to be updated. The amendment proposal would prohibit new moving and storage facilities in specific Central Urbanized Commercial Zones that include the CU-2-3 through the CU-2-5 zones. These areas are intended to provide pedestrian friendly, walkable mixed use and commercial development, and prohibiting moving and storage in corridors like El Cajon Boulevard that is consistent with the vision of the community plan.</a:t>
            </a:r>
          </a:p>
        </p:txBody>
      </p:sp>
      <p:sp>
        <p:nvSpPr>
          <p:cNvPr id="4" name="Slide Number Placeholder 3"/>
          <p:cNvSpPr>
            <a:spLocks noGrp="1"/>
          </p:cNvSpPr>
          <p:nvPr>
            <p:ph type="sldNum" sz="quarter" idx="5"/>
          </p:nvPr>
        </p:nvSpPr>
        <p:spPr/>
        <p:txBody>
          <a:bodyPr/>
          <a:lstStyle/>
          <a:p>
            <a:fld id="{07B7A28D-AB92-460B-9BA8-6B357FBD6649}" type="slidenum">
              <a:rPr lang="en-US" smtClean="0"/>
              <a:t>14</a:t>
            </a:fld>
            <a:endParaRPr lang="en-US"/>
          </a:p>
        </p:txBody>
      </p:sp>
    </p:spTree>
    <p:extLst>
      <p:ext uri="{BB962C8B-B14F-4D97-AF65-F5344CB8AC3E}">
        <p14:creationId xmlns:p14="http://schemas.microsoft.com/office/powerpoint/2010/main" val="8758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a:t>[Megan Presents] </a:t>
            </a:r>
            <a:r>
              <a:rPr lang="en-US"/>
              <a:t>Now we move onto our next category, which are clarification items within the code update.</a:t>
            </a:r>
          </a:p>
          <a:p>
            <a:pPr defTabSz="949478">
              <a:defRPr/>
            </a:pPr>
            <a:endParaRPr lang="en-US"/>
          </a:p>
          <a:p>
            <a:pPr defTabSz="949478">
              <a:defRPr/>
            </a:pPr>
            <a:r>
              <a:rPr lang="en-US"/>
              <a:t>Item 17 - clarifies that the California Fire Code may require a fire separation distance for fire safety and emergency access that is greater than the setback in all base zones. Including this language in the code is meant to inform development applicants that space in addition to the required setback may be required.</a:t>
            </a:r>
          </a:p>
          <a:p>
            <a:pPr defTabSz="949478">
              <a:defRPr/>
            </a:pPr>
            <a:endParaRPr lang="en-US"/>
          </a:p>
        </p:txBody>
      </p:sp>
      <p:sp>
        <p:nvSpPr>
          <p:cNvPr id="4" name="Slide Number Placeholder 3"/>
          <p:cNvSpPr>
            <a:spLocks noGrp="1"/>
          </p:cNvSpPr>
          <p:nvPr>
            <p:ph type="sldNum" sz="quarter" idx="5"/>
          </p:nvPr>
        </p:nvSpPr>
        <p:spPr/>
        <p:txBody>
          <a:bodyPr/>
          <a:lstStyle/>
          <a:p>
            <a:fld id="{07B7A28D-AB92-460B-9BA8-6B357FBD6649}" type="slidenum">
              <a:rPr lang="en-US" smtClean="0"/>
              <a:t>15</a:t>
            </a:fld>
            <a:endParaRPr lang="en-US"/>
          </a:p>
        </p:txBody>
      </p:sp>
    </p:spTree>
    <p:extLst>
      <p:ext uri="{BB962C8B-B14F-4D97-AF65-F5344CB8AC3E}">
        <p14:creationId xmlns:p14="http://schemas.microsoft.com/office/powerpoint/2010/main" val="3667227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a:t>[Megan Presents] </a:t>
            </a:r>
            <a:r>
              <a:rPr lang="en-US" b="0"/>
              <a:t>Item 18 - </a:t>
            </a:r>
            <a:r>
              <a:rPr lang="en-US">
                <a:effectLst>
                  <a:outerShdw blurRad="38100" dist="38100" dir="2700000" algn="tl">
                    <a:srgbClr val="000000">
                      <a:alpha val="43137"/>
                    </a:srgbClr>
                  </a:outerShdw>
                </a:effectLst>
              </a:rPr>
              <a:t>In the Employment Mixed-Use (EMX) zone, at least 50 percent of a project’s floor area is required to be a non-residential use, and the remainder area may be used for either non-residential or residential uses. </a:t>
            </a:r>
            <a:r>
              <a:rPr lang="en-US" b="1">
                <a:solidFill>
                  <a:srgbClr val="FFFF00"/>
                </a:solidFill>
                <a:effectLst>
                  <a:outerShdw blurRad="38100" dist="38100" dir="2700000" algn="tl">
                    <a:srgbClr val="000000">
                      <a:alpha val="43137"/>
                    </a:srgbClr>
                  </a:outerShdw>
                </a:effectLst>
              </a:rPr>
              <a:t>Live/Work Quarters are considered non-residential uses even though they provide a residential component.</a:t>
            </a:r>
            <a:r>
              <a:rPr lang="en-US">
                <a:effectLst>
                  <a:outerShdw blurRad="38100" dist="38100" dir="2700000" algn="tl">
                    <a:srgbClr val="000000">
                      <a:alpha val="43137"/>
                    </a:srgbClr>
                  </a:outerShdw>
                </a:effectLst>
              </a:rPr>
              <a:t> To provide additional flexibility, this amendment proposal clarifies that up to 50 percent of Live/Work Quarters floor area can be counted toward the minimum non-residential requirement of the EMX zone. </a:t>
            </a:r>
            <a:endParaRPr lang="en-US" b="0"/>
          </a:p>
          <a:p>
            <a:pPr defTabSz="949478">
              <a:defRPr/>
            </a:pPr>
            <a:endParaRPr lang="en-US"/>
          </a:p>
        </p:txBody>
      </p:sp>
      <p:sp>
        <p:nvSpPr>
          <p:cNvPr id="4" name="Slide Number Placeholder 3"/>
          <p:cNvSpPr>
            <a:spLocks noGrp="1"/>
          </p:cNvSpPr>
          <p:nvPr>
            <p:ph type="sldNum" sz="quarter" idx="5"/>
          </p:nvPr>
        </p:nvSpPr>
        <p:spPr/>
        <p:txBody>
          <a:bodyPr/>
          <a:lstStyle/>
          <a:p>
            <a:fld id="{07B7A28D-AB92-460B-9BA8-6B357FBD6649}" type="slidenum">
              <a:rPr lang="en-US" smtClean="0"/>
              <a:t>16</a:t>
            </a:fld>
            <a:endParaRPr lang="en-US"/>
          </a:p>
        </p:txBody>
      </p:sp>
    </p:spTree>
    <p:extLst>
      <p:ext uri="{BB962C8B-B14F-4D97-AF65-F5344CB8AC3E}">
        <p14:creationId xmlns:p14="http://schemas.microsoft.com/office/powerpoint/2010/main" val="1950239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a:t>[Megan Presents] </a:t>
            </a:r>
            <a:r>
              <a:rPr lang="en-US"/>
              <a:t>Item 25 – Aligns the Affordable Housing, CCHS, and Dwelling Unit Protection regulations with Government Code Section 66300.5 by clarifying that equivalent size means that the replacement dwelling units must include at least the same total number of bedrooms as the units being replaced.</a:t>
            </a:r>
          </a:p>
          <a:p>
            <a:pPr defTabSz="949478">
              <a:defRPr/>
            </a:pPr>
            <a:endParaRPr lang="en-US"/>
          </a:p>
        </p:txBody>
      </p:sp>
      <p:sp>
        <p:nvSpPr>
          <p:cNvPr id="4" name="Slide Number Placeholder 3"/>
          <p:cNvSpPr>
            <a:spLocks noGrp="1"/>
          </p:cNvSpPr>
          <p:nvPr>
            <p:ph type="sldNum" sz="quarter" idx="5"/>
          </p:nvPr>
        </p:nvSpPr>
        <p:spPr/>
        <p:txBody>
          <a:bodyPr/>
          <a:lstStyle/>
          <a:p>
            <a:fld id="{07B7A28D-AB92-460B-9BA8-6B357FBD6649}" type="slidenum">
              <a:rPr lang="en-US" smtClean="0"/>
              <a:t>17</a:t>
            </a:fld>
            <a:endParaRPr lang="en-US"/>
          </a:p>
        </p:txBody>
      </p:sp>
    </p:spTree>
    <p:extLst>
      <p:ext uri="{BB962C8B-B14F-4D97-AF65-F5344CB8AC3E}">
        <p14:creationId xmlns:p14="http://schemas.microsoft.com/office/powerpoint/2010/main" val="1251012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a:t>[Megan Presents] </a:t>
            </a:r>
            <a:r>
              <a:rPr lang="en-US"/>
              <a:t>Next, we focus on code amendments that bring the San Diego Municipal Code into compliance with State law.</a:t>
            </a:r>
          </a:p>
          <a:p>
            <a:pPr fontAlgn="base"/>
            <a:endParaRPr lang="en-US">
              <a:effectLst>
                <a:outerShdw blurRad="38100" dist="38100" dir="2700000" algn="tl">
                  <a:srgbClr val="000000">
                    <a:alpha val="43137"/>
                  </a:srgbClr>
                </a:outerShdw>
              </a:effectLst>
            </a:endParaRPr>
          </a:p>
          <a:p>
            <a:pPr fontAlgn="base"/>
            <a:endParaRPr lang="en-US">
              <a:effectLst>
                <a:outerShdw blurRad="38100" dist="38100" dir="2700000" algn="tl">
                  <a:srgbClr val="000000">
                    <a:alpha val="43137"/>
                  </a:srgbClr>
                </a:outerShdw>
              </a:effectLst>
            </a:endParaRPr>
          </a:p>
          <a:p>
            <a:pPr fontAlgn="base"/>
            <a:r>
              <a:rPr lang="en-US">
                <a:effectLst>
                  <a:outerShdw blurRad="38100" dist="38100" dir="2700000" algn="tl">
                    <a:srgbClr val="000000">
                      <a:alpha val="43137"/>
                    </a:srgbClr>
                  </a:outerShdw>
                </a:effectLst>
              </a:rPr>
              <a:t>Item 40 - allows for ministerial approval of a subdivision of up to 10 dwelling units on lots zoned for multiple dwellings that are 5 acres or less to be compliant with SB 684. SB 684 establishes a streamlined approval process for such subdivision exempting them from the California Environmental Quality Act and other requirements. However, the application of this amendment would be excluded in High or Very High Fire Hazard Severity Zones, wetlands, development with existing deed restricted affordable homes and rental homes.</a:t>
            </a:r>
            <a:endParaRPr lang="en-US"/>
          </a:p>
        </p:txBody>
      </p:sp>
      <p:sp>
        <p:nvSpPr>
          <p:cNvPr id="4" name="Slide Number Placeholder 3"/>
          <p:cNvSpPr>
            <a:spLocks noGrp="1"/>
          </p:cNvSpPr>
          <p:nvPr>
            <p:ph type="sldNum" sz="quarter" idx="5"/>
          </p:nvPr>
        </p:nvSpPr>
        <p:spPr/>
        <p:txBody>
          <a:bodyPr/>
          <a:lstStyle/>
          <a:p>
            <a:fld id="{07B7A28D-AB92-460B-9BA8-6B357FBD6649}" type="slidenum">
              <a:rPr lang="en-US" smtClean="0"/>
              <a:t>18</a:t>
            </a:fld>
            <a:endParaRPr lang="en-US"/>
          </a:p>
        </p:txBody>
      </p:sp>
    </p:spTree>
    <p:extLst>
      <p:ext uri="{BB962C8B-B14F-4D97-AF65-F5344CB8AC3E}">
        <p14:creationId xmlns:p14="http://schemas.microsoft.com/office/powerpoint/2010/main" val="290347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C050-3B33-14C6-9136-70B6374B7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EDC1E-B62D-2A4D-6E4C-CB12EA809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ACE5A-ADA8-72C0-D2FB-51D50EBEF3FF}"/>
              </a:ext>
            </a:extLst>
          </p:cNvPr>
          <p:cNvSpPr>
            <a:spLocks noGrp="1"/>
          </p:cNvSpPr>
          <p:nvPr>
            <p:ph type="body" idx="1"/>
          </p:nvPr>
        </p:nvSpPr>
        <p:spPr/>
        <p:txBody>
          <a:bodyPr/>
          <a:lstStyle/>
          <a:p>
            <a:pPr fontAlgn="base"/>
            <a:r>
              <a:rPr lang="en-US" b="1"/>
              <a:t>[Megan Presents] </a:t>
            </a:r>
            <a:r>
              <a:rPr lang="en-US">
                <a:effectLst>
                  <a:outerShdw blurRad="38100" dist="38100" dir="2700000" algn="tl">
                    <a:srgbClr val="000000">
                      <a:alpha val="43137"/>
                    </a:srgbClr>
                  </a:outerShdw>
                </a:effectLst>
              </a:rPr>
              <a:t>Item 41 –SB 1123 expands on SB 684 to allow for streamlined subdivisions in single dwelling unit zones. The same site eligibility restrictions for SB 684 in multifamily zones apply to single dwelling unit zones, however this bill includes additional location criteria: the site must be no more than 1.5 acres, it must be vacant and located adjacent to existing development. </a:t>
            </a:r>
          </a:p>
          <a:p>
            <a:pPr fontAlgn="base"/>
            <a:endParaRPr lang="en-US">
              <a:effectLst>
                <a:outerShdw blurRad="38100" dist="38100" dir="2700000" algn="tl">
                  <a:srgbClr val="000000">
                    <a:alpha val="43137"/>
                  </a:srgbClr>
                </a:outerShdw>
              </a:effectLst>
            </a:endParaRPr>
          </a:p>
          <a:p>
            <a:pPr fontAlgn="base"/>
            <a:r>
              <a:rPr lang="en-US">
                <a:effectLst>
                  <a:outerShdw blurRad="38100" dist="38100" dir="2700000" algn="tl">
                    <a:srgbClr val="000000">
                      <a:alpha val="43137"/>
                    </a:srgbClr>
                  </a:outerShdw>
                </a:effectLst>
              </a:rPr>
              <a:t>In addition, SB 1123 allows for the creation of a remainder lot,</a:t>
            </a:r>
            <a:r>
              <a:rPr lang="en-US"/>
              <a:t> and requires lots to be sold with a dwelling unit unless they are reserved for open space, common area or a remainder parcel.</a:t>
            </a:r>
            <a:endParaRPr lang="en-US">
              <a:ea typeface="Calibri"/>
              <a:cs typeface="Calibri"/>
            </a:endParaRPr>
          </a:p>
          <a:p>
            <a:pPr fontAlgn="base"/>
            <a:endParaRPr lang="en-US" b="0"/>
          </a:p>
        </p:txBody>
      </p:sp>
      <p:sp>
        <p:nvSpPr>
          <p:cNvPr id="4" name="Slide Number Placeholder 3">
            <a:extLst>
              <a:ext uri="{FF2B5EF4-FFF2-40B4-BE49-F238E27FC236}">
                <a16:creationId xmlns:a16="http://schemas.microsoft.com/office/drawing/2014/main" id="{D0F1F3F3-2E37-025C-62FE-14201581DBA1}"/>
              </a:ext>
            </a:extLst>
          </p:cNvPr>
          <p:cNvSpPr>
            <a:spLocks noGrp="1"/>
          </p:cNvSpPr>
          <p:nvPr>
            <p:ph type="sldNum" sz="quarter" idx="5"/>
          </p:nvPr>
        </p:nvSpPr>
        <p:spPr/>
        <p:txBody>
          <a:bodyPr/>
          <a:lstStyle/>
          <a:p>
            <a:fld id="{07B7A28D-AB92-460B-9BA8-6B357FBD6649}" type="slidenum">
              <a:rPr lang="en-US" smtClean="0"/>
              <a:t>19</a:t>
            </a:fld>
            <a:endParaRPr lang="en-US"/>
          </a:p>
        </p:txBody>
      </p:sp>
    </p:spTree>
    <p:extLst>
      <p:ext uri="{BB962C8B-B14F-4D97-AF65-F5344CB8AC3E}">
        <p14:creationId xmlns:p14="http://schemas.microsoft.com/office/powerpoint/2010/main" val="90038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[Megan Presents] </a:t>
            </a:r>
            <a:r>
              <a:rPr lang="en-US" sz="1400" b="0"/>
              <a:t>This slide details the workshop schedule.</a:t>
            </a:r>
            <a:r>
              <a:rPr lang="en-US" sz="1400"/>
              <a:t> Today, we will go over the Land Development Code Basics, followed by an overview of a few of the proposed Citywide amendments. Then, we will segway to the downtown proposed amendments. Afterwards, we will conclude with 30 minutes of Q&amp;A and then we allow for verbal comments at the end of the presentation as time permits. </a:t>
            </a:r>
          </a:p>
          <a:p>
            <a:endParaRPr lang="en-US" sz="1400" b="1"/>
          </a:p>
          <a:p>
            <a:endParaRPr lang="en-US" sz="1400" b="1"/>
          </a:p>
        </p:txBody>
      </p:sp>
      <p:sp>
        <p:nvSpPr>
          <p:cNvPr id="4" name="Slide Number Placeholder 3"/>
          <p:cNvSpPr>
            <a:spLocks noGrp="1"/>
          </p:cNvSpPr>
          <p:nvPr>
            <p:ph type="sldNum" sz="quarter" idx="5"/>
          </p:nvPr>
        </p:nvSpPr>
        <p:spPr/>
        <p:txBody>
          <a:bodyPr/>
          <a:lstStyle/>
          <a:p>
            <a:fld id="{29EB7BBF-1CAC-40B2-94F2-5921593FFA29}" type="slidenum">
              <a:rPr lang="en-US" smtClean="0"/>
              <a:t>2</a:t>
            </a:fld>
            <a:endParaRPr lang="en-US"/>
          </a:p>
        </p:txBody>
      </p:sp>
    </p:spTree>
    <p:extLst>
      <p:ext uri="{BB962C8B-B14F-4D97-AF65-F5344CB8AC3E}">
        <p14:creationId xmlns:p14="http://schemas.microsoft.com/office/powerpoint/2010/main" val="239568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248C7-DBF9-8DC4-D94D-A4219A1AC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89991-3E52-E1D0-F40F-D1AF96701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854295-C999-BC2D-1959-DAE72B6A0AE8}"/>
              </a:ext>
            </a:extLst>
          </p:cNvPr>
          <p:cNvSpPr>
            <a:spLocks noGrp="1"/>
          </p:cNvSpPr>
          <p:nvPr>
            <p:ph type="body" idx="1"/>
          </p:nvPr>
        </p:nvSpPr>
        <p:spPr/>
        <p:txBody>
          <a:bodyPr/>
          <a:lstStyle/>
          <a:p>
            <a:pPr fontAlgn="base"/>
            <a:r>
              <a:rPr lang="en-US" b="1"/>
              <a:t>[Megan Presents] </a:t>
            </a:r>
            <a:r>
              <a:rPr lang="en-US"/>
              <a:t>Item 45 –State </a:t>
            </a:r>
            <a:r>
              <a:rPr lang="en-US">
                <a:effectLst>
                  <a:outerShdw blurRad="38100" dist="38100" dir="2700000" algn="tl">
                    <a:srgbClr val="000000">
                      <a:alpha val="43137"/>
                    </a:srgbClr>
                  </a:outerShdw>
                </a:effectLst>
              </a:rPr>
              <a:t>law was amended by AB 2244 to provide lower minimum parking requirements and allow shared parking when a development combines a place of religious assembly and homes. The place of religious assembly is eligible for a 50 percent reduction in minimum parking, and the residential component is required to provide one space per unit. To be eligible, the housing component must qualify for a state density bonus and provide affordable dwelling units.</a:t>
            </a:r>
            <a:endParaRPr lang="en-US"/>
          </a:p>
          <a:p>
            <a:pPr fontAlgn="base"/>
            <a:endParaRPr lang="en-US"/>
          </a:p>
        </p:txBody>
      </p:sp>
      <p:sp>
        <p:nvSpPr>
          <p:cNvPr id="4" name="Slide Number Placeholder 3">
            <a:extLst>
              <a:ext uri="{FF2B5EF4-FFF2-40B4-BE49-F238E27FC236}">
                <a16:creationId xmlns:a16="http://schemas.microsoft.com/office/drawing/2014/main" id="{69C09467-CCBD-77A1-E244-6D156BBC1C60}"/>
              </a:ext>
            </a:extLst>
          </p:cNvPr>
          <p:cNvSpPr>
            <a:spLocks noGrp="1"/>
          </p:cNvSpPr>
          <p:nvPr>
            <p:ph type="sldNum" sz="quarter" idx="5"/>
          </p:nvPr>
        </p:nvSpPr>
        <p:spPr/>
        <p:txBody>
          <a:bodyPr/>
          <a:lstStyle/>
          <a:p>
            <a:fld id="{07B7A28D-AB92-460B-9BA8-6B357FBD6649}" type="slidenum">
              <a:rPr lang="en-US" smtClean="0"/>
              <a:t>20</a:t>
            </a:fld>
            <a:endParaRPr lang="en-US"/>
          </a:p>
        </p:txBody>
      </p:sp>
    </p:spTree>
    <p:extLst>
      <p:ext uri="{BB962C8B-B14F-4D97-AF65-F5344CB8AC3E}">
        <p14:creationId xmlns:p14="http://schemas.microsoft.com/office/powerpoint/2010/main" val="1184082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A51F7-9736-DDDD-6383-601566C080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61552-3E35-6CB6-F99F-D3810A9D4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C3EC7-62A8-BC3A-FAB9-34842CF94975}"/>
              </a:ext>
            </a:extLst>
          </p:cNvPr>
          <p:cNvSpPr>
            <a:spLocks noGrp="1"/>
          </p:cNvSpPr>
          <p:nvPr>
            <p:ph type="body" idx="1"/>
          </p:nvPr>
        </p:nvSpPr>
        <p:spPr/>
        <p:txBody>
          <a:bodyPr/>
          <a:lstStyle/>
          <a:p>
            <a:pPr fontAlgn="base"/>
            <a:r>
              <a:rPr lang="en-US" b="1"/>
              <a:t>[Megan Presents] </a:t>
            </a:r>
            <a:r>
              <a:rPr lang="en-US"/>
              <a:t>Item 47 –</a:t>
            </a:r>
            <a:r>
              <a:rPr lang="en-US">
                <a:effectLst>
                  <a:outerShdw blurRad="38100" dist="38100" dir="2700000" algn="tl">
                    <a:srgbClr val="000000">
                      <a:alpha val="43137"/>
                    </a:srgbClr>
                  </a:outerShdw>
                </a:effectLst>
              </a:rPr>
              <a:t> Implements AB 1308, which prohibits a local agency from imposing an increased parking ratio for homes that expands through a remodel or addition. The are two instances where the Land Development Code would apply an increased parking ratio to an existing home: the previously conforming regulations and locations within the Campus Impact Area. This only applies if the home is existing, and if it is a single detached dwelling on its own lot. The law does not apply when more than one detached dwelling unit exists on a single lot, and the project cannot exceed base zone regulations for height, lot coverage and floor area ratio.</a:t>
            </a:r>
            <a:endParaRPr lang="en-US" b="0"/>
          </a:p>
          <a:p>
            <a:pPr fontAlgn="base"/>
            <a:endParaRPr lang="en-US"/>
          </a:p>
        </p:txBody>
      </p:sp>
      <p:sp>
        <p:nvSpPr>
          <p:cNvPr id="4" name="Slide Number Placeholder 3">
            <a:extLst>
              <a:ext uri="{FF2B5EF4-FFF2-40B4-BE49-F238E27FC236}">
                <a16:creationId xmlns:a16="http://schemas.microsoft.com/office/drawing/2014/main" id="{7CD9E31D-239B-3D9F-C7EB-E3D35A0064F0}"/>
              </a:ext>
            </a:extLst>
          </p:cNvPr>
          <p:cNvSpPr>
            <a:spLocks noGrp="1"/>
          </p:cNvSpPr>
          <p:nvPr>
            <p:ph type="sldNum" sz="quarter" idx="5"/>
          </p:nvPr>
        </p:nvSpPr>
        <p:spPr/>
        <p:txBody>
          <a:bodyPr/>
          <a:lstStyle/>
          <a:p>
            <a:fld id="{07B7A28D-AB92-460B-9BA8-6B357FBD6649}" type="slidenum">
              <a:rPr lang="en-US" smtClean="0"/>
              <a:t>21</a:t>
            </a:fld>
            <a:endParaRPr lang="en-US"/>
          </a:p>
        </p:txBody>
      </p:sp>
    </p:spTree>
    <p:extLst>
      <p:ext uri="{BB962C8B-B14F-4D97-AF65-F5344CB8AC3E}">
        <p14:creationId xmlns:p14="http://schemas.microsoft.com/office/powerpoint/2010/main" val="39809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a:t>[Megan Presents] </a:t>
            </a:r>
            <a:r>
              <a:rPr lang="en-US"/>
              <a:t>Now moving on to the last category - regulatory reforms.</a:t>
            </a:r>
          </a:p>
          <a:p>
            <a:pPr fontAlgn="base"/>
            <a:endParaRPr lang="en-US"/>
          </a:p>
          <a:p>
            <a:pPr fontAlgn="base"/>
            <a:r>
              <a:rPr lang="en-US"/>
              <a:t>Item 81- Administrative Abatement Penalties have not been revised since 2007. This amendment proposal increases penalties for causing or maintaining a public nuisance to better reflect current administrative and investigation costs.</a:t>
            </a:r>
            <a:endParaRPr lang="en-US">
              <a:ea typeface="Calibri"/>
              <a:cs typeface="Calibri"/>
            </a:endParaRPr>
          </a:p>
        </p:txBody>
      </p:sp>
      <p:sp>
        <p:nvSpPr>
          <p:cNvPr id="4" name="Slide Number Placeholder 3"/>
          <p:cNvSpPr>
            <a:spLocks noGrp="1"/>
          </p:cNvSpPr>
          <p:nvPr>
            <p:ph type="sldNum" sz="quarter" idx="5"/>
          </p:nvPr>
        </p:nvSpPr>
        <p:spPr/>
        <p:txBody>
          <a:bodyPr/>
          <a:lstStyle/>
          <a:p>
            <a:fld id="{07B7A28D-AB92-460B-9BA8-6B357FBD6649}" type="slidenum">
              <a:rPr lang="en-US" smtClean="0"/>
              <a:t>22</a:t>
            </a:fld>
            <a:endParaRPr lang="en-US"/>
          </a:p>
        </p:txBody>
      </p:sp>
    </p:spTree>
    <p:extLst>
      <p:ext uri="{BB962C8B-B14F-4D97-AF65-F5344CB8AC3E}">
        <p14:creationId xmlns:p14="http://schemas.microsoft.com/office/powerpoint/2010/main" val="3440178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[Megan Presents] </a:t>
            </a:r>
            <a:r>
              <a:rPr lang="en-US"/>
              <a:t>Item 82 – Administrative Civil Penalties for code violations have not been updated since 2017. This amendment proposal raises administrative civil penalties for code violations to better reflect current enforcement costs and serve as a stronger deterrent against noncompliance</a:t>
            </a:r>
          </a:p>
        </p:txBody>
      </p:sp>
      <p:sp>
        <p:nvSpPr>
          <p:cNvPr id="4" name="Slide Number Placeholder 3"/>
          <p:cNvSpPr>
            <a:spLocks noGrp="1"/>
          </p:cNvSpPr>
          <p:nvPr>
            <p:ph type="sldNum" sz="quarter" idx="5"/>
          </p:nvPr>
        </p:nvSpPr>
        <p:spPr/>
        <p:txBody>
          <a:bodyPr/>
          <a:lstStyle/>
          <a:p>
            <a:fld id="{07B7A28D-AB92-460B-9BA8-6B357FBD6649}" type="slidenum">
              <a:rPr lang="en-US" smtClean="0"/>
              <a:t>23</a:t>
            </a:fld>
            <a:endParaRPr lang="en-US"/>
          </a:p>
        </p:txBody>
      </p:sp>
    </p:spTree>
    <p:extLst>
      <p:ext uri="{BB962C8B-B14F-4D97-AF65-F5344CB8AC3E}">
        <p14:creationId xmlns:p14="http://schemas.microsoft.com/office/powerpoint/2010/main" val="4200965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[Megan Presents] </a:t>
            </a:r>
            <a:r>
              <a:rPr lang="en-US"/>
              <a:t>Item 87 - proposes an amendment to the code that would provide more flexibility for sites with previously conforming uses that were rezoned as part of A Community Plan Update. The update allows for additional but similar previously conforming uses, provided the lot is outside the Environmental Justice Communities.  This flexibility will remain in effect until Dec. 31, 2040 and can be extended by an additional 5 years through a conditional use permit (Process 5). This is particularly relevant for areas such as Kearny Mesa and Mira Mesa community planning areas.</a:t>
            </a:r>
          </a:p>
          <a:p>
            <a:endParaRPr lang="en-US"/>
          </a:p>
          <a:p>
            <a:r>
              <a:rPr lang="en-US"/>
              <a:t>The lots must also provide street frontage improvements, such as wider sidewalks, street trees, public spaces, and other improvements. Alternatively, in lieu of providing street frontage improvements, an applicant may pay an In-lieu fee, as established by a City Council Resolution. </a:t>
            </a:r>
          </a:p>
        </p:txBody>
      </p:sp>
      <p:sp>
        <p:nvSpPr>
          <p:cNvPr id="4" name="Slide Number Placeholder 3"/>
          <p:cNvSpPr>
            <a:spLocks noGrp="1"/>
          </p:cNvSpPr>
          <p:nvPr>
            <p:ph type="sldNum" sz="quarter" idx="5"/>
          </p:nvPr>
        </p:nvSpPr>
        <p:spPr/>
        <p:txBody>
          <a:bodyPr/>
          <a:lstStyle/>
          <a:p>
            <a:fld id="{07B7A28D-AB92-460B-9BA8-6B357FBD6649}" type="slidenum">
              <a:rPr lang="en-US" smtClean="0"/>
              <a:t>24</a:t>
            </a:fld>
            <a:endParaRPr lang="en-US"/>
          </a:p>
        </p:txBody>
      </p:sp>
    </p:spTree>
    <p:extLst>
      <p:ext uri="{BB962C8B-B14F-4D97-AF65-F5344CB8AC3E}">
        <p14:creationId xmlns:p14="http://schemas.microsoft.com/office/powerpoint/2010/main" val="89043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fontAlgn="base">
              <a:defRPr/>
            </a:pPr>
            <a:r>
              <a:rPr lang="en-US" b="1"/>
              <a:t>[Megan Presents] </a:t>
            </a:r>
            <a:r>
              <a:rPr lang="en-US">
                <a:effectLst>
                  <a:outerShdw blurRad="38100" dist="38100" dir="2700000" algn="tl">
                    <a:srgbClr val="000000">
                      <a:alpha val="43137"/>
                    </a:srgbClr>
                  </a:outerShdw>
                </a:effectLst>
              </a:rPr>
              <a:t>Item 91 – This item amends the building transitions between higher intensity zones that abut lower density residential zones or open space zones, reducing potential bulk and scale impacts. It requires new development to meet an angled transition plane measured from any shared property line shared with lower density residential zones or open space zones. In addition, developments adjacent to freeways must provide a landscape buffer and orient outdoor areas away from the freeway.</a:t>
            </a:r>
            <a:endParaRPr lang="en-US"/>
          </a:p>
        </p:txBody>
      </p:sp>
      <p:sp>
        <p:nvSpPr>
          <p:cNvPr id="4" name="Slide Number Placeholder 3"/>
          <p:cNvSpPr>
            <a:spLocks noGrp="1"/>
          </p:cNvSpPr>
          <p:nvPr>
            <p:ph type="sldNum" sz="quarter" idx="5"/>
          </p:nvPr>
        </p:nvSpPr>
        <p:spPr/>
        <p:txBody>
          <a:bodyPr/>
          <a:lstStyle/>
          <a:p>
            <a:fld id="{07B7A28D-AB92-460B-9BA8-6B357FBD6649}" type="slidenum">
              <a:rPr lang="en-US" smtClean="0"/>
              <a:t>25</a:t>
            </a:fld>
            <a:endParaRPr lang="en-US"/>
          </a:p>
        </p:txBody>
      </p:sp>
    </p:spTree>
    <p:extLst>
      <p:ext uri="{BB962C8B-B14F-4D97-AF65-F5344CB8AC3E}">
        <p14:creationId xmlns:p14="http://schemas.microsoft.com/office/powerpoint/2010/main" val="1696014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C596F-4197-8B16-3C32-A0005EFC0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59C23-B8CE-682D-C164-2E955EA4D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5BE41-3994-09AB-2295-DB5425CB4AEC}"/>
              </a:ext>
            </a:extLst>
          </p:cNvPr>
          <p:cNvSpPr>
            <a:spLocks noGrp="1"/>
          </p:cNvSpPr>
          <p:nvPr>
            <p:ph type="body" idx="1"/>
          </p:nvPr>
        </p:nvSpPr>
        <p:spPr/>
        <p:txBody>
          <a:bodyPr/>
          <a:lstStyle/>
          <a:p>
            <a:pPr defTabSz="949478" fontAlgn="base">
              <a:defRPr/>
            </a:pPr>
            <a:r>
              <a:rPr lang="en-US" b="1"/>
              <a:t>[Megan Presents] </a:t>
            </a:r>
            <a:r>
              <a:rPr lang="en-US">
                <a:effectLst>
                  <a:outerShdw blurRad="38100" dist="38100" dir="2700000" algn="tl">
                    <a:srgbClr val="000000">
                      <a:alpha val="43137"/>
                    </a:srgbClr>
                  </a:outerShdw>
                </a:effectLst>
              </a:rPr>
              <a:t>Item 93 - This item allows </a:t>
            </a:r>
            <a:r>
              <a:rPr lang="en-US"/>
              <a:t>Child Care Centers in the </a:t>
            </a:r>
            <a:r>
              <a:rPr lang="en-US">
                <a:effectLst>
                  <a:outerShdw blurRad="38100" dist="38100" dir="2700000" algn="tl">
                    <a:srgbClr val="000000">
                      <a:alpha val="43137"/>
                    </a:srgbClr>
                  </a:outerShdw>
                </a:effectLst>
              </a:rPr>
              <a:t>Marine Corps Air Station (MCAS) Miramar Airport Influence Area Transition Zone </a:t>
            </a:r>
            <a:r>
              <a:rPr lang="en-US"/>
              <a:t>as a limited use and establishes a maximum floor area ratio of 0.42 for the use, which is consistent with other small assembly uses. It also removes the expansion limit for child care centers under previously conforming regulations that no longer apply as a result of this amendment. </a:t>
            </a:r>
          </a:p>
          <a:p>
            <a:pPr defTabSz="949478" fontAlgn="base">
              <a:defRPr/>
            </a:pPr>
            <a:endParaRPr lang="en-US"/>
          </a:p>
          <a:p>
            <a:pPr defTabSz="949478" fontAlgn="base">
              <a:defRPr/>
            </a:pPr>
            <a:r>
              <a:rPr lang="en-US"/>
              <a:t>Because the MCAS Miramar Airport Land Use Compatibility Plan prohibits Child Care Centers in the Transition Zone, adopting this item would require a City Council override of the Airport Land Use Commission, as provided for under state law.</a:t>
            </a:r>
            <a:endParaRPr lang="en-US">
              <a:ea typeface="Calibri"/>
              <a:cs typeface="Calibri"/>
            </a:endParaRPr>
          </a:p>
          <a:p>
            <a:pPr defTabSz="949478" fontAlgn="base">
              <a:defRPr/>
            </a:pPr>
            <a:endParaRPr lang="en-US"/>
          </a:p>
        </p:txBody>
      </p:sp>
      <p:sp>
        <p:nvSpPr>
          <p:cNvPr id="4" name="Slide Number Placeholder 3">
            <a:extLst>
              <a:ext uri="{FF2B5EF4-FFF2-40B4-BE49-F238E27FC236}">
                <a16:creationId xmlns:a16="http://schemas.microsoft.com/office/drawing/2014/main" id="{E1997B81-1C4B-E09A-364C-8E53F3875B96}"/>
              </a:ext>
            </a:extLst>
          </p:cNvPr>
          <p:cNvSpPr>
            <a:spLocks noGrp="1"/>
          </p:cNvSpPr>
          <p:nvPr>
            <p:ph type="sldNum" sz="quarter" idx="5"/>
          </p:nvPr>
        </p:nvSpPr>
        <p:spPr/>
        <p:txBody>
          <a:bodyPr/>
          <a:lstStyle/>
          <a:p>
            <a:fld id="{07B7A28D-AB92-460B-9BA8-6B357FBD6649}" type="slidenum">
              <a:rPr lang="en-US" smtClean="0"/>
              <a:t>26</a:t>
            </a:fld>
            <a:endParaRPr lang="en-US"/>
          </a:p>
        </p:txBody>
      </p:sp>
    </p:spTree>
    <p:extLst>
      <p:ext uri="{BB962C8B-B14F-4D97-AF65-F5344CB8AC3E}">
        <p14:creationId xmlns:p14="http://schemas.microsoft.com/office/powerpoint/2010/main" val="174880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a:t>[Megan Presents] </a:t>
            </a:r>
            <a:r>
              <a:rPr lang="en-US"/>
              <a:t>Item 94 – Wireless Communication Facilities Regulations streamlines the review process by reducing the approval process level for specific applications, allowing timely approval and avoid requiring Planning Commission approval, while maintaining a discretionary process with appeal rights for the public and applicants.</a:t>
            </a:r>
          </a:p>
        </p:txBody>
      </p:sp>
      <p:sp>
        <p:nvSpPr>
          <p:cNvPr id="4" name="Slide Number Placeholder 3"/>
          <p:cNvSpPr>
            <a:spLocks noGrp="1"/>
          </p:cNvSpPr>
          <p:nvPr>
            <p:ph type="sldNum" sz="quarter" idx="5"/>
          </p:nvPr>
        </p:nvSpPr>
        <p:spPr/>
        <p:txBody>
          <a:bodyPr/>
          <a:lstStyle/>
          <a:p>
            <a:fld id="{07B7A28D-AB92-460B-9BA8-6B357FBD6649}" type="slidenum">
              <a:rPr lang="en-US" smtClean="0"/>
              <a:t>27</a:t>
            </a:fld>
            <a:endParaRPr lang="en-US"/>
          </a:p>
        </p:txBody>
      </p:sp>
    </p:spTree>
    <p:extLst>
      <p:ext uri="{BB962C8B-B14F-4D97-AF65-F5344CB8AC3E}">
        <p14:creationId xmlns:p14="http://schemas.microsoft.com/office/powerpoint/2010/main" val="2078077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a:t>[Megan Presents] </a:t>
            </a:r>
            <a:r>
              <a:rPr lang="en-US"/>
              <a:t>Item 95 – This item aligns Development Impact Fees (DIF) for ADUs with state law, which exempts only ADUs under 750 square feet. This amendment proposal also removes outdated language about scaling fees, since the citywide DIF structure already adjusts fees based on ADU size. Additionally, if there are more than two ADUs on a lot, the first two will continue to be exempt, with it applying to the two smallest ADUs.</a:t>
            </a:r>
          </a:p>
          <a:p>
            <a:pPr defTabSz="949478">
              <a:defRPr/>
            </a:pPr>
            <a:endParaRPr lang="en-US"/>
          </a:p>
        </p:txBody>
      </p:sp>
      <p:sp>
        <p:nvSpPr>
          <p:cNvPr id="4" name="Slide Number Placeholder 3"/>
          <p:cNvSpPr>
            <a:spLocks noGrp="1"/>
          </p:cNvSpPr>
          <p:nvPr>
            <p:ph type="sldNum" sz="quarter" idx="5"/>
          </p:nvPr>
        </p:nvSpPr>
        <p:spPr/>
        <p:txBody>
          <a:bodyPr/>
          <a:lstStyle/>
          <a:p>
            <a:fld id="{07B7A28D-AB92-460B-9BA8-6B357FBD6649}" type="slidenum">
              <a:rPr lang="en-US" smtClean="0"/>
              <a:t>28</a:t>
            </a:fld>
            <a:endParaRPr lang="en-US"/>
          </a:p>
        </p:txBody>
      </p:sp>
    </p:spTree>
    <p:extLst>
      <p:ext uri="{BB962C8B-B14F-4D97-AF65-F5344CB8AC3E}">
        <p14:creationId xmlns:p14="http://schemas.microsoft.com/office/powerpoint/2010/main" val="1871050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defTabSz="949478">
              <a:defRPr/>
            </a:pPr>
            <a:r>
              <a:rPr lang="en-US" b="1"/>
              <a:t>[Megan Presents] </a:t>
            </a:r>
            <a:r>
              <a:rPr lang="en-US"/>
              <a:t>Item 102 – proposes how to calculate the Vehicle Miles Traveled (VMT) Reduction Measure Buy-Out Fee for development applications in Mobility Zones 2 &amp; 3 that choose to pay the buy-out fee if they are unable to implement the Reduction Measures.</a:t>
            </a:r>
          </a:p>
          <a:p>
            <a:pPr defTabSz="949478">
              <a:defRPr/>
            </a:pPr>
            <a:endParaRPr lang="en-US"/>
          </a:p>
          <a:p>
            <a:pPr marL="0" marR="0" lvl="0" indent="0" algn="l" defTabSz="949478" rtl="0" eaLnBrk="1" fontAlgn="auto" latinLnBrk="0" hangingPunct="1">
              <a:lnSpc>
                <a:spcPct val="100000"/>
              </a:lnSpc>
              <a:spcBef>
                <a:spcPts val="0"/>
              </a:spcBef>
              <a:spcAft>
                <a:spcPts val="0"/>
              </a:spcAft>
              <a:buClrTx/>
              <a:buSzTx/>
              <a:buFontTx/>
              <a:buNone/>
              <a:tabLst/>
              <a:defRPr/>
            </a:pPr>
            <a:r>
              <a:rPr lang="en-US" b="1"/>
              <a:t>[HAND OFF TO JACOB BASSINGER] </a:t>
            </a:r>
            <a:r>
              <a:rPr lang="en-US" b="0"/>
              <a:t>Now on to Jacob Bassinger to discuss the proposed amendments for downtown.</a:t>
            </a:r>
          </a:p>
          <a:p>
            <a:pPr defTabSz="949478">
              <a:defRPr/>
            </a:pPr>
            <a:endParaRPr lang="en-US"/>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29</a:t>
            </a:fld>
            <a:endParaRPr lang="en-US"/>
          </a:p>
        </p:txBody>
      </p:sp>
    </p:spTree>
    <p:extLst>
      <p:ext uri="{BB962C8B-B14F-4D97-AF65-F5344CB8AC3E}">
        <p14:creationId xmlns:p14="http://schemas.microsoft.com/office/powerpoint/2010/main" val="341751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[Megan Presents] </a:t>
            </a:r>
            <a:r>
              <a:rPr lang="en-US"/>
              <a:t>Before we begin, I would like to inform those attending today that there will be an opportunity to ask questions, both during the presentation and at the end of the presentation. You may submit a question during the presentation by clicking the Q&amp;A icon in the webinar controls. You may receive a written response or a verbal response at the end of the presentation. </a:t>
            </a:r>
          </a:p>
          <a:p>
            <a:pPr defTabSz="931774">
              <a:defRPr/>
            </a:pPr>
            <a:endParaRPr lang="en-US"/>
          </a:p>
          <a:p>
            <a:pPr defTabSz="931774">
              <a:defRPr/>
            </a:pPr>
            <a:r>
              <a:rPr lang="en-US"/>
              <a:t>You may also ask questions verbally at the end of the presentation as time permits. To do so, please click the </a:t>
            </a:r>
            <a:r>
              <a:rPr lang="en-US" u="sng"/>
              <a:t>Raise Hand </a:t>
            </a:r>
            <a:r>
              <a:rPr lang="en-US"/>
              <a:t>icon in the webinar controls found at the bottom of your Zoom window. When selected, you may be prompted to unmute yourself. Please note, written questions submitted to the Q&amp;A will be addressed first at the end of presentation. Once written questions have been answered, we will address verbal questions if times permits. City Planning staff will do our best to answer all questions. If we are unable to answer your question due to time constraints, please contact us at </a:t>
            </a:r>
            <a:r>
              <a:rPr lang="en-US" b="1"/>
              <a:t>developmentcode@sandiego.gov.  </a:t>
            </a:r>
          </a:p>
          <a:p>
            <a:pPr defTabSz="931774">
              <a:defRPr/>
            </a:pPr>
            <a:endParaRPr lang="en-US"/>
          </a:p>
          <a:p>
            <a:pPr defTabSz="931774">
              <a:defRPr/>
            </a:pPr>
            <a:r>
              <a:rPr lang="en-US"/>
              <a:t>We kindly request that you limit your questions to the topics addressed by the presentation.</a:t>
            </a:r>
          </a:p>
          <a:p>
            <a:endParaRPr lang="en-US"/>
          </a:p>
        </p:txBody>
      </p:sp>
      <p:sp>
        <p:nvSpPr>
          <p:cNvPr id="4" name="Slide Number Placeholder 3"/>
          <p:cNvSpPr>
            <a:spLocks noGrp="1"/>
          </p:cNvSpPr>
          <p:nvPr>
            <p:ph type="sldNum" sz="quarter" idx="5"/>
          </p:nvPr>
        </p:nvSpPr>
        <p:spPr/>
        <p:txBody>
          <a:bodyPr/>
          <a:lstStyle/>
          <a:p>
            <a:fld id="{29EB7BBF-1CAC-40B2-94F2-5921593FFA29}" type="slidenum">
              <a:rPr lang="en-US" smtClean="0"/>
              <a:t>3</a:t>
            </a:fld>
            <a:endParaRPr lang="en-US"/>
          </a:p>
        </p:txBody>
      </p:sp>
    </p:spTree>
    <p:extLst>
      <p:ext uri="{BB962C8B-B14F-4D97-AF65-F5344CB8AC3E}">
        <p14:creationId xmlns:p14="http://schemas.microsoft.com/office/powerpoint/2010/main" val="2975294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b="1">
                <a:latin typeface="Aptos"/>
                <a:ea typeface="Aptos" panose="020B0004020202020204" pitchFamily="34" charset="0"/>
                <a:cs typeface="Times New Roman" panose="02020603050405020304" pitchFamily="18" charset="0"/>
              </a:rPr>
              <a:t>[JACOB PRESENTS] </a:t>
            </a:r>
            <a:r>
              <a:rPr lang="en-US" sz="1800">
                <a:latin typeface="Aptos"/>
                <a:ea typeface="Aptos" panose="020B0004020202020204" pitchFamily="34" charset="0"/>
                <a:cs typeface="Times New Roman" panose="02020603050405020304" pitchFamily="18" charset="0"/>
              </a:rPr>
              <a:t>Now, we will shift the presentation to provide an overview of the Downtown-specific amendments. There are 32 proposed amendments related to the Centre City and Gaslamp Quarter Planned District Ordinances, and, like the citywide items, they are organized into the same 5 categories. Most of these amendments are minor clarifications or small refinements to existing programs.</a:t>
            </a:r>
            <a:br>
              <a:rPr lang="en-US" sz="1800">
                <a:latin typeface="Aptos" panose="020B0004020202020204" pitchFamily="34" charset="0"/>
                <a:ea typeface="Aptos" panose="020B0004020202020204" pitchFamily="34" charset="0"/>
                <a:cs typeface="Times New Roman" panose="02020603050405020304" pitchFamily="18" charset="0"/>
              </a:rPr>
            </a:br>
            <a:endParaRPr lang="en-US" sz="1800">
              <a:latin typeface="Aptos"/>
              <a:ea typeface="Aptos" panose="020B0004020202020204" pitchFamily="34" charset="0"/>
              <a:cs typeface="Times New Roman" panose="02020603050405020304" pitchFamily="18" charset="0"/>
            </a:endParaRPr>
          </a:p>
          <a:p>
            <a:pPr defTabSz="931774">
              <a:defRPr/>
            </a:pPr>
            <a:r>
              <a:rPr lang="en-US" sz="1800">
                <a:latin typeface="Aptos"/>
                <a:ea typeface="Aptos" panose="020B0004020202020204" pitchFamily="34" charset="0"/>
                <a:cs typeface="Times New Roman" panose="02020603050405020304" pitchFamily="18" charset="0"/>
              </a:rPr>
              <a:t>Next, I will briefly highlight a handful of the more substantive items.</a:t>
            </a:r>
            <a:endParaRPr lang="en-US" u="none">
              <a:latin typeface="Aptos"/>
              <a:cs typeface="Calibri"/>
            </a:endParaRPr>
          </a:p>
        </p:txBody>
      </p:sp>
      <p:sp>
        <p:nvSpPr>
          <p:cNvPr id="4" name="Slide Number Placeholder 3"/>
          <p:cNvSpPr>
            <a:spLocks noGrp="1"/>
          </p:cNvSpPr>
          <p:nvPr>
            <p:ph type="sldNum" sz="quarter" idx="5"/>
          </p:nvPr>
        </p:nvSpPr>
        <p:spPr/>
        <p:txBody>
          <a:bodyPr/>
          <a:lstStyle/>
          <a:p>
            <a:fld id="{07B7A28D-AB92-460B-9BA8-6B357FBD6649}" type="slidenum">
              <a:rPr lang="en-US" smtClean="0"/>
              <a:t>30</a:t>
            </a:fld>
            <a:endParaRPr lang="en-US"/>
          </a:p>
        </p:txBody>
      </p:sp>
    </p:spTree>
    <p:extLst>
      <p:ext uri="{BB962C8B-B14F-4D97-AF65-F5344CB8AC3E}">
        <p14:creationId xmlns:p14="http://schemas.microsoft.com/office/powerpoint/2010/main" val="2515967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a:lnSpc>
                <a:spcPct val="107000"/>
              </a:lnSpc>
              <a:spcAft>
                <a:spcPts val="815"/>
              </a:spcAft>
            </a:pPr>
            <a:r>
              <a:rPr lang="en-US" sz="1800">
                <a:latin typeface="Aptos"/>
                <a:ea typeface="Aptos" panose="020B0004020202020204" pitchFamily="34" charset="0"/>
                <a:cs typeface="Times New Roman" panose="02020603050405020304" pitchFamily="18" charset="0"/>
              </a:rPr>
              <a:t>The next couple of slides will highlight how downtown amendments align policy with climate, equity or housing goals.</a:t>
            </a:r>
          </a:p>
          <a:p>
            <a:pPr>
              <a:lnSpc>
                <a:spcPct val="107000"/>
              </a:lnSpc>
              <a:spcAft>
                <a:spcPts val="815"/>
              </a:spcAft>
            </a:pPr>
            <a:endParaRPr lang="en-US" sz="18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15"/>
              </a:spcAft>
            </a:pPr>
            <a:r>
              <a:rPr lang="en-US" sz="1800">
                <a:latin typeface="Aptos"/>
                <a:ea typeface="Aptos" panose="020B0004020202020204" pitchFamily="34" charset="0"/>
                <a:cs typeface="Times New Roman" panose="02020603050405020304" pitchFamily="18" charset="0"/>
              </a:rPr>
              <a:t>Downtown has its own zoning code and several incentive programs tailored to encourage development.</a:t>
            </a:r>
          </a:p>
          <a:p>
            <a:pPr>
              <a:lnSpc>
                <a:spcPct val="107000"/>
              </a:lnSpc>
              <a:spcAft>
                <a:spcPts val="815"/>
              </a:spcAft>
            </a:pP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a:ea typeface="Aptos" panose="020B0004020202020204" pitchFamily="34" charset="0"/>
                <a:cs typeface="Times New Roman" panose="02020603050405020304" pitchFamily="18" charset="0"/>
              </a:rPr>
              <a:t>Item 1 - expands the existing eco-roof density bonus by offering an additional bonus for projects that provide a rooftop community garden open to building occupants.</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a:ea typeface="Aptos" panose="020B0004020202020204" pitchFamily="34" charset="0"/>
                <a:cs typeface="Times New Roman" panose="02020603050405020304" pitchFamily="18" charset="0"/>
              </a:rPr>
              <a:t>It also gives developers more flexibility in how mechanical equipment is screened—allowing landscaping to count toward screening—making it easier to create greener rooftops.</a:t>
            </a:r>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31</a:t>
            </a:fld>
            <a:endParaRPr lang="en-US"/>
          </a:p>
        </p:txBody>
      </p:sp>
    </p:spTree>
    <p:extLst>
      <p:ext uri="{BB962C8B-B14F-4D97-AF65-F5344CB8AC3E}">
        <p14:creationId xmlns:p14="http://schemas.microsoft.com/office/powerpoint/2010/main" val="4020482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defTabSz="949478">
              <a:defRPr/>
            </a:pPr>
            <a:r>
              <a:rPr lang="en-US"/>
              <a:t>Item 3 - </a:t>
            </a:r>
            <a:r>
              <a:rPr lang="en-US" sz="1800">
                <a:latin typeface="Aptos" panose="020B0004020202020204" pitchFamily="34" charset="0"/>
                <a:ea typeface="Aptos" panose="020B0004020202020204" pitchFamily="34" charset="0"/>
                <a:cs typeface="Times New Roman" panose="02020603050405020304" pitchFamily="18" charset="0"/>
              </a:rPr>
              <a:t>clarifies and broadens eligibility for the existing downtown urban open space bonus program.</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panose="020B0004020202020204" pitchFamily="34" charset="0"/>
                <a:ea typeface="Aptos" panose="020B0004020202020204" pitchFamily="34" charset="0"/>
                <a:cs typeface="Times New Roman" panose="02020603050405020304" pitchFamily="18" charset="0"/>
              </a:rPr>
              <a:t>Developments would be able to earn the bonus by providing or replacing amenities at any existing public park or open space downtown, whether on-site or off-site.</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panose="020B0004020202020204" pitchFamily="34" charset="0"/>
                <a:ea typeface="Aptos" panose="020B0004020202020204" pitchFamily="34" charset="0"/>
                <a:cs typeface="Times New Roman" panose="02020603050405020304" pitchFamily="18" charset="0"/>
              </a:rPr>
              <a:t>This strengthens opportunities to improve public space across the entire downtown area.</a:t>
            </a:r>
            <a:endParaRPr lang="en-US"/>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32</a:t>
            </a:fld>
            <a:endParaRPr lang="en-US"/>
          </a:p>
        </p:txBody>
      </p:sp>
    </p:spTree>
    <p:extLst>
      <p:ext uri="{BB962C8B-B14F-4D97-AF65-F5344CB8AC3E}">
        <p14:creationId xmlns:p14="http://schemas.microsoft.com/office/powerpoint/2010/main" val="818087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defTabSz="949478">
              <a:defRPr/>
            </a:pPr>
            <a:r>
              <a:rPr lang="en-US"/>
              <a:t>Item 4 - </a:t>
            </a:r>
            <a:r>
              <a:rPr lang="en-US" sz="1800">
                <a:latin typeface="Aptos"/>
                <a:ea typeface="Aptos" panose="020B0004020202020204" pitchFamily="34" charset="0"/>
                <a:cs typeface="Times New Roman" panose="02020603050405020304" pitchFamily="18" charset="0"/>
              </a:rPr>
              <a:t>updates the existing downtown child care facilities density bonus.</a:t>
            </a:r>
            <a:br>
              <a:rPr lang="en-US" sz="1800">
                <a:latin typeface="Aptos" panose="020B0004020202020204" pitchFamily="34" charset="0"/>
                <a:ea typeface="Aptos" panose="020B0004020202020204" pitchFamily="34" charset="0"/>
                <a:cs typeface="Times New Roman" panose="02020603050405020304" pitchFamily="18" charset="0"/>
              </a:rPr>
            </a:br>
            <a:endParaRPr lang="en-US" sz="1800">
              <a:latin typeface="Aptos" panose="020B0004020202020204" pitchFamily="34" charset="0"/>
              <a:ea typeface="Aptos" panose="020B0004020202020204" pitchFamily="34" charset="0"/>
              <a:cs typeface="Times New Roman" panose="02020603050405020304" pitchFamily="18" charset="0"/>
            </a:endParaRPr>
          </a:p>
          <a:p>
            <a:pPr defTabSz="949478">
              <a:defRPr/>
            </a:pPr>
            <a:r>
              <a:rPr lang="en-US" sz="1800">
                <a:latin typeface="Aptos"/>
                <a:ea typeface="Aptos" panose="020B0004020202020204" pitchFamily="34" charset="0"/>
                <a:cs typeface="Times New Roman" panose="02020603050405020304" pitchFamily="18" charset="0"/>
              </a:rPr>
              <a:t>Instead of requiring the child care facility to be located inside the new development, this amendment would allow it to be located nearby.</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a:ea typeface="Aptos" panose="020B0004020202020204" pitchFamily="34" charset="0"/>
                <a:cs typeface="Times New Roman" panose="02020603050405020304" pitchFamily="18" charset="0"/>
              </a:rPr>
              <a:t>This flexibility can make child care more feasible—opening the door to using existing spaces with lower rents, which helps keep child care costs more affordable for families.</a:t>
            </a:r>
            <a:endParaRPr lang="en-US">
              <a:latin typeface="Aptos"/>
            </a:endParaRPr>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33</a:t>
            </a:fld>
            <a:endParaRPr lang="en-US"/>
          </a:p>
        </p:txBody>
      </p:sp>
    </p:spTree>
    <p:extLst>
      <p:ext uri="{BB962C8B-B14F-4D97-AF65-F5344CB8AC3E}">
        <p14:creationId xmlns:p14="http://schemas.microsoft.com/office/powerpoint/2010/main" val="190808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defTabSz="949478">
              <a:defRPr/>
            </a:pPr>
            <a:r>
              <a:rPr lang="en-US"/>
              <a:t>Item 6 - </a:t>
            </a:r>
            <a:r>
              <a:rPr lang="en-US" sz="1800">
                <a:latin typeface="Aptos"/>
                <a:ea typeface="Aptos" panose="020B0004020202020204" pitchFamily="34" charset="0"/>
                <a:cs typeface="Times New Roman" panose="02020603050405020304" pitchFamily="18" charset="0"/>
              </a:rPr>
              <a:t>encourages development on small downtown lots that are currently underutilized.</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a:ea typeface="Aptos" panose="020B0004020202020204" pitchFamily="34" charset="0"/>
                <a:cs typeface="Times New Roman" panose="02020603050405020304" pitchFamily="18" charset="0"/>
              </a:rPr>
              <a:t>This would create a new density bonus and provide limited exemptions from regulations that make tower construction on small parcels challenging.</a:t>
            </a:r>
            <a:endParaRPr lang="en-US">
              <a:latin typeface="Aptos"/>
            </a:endParaRPr>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34</a:t>
            </a:fld>
            <a:endParaRPr lang="en-US"/>
          </a:p>
        </p:txBody>
      </p:sp>
    </p:spTree>
    <p:extLst>
      <p:ext uri="{BB962C8B-B14F-4D97-AF65-F5344CB8AC3E}">
        <p14:creationId xmlns:p14="http://schemas.microsoft.com/office/powerpoint/2010/main" val="717141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defTabSz="949478">
              <a:defRPr/>
            </a:pPr>
            <a:r>
              <a:rPr lang="en-US"/>
              <a:t>Item 8 -  </a:t>
            </a:r>
            <a:r>
              <a:rPr lang="en-US" sz="1800">
                <a:latin typeface="Aptos" panose="020B0004020202020204" pitchFamily="34" charset="0"/>
                <a:ea typeface="Aptos" panose="020B0004020202020204" pitchFamily="34" charset="0"/>
                <a:cs typeface="Times New Roman" panose="02020603050405020304" pitchFamily="18" charset="0"/>
              </a:rPr>
              <a:t>supports the revitalization of C Street by offering an additional density bonus to projects along C Street that use at least one other downtown bonus program.</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panose="020B0004020202020204" pitchFamily="34" charset="0"/>
                <a:ea typeface="Aptos" panose="020B0004020202020204" pitchFamily="34" charset="0"/>
                <a:cs typeface="Times New Roman" panose="02020603050405020304" pitchFamily="18" charset="0"/>
              </a:rPr>
              <a:t>This creates a stronger incentive for higher-density, transit-supportive development along the C Street corridor.</a:t>
            </a:r>
          </a:p>
          <a:p>
            <a:pPr defTabSz="949478">
              <a:defRPr/>
            </a:pPr>
            <a:endParaRPr lang="en-US"/>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35</a:t>
            </a:fld>
            <a:endParaRPr lang="en-US"/>
          </a:p>
        </p:txBody>
      </p:sp>
    </p:spTree>
    <p:extLst>
      <p:ext uri="{BB962C8B-B14F-4D97-AF65-F5344CB8AC3E}">
        <p14:creationId xmlns:p14="http://schemas.microsoft.com/office/powerpoint/2010/main" val="610612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defTabSz="949478">
              <a:defRPr/>
            </a:pPr>
            <a:r>
              <a:rPr lang="en-US"/>
              <a:t>Now we will move on to the clarification category.</a:t>
            </a:r>
          </a:p>
          <a:p>
            <a:pPr defTabSz="949478">
              <a:defRPr/>
            </a:pPr>
            <a:endParaRPr lang="en-US"/>
          </a:p>
          <a:p>
            <a:pPr defTabSz="949478">
              <a:defRPr/>
            </a:pPr>
            <a:r>
              <a:rPr lang="en-US"/>
              <a:t>Item 21, Downtown Community Plan Minor Amendments, </a:t>
            </a:r>
            <a:r>
              <a:rPr lang="en-US" sz="1800">
                <a:latin typeface="Aptos" panose="020B0004020202020204" pitchFamily="34" charset="0"/>
                <a:ea typeface="Aptos" panose="020B0004020202020204" pitchFamily="34" charset="0"/>
                <a:cs typeface="Times New Roman" panose="02020603050405020304" pitchFamily="18" charset="0"/>
              </a:rPr>
              <a:t>updates the Downtown Community Plan to align it with the current Centre City and Gaslamp Quarter Planned District Ordinances.</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panose="020B0004020202020204" pitchFamily="34" charset="0"/>
                <a:ea typeface="Aptos" panose="020B0004020202020204" pitchFamily="34" charset="0"/>
                <a:cs typeface="Times New Roman" panose="02020603050405020304" pitchFamily="18" charset="0"/>
              </a:rPr>
              <a:t>These are minor updates—removing outdated references, graphs, and images—ensuring the plan reflects existing regulations and remains internally consistent.</a:t>
            </a:r>
            <a:endParaRPr lang="en-US"/>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36</a:t>
            </a:fld>
            <a:endParaRPr lang="en-US"/>
          </a:p>
        </p:txBody>
      </p:sp>
    </p:spTree>
    <p:extLst>
      <p:ext uri="{BB962C8B-B14F-4D97-AF65-F5344CB8AC3E}">
        <p14:creationId xmlns:p14="http://schemas.microsoft.com/office/powerpoint/2010/main" val="554051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defTabSz="949478">
              <a:defRPr/>
            </a:pPr>
            <a:r>
              <a:rPr lang="en-US"/>
              <a:t>Finally, I will highlight a regulatory reform.</a:t>
            </a:r>
          </a:p>
          <a:p>
            <a:pPr defTabSz="949478">
              <a:defRPr/>
            </a:pPr>
            <a:endParaRPr lang="en-US"/>
          </a:p>
          <a:p>
            <a:pPr defTabSz="949478">
              <a:defRPr/>
            </a:pPr>
            <a:r>
              <a:rPr lang="en-US"/>
              <a:t>Item 24 - </a:t>
            </a:r>
            <a:r>
              <a:rPr lang="en-US" sz="1800">
                <a:latin typeface="Aptos"/>
                <a:ea typeface="Aptos" panose="020B0004020202020204" pitchFamily="34" charset="0"/>
                <a:cs typeface="Times New Roman" panose="02020603050405020304" pitchFamily="18" charset="0"/>
              </a:rPr>
              <a:t>updates the Gaslamp Land Use Table so that its use categories match the Citywide use tables.</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a:ea typeface="Aptos" panose="020B0004020202020204" pitchFamily="34" charset="0"/>
                <a:cs typeface="Times New Roman" panose="02020603050405020304" pitchFamily="18" charset="0"/>
              </a:rPr>
              <a:t>This cleans up outdated terminology and improves consistency across the code, and assists in the identification of which uses are permitted within the Gaslamp Quarter.</a:t>
            </a:r>
          </a:p>
          <a:p>
            <a:pPr defTabSz="949478">
              <a:defRPr/>
            </a:pPr>
            <a:endParaRPr lang="en-US" sz="1800">
              <a:latin typeface="Aptos" panose="020B0004020202020204" pitchFamily="34" charset="0"/>
              <a:ea typeface="Aptos" panose="020B0004020202020204" pitchFamily="34" charset="0"/>
              <a:cs typeface="Times New Roman" panose="02020603050405020304" pitchFamily="18" charset="0"/>
            </a:endParaRPr>
          </a:p>
          <a:p>
            <a:pPr defTabSz="949478">
              <a:defRPr/>
            </a:pPr>
            <a:r>
              <a:rPr lang="en-US" sz="1800">
                <a:latin typeface="Aptos"/>
                <a:ea typeface="Aptos" panose="020B0004020202020204" pitchFamily="34" charset="0"/>
                <a:cs typeface="Times New Roman" panose="02020603050405020304" pitchFamily="18" charset="0"/>
              </a:rPr>
              <a:t>Now, I will hand the presentation back off to Megan for some closing remarks and next steps.</a:t>
            </a:r>
          </a:p>
          <a:p>
            <a:pPr defTabSz="949478">
              <a:defRPr/>
            </a:pPr>
            <a:endParaRPr lang="en-US" sz="1800">
              <a:latin typeface="Aptos" panose="020B0004020202020204" pitchFamily="34" charset="0"/>
              <a:ea typeface="Aptos" panose="020B0004020202020204" pitchFamily="34" charset="0"/>
              <a:cs typeface="Times New Roman" panose="02020603050405020304" pitchFamily="18" charset="0"/>
            </a:endParaRPr>
          </a:p>
          <a:p>
            <a:pPr defTabSz="949478">
              <a:defRPr/>
            </a:pPr>
            <a:r>
              <a:rPr lang="en-US" sz="1800" b="1">
                <a:latin typeface="Aptos" panose="020B0004020202020204" pitchFamily="34" charset="0"/>
                <a:ea typeface="Aptos" panose="020B0004020202020204" pitchFamily="34" charset="0"/>
                <a:cs typeface="Times New Roman" panose="02020603050405020304" pitchFamily="18" charset="0"/>
              </a:rPr>
              <a:t>[HAND TO OFF TO MEGAN]</a:t>
            </a:r>
          </a:p>
          <a:p>
            <a:pPr defTabSz="949478">
              <a:defRPr/>
            </a:pPr>
            <a:endParaRPr lang="en-US" sz="180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37</a:t>
            </a:fld>
            <a:endParaRPr lang="en-US"/>
          </a:p>
        </p:txBody>
      </p:sp>
    </p:spTree>
    <p:extLst>
      <p:ext uri="{BB962C8B-B14F-4D97-AF65-F5344CB8AC3E}">
        <p14:creationId xmlns:p14="http://schemas.microsoft.com/office/powerpoint/2010/main" val="3482546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[Megan Presents] </a:t>
            </a:r>
            <a:r>
              <a:rPr lang="en-US"/>
              <a:t>We would love to hear from you and invite you to provide comments on the draft 2025 LDC update, which can be submitted through the Smartsheet link, which can also be accessed on the project webpage. On the project webpage you can also find the draft code language and amendments. This site will be updated with the zoom recording from today. Questions that we are unable to address today will be answered after the workshop on Jan 15.</a:t>
            </a:r>
          </a:p>
          <a:p>
            <a:endParaRPr lang="en-US"/>
          </a:p>
        </p:txBody>
      </p:sp>
      <p:sp>
        <p:nvSpPr>
          <p:cNvPr id="4" name="Slide Number Placeholder 3"/>
          <p:cNvSpPr>
            <a:spLocks noGrp="1"/>
          </p:cNvSpPr>
          <p:nvPr>
            <p:ph type="sldNum" sz="quarter" idx="5"/>
          </p:nvPr>
        </p:nvSpPr>
        <p:spPr/>
        <p:txBody>
          <a:bodyPr/>
          <a:lstStyle/>
          <a:p>
            <a:fld id="{29EB7BBF-1CAC-40B2-94F2-5921593FFA29}" type="slidenum">
              <a:rPr lang="en-US" smtClean="0"/>
              <a:t>38</a:t>
            </a:fld>
            <a:endParaRPr lang="en-US"/>
          </a:p>
        </p:txBody>
      </p:sp>
    </p:spTree>
    <p:extLst>
      <p:ext uri="{BB962C8B-B14F-4D97-AF65-F5344CB8AC3E}">
        <p14:creationId xmlns:p14="http://schemas.microsoft.com/office/powerpoint/2010/main" val="3204316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[Megan Presents] </a:t>
            </a:r>
            <a:r>
              <a:rPr lang="en-US"/>
              <a:t>As a reminder, I would like to share the zoom guidance before we enter the question and answer portion of this presentation. We will first address the questions we received using the Q&amp;A icon. </a:t>
            </a:r>
          </a:p>
          <a:p>
            <a:pPr defTabSz="931774">
              <a:defRPr/>
            </a:pPr>
            <a:endParaRPr lang="en-US"/>
          </a:p>
          <a:p>
            <a:pPr defTabSz="931774">
              <a:defRPr/>
            </a:pPr>
            <a:r>
              <a:rPr lang="en-US"/>
              <a:t>As time permits, we will also allow for verbal questions and comments for those who have raised their hands using the raise your hand icon. Please note we have a large number of participants on this webinar and may have to limit comments to ensure everyone who would like to has the opportunity to share their feedback. </a:t>
            </a:r>
          </a:p>
          <a:p>
            <a:pPr defTabSz="931774">
              <a:defRPr/>
            </a:pPr>
            <a:endParaRPr lang="en-US"/>
          </a:p>
          <a:p>
            <a:pPr defTabSz="931774">
              <a:defRPr/>
            </a:pPr>
            <a:r>
              <a:rPr lang="en-US"/>
              <a:t>City Planning staff will do our best to answer all questions. If we cannot answer your question due to time constraints, please contact us at </a:t>
            </a:r>
            <a:r>
              <a:rPr lang="en-US" b="1"/>
              <a:t>developmentcode@sandiego.gov.  </a:t>
            </a:r>
          </a:p>
          <a:p>
            <a:pPr defTabSz="931774">
              <a:defRPr/>
            </a:pPr>
            <a:endParaRPr lang="en-US" b="1"/>
          </a:p>
          <a:p>
            <a:pPr defTabSz="931774">
              <a:defRPr/>
            </a:pPr>
            <a:r>
              <a:rPr lang="en-US" b="1"/>
              <a:t>This concludes the presentation and workshop for the 2025 LDC Update. Again, thank you for your time, participation and valuable feedback.</a:t>
            </a:r>
          </a:p>
          <a:p>
            <a:pPr defTabSz="931774">
              <a:defRPr/>
            </a:pPr>
            <a:endParaRPr lang="en-US" b="1"/>
          </a:p>
          <a:p>
            <a:endParaRPr lang="en-US"/>
          </a:p>
        </p:txBody>
      </p:sp>
      <p:sp>
        <p:nvSpPr>
          <p:cNvPr id="4" name="Slide Number Placeholder 3"/>
          <p:cNvSpPr>
            <a:spLocks noGrp="1"/>
          </p:cNvSpPr>
          <p:nvPr>
            <p:ph type="sldNum" sz="quarter" idx="5"/>
          </p:nvPr>
        </p:nvSpPr>
        <p:spPr/>
        <p:txBody>
          <a:bodyPr/>
          <a:lstStyle/>
          <a:p>
            <a:fld id="{29EB7BBF-1CAC-40B2-94F2-5921593FFA29}" type="slidenum">
              <a:rPr lang="en-US" smtClean="0"/>
              <a:t>39</a:t>
            </a:fld>
            <a:endParaRPr lang="en-US"/>
          </a:p>
        </p:txBody>
      </p:sp>
    </p:spTree>
    <p:extLst>
      <p:ext uri="{BB962C8B-B14F-4D97-AF65-F5344CB8AC3E}">
        <p14:creationId xmlns:p14="http://schemas.microsoft.com/office/powerpoint/2010/main" val="3997311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a:t>[Megan Presents] </a:t>
            </a:r>
            <a:r>
              <a:rPr lang="en-US"/>
              <a:t>What is the Land Development Code? Chapters 11-15 of the City of San Diego Municipal Code are known collectively as the Land Development Code. These chapters cover the development regulations and zoning for the City of San Diego. The City Planning Department monitors and continually updates these sections of the code </a:t>
            </a:r>
            <a:r>
              <a:rPr lang="en-US" b="0" i="0">
                <a:solidFill>
                  <a:srgbClr val="37424A"/>
                </a:solidFill>
                <a:effectLst/>
                <a:latin typeface="Open Sans" panose="020B0606030504020204" pitchFamily="34" charset="0"/>
              </a:rPr>
              <a:t>to simplify and streamline the permitting processes, assure compliance with state and federal regulations, eliminate unnecessary barriers, redundancies and contradictions, and align the code with the City's climate, equity, or housing goals. </a:t>
            </a:r>
            <a:endParaRPr lang="en-US">
              <a:ea typeface="Calibri"/>
              <a:cs typeface="Calibri"/>
            </a:endParaRPr>
          </a:p>
        </p:txBody>
      </p:sp>
      <p:sp>
        <p:nvSpPr>
          <p:cNvPr id="4" name="Slide Number Placeholder 3"/>
          <p:cNvSpPr>
            <a:spLocks noGrp="1"/>
          </p:cNvSpPr>
          <p:nvPr>
            <p:ph type="sldNum" sz="quarter" idx="5"/>
          </p:nvPr>
        </p:nvSpPr>
        <p:spPr/>
        <p:txBody>
          <a:bodyPr/>
          <a:lstStyle/>
          <a:p>
            <a:fld id="{07B7A28D-AB92-460B-9BA8-6B357FBD6649}" type="slidenum">
              <a:rPr lang="en-US" smtClean="0"/>
              <a:t>4</a:t>
            </a:fld>
            <a:endParaRPr lang="en-US"/>
          </a:p>
        </p:txBody>
      </p:sp>
    </p:spTree>
    <p:extLst>
      <p:ext uri="{BB962C8B-B14F-4D97-AF65-F5344CB8AC3E}">
        <p14:creationId xmlns:p14="http://schemas.microsoft.com/office/powerpoint/2010/main" val="57887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a:t>[Megan Presents] </a:t>
            </a:r>
            <a:r>
              <a:rPr lang="en-US"/>
              <a:t>Please scan the bar code you see on the screen to access the LDC project webpage. Here you will be able to access the associated documents, such as the discussion lists and the associated draft code language in the hyperlinked documents. You will also find the comment portal to provide feedback on the draft 2025 LDC Update. Please note that the comment portal will close on </a:t>
            </a:r>
            <a:r>
              <a:rPr lang="en-US" b="1"/>
              <a:t>January 19, 2026</a:t>
            </a:r>
            <a:r>
              <a:rPr lang="en-US"/>
              <a:t>.</a:t>
            </a:r>
          </a:p>
          <a:p>
            <a:pPr defTabSz="931774">
              <a:defRPr/>
            </a:pPr>
            <a:endParaRPr lang="en-US"/>
          </a:p>
        </p:txBody>
      </p:sp>
      <p:sp>
        <p:nvSpPr>
          <p:cNvPr id="4" name="Slide Number Placeholder 3"/>
          <p:cNvSpPr>
            <a:spLocks noGrp="1"/>
          </p:cNvSpPr>
          <p:nvPr>
            <p:ph type="sldNum" sz="quarter" idx="5"/>
          </p:nvPr>
        </p:nvSpPr>
        <p:spPr/>
        <p:txBody>
          <a:bodyPr/>
          <a:lstStyle/>
          <a:p>
            <a:fld id="{29EB7BBF-1CAC-40B2-94F2-5921593FFA29}" type="slidenum">
              <a:rPr lang="en-US" smtClean="0"/>
              <a:t>5</a:t>
            </a:fld>
            <a:endParaRPr lang="en-US"/>
          </a:p>
        </p:txBody>
      </p:sp>
    </p:spTree>
    <p:extLst>
      <p:ext uri="{BB962C8B-B14F-4D97-AF65-F5344CB8AC3E}">
        <p14:creationId xmlns:p14="http://schemas.microsoft.com/office/powerpoint/2010/main" val="328698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a:t>[Megan Presents] </a:t>
            </a:r>
            <a:r>
              <a:rPr lang="en-US"/>
              <a:t>The Land Development Code team evaluated roughly </a:t>
            </a:r>
            <a:r>
              <a:rPr lang="en-US" b="1"/>
              <a:t>242 submissions </a:t>
            </a:r>
            <a:r>
              <a:rPr lang="en-US"/>
              <a:t>from a variety of different groups. These groups include: members of the public, planning groups, industry professionals and advocacy groups</a:t>
            </a:r>
          </a:p>
          <a:p>
            <a:pPr rtl="0" fontAlgn="base"/>
            <a:endParaRPr lang="en-US"/>
          </a:p>
          <a:p>
            <a:pPr rtl="0" fontAlgn="base"/>
            <a:endParaRPr lang="en-US"/>
          </a:p>
          <a:p>
            <a:pPr rtl="0" fontAlgn="base"/>
            <a:r>
              <a:rPr lang="en-US" u="sng"/>
              <a:t>Internal Notes</a:t>
            </a:r>
          </a:p>
          <a:p>
            <a:pPr marL="171450" indent="-171450" rtl="0" fontAlgn="base">
              <a:buFont typeface="Arial" panose="020B0604020202020204" pitchFamily="34" charset="0"/>
              <a:buChar char="•"/>
            </a:pPr>
            <a:r>
              <a:rPr lang="en-US"/>
              <a:t>67 – Public Portal Submissions</a:t>
            </a:r>
          </a:p>
          <a:p>
            <a:pPr marL="171450" indent="-171450" rtl="0" fontAlgn="base">
              <a:buFont typeface="Arial" panose="020B0604020202020204" pitchFamily="34" charset="0"/>
              <a:buChar char="•"/>
            </a:pPr>
            <a:r>
              <a:rPr lang="en-US"/>
              <a:t>32 – State Law Items</a:t>
            </a:r>
          </a:p>
          <a:p>
            <a:pPr marL="171450" indent="-171450" rtl="0" fontAlgn="base">
              <a:buFont typeface="Arial" panose="020B0604020202020204" pitchFamily="34" charset="0"/>
              <a:buChar char="•"/>
            </a:pPr>
            <a:r>
              <a:rPr lang="en-US"/>
              <a:t>53- City Planning Submissions</a:t>
            </a:r>
          </a:p>
          <a:p>
            <a:pPr marL="171450" indent="-171450" rtl="0" fontAlgn="base">
              <a:buFont typeface="Arial" panose="020B0604020202020204" pitchFamily="34" charset="0"/>
              <a:buChar char="•"/>
            </a:pPr>
            <a:r>
              <a:rPr lang="en-US"/>
              <a:t>56 – DSD Submissions</a:t>
            </a:r>
          </a:p>
          <a:p>
            <a:pPr marL="171450" indent="-171450" rtl="0" fontAlgn="base">
              <a:buFont typeface="Arial" panose="020B0604020202020204" pitchFamily="34" charset="0"/>
              <a:buChar char="•"/>
            </a:pPr>
            <a:r>
              <a:rPr lang="en-US"/>
              <a:t>34 – Downtown Submission </a:t>
            </a:r>
          </a:p>
          <a:p>
            <a:pPr rtl="0" fontAlgn="base"/>
            <a:endParaRPr lang="en-US"/>
          </a:p>
          <a:p>
            <a:pPr rtl="0" fontAlgn="base"/>
            <a:endParaRPr lang="en-US"/>
          </a:p>
          <a:p>
            <a:pPr rtl="0" fontAlgn="base"/>
            <a:endParaRPr lang="en-US"/>
          </a:p>
        </p:txBody>
      </p:sp>
      <p:sp>
        <p:nvSpPr>
          <p:cNvPr id="4" name="Slide Number Placeholder 3"/>
          <p:cNvSpPr>
            <a:spLocks noGrp="1"/>
          </p:cNvSpPr>
          <p:nvPr>
            <p:ph type="sldNum" sz="quarter" idx="5"/>
          </p:nvPr>
        </p:nvSpPr>
        <p:spPr/>
        <p:txBody>
          <a:bodyPr/>
          <a:lstStyle/>
          <a:p>
            <a:fld id="{07B7A28D-AB92-460B-9BA8-6B357FBD6649}" type="slidenum">
              <a:rPr lang="en-US" smtClean="0"/>
              <a:t>6</a:t>
            </a:fld>
            <a:endParaRPr lang="en-US"/>
          </a:p>
        </p:txBody>
      </p:sp>
    </p:spTree>
    <p:extLst>
      <p:ext uri="{BB962C8B-B14F-4D97-AF65-F5344CB8AC3E}">
        <p14:creationId xmlns:p14="http://schemas.microsoft.com/office/powerpoint/2010/main" val="39629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[Megan Presents] </a:t>
            </a:r>
            <a:r>
              <a:rPr lang="en-US"/>
              <a:t>For our tentative timeline, we are concluding public workshops this month in January. Following the workshops, we will begin the public hearing phase for the LDC with the Planning Commission and the Land Use and Housing Committee in Quarter 1 and continue with City Council in the second quarter of the year. </a:t>
            </a:r>
          </a:p>
          <a:p>
            <a:pPr>
              <a:defRPr/>
            </a:pPr>
            <a:endParaRPr lang="en-US"/>
          </a:p>
          <a:p>
            <a:pPr>
              <a:defRPr/>
            </a:pPr>
            <a:r>
              <a:rPr lang="en-US"/>
              <a:t>If you have not done so already, please sign up for the 2025 LDC Update subscriber list located on the project webpage and watch for upcoming notifications that will have additional details on how to participate in the upcoming public hearings. </a:t>
            </a:r>
          </a:p>
          <a:p>
            <a:endParaRPr lang="en-US"/>
          </a:p>
        </p:txBody>
      </p:sp>
      <p:sp>
        <p:nvSpPr>
          <p:cNvPr id="4" name="Slide Number Placeholder 3"/>
          <p:cNvSpPr>
            <a:spLocks noGrp="1"/>
          </p:cNvSpPr>
          <p:nvPr>
            <p:ph type="sldNum" sz="quarter" idx="5"/>
          </p:nvPr>
        </p:nvSpPr>
        <p:spPr/>
        <p:txBody>
          <a:bodyPr/>
          <a:lstStyle/>
          <a:p>
            <a:fld id="{29EB7BBF-1CAC-40B2-94F2-5921593FFA29}" type="slidenum">
              <a:rPr lang="en-US" smtClean="0"/>
              <a:t>7</a:t>
            </a:fld>
            <a:endParaRPr lang="en-US"/>
          </a:p>
        </p:txBody>
      </p:sp>
    </p:spTree>
    <p:extLst>
      <p:ext uri="{BB962C8B-B14F-4D97-AF65-F5344CB8AC3E}">
        <p14:creationId xmlns:p14="http://schemas.microsoft.com/office/powerpoint/2010/main" val="122334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[Megan Presents] </a:t>
            </a:r>
            <a:r>
              <a:rPr lang="en-US"/>
              <a:t>On November 5, 2025, the City Planning Department released discussion draft lists of proposed amendments with associated draft code language for public review on the 2025 LDC project webpage. There are currently 107 citywide amendments and 32 downtown-specific amendments, for a total of 139 proposed amendments. Given the number of code amendments and sections involved, this presentation will focus on the most significant amendments. For clarity, each amendment will be referenced by item number, consistent with how they appear in the citywide and downtown discussion lists.</a:t>
            </a:r>
          </a:p>
        </p:txBody>
      </p:sp>
      <p:sp>
        <p:nvSpPr>
          <p:cNvPr id="4" name="Slide Number Placeholder 3"/>
          <p:cNvSpPr>
            <a:spLocks noGrp="1"/>
          </p:cNvSpPr>
          <p:nvPr>
            <p:ph type="sldNum" sz="quarter" idx="5"/>
          </p:nvPr>
        </p:nvSpPr>
        <p:spPr/>
        <p:txBody>
          <a:bodyPr/>
          <a:lstStyle/>
          <a:p>
            <a:fld id="{07B7A28D-AB92-460B-9BA8-6B357FBD6649}" type="slidenum">
              <a:rPr lang="en-US" smtClean="0"/>
              <a:t>8</a:t>
            </a:fld>
            <a:endParaRPr lang="en-US"/>
          </a:p>
        </p:txBody>
      </p:sp>
    </p:spTree>
    <p:extLst>
      <p:ext uri="{BB962C8B-B14F-4D97-AF65-F5344CB8AC3E}">
        <p14:creationId xmlns:p14="http://schemas.microsoft.com/office/powerpoint/2010/main" val="425420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[Megan Presents] </a:t>
            </a:r>
            <a:r>
              <a:rPr lang="en-US"/>
              <a:t>Updates to the code are grouped into 5 categories. Amendments that Align Policy with the City’s Climate, Equity, or Housing Goals, Clarifications, Compliance with State Law, Corrections,  and Regulatory Reforms. In parentheses, the number of proposed amendments are included in each category. Next, I will highlight several significant Citywide items that we believe will be of interest to the public.</a:t>
            </a:r>
          </a:p>
        </p:txBody>
      </p:sp>
      <p:sp>
        <p:nvSpPr>
          <p:cNvPr id="4" name="Slide Number Placeholder 3"/>
          <p:cNvSpPr>
            <a:spLocks noGrp="1"/>
          </p:cNvSpPr>
          <p:nvPr>
            <p:ph type="sldNum" sz="quarter" idx="5"/>
          </p:nvPr>
        </p:nvSpPr>
        <p:spPr/>
        <p:txBody>
          <a:bodyPr/>
          <a:lstStyle/>
          <a:p>
            <a:fld id="{07B7A28D-AB92-460B-9BA8-6B357FBD6649}" type="slidenum">
              <a:rPr lang="en-US" smtClean="0"/>
              <a:t>9</a:t>
            </a:fld>
            <a:endParaRPr lang="en-US"/>
          </a:p>
        </p:txBody>
      </p:sp>
    </p:spTree>
    <p:extLst>
      <p:ext uri="{BB962C8B-B14F-4D97-AF65-F5344CB8AC3E}">
        <p14:creationId xmlns:p14="http://schemas.microsoft.com/office/powerpoint/2010/main" val="199994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www.sandiego.gov/planning/work/land-development-code" TargetMode="Externa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4321-BEDE-4932-AA6F-3C56774035A3}"/>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E2796C4E-F9F6-4277-B13A-482AC26FA840}"/>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370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B5A615-66A9-4D84-BD21-749D3E5E32C9}"/>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1529FF80-7558-4E9F-A2D1-D2D0609DF9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B5D606-FFFA-4790-B5D3-E2CFCF956A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2D2F1727-505B-4C0E-96FD-7C5A8D71B5D7}"/>
              </a:ext>
            </a:extLst>
          </p:cNvPr>
          <p:cNvCxnSpPr>
            <a:cxnSpLocks/>
          </p:cNvCxnSpPr>
          <p:nvPr/>
        </p:nvCxnSpPr>
        <p:spPr>
          <a:xfrm>
            <a:off x="14880" y="1681163"/>
            <a:ext cx="113389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8CF4F457-FF56-DB10-0D8B-AAD4B9045D23}"/>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12" name="Rectangle 11">
            <a:extLst>
              <a:ext uri="{FF2B5EF4-FFF2-40B4-BE49-F238E27FC236}">
                <a16:creationId xmlns:a16="http://schemas.microsoft.com/office/drawing/2014/main" id="{7FBE78D8-B5ED-FCD0-9B4C-0ED5D89D4FB6}"/>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4" name="Slide Number Placeholder 5">
            <a:extLst>
              <a:ext uri="{FF2B5EF4-FFF2-40B4-BE49-F238E27FC236}">
                <a16:creationId xmlns:a16="http://schemas.microsoft.com/office/drawing/2014/main" id="{167DA4E2-C17E-E7FE-C555-436AE2B85CE3}"/>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16" name="TextBox 15">
            <a:extLst>
              <a:ext uri="{FF2B5EF4-FFF2-40B4-BE49-F238E27FC236}">
                <a16:creationId xmlns:a16="http://schemas.microsoft.com/office/drawing/2014/main" id="{92FD1778-4DC6-8C65-0DE2-9D30888F214B}"/>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385828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6DE44E7-0E01-48F7-9FF9-77B16F68C540}"/>
              </a:ext>
            </a:extLst>
          </p:cNvPr>
          <p:cNvCxnSpPr>
            <a:cxnSpLocks/>
          </p:cNvCxnSpPr>
          <p:nvPr/>
        </p:nvCxnSpPr>
        <p:spPr>
          <a:xfrm flipV="1">
            <a:off x="8724900" y="365125"/>
            <a:ext cx="0" cy="60713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781382C-C16D-40AC-AA15-11335927AF78}"/>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Vertical Title 1">
            <a:extLst>
              <a:ext uri="{FF2B5EF4-FFF2-40B4-BE49-F238E27FC236}">
                <a16:creationId xmlns:a16="http://schemas.microsoft.com/office/drawing/2014/main" id="{9A9CE1BD-9F59-47EF-BFA8-E568976FA8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5E5F1E-F831-4726-A801-03172760CC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DB0ADD3-43BA-4AB3-D10B-F4A83E65365E}"/>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5" name="Rectangle 4">
            <a:extLst>
              <a:ext uri="{FF2B5EF4-FFF2-40B4-BE49-F238E27FC236}">
                <a16:creationId xmlns:a16="http://schemas.microsoft.com/office/drawing/2014/main" id="{D4E6AFF9-124C-1DD4-8193-8A09331E18FB}"/>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F1C81C3F-2F61-5415-ACCF-5EB82BB6A93D}"/>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8" name="TextBox 7">
            <a:extLst>
              <a:ext uri="{FF2B5EF4-FFF2-40B4-BE49-F238E27FC236}">
                <a16:creationId xmlns:a16="http://schemas.microsoft.com/office/drawing/2014/main" id="{56B311CC-18A3-C410-EF63-3E83930DAC99}"/>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132339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F4D5EA-9E6E-43D1-90DB-5F45CC427934}"/>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82C188EE-BB58-4EC8-971A-F113EAC2F0BB}"/>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6DA63BA-3067-4439-A8EE-2CEEA7F44A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3CB7950C-DFEF-4DF8-A5C0-34F007EAEFBF}"/>
              </a:ext>
            </a:extLst>
          </p:cNvPr>
          <p:cNvCxnSpPr>
            <a:cxnSpLocks/>
          </p:cNvCxnSpPr>
          <p:nvPr/>
        </p:nvCxnSpPr>
        <p:spPr>
          <a:xfrm>
            <a:off x="0" y="1681163"/>
            <a:ext cx="11353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A858DC6E-8824-4F8E-8116-A049C6B36FF4}"/>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13" name="Rectangle 12">
            <a:extLst>
              <a:ext uri="{FF2B5EF4-FFF2-40B4-BE49-F238E27FC236}">
                <a16:creationId xmlns:a16="http://schemas.microsoft.com/office/drawing/2014/main" id="{CE9F309B-1EED-4A42-88BC-9CE394881559}"/>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4" name="Slide Number Placeholder 5">
            <a:extLst>
              <a:ext uri="{FF2B5EF4-FFF2-40B4-BE49-F238E27FC236}">
                <a16:creationId xmlns:a16="http://schemas.microsoft.com/office/drawing/2014/main" id="{2A3B6830-E6E1-4568-B8BA-80CFDF7B2992}"/>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15" name="TextBox 14">
            <a:extLst>
              <a:ext uri="{FF2B5EF4-FFF2-40B4-BE49-F238E27FC236}">
                <a16:creationId xmlns:a16="http://schemas.microsoft.com/office/drawing/2014/main" id="{DC71496C-6EE6-4EC2-BF32-BD10325AC399}"/>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9654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F8EA5C-E633-4F0D-9791-2C49E160FA75}"/>
              </a:ext>
            </a:extLst>
          </p:cNvPr>
          <p:cNvSpPr/>
          <p:nvPr/>
        </p:nvSpPr>
        <p:spPr>
          <a:xfrm>
            <a:off x="0" y="0"/>
            <a:ext cx="12192000" cy="6858000"/>
          </a:xfrm>
          <a:prstGeom prst="rect">
            <a:avLst/>
          </a:prstGeom>
          <a:solidFill>
            <a:srgbClr val="006FBA"/>
          </a:solid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engineering drawing&#10;&#10;Description automatically generated">
            <a:extLst>
              <a:ext uri="{FF2B5EF4-FFF2-40B4-BE49-F238E27FC236}">
                <a16:creationId xmlns:a16="http://schemas.microsoft.com/office/drawing/2014/main" id="{01A2F04F-EFD0-4FD3-A03E-BBC067F21B03}"/>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5752" b="-38"/>
          <a:stretch/>
        </p:blipFill>
        <p:spPr>
          <a:xfrm>
            <a:off x="-177800" y="0"/>
            <a:ext cx="12369799" cy="6858000"/>
          </a:xfrm>
          <a:prstGeom prst="rect">
            <a:avLst/>
          </a:prstGeom>
        </p:spPr>
      </p:pic>
      <p:sp>
        <p:nvSpPr>
          <p:cNvPr id="2" name="Title 1">
            <a:extLst>
              <a:ext uri="{FF2B5EF4-FFF2-40B4-BE49-F238E27FC236}">
                <a16:creationId xmlns:a16="http://schemas.microsoft.com/office/drawing/2014/main" id="{20C6D0FC-9188-452E-83F2-F259A5B9963C}"/>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2ADDD31-7B31-41E4-9A0E-D760F4B4DD43}"/>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6">
            <a:extLst>
              <a:ext uri="{FF2B5EF4-FFF2-40B4-BE49-F238E27FC236}">
                <a16:creationId xmlns:a16="http://schemas.microsoft.com/office/drawing/2014/main" id="{99881BCB-E450-1D24-8720-99B04CEAE1F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4841874" y="6105810"/>
            <a:ext cx="3419476" cy="779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con&#10;&#10;Description automatically generated">
            <a:extLst>
              <a:ext uri="{FF2B5EF4-FFF2-40B4-BE49-F238E27FC236}">
                <a16:creationId xmlns:a16="http://schemas.microsoft.com/office/drawing/2014/main" id="{75166E0F-8D34-C7C0-0852-ACEC4D841E72}"/>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0688190" y="6391139"/>
            <a:ext cx="1475235" cy="277369"/>
          </a:xfrm>
          <a:prstGeom prst="rect">
            <a:avLst/>
          </a:prstGeom>
        </p:spPr>
      </p:pic>
      <p:sp>
        <p:nvSpPr>
          <p:cNvPr id="14" name="TextBox 13">
            <a:extLst>
              <a:ext uri="{FF2B5EF4-FFF2-40B4-BE49-F238E27FC236}">
                <a16:creationId xmlns:a16="http://schemas.microsoft.com/office/drawing/2014/main" id="{3C27D5EB-518B-C852-F7B9-4ADAF8ADDB71}"/>
              </a:ext>
            </a:extLst>
          </p:cNvPr>
          <p:cNvSpPr txBox="1"/>
          <p:nvPr/>
        </p:nvSpPr>
        <p:spPr>
          <a:xfrm>
            <a:off x="10671770" y="6599012"/>
            <a:ext cx="152023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@CityofSanDiego</a:t>
            </a:r>
          </a:p>
        </p:txBody>
      </p:sp>
      <p:sp>
        <p:nvSpPr>
          <p:cNvPr id="15" name="TextBox 14">
            <a:extLst>
              <a:ext uri="{FF2B5EF4-FFF2-40B4-BE49-F238E27FC236}">
                <a16:creationId xmlns:a16="http://schemas.microsoft.com/office/drawing/2014/main" id="{29E458A4-5F67-D906-D7AE-F12256282DD7}"/>
              </a:ext>
            </a:extLst>
          </p:cNvPr>
          <p:cNvSpPr txBox="1"/>
          <p:nvPr/>
        </p:nvSpPr>
        <p:spPr>
          <a:xfrm>
            <a:off x="28575" y="6460512"/>
            <a:ext cx="6100762" cy="261610"/>
          </a:xfrm>
          <a:prstGeom prst="rect">
            <a:avLst/>
          </a:prstGeom>
          <a:noFill/>
        </p:spPr>
        <p:txBody>
          <a:bodyPr wrap="square">
            <a:spAutoFit/>
          </a:bodyPr>
          <a:lstStyle/>
          <a:p>
            <a:r>
              <a:rPr lang="en-US" sz="110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https://www.sandiego.gov/planning/work/land-development-code</a:t>
            </a:r>
            <a:endParaRPr lang="en-US" sz="11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4533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3F1AD38-4748-4D91-8241-14E857905953}"/>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4A61848D-5409-443B-BADD-F06ADE01D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B353EC-1E5A-4527-AABE-160BDDDE9D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35C86A-9796-483E-A39C-DA202DE0F1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17734D97-801B-44D6-BFAF-3D2BF90E41C0}"/>
              </a:ext>
            </a:extLst>
          </p:cNvPr>
          <p:cNvCxnSpPr>
            <a:cxnSpLocks/>
          </p:cNvCxnSpPr>
          <p:nvPr/>
        </p:nvCxnSpPr>
        <p:spPr>
          <a:xfrm>
            <a:off x="14880" y="1681163"/>
            <a:ext cx="113389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D8DCA015-C300-CB58-5208-A57BEB49E800}"/>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11" name="Rectangle 10">
            <a:extLst>
              <a:ext uri="{FF2B5EF4-FFF2-40B4-BE49-F238E27FC236}">
                <a16:creationId xmlns:a16="http://schemas.microsoft.com/office/drawing/2014/main" id="{B6B5A8A9-C319-1ECB-1F4F-B4D1E5E2DC82}"/>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 name="Slide Number Placeholder 5">
            <a:extLst>
              <a:ext uri="{FF2B5EF4-FFF2-40B4-BE49-F238E27FC236}">
                <a16:creationId xmlns:a16="http://schemas.microsoft.com/office/drawing/2014/main" id="{26B412EA-C4B7-B788-FC8F-4E5AB929D280}"/>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18" name="TextBox 17">
            <a:extLst>
              <a:ext uri="{FF2B5EF4-FFF2-40B4-BE49-F238E27FC236}">
                <a16:creationId xmlns:a16="http://schemas.microsoft.com/office/drawing/2014/main" id="{EDB41989-9516-98EA-F500-69F529DEE04F}"/>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268967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359BB71-6FF6-467A-B687-469B18719507}"/>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89237EE1-560B-435F-90A9-E142D79E3B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6C0EF7-ACAE-43B8-8A84-DC0CED647F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75633C-346F-4FE0-90F0-FBF8A0F6C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057AB3-46F9-40DE-8DA4-1F722C2304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B8B41C-E373-4419-BDF7-CA6669B1A5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1BDFCC3F-B32F-496D-A56F-1C12580D3F6E}"/>
              </a:ext>
            </a:extLst>
          </p:cNvPr>
          <p:cNvCxnSpPr>
            <a:cxnSpLocks/>
          </p:cNvCxnSpPr>
          <p:nvPr/>
        </p:nvCxnSpPr>
        <p:spPr>
          <a:xfrm>
            <a:off x="0" y="1681163"/>
            <a:ext cx="11352212" cy="95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255D15C4-1FEF-9A07-FFC0-89863EE16046}"/>
              </a:ext>
            </a:extLst>
          </p:cNvPr>
          <p:cNvSpPr>
            <a:spLocks noGrp="1"/>
          </p:cNvSpPr>
          <p:nvPr>
            <p:ph type="sldNum" sz="quarter" idx="10"/>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13" name="Rectangle 12">
            <a:extLst>
              <a:ext uri="{FF2B5EF4-FFF2-40B4-BE49-F238E27FC236}">
                <a16:creationId xmlns:a16="http://schemas.microsoft.com/office/drawing/2014/main" id="{A52DAF49-E32A-7AB2-5E78-D7CB6D564C73}"/>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5">
            <a:extLst>
              <a:ext uri="{FF2B5EF4-FFF2-40B4-BE49-F238E27FC236}">
                <a16:creationId xmlns:a16="http://schemas.microsoft.com/office/drawing/2014/main" id="{DE9EE87E-B2E6-8702-B4DF-B022DD3374EF}"/>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20" name="TextBox 19">
            <a:extLst>
              <a:ext uri="{FF2B5EF4-FFF2-40B4-BE49-F238E27FC236}">
                <a16:creationId xmlns:a16="http://schemas.microsoft.com/office/drawing/2014/main" id="{6E4DAF7D-E7CC-A7F8-FA75-00C0F806A983}"/>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359340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25C7B6-E2EA-44AB-AFE4-00E12CB7A8CD}"/>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F00108B4-B57B-4B8A-99B7-B1E28F7B035A}"/>
              </a:ext>
            </a:extLst>
          </p:cNvPr>
          <p:cNvSpPr>
            <a:spLocks noGrp="1"/>
          </p:cNvSpPr>
          <p:nvPr>
            <p:ph type="title"/>
          </p:nvPr>
        </p:nvSpPr>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1D708EEE-0784-4075-91E7-54B93583A0CA}"/>
              </a:ext>
            </a:extLst>
          </p:cNvPr>
          <p:cNvCxnSpPr>
            <a:cxnSpLocks/>
          </p:cNvCxnSpPr>
          <p:nvPr/>
        </p:nvCxnSpPr>
        <p:spPr>
          <a:xfrm>
            <a:off x="14880" y="1681163"/>
            <a:ext cx="113389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0551639F-6E70-E7A8-6823-6EA6D8696158}"/>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11" name="Rectangle 10">
            <a:extLst>
              <a:ext uri="{FF2B5EF4-FFF2-40B4-BE49-F238E27FC236}">
                <a16:creationId xmlns:a16="http://schemas.microsoft.com/office/drawing/2014/main" id="{DCCA5335-2057-E433-53C0-562408706F56}"/>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 name="Slide Number Placeholder 5">
            <a:extLst>
              <a:ext uri="{FF2B5EF4-FFF2-40B4-BE49-F238E27FC236}">
                <a16:creationId xmlns:a16="http://schemas.microsoft.com/office/drawing/2014/main" id="{EC8623DA-DAC1-1A49-9600-D0522B90DAC0}"/>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15" name="TextBox 14">
            <a:extLst>
              <a:ext uri="{FF2B5EF4-FFF2-40B4-BE49-F238E27FC236}">
                <a16:creationId xmlns:a16="http://schemas.microsoft.com/office/drawing/2014/main" id="{B7ACEB40-00F1-FEC3-5B42-B8CD2C5533A9}"/>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65486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405C5C-2CBF-43F7-BE20-36CE130871C2}"/>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1EDA9E2C-C740-7200-4C6D-8CDA30C9CD08}"/>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10" name="Rectangle 9">
            <a:extLst>
              <a:ext uri="{FF2B5EF4-FFF2-40B4-BE49-F238E27FC236}">
                <a16:creationId xmlns:a16="http://schemas.microsoft.com/office/drawing/2014/main" id="{44CA02CA-46E6-B386-DB4C-45BEEED41ADE}"/>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 name="Slide Number Placeholder 5">
            <a:extLst>
              <a:ext uri="{FF2B5EF4-FFF2-40B4-BE49-F238E27FC236}">
                <a16:creationId xmlns:a16="http://schemas.microsoft.com/office/drawing/2014/main" id="{67669642-7B63-1E85-4F9C-66ACE70B8141}"/>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14" name="TextBox 13">
            <a:extLst>
              <a:ext uri="{FF2B5EF4-FFF2-40B4-BE49-F238E27FC236}">
                <a16:creationId xmlns:a16="http://schemas.microsoft.com/office/drawing/2014/main" id="{21A64EBF-D945-539D-497F-F3AFFF97B81D}"/>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1690578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67ABC79-B04A-4A2D-ADD5-2FA328735968}"/>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E41ED51D-7A24-42CE-A7AB-C2E68CD54339}"/>
              </a:ext>
            </a:extLst>
          </p:cNvPr>
          <p:cNvCxnSpPr>
            <a:cxnSpLocks/>
          </p:cNvCxnSpPr>
          <p:nvPr/>
        </p:nvCxnSpPr>
        <p:spPr>
          <a:xfrm>
            <a:off x="0" y="2057400"/>
            <a:ext cx="47720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50D83E-C9B0-414B-8FC5-CB35DC9163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EC6D88-CE90-4F9A-9AE4-14A7246E3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8C7591-4676-4D44-8F39-B5EE91A72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E377FF9-5A8B-56BF-A337-EDE15DC16F43}"/>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13" name="Rectangle 12">
            <a:extLst>
              <a:ext uri="{FF2B5EF4-FFF2-40B4-BE49-F238E27FC236}">
                <a16:creationId xmlns:a16="http://schemas.microsoft.com/office/drawing/2014/main" id="{51AAABA6-D02B-9B2D-C693-64AB51C845D3}"/>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5" name="Slide Number Placeholder 5">
            <a:extLst>
              <a:ext uri="{FF2B5EF4-FFF2-40B4-BE49-F238E27FC236}">
                <a16:creationId xmlns:a16="http://schemas.microsoft.com/office/drawing/2014/main" id="{6CDBB297-7585-B9C4-1124-23F91BD4BFA7}"/>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17" name="TextBox 16">
            <a:extLst>
              <a:ext uri="{FF2B5EF4-FFF2-40B4-BE49-F238E27FC236}">
                <a16:creationId xmlns:a16="http://schemas.microsoft.com/office/drawing/2014/main" id="{5ACAE224-0841-E549-E4DA-4F2C2422C642}"/>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294283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CAC998-DA61-405D-95B6-42660257F27F}"/>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660FF1AC-90AB-4E5A-8179-E7944CDA5FF4}"/>
              </a:ext>
            </a:extLst>
          </p:cNvPr>
          <p:cNvCxnSpPr>
            <a:cxnSpLocks/>
          </p:cNvCxnSpPr>
          <p:nvPr/>
        </p:nvCxnSpPr>
        <p:spPr>
          <a:xfrm>
            <a:off x="0" y="2057400"/>
            <a:ext cx="47720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278B75C-8F9A-4401-B7CB-CB1856B48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8EABEB-AF43-452C-BF3E-34A48112F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A4DA1E1-C339-434D-AC77-D0B0B86A0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Slide Number Placeholder 5">
            <a:extLst>
              <a:ext uri="{FF2B5EF4-FFF2-40B4-BE49-F238E27FC236}">
                <a16:creationId xmlns:a16="http://schemas.microsoft.com/office/drawing/2014/main" id="{41BB55ED-44B8-8DD3-41D1-A7FABAE1A72E}"/>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20" name="Rectangle 19">
            <a:extLst>
              <a:ext uri="{FF2B5EF4-FFF2-40B4-BE49-F238E27FC236}">
                <a16:creationId xmlns:a16="http://schemas.microsoft.com/office/drawing/2014/main" id="{0B8AA648-05C6-536D-3A0F-B344E235D14C}"/>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1" name="Slide Number Placeholder 5">
            <a:extLst>
              <a:ext uri="{FF2B5EF4-FFF2-40B4-BE49-F238E27FC236}">
                <a16:creationId xmlns:a16="http://schemas.microsoft.com/office/drawing/2014/main" id="{B1A595B4-516C-1645-9B7E-33340003F7C2}"/>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22" name="TextBox 21">
            <a:extLst>
              <a:ext uri="{FF2B5EF4-FFF2-40B4-BE49-F238E27FC236}">
                <a16:creationId xmlns:a16="http://schemas.microsoft.com/office/drawing/2014/main" id="{6B0924E2-6889-B166-8054-7F2175C6E815}"/>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370449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sandiego.gov/planning/work/land-development-cod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ECB91D-4BB8-486C-A502-B57D4CEFE143}"/>
              </a:ext>
            </a:extLst>
          </p:cNvPr>
          <p:cNvSpPr/>
          <p:nvPr/>
        </p:nvSpPr>
        <p:spPr>
          <a:xfrm>
            <a:off x="0" y="6437140"/>
            <a:ext cx="12192000" cy="42086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Placeholder 1">
            <a:extLst>
              <a:ext uri="{FF2B5EF4-FFF2-40B4-BE49-F238E27FC236}">
                <a16:creationId xmlns:a16="http://schemas.microsoft.com/office/drawing/2014/main" id="{81FEC19D-2508-4330-B626-7B6B6E0ABE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E7DD95-6F36-4A50-9854-4D5F8C689705}"/>
              </a:ext>
            </a:extLst>
          </p:cNvPr>
          <p:cNvSpPr>
            <a:spLocks noGrp="1"/>
          </p:cNvSpPr>
          <p:nvPr>
            <p:ph type="body" idx="1"/>
          </p:nvPr>
        </p:nvSpPr>
        <p:spPr>
          <a:xfrm>
            <a:off x="838200" y="182562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Icon&#10;&#10;Description automatically generated">
            <a:extLst>
              <a:ext uri="{FF2B5EF4-FFF2-40B4-BE49-F238E27FC236}">
                <a16:creationId xmlns:a16="http://schemas.microsoft.com/office/drawing/2014/main" id="{94F90336-472B-46B1-A53D-974C035F4F4E}"/>
              </a:ext>
            </a:extLst>
          </p:cNvPr>
          <p:cNvPicPr>
            <a:picLocks noChangeAspect="1"/>
          </p:cNvPicPr>
          <p:nvPr/>
        </p:nvPicPr>
        <p:blipFill>
          <a:blip r:embed="rId13">
            <a:biLevel thresh="25000"/>
            <a:extLst>
              <a:ext uri="{28A0092B-C50C-407E-A947-70E740481C1C}">
                <a14:useLocalDpi xmlns:a14="http://schemas.microsoft.com/office/drawing/2010/main" val="0"/>
              </a:ext>
            </a:extLst>
          </a:blip>
          <a:stretch>
            <a:fillRect/>
          </a:stretch>
        </p:blipFill>
        <p:spPr>
          <a:xfrm>
            <a:off x="10716765" y="6437140"/>
            <a:ext cx="1475235" cy="277369"/>
          </a:xfrm>
          <a:prstGeom prst="rect">
            <a:avLst/>
          </a:prstGeom>
        </p:spPr>
      </p:pic>
      <p:sp>
        <p:nvSpPr>
          <p:cNvPr id="12" name="TextBox 11">
            <a:extLst>
              <a:ext uri="{FF2B5EF4-FFF2-40B4-BE49-F238E27FC236}">
                <a16:creationId xmlns:a16="http://schemas.microsoft.com/office/drawing/2014/main" id="{B9204ED2-24F7-49CE-A83E-AECAC6FCD4DA}"/>
              </a:ext>
            </a:extLst>
          </p:cNvPr>
          <p:cNvSpPr txBox="1"/>
          <p:nvPr/>
        </p:nvSpPr>
        <p:spPr>
          <a:xfrm>
            <a:off x="10671770" y="6645013"/>
            <a:ext cx="152023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@CityofSanDiego</a:t>
            </a:r>
          </a:p>
        </p:txBody>
      </p:sp>
      <p:sp>
        <p:nvSpPr>
          <p:cNvPr id="16" name="Footer Placeholder 4">
            <a:extLst>
              <a:ext uri="{FF2B5EF4-FFF2-40B4-BE49-F238E27FC236}">
                <a16:creationId xmlns:a16="http://schemas.microsoft.com/office/drawing/2014/main" id="{804BB7EA-5ABB-4226-9197-5053F78A2B13}"/>
              </a:ext>
            </a:extLst>
          </p:cNvPr>
          <p:cNvSpPr txBox="1">
            <a:spLocks/>
          </p:cNvSpPr>
          <p:nvPr/>
        </p:nvSpPr>
        <p:spPr>
          <a:xfrm>
            <a:off x="-165623" y="6472065"/>
            <a:ext cx="4775723" cy="37893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24344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hlinkClick r:id="rId14">
                  <a:extLst>
                    <a:ext uri="{A12FA001-AC4F-418D-AE19-62706E023703}">
                      <ahyp:hlinkClr xmlns:ahyp="http://schemas.microsoft.com/office/drawing/2018/hyperlinkcolor" val="tx"/>
                    </a:ext>
                  </a:extLst>
                </a:hlinkClick>
              </a:rPr>
              <a:t>https://www.sandiego.gov/planning/work/land-development-code</a:t>
            </a:r>
            <a:endPar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64856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hyperlink" Target="mailto:developmentcode@sandiego.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30.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14.svg"/><Relationship Id="rId5" Type="http://schemas.openxmlformats.org/officeDocument/2006/relationships/diagramQuickStyle" Target="../diagrams/quickStyle5.xml"/><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diagramLayout" Target="../diagrams/layout5.xml"/><Relationship Id="rId9" Type="http://schemas.openxmlformats.org/officeDocument/2006/relationships/image" Target="../media/image12.svg"/><Relationship Id="rId1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hyperlink" Target="mailto:developmentcode@sandiego.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4.svg"/><Relationship Id="rId5" Type="http://schemas.openxmlformats.org/officeDocument/2006/relationships/diagramQuickStyle" Target="../diagrams/quickStyle4.xml"/><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diagramLayout" Target="../diagrams/layout4.xml"/><Relationship Id="rId9" Type="http://schemas.openxmlformats.org/officeDocument/2006/relationships/image" Target="../media/image12.sv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BEB911-C86A-8438-4673-804CA06E8B25}"/>
              </a:ext>
            </a:extLst>
          </p:cNvPr>
          <p:cNvSpPr>
            <a:spLocks noGrp="1"/>
          </p:cNvSpPr>
          <p:nvPr>
            <p:ph type="title"/>
          </p:nvPr>
        </p:nvSpPr>
        <p:spPr>
          <a:xfrm>
            <a:off x="601813" y="1307783"/>
            <a:ext cx="10988373" cy="2852737"/>
          </a:xfrm>
        </p:spPr>
        <p:txBody>
          <a:bodyPr>
            <a:normAutofit/>
          </a:bodyPr>
          <a:lstStyle/>
          <a:p>
            <a:r>
              <a:rPr lang="en-US" sz="5000">
                <a:effectLst>
                  <a:outerShdw blurRad="38100" dist="38100" dir="2700000" algn="tl">
                    <a:srgbClr val="000000">
                      <a:alpha val="43137"/>
                    </a:srgbClr>
                  </a:outerShdw>
                </a:effectLst>
              </a:rPr>
              <a:t>2025 Land Development Code Update Public Workshop</a:t>
            </a:r>
          </a:p>
        </p:txBody>
      </p:sp>
      <p:sp>
        <p:nvSpPr>
          <p:cNvPr id="5" name="Text Placeholder 4">
            <a:extLst>
              <a:ext uri="{FF2B5EF4-FFF2-40B4-BE49-F238E27FC236}">
                <a16:creationId xmlns:a16="http://schemas.microsoft.com/office/drawing/2014/main" id="{43742782-2675-DC37-5691-7F59E8273815}"/>
              </a:ext>
            </a:extLst>
          </p:cNvPr>
          <p:cNvSpPr>
            <a:spLocks noGrp="1"/>
          </p:cNvSpPr>
          <p:nvPr>
            <p:ph type="body" idx="1"/>
          </p:nvPr>
        </p:nvSpPr>
        <p:spPr>
          <a:xfrm>
            <a:off x="0" y="5273856"/>
            <a:ext cx="10515600" cy="678201"/>
          </a:xfrm>
        </p:spPr>
        <p:txBody>
          <a:bodyPr vert="horz" lIns="91440" tIns="45720" rIns="91440" bIns="45720" rtlCol="0" anchor="t">
            <a:noAutofit/>
          </a:bodyPr>
          <a:lstStyle/>
          <a:p>
            <a:r>
              <a:rPr lang="en-US" sz="3200" b="1">
                <a:effectLst>
                  <a:outerShdw blurRad="38100" dist="38100" dir="2700000" algn="tl">
                    <a:srgbClr val="000000">
                      <a:alpha val="43137"/>
                    </a:srgbClr>
                  </a:outerShdw>
                </a:effectLst>
                <a:latin typeface="Open Sans"/>
                <a:ea typeface="Open Sans"/>
                <a:cs typeface="Open Sans"/>
              </a:rPr>
              <a:t>City of San Diego City Planning Department </a:t>
            </a:r>
          </a:p>
          <a:p>
            <a:r>
              <a:rPr lang="en-US" b="1">
                <a:effectLst>
                  <a:outerShdw blurRad="38100" dist="38100" dir="2700000" algn="tl">
                    <a:srgbClr val="000000">
                      <a:alpha val="43137"/>
                    </a:srgbClr>
                  </a:outerShdw>
                </a:effectLst>
              </a:rPr>
              <a:t>Jan. 15, 2026 </a:t>
            </a:r>
          </a:p>
        </p:txBody>
      </p:sp>
    </p:spTree>
    <p:extLst>
      <p:ext uri="{BB962C8B-B14F-4D97-AF65-F5344CB8AC3E}">
        <p14:creationId xmlns:p14="http://schemas.microsoft.com/office/powerpoint/2010/main" val="4039546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C09C-4953-F3A8-87A8-13895A3F19AC}"/>
              </a:ext>
            </a:extLst>
          </p:cNvPr>
          <p:cNvSpPr>
            <a:spLocks noGrp="1"/>
          </p:cNvSpPr>
          <p:nvPr>
            <p:ph type="title"/>
          </p:nvPr>
        </p:nvSpPr>
        <p:spPr>
          <a:xfrm>
            <a:off x="538591" y="306743"/>
            <a:ext cx="10515600" cy="1325563"/>
          </a:xfrm>
        </p:spPr>
        <p:txBody>
          <a:bodyPr>
            <a:normAutofit/>
          </a:bodyPr>
          <a:lstStyle/>
          <a:p>
            <a:pPr fontAlgn="base"/>
            <a:r>
              <a:rPr lang="en-US" sz="3400" b="1">
                <a:effectLst>
                  <a:outerShdw blurRad="38100" dist="38100" dir="2700000" algn="tl">
                    <a:srgbClr val="000000">
                      <a:alpha val="43137"/>
                    </a:srgbClr>
                  </a:outerShdw>
                </a:effectLst>
                <a:latin typeface="Open Sans"/>
                <a:ea typeface="Open Sans"/>
                <a:cs typeface="Open Sans"/>
              </a:rPr>
              <a:t>Commercial Base Zones – Floor Area Ratio</a:t>
            </a:r>
            <a:r>
              <a:rPr lang="en-US" sz="3400">
                <a:effectLst>
                  <a:outerShdw blurRad="38100" dist="38100" dir="2700000" algn="tl">
                    <a:srgbClr val="000000">
                      <a:alpha val="43137"/>
                    </a:srgbClr>
                  </a:outerShdw>
                </a:effectLst>
                <a:latin typeface="Open Sans"/>
                <a:ea typeface="Open Sans"/>
                <a:cs typeface="Open Sans"/>
              </a:rPr>
              <a:t> (FAR) </a:t>
            </a:r>
            <a:r>
              <a:rPr lang="en-US" sz="3400" b="1">
                <a:effectLst>
                  <a:outerShdw blurRad="38100" dist="38100" dir="2700000" algn="tl">
                    <a:srgbClr val="000000">
                      <a:alpha val="43137"/>
                    </a:srgbClr>
                  </a:outerShdw>
                </a:effectLst>
                <a:latin typeface="Open Sans"/>
                <a:ea typeface="Open Sans"/>
                <a:cs typeface="Open Sans"/>
              </a:rPr>
              <a:t>Bonus for Residential Mixed Use (Item 3)</a:t>
            </a:r>
            <a:endParaRPr lang="en-US" sz="3400">
              <a:effectLst>
                <a:outerShdw blurRad="38100" dist="38100" dir="2700000" algn="tl">
                  <a:srgbClr val="000000">
                    <a:alpha val="43137"/>
                  </a:srgbClr>
                </a:outerShdw>
              </a:effectLst>
              <a:latin typeface="Open Sans"/>
              <a:ea typeface="Open Sans"/>
              <a:cs typeface="Open Sans"/>
            </a:endParaRPr>
          </a:p>
        </p:txBody>
      </p:sp>
      <p:sp>
        <p:nvSpPr>
          <p:cNvPr id="6" name="Flowchart: Process 5">
            <a:extLst>
              <a:ext uri="{FF2B5EF4-FFF2-40B4-BE49-F238E27FC236}">
                <a16:creationId xmlns:a16="http://schemas.microsoft.com/office/drawing/2014/main" id="{FD1880C9-4D00-F904-1132-D38832F59D81}"/>
              </a:ext>
            </a:extLst>
          </p:cNvPr>
          <p:cNvSpPr/>
          <p:nvPr/>
        </p:nvSpPr>
        <p:spPr>
          <a:xfrm>
            <a:off x="731520" y="2578079"/>
            <a:ext cx="4376685" cy="2883937"/>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sz="2400"/>
              <a:t>The commercial base zone regulations need to be updated to include an additional 0.5 Floor Area Ratio bonus for residential mixed-use developments</a:t>
            </a:r>
          </a:p>
        </p:txBody>
      </p:sp>
      <p:grpSp>
        <p:nvGrpSpPr>
          <p:cNvPr id="7" name="Group 6">
            <a:extLst>
              <a:ext uri="{FF2B5EF4-FFF2-40B4-BE49-F238E27FC236}">
                <a16:creationId xmlns:a16="http://schemas.microsoft.com/office/drawing/2014/main" id="{BA387542-7C20-C45B-B349-CCE8184E19FE}"/>
              </a:ext>
            </a:extLst>
          </p:cNvPr>
          <p:cNvGrpSpPr/>
          <p:nvPr/>
        </p:nvGrpSpPr>
        <p:grpSpPr>
          <a:xfrm>
            <a:off x="6173202" y="2578081"/>
            <a:ext cx="5287278" cy="2883938"/>
            <a:chOff x="6985903" y="2558304"/>
            <a:chExt cx="6458607" cy="2895669"/>
          </a:xfrm>
        </p:grpSpPr>
        <p:sp>
          <p:nvSpPr>
            <p:cNvPr id="18" name="Rectangle: Rounded Corners 17">
              <a:extLst>
                <a:ext uri="{FF2B5EF4-FFF2-40B4-BE49-F238E27FC236}">
                  <a16:creationId xmlns:a16="http://schemas.microsoft.com/office/drawing/2014/main" id="{36A799F6-CF26-6548-84F1-29A54F85663B}"/>
                </a:ext>
              </a:extLst>
            </p:cNvPr>
            <p:cNvSpPr/>
            <p:nvPr/>
          </p:nvSpPr>
          <p:spPr>
            <a:xfrm>
              <a:off x="6985904" y="2558304"/>
              <a:ext cx="6458606" cy="1136223"/>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0" indent="0" algn="ctr" defTabSz="1111250">
                <a:lnSpc>
                  <a:spcPct val="90000"/>
                </a:lnSpc>
                <a:spcBef>
                  <a:spcPct val="0"/>
                </a:spcBef>
                <a:spcAft>
                  <a:spcPct val="35000"/>
                </a:spcAft>
                <a:buFont typeface="Wingdings" panose="05000000000000000000" pitchFamily="2" charset="2"/>
                <a:buNone/>
              </a:pPr>
              <a:r>
                <a:rPr lang="en-US" sz="2400"/>
                <a:t>Allows for an additional 0.5 Floor Area Ratio bonus in Commercial Base Zones </a:t>
              </a:r>
              <a:endParaRPr lang="en-US" sz="2400" kern="1200"/>
            </a:p>
          </p:txBody>
        </p:sp>
        <p:sp>
          <p:nvSpPr>
            <p:cNvPr id="19" name="Rectangle: Rounded Corners 18">
              <a:extLst>
                <a:ext uri="{FF2B5EF4-FFF2-40B4-BE49-F238E27FC236}">
                  <a16:creationId xmlns:a16="http://schemas.microsoft.com/office/drawing/2014/main" id="{4DC90930-A7DA-931D-40F6-698CA23A5F57}"/>
                </a:ext>
              </a:extLst>
            </p:cNvPr>
            <p:cNvSpPr/>
            <p:nvPr/>
          </p:nvSpPr>
          <p:spPr>
            <a:xfrm>
              <a:off x="6985903" y="3820892"/>
              <a:ext cx="6458606" cy="1633081"/>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111250">
                <a:lnSpc>
                  <a:spcPct val="90000"/>
                </a:lnSpc>
                <a:spcBef>
                  <a:spcPct val="0"/>
                </a:spcBef>
                <a:spcAft>
                  <a:spcPct val="35000"/>
                </a:spcAft>
              </a:pPr>
              <a:r>
                <a:rPr lang="en-US" sz="2400"/>
                <a:t>Applies to residential mixed-use developments in Mobility Zones 2 or 3 within High or Highest Resource Areas that provide all required deed-restricted affordable homes on-site</a:t>
              </a:r>
              <a:endParaRPr lang="en-US" sz="2400" kern="1200"/>
            </a:p>
          </p:txBody>
        </p:sp>
      </p:grpSp>
      <p:sp>
        <p:nvSpPr>
          <p:cNvPr id="1024" name="TextBox 1023">
            <a:extLst>
              <a:ext uri="{FF2B5EF4-FFF2-40B4-BE49-F238E27FC236}">
                <a16:creationId xmlns:a16="http://schemas.microsoft.com/office/drawing/2014/main" id="{BF0F9961-A58B-E8EE-9E4C-584AF9F3601B}"/>
              </a:ext>
            </a:extLst>
          </p:cNvPr>
          <p:cNvSpPr txBox="1"/>
          <p:nvPr/>
        </p:nvSpPr>
        <p:spPr>
          <a:xfrm>
            <a:off x="9702247" y="5912947"/>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1025" name="Graphic 1024" descr="Neighborhood with solid fill">
            <a:extLst>
              <a:ext uri="{FF2B5EF4-FFF2-40B4-BE49-F238E27FC236}">
                <a16:creationId xmlns:a16="http://schemas.microsoft.com/office/drawing/2014/main" id="{BF0A38CC-6168-611E-87B5-26AE35588B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83493" y="5912947"/>
            <a:ext cx="523220" cy="523220"/>
          </a:xfrm>
          <a:prstGeom prst="rect">
            <a:avLst/>
          </a:prstGeom>
        </p:spPr>
      </p:pic>
      <p:sp>
        <p:nvSpPr>
          <p:cNvPr id="9" name="Arrow: Right 8">
            <a:extLst>
              <a:ext uri="{FF2B5EF4-FFF2-40B4-BE49-F238E27FC236}">
                <a16:creationId xmlns:a16="http://schemas.microsoft.com/office/drawing/2014/main" id="{36463DB9-17F3-D13A-3D32-2B949FEDEB82}"/>
              </a:ext>
            </a:extLst>
          </p:cNvPr>
          <p:cNvSpPr/>
          <p:nvPr/>
        </p:nvSpPr>
        <p:spPr>
          <a:xfrm>
            <a:off x="5262609" y="3561088"/>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26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C09C-4953-F3A8-87A8-13895A3F19AC}"/>
              </a:ext>
            </a:extLst>
          </p:cNvPr>
          <p:cNvSpPr>
            <a:spLocks noGrp="1"/>
          </p:cNvSpPr>
          <p:nvPr>
            <p:ph type="title"/>
          </p:nvPr>
        </p:nvSpPr>
        <p:spPr/>
        <p:txBody>
          <a:bodyPr>
            <a:normAutofit fontScale="90000"/>
          </a:bodyPr>
          <a:lstStyle/>
          <a:p>
            <a:pPr marL="0" indent="0" fontAlgn="base">
              <a:buNone/>
            </a:pPr>
            <a:r>
              <a:rPr lang="en-US" sz="3400" b="1">
                <a:effectLst>
                  <a:outerShdw blurRad="38100" dist="38100" dir="2700000" algn="tl">
                    <a:srgbClr val="000000">
                      <a:alpha val="43137"/>
                    </a:srgbClr>
                  </a:outerShdw>
                </a:effectLst>
              </a:rPr>
              <a:t>Inclusionary &amp; Affordable Housing Regulations – Offsite Affordable Housing Requirements (Item </a:t>
            </a:r>
            <a:r>
              <a:rPr lang="en-US" sz="3400">
                <a:effectLst>
                  <a:outerShdw blurRad="38100" dist="38100" dir="2700000" algn="tl">
                    <a:srgbClr val="000000">
                      <a:alpha val="43137"/>
                    </a:srgbClr>
                  </a:outerShdw>
                </a:effectLst>
              </a:rPr>
              <a:t>5</a:t>
            </a:r>
            <a:r>
              <a:rPr lang="en-US" sz="3400" b="1">
                <a:effectLst>
                  <a:outerShdw blurRad="38100" dist="38100" dir="2700000" algn="tl">
                    <a:srgbClr val="000000">
                      <a:alpha val="43137"/>
                    </a:srgbClr>
                  </a:outerShdw>
                </a:effectLst>
              </a:rPr>
              <a:t>)</a:t>
            </a:r>
            <a:endParaRPr lang="en-US" sz="3400">
              <a:effectLst>
                <a:outerShdw blurRad="38100" dist="38100" dir="2700000" algn="tl">
                  <a:srgbClr val="000000">
                    <a:alpha val="43137"/>
                  </a:srgbClr>
                </a:outerShdw>
              </a:effectLst>
            </a:endParaRPr>
          </a:p>
        </p:txBody>
      </p:sp>
      <p:sp>
        <p:nvSpPr>
          <p:cNvPr id="6" name="Flowchart: Process 5">
            <a:extLst>
              <a:ext uri="{FF2B5EF4-FFF2-40B4-BE49-F238E27FC236}">
                <a16:creationId xmlns:a16="http://schemas.microsoft.com/office/drawing/2014/main" id="{FD1880C9-4D00-F904-1132-D38832F59D81}"/>
              </a:ext>
            </a:extLst>
          </p:cNvPr>
          <p:cNvSpPr/>
          <p:nvPr/>
        </p:nvSpPr>
        <p:spPr>
          <a:xfrm>
            <a:off x="517743" y="2555136"/>
            <a:ext cx="4477238" cy="3032863"/>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t>Off-site affordable housing requirements allow housing in eligible areas that include Sustainable Development Areas, High and Highest Resource Areas, and in communities with less than 5 percent deed-restricted affordable homes and are subject to location criteria under the Inclusionary and Affordable Housing regulations</a:t>
            </a:r>
          </a:p>
        </p:txBody>
      </p:sp>
      <p:sp>
        <p:nvSpPr>
          <p:cNvPr id="18" name="Rectangle: Rounded Corners 17">
            <a:extLst>
              <a:ext uri="{FF2B5EF4-FFF2-40B4-BE49-F238E27FC236}">
                <a16:creationId xmlns:a16="http://schemas.microsoft.com/office/drawing/2014/main" id="{36A799F6-CF26-6548-84F1-29A54F85663B}"/>
              </a:ext>
            </a:extLst>
          </p:cNvPr>
          <p:cNvSpPr/>
          <p:nvPr/>
        </p:nvSpPr>
        <p:spPr>
          <a:xfrm>
            <a:off x="6463007" y="2555136"/>
            <a:ext cx="4477238" cy="3032863"/>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111250">
              <a:lnSpc>
                <a:spcPct val="90000"/>
              </a:lnSpc>
              <a:spcBef>
                <a:spcPct val="0"/>
              </a:spcBef>
              <a:spcAft>
                <a:spcPct val="35000"/>
              </a:spcAft>
              <a:buFont typeface="Wingdings" panose="05000000000000000000" pitchFamily="2" charset="2"/>
              <a:buNone/>
            </a:pPr>
            <a:r>
              <a:rPr lang="en-US" sz="2000" kern="1200"/>
              <a:t>Removes the requirement that off-site affordable housing must be located in communities where less than 5 percent of the housing stock is deed-restricted, so long as they are within High and Highest Resource Areas located within a Sustainable Development Area</a:t>
            </a:r>
          </a:p>
        </p:txBody>
      </p:sp>
      <p:sp>
        <p:nvSpPr>
          <p:cNvPr id="1024" name="TextBox 1023">
            <a:extLst>
              <a:ext uri="{FF2B5EF4-FFF2-40B4-BE49-F238E27FC236}">
                <a16:creationId xmlns:a16="http://schemas.microsoft.com/office/drawing/2014/main" id="{BF0F9961-A58B-E8EE-9E4C-584AF9F3601B}"/>
              </a:ext>
            </a:extLst>
          </p:cNvPr>
          <p:cNvSpPr txBox="1"/>
          <p:nvPr/>
        </p:nvSpPr>
        <p:spPr>
          <a:xfrm>
            <a:off x="9831899" y="5924850"/>
            <a:ext cx="2478381"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1025" name="Graphic 1024" descr="Neighborhood with solid fill">
            <a:extLst>
              <a:ext uri="{FF2B5EF4-FFF2-40B4-BE49-F238E27FC236}">
                <a16:creationId xmlns:a16="http://schemas.microsoft.com/office/drawing/2014/main" id="{BF0A38CC-6168-611E-87B5-26AE35588B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131258" y="5924850"/>
            <a:ext cx="523220" cy="523220"/>
          </a:xfrm>
          <a:prstGeom prst="rect">
            <a:avLst/>
          </a:prstGeom>
        </p:spPr>
      </p:pic>
      <p:sp>
        <p:nvSpPr>
          <p:cNvPr id="9" name="Arrow: Right 8">
            <a:extLst>
              <a:ext uri="{FF2B5EF4-FFF2-40B4-BE49-F238E27FC236}">
                <a16:creationId xmlns:a16="http://schemas.microsoft.com/office/drawing/2014/main" id="{36463DB9-17F3-D13A-3D32-2B949FEDEB82}"/>
              </a:ext>
            </a:extLst>
          </p:cNvPr>
          <p:cNvSpPr/>
          <p:nvPr/>
        </p:nvSpPr>
        <p:spPr>
          <a:xfrm>
            <a:off x="5350899" y="3571248"/>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4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C09C-4953-F3A8-87A8-13895A3F19AC}"/>
              </a:ext>
            </a:extLst>
          </p:cNvPr>
          <p:cNvSpPr>
            <a:spLocks noGrp="1"/>
          </p:cNvSpPr>
          <p:nvPr>
            <p:ph type="title"/>
          </p:nvPr>
        </p:nvSpPr>
        <p:spPr/>
        <p:txBody>
          <a:bodyPr>
            <a:normAutofit/>
          </a:bodyPr>
          <a:lstStyle/>
          <a:p>
            <a:pPr fontAlgn="base"/>
            <a:r>
              <a:rPr lang="en-US" sz="3400" b="1">
                <a:effectLst>
                  <a:outerShdw blurRad="38100" dist="38100" dir="2700000" algn="tl">
                    <a:srgbClr val="000000">
                      <a:alpha val="43137"/>
                    </a:srgbClr>
                  </a:outerShdw>
                </a:effectLst>
                <a:latin typeface="Open Sans"/>
                <a:ea typeface="Open Sans"/>
                <a:cs typeface="Open Sans"/>
              </a:rPr>
              <a:t>Complete Communities Housing Solutions (CCHS) </a:t>
            </a:r>
            <a:r>
              <a:rPr lang="en-US" sz="3400">
                <a:effectLst>
                  <a:outerShdw blurRad="38100" dist="38100" dir="2700000" algn="tl">
                    <a:srgbClr val="000000">
                      <a:alpha val="43137"/>
                    </a:srgbClr>
                  </a:outerShdw>
                </a:effectLst>
                <a:latin typeface="Open Sans"/>
                <a:ea typeface="Open Sans"/>
                <a:cs typeface="Open Sans"/>
              </a:rPr>
              <a:t>- </a:t>
            </a:r>
            <a:r>
              <a:rPr lang="en-US" sz="3400" b="1">
                <a:effectLst>
                  <a:outerShdw blurRad="38100" dist="38100" dir="2700000" algn="tl">
                    <a:srgbClr val="000000">
                      <a:alpha val="43137"/>
                    </a:srgbClr>
                  </a:outerShdw>
                </a:effectLst>
                <a:latin typeface="Open Sans"/>
                <a:ea typeface="Open Sans"/>
                <a:cs typeface="Open Sans"/>
              </a:rPr>
              <a:t>For Sale Dwelling Units (Item 6)</a:t>
            </a:r>
            <a:endParaRPr lang="en-US" sz="3400">
              <a:effectLst>
                <a:outerShdw blurRad="38100" dist="38100" dir="2700000" algn="tl">
                  <a:srgbClr val="000000">
                    <a:alpha val="43137"/>
                  </a:srgbClr>
                </a:outerShdw>
              </a:effectLst>
              <a:latin typeface="Open Sans"/>
              <a:ea typeface="Open Sans"/>
              <a:cs typeface="Open Sans"/>
            </a:endParaRPr>
          </a:p>
        </p:txBody>
      </p:sp>
      <p:sp>
        <p:nvSpPr>
          <p:cNvPr id="6" name="Flowchart: Process 5">
            <a:extLst>
              <a:ext uri="{FF2B5EF4-FFF2-40B4-BE49-F238E27FC236}">
                <a16:creationId xmlns:a16="http://schemas.microsoft.com/office/drawing/2014/main" id="{FD1880C9-4D00-F904-1132-D38832F59D81}"/>
              </a:ext>
            </a:extLst>
          </p:cNvPr>
          <p:cNvSpPr/>
          <p:nvPr/>
        </p:nvSpPr>
        <p:spPr>
          <a:xfrm>
            <a:off x="1534159" y="2588204"/>
            <a:ext cx="3535681" cy="2644197"/>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sz="2400"/>
              <a:t>CCHS regulations need to allow for the development of for-sale homes</a:t>
            </a:r>
          </a:p>
        </p:txBody>
      </p:sp>
      <p:grpSp>
        <p:nvGrpSpPr>
          <p:cNvPr id="7" name="Group 6">
            <a:extLst>
              <a:ext uri="{FF2B5EF4-FFF2-40B4-BE49-F238E27FC236}">
                <a16:creationId xmlns:a16="http://schemas.microsoft.com/office/drawing/2014/main" id="{BA387542-7C20-C45B-B349-CCE8184E19FE}"/>
              </a:ext>
            </a:extLst>
          </p:cNvPr>
          <p:cNvGrpSpPr/>
          <p:nvPr/>
        </p:nvGrpSpPr>
        <p:grpSpPr>
          <a:xfrm>
            <a:off x="6173204" y="2588206"/>
            <a:ext cx="4342397" cy="2644198"/>
            <a:chOff x="6970011" y="2714197"/>
            <a:chExt cx="4889726" cy="1835911"/>
          </a:xfrm>
        </p:grpSpPr>
        <p:sp>
          <p:nvSpPr>
            <p:cNvPr id="18" name="Rectangle: Rounded Corners 17">
              <a:extLst>
                <a:ext uri="{FF2B5EF4-FFF2-40B4-BE49-F238E27FC236}">
                  <a16:creationId xmlns:a16="http://schemas.microsoft.com/office/drawing/2014/main" id="{36A799F6-CF26-6548-84F1-29A54F85663B}"/>
                </a:ext>
              </a:extLst>
            </p:cNvPr>
            <p:cNvSpPr/>
            <p:nvPr/>
          </p:nvSpPr>
          <p:spPr>
            <a:xfrm>
              <a:off x="6977786" y="2714197"/>
              <a:ext cx="4881951" cy="851815"/>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0" indent="0" algn="ctr" defTabSz="1111250">
                <a:lnSpc>
                  <a:spcPct val="90000"/>
                </a:lnSpc>
                <a:spcBef>
                  <a:spcPct val="0"/>
                </a:spcBef>
                <a:spcAft>
                  <a:spcPct val="35000"/>
                </a:spcAft>
                <a:buFont typeface="Wingdings" panose="05000000000000000000" pitchFamily="2" charset="2"/>
                <a:buNone/>
              </a:pPr>
              <a:r>
                <a:rPr lang="en-US" sz="2400" kern="1200"/>
                <a:t>Allows the development of for-sale homes within CCHS, where only rental homes are permitted</a:t>
              </a:r>
            </a:p>
          </p:txBody>
        </p:sp>
        <p:sp>
          <p:nvSpPr>
            <p:cNvPr id="19" name="Rectangle: Rounded Corners 18">
              <a:extLst>
                <a:ext uri="{FF2B5EF4-FFF2-40B4-BE49-F238E27FC236}">
                  <a16:creationId xmlns:a16="http://schemas.microsoft.com/office/drawing/2014/main" id="{4DC90930-A7DA-931D-40F6-698CA23A5F57}"/>
                </a:ext>
              </a:extLst>
            </p:cNvPr>
            <p:cNvSpPr/>
            <p:nvPr/>
          </p:nvSpPr>
          <p:spPr>
            <a:xfrm>
              <a:off x="6970011" y="3635708"/>
              <a:ext cx="4889726" cy="914400"/>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0" indent="0" algn="ctr" defTabSz="1111250">
                <a:lnSpc>
                  <a:spcPct val="90000"/>
                </a:lnSpc>
                <a:spcBef>
                  <a:spcPct val="0"/>
                </a:spcBef>
                <a:spcAft>
                  <a:spcPct val="35000"/>
                </a:spcAft>
                <a:buNone/>
              </a:pPr>
              <a:r>
                <a:rPr lang="en-US" sz="2400" kern="1200"/>
                <a:t>Provides additional opportunities for home ownership at different income levels</a:t>
              </a:r>
            </a:p>
          </p:txBody>
        </p:sp>
      </p:grpSp>
      <p:sp>
        <p:nvSpPr>
          <p:cNvPr id="1024" name="TextBox 1023">
            <a:extLst>
              <a:ext uri="{FF2B5EF4-FFF2-40B4-BE49-F238E27FC236}">
                <a16:creationId xmlns:a16="http://schemas.microsoft.com/office/drawing/2014/main" id="{BF0F9961-A58B-E8EE-9E4C-584AF9F3601B}"/>
              </a:ext>
            </a:extLst>
          </p:cNvPr>
          <p:cNvSpPr txBox="1"/>
          <p:nvPr/>
        </p:nvSpPr>
        <p:spPr>
          <a:xfrm>
            <a:off x="9702246" y="5925347"/>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1025" name="Graphic 1024" descr="Neighborhood with solid fill">
            <a:extLst>
              <a:ext uri="{FF2B5EF4-FFF2-40B4-BE49-F238E27FC236}">
                <a16:creationId xmlns:a16="http://schemas.microsoft.com/office/drawing/2014/main" id="{BF0A38CC-6168-611E-87B5-26AE35588B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42548" y="5938995"/>
            <a:ext cx="523220" cy="523220"/>
          </a:xfrm>
          <a:prstGeom prst="rect">
            <a:avLst/>
          </a:prstGeom>
        </p:spPr>
      </p:pic>
      <p:sp>
        <p:nvSpPr>
          <p:cNvPr id="9" name="Arrow: Right 8">
            <a:extLst>
              <a:ext uri="{FF2B5EF4-FFF2-40B4-BE49-F238E27FC236}">
                <a16:creationId xmlns:a16="http://schemas.microsoft.com/office/drawing/2014/main" id="{36463DB9-17F3-D13A-3D32-2B949FEDEB82}"/>
              </a:ext>
            </a:extLst>
          </p:cNvPr>
          <p:cNvSpPr/>
          <p:nvPr/>
        </p:nvSpPr>
        <p:spPr>
          <a:xfrm>
            <a:off x="5262608" y="3562105"/>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00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C09C-4953-F3A8-87A8-13895A3F19AC}"/>
              </a:ext>
            </a:extLst>
          </p:cNvPr>
          <p:cNvSpPr>
            <a:spLocks noGrp="1"/>
          </p:cNvSpPr>
          <p:nvPr>
            <p:ph type="title"/>
          </p:nvPr>
        </p:nvSpPr>
        <p:spPr/>
        <p:txBody>
          <a:bodyPr>
            <a:normAutofit fontScale="90000"/>
          </a:bodyPr>
          <a:lstStyle/>
          <a:p>
            <a:pPr fontAlgn="base"/>
            <a:r>
              <a:rPr lang="en-US" sz="3400" b="1">
                <a:effectLst>
                  <a:outerShdw blurRad="38100" dist="38100" dir="2700000" algn="tl">
                    <a:srgbClr val="000000">
                      <a:alpha val="43137"/>
                    </a:srgbClr>
                  </a:outerShdw>
                </a:effectLst>
                <a:latin typeface="Open Sans"/>
                <a:ea typeface="Open Sans"/>
                <a:cs typeface="Open Sans"/>
              </a:rPr>
              <a:t>Complete Communities Housing Solutions (CCHS) </a:t>
            </a:r>
            <a:r>
              <a:rPr lang="en-US" sz="3400">
                <a:effectLst>
                  <a:outerShdw blurRad="38100" dist="38100" dir="2700000" algn="tl">
                    <a:srgbClr val="000000">
                      <a:alpha val="43137"/>
                    </a:srgbClr>
                  </a:outerShdw>
                </a:effectLst>
                <a:latin typeface="Open Sans"/>
                <a:ea typeface="Open Sans"/>
                <a:cs typeface="Open Sans"/>
              </a:rPr>
              <a:t>– Development Impact Fee (DIF) Waivers</a:t>
            </a:r>
            <a:r>
              <a:rPr lang="en-US" sz="3400" b="1">
                <a:effectLst>
                  <a:outerShdw blurRad="38100" dist="38100" dir="2700000" algn="tl">
                    <a:srgbClr val="000000">
                      <a:alpha val="43137"/>
                    </a:srgbClr>
                  </a:outerShdw>
                </a:effectLst>
                <a:latin typeface="Open Sans"/>
                <a:ea typeface="Open Sans"/>
                <a:cs typeface="Open Sans"/>
              </a:rPr>
              <a:t> (Item 7)</a:t>
            </a:r>
            <a:endParaRPr lang="en-US" sz="3400">
              <a:effectLst>
                <a:outerShdw blurRad="38100" dist="38100" dir="2700000" algn="tl">
                  <a:srgbClr val="000000">
                    <a:alpha val="43137"/>
                  </a:srgbClr>
                </a:outerShdw>
              </a:effectLst>
              <a:latin typeface="Open Sans"/>
              <a:ea typeface="Open Sans"/>
              <a:cs typeface="Open Sans"/>
            </a:endParaRPr>
          </a:p>
        </p:txBody>
      </p:sp>
      <p:sp>
        <p:nvSpPr>
          <p:cNvPr id="6" name="Flowchart: Process 5">
            <a:extLst>
              <a:ext uri="{FF2B5EF4-FFF2-40B4-BE49-F238E27FC236}">
                <a16:creationId xmlns:a16="http://schemas.microsoft.com/office/drawing/2014/main" id="{FD1880C9-4D00-F904-1132-D38832F59D81}"/>
              </a:ext>
            </a:extLst>
          </p:cNvPr>
          <p:cNvSpPr/>
          <p:nvPr/>
        </p:nvSpPr>
        <p:spPr>
          <a:xfrm>
            <a:off x="1064525" y="2558873"/>
            <a:ext cx="3798020" cy="2542596"/>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sz="2400"/>
              <a:t>CCHS regulations need to be updated to remove DIF waivers for homes under 500 sq. ft. </a:t>
            </a:r>
          </a:p>
        </p:txBody>
      </p:sp>
      <p:sp>
        <p:nvSpPr>
          <p:cNvPr id="18" name="Rectangle: Rounded Corners 17">
            <a:extLst>
              <a:ext uri="{FF2B5EF4-FFF2-40B4-BE49-F238E27FC236}">
                <a16:creationId xmlns:a16="http://schemas.microsoft.com/office/drawing/2014/main" id="{36A799F6-CF26-6548-84F1-29A54F85663B}"/>
              </a:ext>
            </a:extLst>
          </p:cNvPr>
          <p:cNvSpPr/>
          <p:nvPr/>
        </p:nvSpPr>
        <p:spPr>
          <a:xfrm>
            <a:off x="6405215" y="2558873"/>
            <a:ext cx="4034010" cy="2542596"/>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0" indent="0" algn="ctr" defTabSz="1111250">
              <a:lnSpc>
                <a:spcPct val="90000"/>
              </a:lnSpc>
              <a:spcBef>
                <a:spcPct val="0"/>
              </a:spcBef>
              <a:spcAft>
                <a:spcPct val="35000"/>
              </a:spcAft>
              <a:buFont typeface="Wingdings" panose="05000000000000000000" pitchFamily="2" charset="2"/>
              <a:buNone/>
            </a:pPr>
            <a:r>
              <a:rPr lang="en-US" sz="2400"/>
              <a:t>Removes the DIF waiver for</a:t>
            </a:r>
            <a:r>
              <a:rPr lang="en-US" sz="2400" kern="1200"/>
              <a:t> homes</a:t>
            </a:r>
            <a:r>
              <a:rPr lang="en-US" sz="2400"/>
              <a:t> under 500 sq. ft.</a:t>
            </a:r>
            <a:r>
              <a:rPr lang="en-US" sz="2400" kern="1200"/>
              <a:t> within CCHS</a:t>
            </a:r>
          </a:p>
        </p:txBody>
      </p:sp>
      <p:sp>
        <p:nvSpPr>
          <p:cNvPr id="1024" name="TextBox 1023">
            <a:extLst>
              <a:ext uri="{FF2B5EF4-FFF2-40B4-BE49-F238E27FC236}">
                <a16:creationId xmlns:a16="http://schemas.microsoft.com/office/drawing/2014/main" id="{BF0F9961-A58B-E8EE-9E4C-584AF9F3601B}"/>
              </a:ext>
            </a:extLst>
          </p:cNvPr>
          <p:cNvSpPr txBox="1"/>
          <p:nvPr/>
        </p:nvSpPr>
        <p:spPr>
          <a:xfrm>
            <a:off x="9702246" y="5969655"/>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1025" name="Graphic 1024" descr="Neighborhood with solid fill">
            <a:extLst>
              <a:ext uri="{FF2B5EF4-FFF2-40B4-BE49-F238E27FC236}">
                <a16:creationId xmlns:a16="http://schemas.microsoft.com/office/drawing/2014/main" id="{BF0A38CC-6168-611E-87B5-26AE35588B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42548" y="5945000"/>
            <a:ext cx="523220" cy="523220"/>
          </a:xfrm>
          <a:prstGeom prst="rect">
            <a:avLst/>
          </a:prstGeom>
        </p:spPr>
      </p:pic>
      <p:sp>
        <p:nvSpPr>
          <p:cNvPr id="9" name="Arrow: Right 8">
            <a:extLst>
              <a:ext uri="{FF2B5EF4-FFF2-40B4-BE49-F238E27FC236}">
                <a16:creationId xmlns:a16="http://schemas.microsoft.com/office/drawing/2014/main" id="{36463DB9-17F3-D13A-3D32-2B949FEDEB82}"/>
              </a:ext>
            </a:extLst>
          </p:cNvPr>
          <p:cNvSpPr/>
          <p:nvPr/>
        </p:nvSpPr>
        <p:spPr>
          <a:xfrm>
            <a:off x="5339810" y="3581408"/>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18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C09C-4953-F3A8-87A8-13895A3F19AC}"/>
              </a:ext>
            </a:extLst>
          </p:cNvPr>
          <p:cNvSpPr>
            <a:spLocks noGrp="1"/>
          </p:cNvSpPr>
          <p:nvPr>
            <p:ph type="title"/>
          </p:nvPr>
        </p:nvSpPr>
        <p:spPr/>
        <p:txBody>
          <a:bodyPr>
            <a:normAutofit/>
          </a:bodyPr>
          <a:lstStyle/>
          <a:p>
            <a:pPr marL="0" indent="0" fontAlgn="base">
              <a:buNone/>
            </a:pPr>
            <a:r>
              <a:rPr lang="en-US" sz="3400" b="1">
                <a:effectLst>
                  <a:outerShdw blurRad="38100" dist="38100" dir="2700000" algn="tl">
                    <a:srgbClr val="000000">
                      <a:alpha val="43137"/>
                    </a:srgbClr>
                  </a:outerShdw>
                </a:effectLst>
              </a:rPr>
              <a:t>Central Urbanized Planned District (CUPD) – Moving &amp; Storage Facilities (Item </a:t>
            </a:r>
            <a:r>
              <a:rPr lang="en-US" sz="3400">
                <a:effectLst>
                  <a:outerShdw blurRad="38100" dist="38100" dir="2700000" algn="tl">
                    <a:srgbClr val="000000">
                      <a:alpha val="43137"/>
                    </a:srgbClr>
                  </a:outerShdw>
                </a:effectLst>
              </a:rPr>
              <a:t>9</a:t>
            </a:r>
            <a:r>
              <a:rPr lang="en-US" sz="3400" b="1">
                <a:effectLst>
                  <a:outerShdw blurRad="38100" dist="38100" dir="2700000" algn="tl">
                    <a:srgbClr val="000000">
                      <a:alpha val="43137"/>
                    </a:srgbClr>
                  </a:outerShdw>
                </a:effectLst>
              </a:rPr>
              <a:t>)</a:t>
            </a:r>
            <a:endParaRPr lang="en-US" sz="3400">
              <a:effectLst>
                <a:outerShdw blurRad="38100" dist="38100" dir="2700000" algn="tl">
                  <a:srgbClr val="000000">
                    <a:alpha val="43137"/>
                  </a:srgbClr>
                </a:outerShdw>
              </a:effectLst>
            </a:endParaRPr>
          </a:p>
        </p:txBody>
      </p:sp>
      <p:sp>
        <p:nvSpPr>
          <p:cNvPr id="18" name="Rectangle: Rounded Corners 17">
            <a:extLst>
              <a:ext uri="{FF2B5EF4-FFF2-40B4-BE49-F238E27FC236}">
                <a16:creationId xmlns:a16="http://schemas.microsoft.com/office/drawing/2014/main" id="{36A799F6-CF26-6548-84F1-29A54F85663B}"/>
              </a:ext>
            </a:extLst>
          </p:cNvPr>
          <p:cNvSpPr/>
          <p:nvPr/>
        </p:nvSpPr>
        <p:spPr>
          <a:xfrm>
            <a:off x="6331547" y="2523033"/>
            <a:ext cx="5180597" cy="3099843"/>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US" sz="2400"/>
              <a:t>Prohibits new moving and storage facilities in specific Central Urbanized (CU) Commercial Zones CU-2-3, CU-2-4, and CU-2-5 to be consistent with the Mid-City Communities Plan</a:t>
            </a:r>
          </a:p>
        </p:txBody>
      </p:sp>
      <p:sp>
        <p:nvSpPr>
          <p:cNvPr id="1024" name="TextBox 1023">
            <a:extLst>
              <a:ext uri="{FF2B5EF4-FFF2-40B4-BE49-F238E27FC236}">
                <a16:creationId xmlns:a16="http://schemas.microsoft.com/office/drawing/2014/main" id="{BF0F9961-A58B-E8EE-9E4C-584AF9F3601B}"/>
              </a:ext>
            </a:extLst>
          </p:cNvPr>
          <p:cNvSpPr txBox="1"/>
          <p:nvPr/>
        </p:nvSpPr>
        <p:spPr>
          <a:xfrm>
            <a:off x="9702246" y="5956007"/>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1025" name="Graphic 1024" descr="Neighborhood with solid fill">
            <a:extLst>
              <a:ext uri="{FF2B5EF4-FFF2-40B4-BE49-F238E27FC236}">
                <a16:creationId xmlns:a16="http://schemas.microsoft.com/office/drawing/2014/main" id="{BF0A38CC-6168-611E-87B5-26AE35588B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42548" y="5932001"/>
            <a:ext cx="523220" cy="523220"/>
          </a:xfrm>
          <a:prstGeom prst="rect">
            <a:avLst/>
          </a:prstGeom>
        </p:spPr>
      </p:pic>
      <p:sp>
        <p:nvSpPr>
          <p:cNvPr id="9" name="Arrow: Right 8">
            <a:extLst>
              <a:ext uri="{FF2B5EF4-FFF2-40B4-BE49-F238E27FC236}">
                <a16:creationId xmlns:a16="http://schemas.microsoft.com/office/drawing/2014/main" id="{36463DB9-17F3-D13A-3D32-2B949FEDEB82}"/>
              </a:ext>
            </a:extLst>
          </p:cNvPr>
          <p:cNvSpPr/>
          <p:nvPr/>
        </p:nvSpPr>
        <p:spPr>
          <a:xfrm>
            <a:off x="5339810" y="3619997"/>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ocess 2">
            <a:extLst>
              <a:ext uri="{FF2B5EF4-FFF2-40B4-BE49-F238E27FC236}">
                <a16:creationId xmlns:a16="http://schemas.microsoft.com/office/drawing/2014/main" id="{1DC75BDE-D19B-0CC9-4587-6403BF9C47F0}"/>
              </a:ext>
            </a:extLst>
          </p:cNvPr>
          <p:cNvSpPr/>
          <p:nvPr/>
        </p:nvSpPr>
        <p:spPr>
          <a:xfrm>
            <a:off x="559559" y="2523034"/>
            <a:ext cx="4544704" cy="3099843"/>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t>The CUPD regulations need to be updated to prohibit moving and storage facility uses to align with the Mid-City Communities Plan that plans for medium-high to high-density housing and commercial uses along transit corridors</a:t>
            </a:r>
          </a:p>
        </p:txBody>
      </p:sp>
    </p:spTree>
    <p:extLst>
      <p:ext uri="{BB962C8B-B14F-4D97-AF65-F5344CB8AC3E}">
        <p14:creationId xmlns:p14="http://schemas.microsoft.com/office/powerpoint/2010/main" val="865996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6A799F6-CF26-6548-84F1-29A54F85663B}"/>
              </a:ext>
            </a:extLst>
          </p:cNvPr>
          <p:cNvSpPr/>
          <p:nvPr/>
        </p:nvSpPr>
        <p:spPr>
          <a:xfrm>
            <a:off x="6528937" y="2618054"/>
            <a:ext cx="3947092" cy="2675303"/>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US" sz="2400"/>
              <a:t>Clarifies that the California Fire Code may require a fire separation distance that is greater than the setback in all base zones</a:t>
            </a:r>
            <a:endParaRPr lang="en-US" sz="2400">
              <a:ea typeface="Calibri"/>
              <a:cs typeface="Calibri"/>
            </a:endParaRPr>
          </a:p>
        </p:txBody>
      </p:sp>
      <p:pic>
        <p:nvPicPr>
          <p:cNvPr id="25" name="Graphic 24" descr="Magnifying glass with solid fill">
            <a:extLst>
              <a:ext uri="{FF2B5EF4-FFF2-40B4-BE49-F238E27FC236}">
                <a16:creationId xmlns:a16="http://schemas.microsoft.com/office/drawing/2014/main" id="{DB620567-E5A1-0D28-8B3F-4F9A35F2BB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325903" y="6077319"/>
            <a:ext cx="358221" cy="358221"/>
          </a:xfrm>
          <a:prstGeom prst="rect">
            <a:avLst/>
          </a:prstGeom>
        </p:spPr>
      </p:pic>
      <p:sp>
        <p:nvSpPr>
          <p:cNvPr id="26" name="TextBox 25">
            <a:extLst>
              <a:ext uri="{FF2B5EF4-FFF2-40B4-BE49-F238E27FC236}">
                <a16:creationId xmlns:a16="http://schemas.microsoft.com/office/drawing/2014/main" id="{5C424910-66C0-2A6D-CDBA-4EE5A2066700}"/>
              </a:ext>
            </a:extLst>
          </p:cNvPr>
          <p:cNvSpPr txBox="1"/>
          <p:nvPr/>
        </p:nvSpPr>
        <p:spPr>
          <a:xfrm>
            <a:off x="10684124" y="6127763"/>
            <a:ext cx="1691125" cy="307777"/>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Clarification </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44" name="Flowchart: Process 43">
            <a:extLst>
              <a:ext uri="{FF2B5EF4-FFF2-40B4-BE49-F238E27FC236}">
                <a16:creationId xmlns:a16="http://schemas.microsoft.com/office/drawing/2014/main" id="{F8FEC707-5CBE-5B3C-C287-683B3E14D068}"/>
              </a:ext>
            </a:extLst>
          </p:cNvPr>
          <p:cNvSpPr/>
          <p:nvPr/>
        </p:nvSpPr>
        <p:spPr>
          <a:xfrm>
            <a:off x="725466" y="2618054"/>
            <a:ext cx="4029217" cy="2675303"/>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t>State law requires a fire separation distance in all base zones to be sufficient for fire safety and emergency access that may be greater than the setbacks</a:t>
            </a:r>
          </a:p>
        </p:txBody>
      </p:sp>
      <p:sp>
        <p:nvSpPr>
          <p:cNvPr id="2" name="Arrow: Right 1">
            <a:extLst>
              <a:ext uri="{FF2B5EF4-FFF2-40B4-BE49-F238E27FC236}">
                <a16:creationId xmlns:a16="http://schemas.microsoft.com/office/drawing/2014/main" id="{565D5EF2-EE00-CD70-5656-6320B5105656}"/>
              </a:ext>
            </a:extLst>
          </p:cNvPr>
          <p:cNvSpPr/>
          <p:nvPr/>
        </p:nvSpPr>
        <p:spPr>
          <a:xfrm>
            <a:off x="5263715" y="3528229"/>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3">
            <a:extLst>
              <a:ext uri="{FF2B5EF4-FFF2-40B4-BE49-F238E27FC236}">
                <a16:creationId xmlns:a16="http://schemas.microsoft.com/office/drawing/2014/main" id="{7DB60D12-19FE-EC34-363B-404E8F3C2D85}"/>
              </a:ext>
            </a:extLst>
          </p:cNvPr>
          <p:cNvSpPr>
            <a:spLocks noGrp="1"/>
          </p:cNvSpPr>
          <p:nvPr>
            <p:ph type="title"/>
          </p:nvPr>
        </p:nvSpPr>
        <p:spPr>
          <a:xfrm>
            <a:off x="725466" y="304195"/>
            <a:ext cx="10515600" cy="1325563"/>
          </a:xfrm>
        </p:spPr>
        <p:txBody>
          <a:bodyPr>
            <a:normAutofit/>
          </a:bodyPr>
          <a:lstStyle/>
          <a:p>
            <a:r>
              <a:rPr lang="en-US" sz="3400">
                <a:effectLst>
                  <a:outerShdw blurRad="38100" dist="38100" dir="2700000" algn="tl">
                    <a:srgbClr val="000000">
                      <a:alpha val="43137"/>
                    </a:srgbClr>
                  </a:outerShdw>
                </a:effectLst>
              </a:rPr>
              <a:t>Setback Requirements - Fire Separation Distance</a:t>
            </a:r>
            <a:r>
              <a:rPr lang="en-US" sz="3400" b="1">
                <a:effectLst>
                  <a:outerShdw blurRad="38100" dist="38100" dir="2700000" algn="tl">
                    <a:srgbClr val="000000">
                      <a:alpha val="43137"/>
                    </a:srgbClr>
                  </a:outerShdw>
                </a:effectLst>
              </a:rPr>
              <a:t> (Item 17)</a:t>
            </a:r>
            <a:endParaRPr lang="en-US" sz="34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151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c 24" descr="Magnifying glass with solid fill">
            <a:extLst>
              <a:ext uri="{FF2B5EF4-FFF2-40B4-BE49-F238E27FC236}">
                <a16:creationId xmlns:a16="http://schemas.microsoft.com/office/drawing/2014/main" id="{DB620567-E5A1-0D28-8B3F-4F9A35F2BB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487603" y="6095792"/>
            <a:ext cx="358221" cy="358221"/>
          </a:xfrm>
          <a:prstGeom prst="rect">
            <a:avLst/>
          </a:prstGeom>
        </p:spPr>
      </p:pic>
      <p:sp>
        <p:nvSpPr>
          <p:cNvPr id="26" name="TextBox 25">
            <a:extLst>
              <a:ext uri="{FF2B5EF4-FFF2-40B4-BE49-F238E27FC236}">
                <a16:creationId xmlns:a16="http://schemas.microsoft.com/office/drawing/2014/main" id="{5C424910-66C0-2A6D-CDBA-4EE5A2066700}"/>
              </a:ext>
            </a:extLst>
          </p:cNvPr>
          <p:cNvSpPr txBox="1"/>
          <p:nvPr/>
        </p:nvSpPr>
        <p:spPr>
          <a:xfrm>
            <a:off x="10845824" y="6121015"/>
            <a:ext cx="1691125" cy="307777"/>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Clarification </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44" name="Flowchart: Process 43">
            <a:extLst>
              <a:ext uri="{FF2B5EF4-FFF2-40B4-BE49-F238E27FC236}">
                <a16:creationId xmlns:a16="http://schemas.microsoft.com/office/drawing/2014/main" id="{F8FEC707-5CBE-5B3C-C287-683B3E14D068}"/>
              </a:ext>
            </a:extLst>
          </p:cNvPr>
          <p:cNvSpPr/>
          <p:nvPr/>
        </p:nvSpPr>
        <p:spPr>
          <a:xfrm>
            <a:off x="725466" y="2565784"/>
            <a:ext cx="4378163" cy="2621281"/>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t>The mixed-use base zone regulations need to be updated to clarify that up to 50 percent of the Live/Work Quarters floor area may be used to comply with the employment use requirements in the Employment Mixed-Use (EMX) zone</a:t>
            </a:r>
          </a:p>
        </p:txBody>
      </p:sp>
      <p:sp>
        <p:nvSpPr>
          <p:cNvPr id="2" name="Arrow: Right 1">
            <a:extLst>
              <a:ext uri="{FF2B5EF4-FFF2-40B4-BE49-F238E27FC236}">
                <a16:creationId xmlns:a16="http://schemas.microsoft.com/office/drawing/2014/main" id="{565D5EF2-EE00-CD70-5656-6320B5105656}"/>
              </a:ext>
            </a:extLst>
          </p:cNvPr>
          <p:cNvSpPr/>
          <p:nvPr/>
        </p:nvSpPr>
        <p:spPr>
          <a:xfrm>
            <a:off x="5298706" y="3528227"/>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3">
            <a:extLst>
              <a:ext uri="{FF2B5EF4-FFF2-40B4-BE49-F238E27FC236}">
                <a16:creationId xmlns:a16="http://schemas.microsoft.com/office/drawing/2014/main" id="{7DB60D12-19FE-EC34-363B-404E8F3C2D85}"/>
              </a:ext>
            </a:extLst>
          </p:cNvPr>
          <p:cNvSpPr>
            <a:spLocks noGrp="1"/>
          </p:cNvSpPr>
          <p:nvPr>
            <p:ph type="title"/>
          </p:nvPr>
        </p:nvSpPr>
        <p:spPr>
          <a:xfrm>
            <a:off x="725466" y="304195"/>
            <a:ext cx="10515600" cy="1325563"/>
          </a:xfrm>
        </p:spPr>
        <p:txBody>
          <a:bodyPr>
            <a:normAutofit/>
          </a:bodyPr>
          <a:lstStyle/>
          <a:p>
            <a:r>
              <a:rPr lang="en-US" sz="3400" b="1">
                <a:effectLst>
                  <a:outerShdw blurRad="38100" dist="38100" dir="2700000" algn="tl">
                    <a:srgbClr val="000000">
                      <a:alpha val="43137"/>
                    </a:srgbClr>
                  </a:outerShdw>
                </a:effectLst>
              </a:rPr>
              <a:t>Mixed</a:t>
            </a:r>
            <a:r>
              <a:rPr lang="en-US" sz="3400">
                <a:effectLst>
                  <a:outerShdw blurRad="38100" dist="38100" dir="2700000" algn="tl">
                    <a:srgbClr val="000000">
                      <a:alpha val="43137"/>
                    </a:srgbClr>
                  </a:outerShdw>
                </a:effectLst>
              </a:rPr>
              <a:t>-</a:t>
            </a:r>
            <a:r>
              <a:rPr lang="en-US" sz="3400" b="1">
                <a:effectLst>
                  <a:outerShdw blurRad="38100" dist="38100" dir="2700000" algn="tl">
                    <a:srgbClr val="000000">
                      <a:alpha val="43137"/>
                    </a:srgbClr>
                  </a:outerShdw>
                </a:effectLst>
              </a:rPr>
              <a:t>Use Base Zones – Live/Work Quarters (Item 18)</a:t>
            </a:r>
            <a:endParaRPr lang="en-US" sz="340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91B43549-A86E-BB88-B883-C03BBB412FC5}"/>
              </a:ext>
            </a:extLst>
          </p:cNvPr>
          <p:cNvSpPr/>
          <p:nvPr/>
        </p:nvSpPr>
        <p:spPr>
          <a:xfrm>
            <a:off x="6249973" y="2565784"/>
            <a:ext cx="4378163" cy="2621281"/>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Clarifies that up to 50 percent of Live/Work Quarters floor area can count towards the employment use for the purposes of calculating non-residential floor area to meet the requirements of the EMX zone</a:t>
            </a:r>
          </a:p>
        </p:txBody>
      </p:sp>
    </p:spTree>
    <p:extLst>
      <p:ext uri="{BB962C8B-B14F-4D97-AF65-F5344CB8AC3E}">
        <p14:creationId xmlns:p14="http://schemas.microsoft.com/office/powerpoint/2010/main" val="1042885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6A799F6-CF26-6548-84F1-29A54F85663B}"/>
              </a:ext>
            </a:extLst>
          </p:cNvPr>
          <p:cNvSpPr/>
          <p:nvPr/>
        </p:nvSpPr>
        <p:spPr>
          <a:xfrm>
            <a:off x="6196767" y="2570480"/>
            <a:ext cx="4275513" cy="2672080"/>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Clarifies that “equivalent size” means that the replacement dwelling units must include at least the same total number of bedrooms as the units being replaced to ensure consistency</a:t>
            </a:r>
          </a:p>
        </p:txBody>
      </p:sp>
      <p:pic>
        <p:nvPicPr>
          <p:cNvPr id="25" name="Graphic 24" descr="Magnifying glass with solid fill">
            <a:extLst>
              <a:ext uri="{FF2B5EF4-FFF2-40B4-BE49-F238E27FC236}">
                <a16:creationId xmlns:a16="http://schemas.microsoft.com/office/drawing/2014/main" id="{DB620567-E5A1-0D28-8B3F-4F9A35F2BB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476029" y="6113135"/>
            <a:ext cx="358221" cy="358221"/>
          </a:xfrm>
          <a:prstGeom prst="rect">
            <a:avLst/>
          </a:prstGeom>
        </p:spPr>
      </p:pic>
      <p:sp>
        <p:nvSpPr>
          <p:cNvPr id="26" name="TextBox 25">
            <a:extLst>
              <a:ext uri="{FF2B5EF4-FFF2-40B4-BE49-F238E27FC236}">
                <a16:creationId xmlns:a16="http://schemas.microsoft.com/office/drawing/2014/main" id="{5C424910-66C0-2A6D-CDBA-4EE5A2066700}"/>
              </a:ext>
            </a:extLst>
          </p:cNvPr>
          <p:cNvSpPr txBox="1"/>
          <p:nvPr/>
        </p:nvSpPr>
        <p:spPr>
          <a:xfrm>
            <a:off x="10834250" y="6136283"/>
            <a:ext cx="1691125" cy="307777"/>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Clarification </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44" name="Flowchart: Process 43">
            <a:extLst>
              <a:ext uri="{FF2B5EF4-FFF2-40B4-BE49-F238E27FC236}">
                <a16:creationId xmlns:a16="http://schemas.microsoft.com/office/drawing/2014/main" id="{F8FEC707-5CBE-5B3C-C287-683B3E14D068}"/>
              </a:ext>
            </a:extLst>
          </p:cNvPr>
          <p:cNvSpPr/>
          <p:nvPr/>
        </p:nvSpPr>
        <p:spPr>
          <a:xfrm>
            <a:off x="862766" y="2570480"/>
            <a:ext cx="4275513" cy="2672081"/>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a:t>The Affordable Housing, CCHS, and Dwelling Unit Protection Regulations need to be aligned with Government Code Section 66300.5(d), to ensure that the replacement of dwelling units meet the definition of “equivalent size”</a:t>
            </a:r>
          </a:p>
        </p:txBody>
      </p:sp>
      <p:sp>
        <p:nvSpPr>
          <p:cNvPr id="2" name="Arrow: Right 1">
            <a:extLst>
              <a:ext uri="{FF2B5EF4-FFF2-40B4-BE49-F238E27FC236}">
                <a16:creationId xmlns:a16="http://schemas.microsoft.com/office/drawing/2014/main" id="{565D5EF2-EE00-CD70-5656-6320B5105656}"/>
              </a:ext>
            </a:extLst>
          </p:cNvPr>
          <p:cNvSpPr/>
          <p:nvPr/>
        </p:nvSpPr>
        <p:spPr>
          <a:xfrm>
            <a:off x="5289428" y="3558323"/>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286A926-0A72-EF06-1F94-BABBBF2FDD26}"/>
              </a:ext>
            </a:extLst>
          </p:cNvPr>
          <p:cNvSpPr>
            <a:spLocks noGrp="1"/>
          </p:cNvSpPr>
          <p:nvPr>
            <p:ph type="title"/>
          </p:nvPr>
        </p:nvSpPr>
        <p:spPr>
          <a:xfrm>
            <a:off x="441838" y="374342"/>
            <a:ext cx="11529164" cy="1325563"/>
          </a:xfrm>
        </p:spPr>
        <p:txBody>
          <a:bodyPr>
            <a:noAutofit/>
          </a:bodyPr>
          <a:lstStyle/>
          <a:p>
            <a:r>
              <a:rPr lang="en-US" sz="2800">
                <a:effectLst>
                  <a:outerShdw blurRad="38100" dist="38100" dir="2700000" algn="tl">
                    <a:srgbClr val="000000">
                      <a:alpha val="43137"/>
                    </a:srgbClr>
                  </a:outerShdw>
                </a:effectLst>
              </a:rPr>
              <a:t>Affordable Housing, Complete Communities Housing Solutions (CCHS) and Dwelling Unit Protection Regulations - Replacement of Affordable Dwelling Units (Item 25)</a:t>
            </a:r>
          </a:p>
        </p:txBody>
      </p:sp>
    </p:spTree>
    <p:extLst>
      <p:ext uri="{BB962C8B-B14F-4D97-AF65-F5344CB8AC3E}">
        <p14:creationId xmlns:p14="http://schemas.microsoft.com/office/powerpoint/2010/main" val="3798947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6A799F6-CF26-6548-84F1-29A54F85663B}"/>
              </a:ext>
            </a:extLst>
          </p:cNvPr>
          <p:cNvSpPr/>
          <p:nvPr/>
        </p:nvSpPr>
        <p:spPr>
          <a:xfrm>
            <a:off x="6174201" y="2126980"/>
            <a:ext cx="4412415" cy="1165404"/>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Allows for the ministerial approval of a subdivision of up to 10 dwelling units on lots zoned for multiple dwellings that are 5 acres or less</a:t>
            </a:r>
          </a:p>
        </p:txBody>
      </p:sp>
      <p:sp>
        <p:nvSpPr>
          <p:cNvPr id="34" name="Title 33">
            <a:extLst>
              <a:ext uri="{FF2B5EF4-FFF2-40B4-BE49-F238E27FC236}">
                <a16:creationId xmlns:a16="http://schemas.microsoft.com/office/drawing/2014/main" id="{83E82B57-9461-5EFB-FDE3-0EB2B4337949}"/>
              </a:ext>
            </a:extLst>
          </p:cNvPr>
          <p:cNvSpPr>
            <a:spLocks noGrp="1"/>
          </p:cNvSpPr>
          <p:nvPr>
            <p:ph type="title"/>
          </p:nvPr>
        </p:nvSpPr>
        <p:spPr>
          <a:xfrm>
            <a:off x="847434" y="363679"/>
            <a:ext cx="10515600" cy="1325563"/>
          </a:xfrm>
        </p:spPr>
        <p:txBody>
          <a:bodyPr>
            <a:normAutofit/>
          </a:bodyPr>
          <a:lstStyle/>
          <a:p>
            <a:r>
              <a:rPr lang="en-US" sz="3400" b="1">
                <a:effectLst>
                  <a:outerShdw blurRad="38100" dist="38100" dir="2700000" algn="tl">
                    <a:srgbClr val="000000">
                      <a:alpha val="43137"/>
                    </a:srgbClr>
                  </a:outerShdw>
                </a:effectLst>
              </a:rPr>
              <a:t>Streamlined Small Lot Subdivisions – Multiple Dwelling Unit Zones (Item 40) </a:t>
            </a:r>
            <a:endParaRPr lang="en-US" sz="3400">
              <a:effectLst>
                <a:outerShdw blurRad="38100" dist="38100" dir="2700000" algn="tl">
                  <a:srgbClr val="000000">
                    <a:alpha val="43137"/>
                  </a:srgbClr>
                </a:outerShdw>
              </a:effectLst>
            </a:endParaRPr>
          </a:p>
        </p:txBody>
      </p:sp>
      <p:sp>
        <p:nvSpPr>
          <p:cNvPr id="44" name="Rectangle 43">
            <a:extLst>
              <a:ext uri="{FF2B5EF4-FFF2-40B4-BE49-F238E27FC236}">
                <a16:creationId xmlns:a16="http://schemas.microsoft.com/office/drawing/2014/main" id="{F02796CD-4A96-37A2-0E0C-46BEAA806C1E}"/>
              </a:ext>
            </a:extLst>
          </p:cNvPr>
          <p:cNvSpPr/>
          <p:nvPr/>
        </p:nvSpPr>
        <p:spPr>
          <a:xfrm>
            <a:off x="1584960" y="2560320"/>
            <a:ext cx="3561044" cy="2655631"/>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SB 684 (Caballero - 2023) created a streamlined approval process for subdivisions up to 10 dwelling units, subject to specific criteria  </a:t>
            </a:r>
          </a:p>
        </p:txBody>
      </p:sp>
      <p:sp>
        <p:nvSpPr>
          <p:cNvPr id="6" name="Arrow: Right 5">
            <a:extLst>
              <a:ext uri="{FF2B5EF4-FFF2-40B4-BE49-F238E27FC236}">
                <a16:creationId xmlns:a16="http://schemas.microsoft.com/office/drawing/2014/main" id="{17F652DB-F3F4-CD6B-2FD2-BCF9A8B6FBBB}"/>
              </a:ext>
            </a:extLst>
          </p:cNvPr>
          <p:cNvSpPr/>
          <p:nvPr/>
        </p:nvSpPr>
        <p:spPr>
          <a:xfrm>
            <a:off x="5339810" y="3512484"/>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ourt with solid fill">
            <a:extLst>
              <a:ext uri="{FF2B5EF4-FFF2-40B4-BE49-F238E27FC236}">
                <a16:creationId xmlns:a16="http://schemas.microsoft.com/office/drawing/2014/main" id="{54868363-4768-9357-5D2D-451D7DF807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69659" y="5974820"/>
            <a:ext cx="416957" cy="416957"/>
          </a:xfrm>
          <a:prstGeom prst="rect">
            <a:avLst/>
          </a:prstGeom>
        </p:spPr>
      </p:pic>
      <p:sp>
        <p:nvSpPr>
          <p:cNvPr id="4" name="TextBox 3">
            <a:extLst>
              <a:ext uri="{FF2B5EF4-FFF2-40B4-BE49-F238E27FC236}">
                <a16:creationId xmlns:a16="http://schemas.microsoft.com/office/drawing/2014/main" id="{4C2D7A0F-33B1-F314-CF95-82719728A92A}"/>
              </a:ext>
            </a:extLst>
          </p:cNvPr>
          <p:cNvSpPr txBox="1"/>
          <p:nvPr/>
        </p:nvSpPr>
        <p:spPr>
          <a:xfrm>
            <a:off x="10586616" y="5921688"/>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Compliance with State Law</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3719305A-D67E-7BBE-B33B-7CAE96ED71CB}"/>
              </a:ext>
            </a:extLst>
          </p:cNvPr>
          <p:cNvSpPr/>
          <p:nvPr/>
        </p:nvSpPr>
        <p:spPr>
          <a:xfrm>
            <a:off x="6187440" y="3374869"/>
            <a:ext cx="4385945" cy="1145434"/>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Excludes lots located within High or Very High Fire Severity Zones, wetlands, prime farmland, and environmentally sensitive lands</a:t>
            </a:r>
          </a:p>
        </p:txBody>
      </p:sp>
      <p:sp>
        <p:nvSpPr>
          <p:cNvPr id="7" name="Rectangle 6">
            <a:extLst>
              <a:ext uri="{FF2B5EF4-FFF2-40B4-BE49-F238E27FC236}">
                <a16:creationId xmlns:a16="http://schemas.microsoft.com/office/drawing/2014/main" id="{C342222E-0130-C457-E728-03E0EFDF988D}"/>
              </a:ext>
            </a:extLst>
          </p:cNvPr>
          <p:cNvSpPr/>
          <p:nvPr/>
        </p:nvSpPr>
        <p:spPr>
          <a:xfrm>
            <a:off x="6200671" y="4625899"/>
            <a:ext cx="4385945" cy="924590"/>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Includes demolition restrictions for affordable and rental homes</a:t>
            </a:r>
          </a:p>
        </p:txBody>
      </p:sp>
    </p:spTree>
    <p:extLst>
      <p:ext uri="{BB962C8B-B14F-4D97-AF65-F5344CB8AC3E}">
        <p14:creationId xmlns:p14="http://schemas.microsoft.com/office/powerpoint/2010/main" val="2446796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A091-7F56-908F-9E39-2C0F15E53B4F}"/>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2AF221C2-F90C-233D-19D4-A4A52526C309}"/>
              </a:ext>
            </a:extLst>
          </p:cNvPr>
          <p:cNvSpPr/>
          <p:nvPr/>
        </p:nvSpPr>
        <p:spPr>
          <a:xfrm>
            <a:off x="5624670" y="1835210"/>
            <a:ext cx="4664770" cy="1325563"/>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Allows for the ministerial approval of a  subdivision of up to 10 dwelling units on vacant lots that are 1.5 acres or less in single dwelling unit zones</a:t>
            </a:r>
          </a:p>
        </p:txBody>
      </p:sp>
      <p:sp>
        <p:nvSpPr>
          <p:cNvPr id="34" name="Title 33">
            <a:extLst>
              <a:ext uri="{FF2B5EF4-FFF2-40B4-BE49-F238E27FC236}">
                <a16:creationId xmlns:a16="http://schemas.microsoft.com/office/drawing/2014/main" id="{E86A1BB6-7023-DB57-7887-A96E8EB3C524}"/>
              </a:ext>
            </a:extLst>
          </p:cNvPr>
          <p:cNvSpPr>
            <a:spLocks noGrp="1"/>
          </p:cNvSpPr>
          <p:nvPr>
            <p:ph type="title"/>
          </p:nvPr>
        </p:nvSpPr>
        <p:spPr>
          <a:xfrm>
            <a:off x="847434" y="363679"/>
            <a:ext cx="10515600" cy="1325563"/>
          </a:xfrm>
        </p:spPr>
        <p:txBody>
          <a:bodyPr>
            <a:normAutofit/>
          </a:bodyPr>
          <a:lstStyle/>
          <a:p>
            <a:r>
              <a:rPr lang="en-US" sz="3400" b="1">
                <a:effectLst>
                  <a:outerShdw blurRad="38100" dist="38100" dir="2700000" algn="tl">
                    <a:srgbClr val="000000">
                      <a:alpha val="43137"/>
                    </a:srgbClr>
                  </a:outerShdw>
                </a:effectLst>
              </a:rPr>
              <a:t>Streamlined Small Lot Subdivisions – Single Dwelling Unit Zones (Item 41) </a:t>
            </a:r>
            <a:endParaRPr lang="en-US" sz="3400">
              <a:effectLst>
                <a:outerShdw blurRad="38100" dist="38100" dir="2700000" algn="tl">
                  <a:srgbClr val="000000">
                    <a:alpha val="43137"/>
                  </a:srgbClr>
                </a:outerShdw>
              </a:effectLst>
            </a:endParaRPr>
          </a:p>
        </p:txBody>
      </p:sp>
      <p:sp>
        <p:nvSpPr>
          <p:cNvPr id="44" name="Rectangle 43">
            <a:extLst>
              <a:ext uri="{FF2B5EF4-FFF2-40B4-BE49-F238E27FC236}">
                <a16:creationId xmlns:a16="http://schemas.microsoft.com/office/drawing/2014/main" id="{DBB4885D-6A9D-E3C7-FB83-FBB57AC0574D}"/>
              </a:ext>
            </a:extLst>
          </p:cNvPr>
          <p:cNvSpPr/>
          <p:nvPr/>
        </p:nvSpPr>
        <p:spPr>
          <a:xfrm>
            <a:off x="697122" y="2556589"/>
            <a:ext cx="3675889" cy="2929811"/>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SB 1123 (Caballero - 2024) and AB 130 (Committee on Budget – 2025) expanded the streamlined approval process for subdivisions created by SB 684 and makes other amendments</a:t>
            </a:r>
          </a:p>
        </p:txBody>
      </p:sp>
      <p:sp>
        <p:nvSpPr>
          <p:cNvPr id="6" name="Arrow: Right 5">
            <a:extLst>
              <a:ext uri="{FF2B5EF4-FFF2-40B4-BE49-F238E27FC236}">
                <a16:creationId xmlns:a16="http://schemas.microsoft.com/office/drawing/2014/main" id="{3B2421A3-EE92-0E70-C68A-B0BFD92C6124}"/>
              </a:ext>
            </a:extLst>
          </p:cNvPr>
          <p:cNvSpPr/>
          <p:nvPr/>
        </p:nvSpPr>
        <p:spPr>
          <a:xfrm>
            <a:off x="4630485" y="3577701"/>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ourt with solid fill">
            <a:extLst>
              <a:ext uri="{FF2B5EF4-FFF2-40B4-BE49-F238E27FC236}">
                <a16:creationId xmlns:a16="http://schemas.microsoft.com/office/drawing/2014/main" id="{4FD0C1C0-9B8D-D080-B6A0-01D0E35F2E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399276" y="5971101"/>
            <a:ext cx="416957" cy="416957"/>
          </a:xfrm>
          <a:prstGeom prst="rect">
            <a:avLst/>
          </a:prstGeom>
        </p:spPr>
      </p:pic>
      <p:sp>
        <p:nvSpPr>
          <p:cNvPr id="4" name="TextBox 3">
            <a:extLst>
              <a:ext uri="{FF2B5EF4-FFF2-40B4-BE49-F238E27FC236}">
                <a16:creationId xmlns:a16="http://schemas.microsoft.com/office/drawing/2014/main" id="{27D890A7-AA47-0D51-9DEF-00520E6F3FB8}"/>
              </a:ext>
            </a:extLst>
          </p:cNvPr>
          <p:cNvSpPr txBox="1"/>
          <p:nvPr/>
        </p:nvSpPr>
        <p:spPr>
          <a:xfrm>
            <a:off x="10760369" y="5971101"/>
            <a:ext cx="1635189"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Compliance with State Law</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5AAF8D43-4047-3F1F-E571-96FCD854CBA2}"/>
              </a:ext>
            </a:extLst>
          </p:cNvPr>
          <p:cNvSpPr/>
          <p:nvPr/>
        </p:nvSpPr>
        <p:spPr>
          <a:xfrm>
            <a:off x="5644149" y="3273334"/>
            <a:ext cx="4664770" cy="1000760"/>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Lots must be located adjacent to existing development. The same exclusions for multiple dwelling unit zones apply</a:t>
            </a:r>
          </a:p>
        </p:txBody>
      </p:sp>
      <p:sp>
        <p:nvSpPr>
          <p:cNvPr id="5" name="Rectangle 4">
            <a:extLst>
              <a:ext uri="{FF2B5EF4-FFF2-40B4-BE49-F238E27FC236}">
                <a16:creationId xmlns:a16="http://schemas.microsoft.com/office/drawing/2014/main" id="{E55FE5B7-23EE-9E1C-ACB8-5231BBAE0C54}"/>
              </a:ext>
            </a:extLst>
          </p:cNvPr>
          <p:cNvSpPr/>
          <p:nvPr/>
        </p:nvSpPr>
        <p:spPr>
          <a:xfrm>
            <a:off x="5644149" y="4378311"/>
            <a:ext cx="4664770" cy="2009747"/>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Allows for the creation of remainder parcels that do not count against the 10 lot limit and requires lots to be sold with a dwelling unit unless they are reserved for open space, common area or a remainder parcel</a:t>
            </a:r>
          </a:p>
        </p:txBody>
      </p:sp>
    </p:spTree>
    <p:extLst>
      <p:ext uri="{BB962C8B-B14F-4D97-AF65-F5344CB8AC3E}">
        <p14:creationId xmlns:p14="http://schemas.microsoft.com/office/powerpoint/2010/main" val="130018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185F-73B2-9219-CB22-7FB0D14D2516}"/>
              </a:ext>
            </a:extLst>
          </p:cNvPr>
          <p:cNvSpPr>
            <a:spLocks noGrp="1"/>
          </p:cNvSpPr>
          <p:nvPr>
            <p:ph type="title"/>
          </p:nvPr>
        </p:nvSpPr>
        <p:spPr>
          <a:xfrm>
            <a:off x="189298" y="452181"/>
            <a:ext cx="10193191" cy="803190"/>
          </a:xfrm>
        </p:spPr>
        <p:txBody>
          <a:bodyPr>
            <a:normAutofit/>
          </a:bodyPr>
          <a:lstStyle/>
          <a:p>
            <a:r>
              <a:rPr lang="en-US" sz="5000"/>
              <a:t>Workshop Schedule</a:t>
            </a:r>
          </a:p>
        </p:txBody>
      </p:sp>
      <p:graphicFrame>
        <p:nvGraphicFramePr>
          <p:cNvPr id="10" name="Content Placeholder 3">
            <a:extLst>
              <a:ext uri="{FF2B5EF4-FFF2-40B4-BE49-F238E27FC236}">
                <a16:creationId xmlns:a16="http://schemas.microsoft.com/office/drawing/2014/main" id="{0C02D00A-A6FC-E643-E4FB-1726E9B7372E}"/>
              </a:ext>
            </a:extLst>
          </p:cNvPr>
          <p:cNvGraphicFramePr>
            <a:graphicFrameLocks/>
          </p:cNvGraphicFramePr>
          <p:nvPr>
            <p:extLst>
              <p:ext uri="{D42A27DB-BD31-4B8C-83A1-F6EECF244321}">
                <p14:modId xmlns:p14="http://schemas.microsoft.com/office/powerpoint/2010/main" val="1724481003"/>
              </p:ext>
            </p:extLst>
          </p:nvPr>
        </p:nvGraphicFramePr>
        <p:xfrm>
          <a:off x="189298" y="1503336"/>
          <a:ext cx="11164502" cy="4673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5794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1544-A02C-D82C-6B63-5E3347D4C00D}"/>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C4E29FFA-9E70-30AC-32F5-2B7BE60E10D0}"/>
              </a:ext>
            </a:extLst>
          </p:cNvPr>
          <p:cNvSpPr/>
          <p:nvPr/>
        </p:nvSpPr>
        <p:spPr>
          <a:xfrm>
            <a:off x="6185878" y="2579299"/>
            <a:ext cx="5227616" cy="1107016"/>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Reduces the minimum parking requirement by 50 percent for a place of religious assembly outside of a Transit Priority Area</a:t>
            </a:r>
          </a:p>
        </p:txBody>
      </p:sp>
      <p:sp>
        <p:nvSpPr>
          <p:cNvPr id="34" name="Title 33">
            <a:extLst>
              <a:ext uri="{FF2B5EF4-FFF2-40B4-BE49-F238E27FC236}">
                <a16:creationId xmlns:a16="http://schemas.microsoft.com/office/drawing/2014/main" id="{C45BFD4B-0740-973B-472E-9E270421816C}"/>
              </a:ext>
            </a:extLst>
          </p:cNvPr>
          <p:cNvSpPr>
            <a:spLocks noGrp="1"/>
          </p:cNvSpPr>
          <p:nvPr>
            <p:ph type="title"/>
          </p:nvPr>
        </p:nvSpPr>
        <p:spPr>
          <a:xfrm>
            <a:off x="847434" y="363679"/>
            <a:ext cx="10515600" cy="1325563"/>
          </a:xfrm>
        </p:spPr>
        <p:txBody>
          <a:bodyPr>
            <a:normAutofit/>
          </a:bodyPr>
          <a:lstStyle/>
          <a:p>
            <a:r>
              <a:rPr lang="en-US" sz="3400">
                <a:effectLst>
                  <a:outerShdw blurRad="38100" dist="38100" dir="2700000" algn="tl">
                    <a:srgbClr val="000000">
                      <a:alpha val="43137"/>
                    </a:srgbClr>
                  </a:outerShdw>
                </a:effectLst>
              </a:rPr>
              <a:t>Parking Regulations - Religious Uses with Housing </a:t>
            </a:r>
            <a:r>
              <a:rPr lang="en-US" sz="3400" b="1">
                <a:effectLst>
                  <a:outerShdw blurRad="38100" dist="38100" dir="2700000" algn="tl">
                    <a:srgbClr val="000000">
                      <a:alpha val="43137"/>
                    </a:srgbClr>
                  </a:outerShdw>
                </a:effectLst>
              </a:rPr>
              <a:t>(Item 45) </a:t>
            </a:r>
            <a:endParaRPr lang="en-US" sz="3400">
              <a:effectLst>
                <a:outerShdw blurRad="38100" dist="38100" dir="2700000" algn="tl">
                  <a:srgbClr val="000000">
                    <a:alpha val="43137"/>
                  </a:srgbClr>
                </a:outerShdw>
              </a:effectLst>
            </a:endParaRPr>
          </a:p>
        </p:txBody>
      </p:sp>
      <p:sp>
        <p:nvSpPr>
          <p:cNvPr id="44" name="Rectangle 43">
            <a:extLst>
              <a:ext uri="{FF2B5EF4-FFF2-40B4-BE49-F238E27FC236}">
                <a16:creationId xmlns:a16="http://schemas.microsoft.com/office/drawing/2014/main" id="{513DADF9-4185-D98D-7D06-E03FF219DD75}"/>
              </a:ext>
            </a:extLst>
          </p:cNvPr>
          <p:cNvSpPr/>
          <p:nvPr/>
        </p:nvSpPr>
        <p:spPr>
          <a:xfrm>
            <a:off x="709638" y="2579299"/>
            <a:ext cx="4411002" cy="262534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AB 2244 (Wick- 2022) implemented a reduction in minimum parking requirements for developments that include both housing and a place of religious assembly</a:t>
            </a:r>
          </a:p>
        </p:txBody>
      </p:sp>
      <p:sp>
        <p:nvSpPr>
          <p:cNvPr id="6" name="Arrow: Right 5">
            <a:extLst>
              <a:ext uri="{FF2B5EF4-FFF2-40B4-BE49-F238E27FC236}">
                <a16:creationId xmlns:a16="http://schemas.microsoft.com/office/drawing/2014/main" id="{41F7DCEA-8EAA-AA24-7D50-D0C3B4D8407A}"/>
              </a:ext>
            </a:extLst>
          </p:cNvPr>
          <p:cNvSpPr/>
          <p:nvPr/>
        </p:nvSpPr>
        <p:spPr>
          <a:xfrm>
            <a:off x="5275164" y="3543776"/>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ourt with solid fill">
            <a:extLst>
              <a:ext uri="{FF2B5EF4-FFF2-40B4-BE49-F238E27FC236}">
                <a16:creationId xmlns:a16="http://schemas.microsoft.com/office/drawing/2014/main" id="{0E1F756C-BA4B-589D-97EB-07D907F87F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50974" y="5974563"/>
            <a:ext cx="416957" cy="416957"/>
          </a:xfrm>
          <a:prstGeom prst="rect">
            <a:avLst/>
          </a:prstGeom>
        </p:spPr>
      </p:pic>
      <p:sp>
        <p:nvSpPr>
          <p:cNvPr id="4" name="TextBox 3">
            <a:extLst>
              <a:ext uri="{FF2B5EF4-FFF2-40B4-BE49-F238E27FC236}">
                <a16:creationId xmlns:a16="http://schemas.microsoft.com/office/drawing/2014/main" id="{BB4964C9-1993-265C-2AEA-19FE80C02C1A}"/>
              </a:ext>
            </a:extLst>
          </p:cNvPr>
          <p:cNvSpPr txBox="1"/>
          <p:nvPr/>
        </p:nvSpPr>
        <p:spPr>
          <a:xfrm>
            <a:off x="10567931" y="5921432"/>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Compliance with State Law</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FC86FF90-438D-4089-4C06-883EBDEFE91E}"/>
              </a:ext>
            </a:extLst>
          </p:cNvPr>
          <p:cNvSpPr/>
          <p:nvPr/>
        </p:nvSpPr>
        <p:spPr>
          <a:xfrm>
            <a:off x="6185878" y="3850520"/>
            <a:ext cx="5227616" cy="1354128"/>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Requires 1 parking space per dwelling unit for the housing and allows existing parking to count toward the new development</a:t>
            </a:r>
          </a:p>
        </p:txBody>
      </p:sp>
    </p:spTree>
    <p:extLst>
      <p:ext uri="{BB962C8B-B14F-4D97-AF65-F5344CB8AC3E}">
        <p14:creationId xmlns:p14="http://schemas.microsoft.com/office/powerpoint/2010/main" val="2962928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33DEE-54DB-7CFD-8B20-0E4A76367EEB}"/>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14219F6D-482A-4790-1728-770E0C4CD43D}"/>
              </a:ext>
            </a:extLst>
          </p:cNvPr>
          <p:cNvSpPr/>
          <p:nvPr/>
        </p:nvSpPr>
        <p:spPr>
          <a:xfrm>
            <a:off x="5770330" y="1783880"/>
            <a:ext cx="5090256" cy="945678"/>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 Applies to single dwelling units required to increase parking as part of a remodel or addition</a:t>
            </a:r>
          </a:p>
        </p:txBody>
      </p:sp>
      <p:sp>
        <p:nvSpPr>
          <p:cNvPr id="34" name="Title 33">
            <a:extLst>
              <a:ext uri="{FF2B5EF4-FFF2-40B4-BE49-F238E27FC236}">
                <a16:creationId xmlns:a16="http://schemas.microsoft.com/office/drawing/2014/main" id="{BC865241-2333-0874-F4C8-AF8DAB2FD945}"/>
              </a:ext>
            </a:extLst>
          </p:cNvPr>
          <p:cNvSpPr>
            <a:spLocks noGrp="1"/>
          </p:cNvSpPr>
          <p:nvPr>
            <p:ph type="title"/>
          </p:nvPr>
        </p:nvSpPr>
        <p:spPr>
          <a:xfrm>
            <a:off x="847434" y="363679"/>
            <a:ext cx="10515600" cy="1325563"/>
          </a:xfrm>
        </p:spPr>
        <p:txBody>
          <a:bodyPr>
            <a:normAutofit/>
          </a:bodyPr>
          <a:lstStyle/>
          <a:p>
            <a:r>
              <a:rPr lang="en-US" sz="3400">
                <a:effectLst>
                  <a:outerShdw blurRad="38100" dist="38100" dir="2700000" algn="tl">
                    <a:srgbClr val="000000">
                      <a:alpha val="43137"/>
                    </a:srgbClr>
                  </a:outerShdw>
                </a:effectLst>
              </a:rPr>
              <a:t>Parking Regulations - Single Dwelling Units </a:t>
            </a:r>
            <a:r>
              <a:rPr lang="en-US" sz="3400" b="1">
                <a:effectLst>
                  <a:outerShdw blurRad="38100" dist="38100" dir="2700000" algn="tl">
                    <a:srgbClr val="000000">
                      <a:alpha val="43137"/>
                    </a:srgbClr>
                  </a:outerShdw>
                </a:effectLst>
              </a:rPr>
              <a:t>(Item 47) </a:t>
            </a:r>
            <a:endParaRPr lang="en-US" sz="3400">
              <a:effectLst>
                <a:outerShdw blurRad="38100" dist="38100" dir="2700000" algn="tl">
                  <a:srgbClr val="000000">
                    <a:alpha val="43137"/>
                  </a:srgbClr>
                </a:outerShdw>
              </a:effectLst>
            </a:endParaRPr>
          </a:p>
        </p:txBody>
      </p:sp>
      <p:sp>
        <p:nvSpPr>
          <p:cNvPr id="44" name="Rectangle 43">
            <a:extLst>
              <a:ext uri="{FF2B5EF4-FFF2-40B4-BE49-F238E27FC236}">
                <a16:creationId xmlns:a16="http://schemas.microsoft.com/office/drawing/2014/main" id="{42309C59-6E26-6CC3-1F45-4D2CCCBA5B01}"/>
              </a:ext>
            </a:extLst>
          </p:cNvPr>
          <p:cNvSpPr/>
          <p:nvPr/>
        </p:nvSpPr>
        <p:spPr>
          <a:xfrm>
            <a:off x="570132" y="2240144"/>
            <a:ext cx="4224416" cy="3142584"/>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AB 1308 (Quirk-Silva, 2023) prohibited the increase of minimum parking requirements for single dwelling units that undergo remodels or additions</a:t>
            </a:r>
          </a:p>
        </p:txBody>
      </p:sp>
      <p:sp>
        <p:nvSpPr>
          <p:cNvPr id="6" name="Arrow: Right 5">
            <a:extLst>
              <a:ext uri="{FF2B5EF4-FFF2-40B4-BE49-F238E27FC236}">
                <a16:creationId xmlns:a16="http://schemas.microsoft.com/office/drawing/2014/main" id="{20614E86-8F82-AC82-9444-0C1B767BB7A1}"/>
              </a:ext>
            </a:extLst>
          </p:cNvPr>
          <p:cNvSpPr/>
          <p:nvPr/>
        </p:nvSpPr>
        <p:spPr>
          <a:xfrm>
            <a:off x="4946107" y="3463239"/>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ourt with solid fill">
            <a:extLst>
              <a:ext uri="{FF2B5EF4-FFF2-40B4-BE49-F238E27FC236}">
                <a16:creationId xmlns:a16="http://schemas.microsoft.com/office/drawing/2014/main" id="{55658A9F-E11A-3881-C6CC-6F0FDE6E2B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056621" y="5976050"/>
            <a:ext cx="416957" cy="416957"/>
          </a:xfrm>
          <a:prstGeom prst="rect">
            <a:avLst/>
          </a:prstGeom>
        </p:spPr>
      </p:pic>
      <p:sp>
        <p:nvSpPr>
          <p:cNvPr id="4" name="TextBox 3">
            <a:extLst>
              <a:ext uri="{FF2B5EF4-FFF2-40B4-BE49-F238E27FC236}">
                <a16:creationId xmlns:a16="http://schemas.microsoft.com/office/drawing/2014/main" id="{6D673BF2-491A-F79C-DF65-5F3C8F4EEFF1}"/>
              </a:ext>
            </a:extLst>
          </p:cNvPr>
          <p:cNvSpPr txBox="1"/>
          <p:nvPr/>
        </p:nvSpPr>
        <p:spPr>
          <a:xfrm>
            <a:off x="10517471" y="5922918"/>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Compliance with State Law</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5B99CF5E-C85E-D9E8-0F29-B228CDFDFF2F}"/>
              </a:ext>
            </a:extLst>
          </p:cNvPr>
          <p:cNvSpPr/>
          <p:nvPr/>
        </p:nvSpPr>
        <p:spPr>
          <a:xfrm>
            <a:off x="5770330" y="2835821"/>
            <a:ext cx="5090258" cy="1228970"/>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Only the campus impact areas located outside of a Transit Priority Area and previously conforming regulations require additional parking when homes are expanded</a:t>
            </a:r>
          </a:p>
        </p:txBody>
      </p:sp>
      <p:sp>
        <p:nvSpPr>
          <p:cNvPr id="2" name="Rectangle 1">
            <a:extLst>
              <a:ext uri="{FF2B5EF4-FFF2-40B4-BE49-F238E27FC236}">
                <a16:creationId xmlns:a16="http://schemas.microsoft.com/office/drawing/2014/main" id="{8F95AD03-9BB1-8B15-EB4F-23769390776B}"/>
              </a:ext>
            </a:extLst>
          </p:cNvPr>
          <p:cNvSpPr/>
          <p:nvPr/>
        </p:nvSpPr>
        <p:spPr>
          <a:xfrm>
            <a:off x="5770330" y="4145894"/>
            <a:ext cx="5090256" cy="1565762"/>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Only applies to single dwelling units on their own lot, and remodels cannot exceed base zone development regulations that include but are not limited to height, lot coverage, and floor area ratio</a:t>
            </a:r>
          </a:p>
        </p:txBody>
      </p:sp>
    </p:spTree>
    <p:extLst>
      <p:ext uri="{BB962C8B-B14F-4D97-AF65-F5344CB8AC3E}">
        <p14:creationId xmlns:p14="http://schemas.microsoft.com/office/powerpoint/2010/main" val="1417064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3E82B57-9461-5EFB-FDE3-0EB2B4337949}"/>
              </a:ext>
            </a:extLst>
          </p:cNvPr>
          <p:cNvSpPr>
            <a:spLocks noGrp="1"/>
          </p:cNvSpPr>
          <p:nvPr>
            <p:ph type="title"/>
          </p:nvPr>
        </p:nvSpPr>
        <p:spPr>
          <a:xfrm>
            <a:off x="847434" y="363679"/>
            <a:ext cx="10515600" cy="1325563"/>
          </a:xfrm>
        </p:spPr>
        <p:txBody>
          <a:bodyPr>
            <a:normAutofit/>
          </a:bodyPr>
          <a:lstStyle/>
          <a:p>
            <a:r>
              <a:rPr lang="en-US" sz="3400">
                <a:effectLst>
                  <a:outerShdw blurRad="38100" dist="38100" dir="2700000" algn="tl">
                    <a:srgbClr val="000000">
                      <a:alpha val="43137"/>
                    </a:srgbClr>
                  </a:outerShdw>
                </a:effectLst>
              </a:rPr>
              <a:t>Administrative Abatement Penalties </a:t>
            </a:r>
            <a:r>
              <a:rPr lang="en-US" sz="3400" b="1">
                <a:effectLst>
                  <a:outerShdw blurRad="38100" dist="38100" dir="2700000" algn="tl">
                    <a:srgbClr val="000000">
                      <a:alpha val="43137"/>
                    </a:srgbClr>
                  </a:outerShdw>
                </a:effectLst>
              </a:rPr>
              <a:t>(Item 81)</a:t>
            </a:r>
            <a:endParaRPr lang="en-US" sz="3400">
              <a:effectLst>
                <a:outerShdw blurRad="38100" dist="38100" dir="2700000" algn="tl">
                  <a:srgbClr val="000000">
                    <a:alpha val="43137"/>
                  </a:srgbClr>
                </a:outerShdw>
              </a:effectLst>
            </a:endParaRPr>
          </a:p>
        </p:txBody>
      </p:sp>
      <p:sp>
        <p:nvSpPr>
          <p:cNvPr id="39" name="TextBox 38">
            <a:extLst>
              <a:ext uri="{FF2B5EF4-FFF2-40B4-BE49-F238E27FC236}">
                <a16:creationId xmlns:a16="http://schemas.microsoft.com/office/drawing/2014/main" id="{BD03B67F-8156-977E-0690-878C5F119C23}"/>
              </a:ext>
            </a:extLst>
          </p:cNvPr>
          <p:cNvSpPr txBox="1"/>
          <p:nvPr/>
        </p:nvSpPr>
        <p:spPr>
          <a:xfrm>
            <a:off x="11002778" y="5971101"/>
            <a:ext cx="1417017"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 </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44" name="Flowchart: Process 43">
            <a:extLst>
              <a:ext uri="{FF2B5EF4-FFF2-40B4-BE49-F238E27FC236}">
                <a16:creationId xmlns:a16="http://schemas.microsoft.com/office/drawing/2014/main" id="{F02796CD-4A96-37A2-0E0C-46BEAA806C1E}"/>
              </a:ext>
            </a:extLst>
          </p:cNvPr>
          <p:cNvSpPr/>
          <p:nvPr/>
        </p:nvSpPr>
        <p:spPr>
          <a:xfrm>
            <a:off x="847434" y="2601443"/>
            <a:ext cx="4001303" cy="2526574"/>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administrative abatement penalties need to be increased for causing or maintaining a public nuisance. The administrative abatement penalties have not been revised since 2007</a:t>
            </a:r>
          </a:p>
        </p:txBody>
      </p:sp>
      <p:sp>
        <p:nvSpPr>
          <p:cNvPr id="9" name="Rectangle 8">
            <a:extLst>
              <a:ext uri="{FF2B5EF4-FFF2-40B4-BE49-F238E27FC236}">
                <a16:creationId xmlns:a16="http://schemas.microsoft.com/office/drawing/2014/main" id="{46CCBED2-8815-1632-3183-8A536DFC3F9A}"/>
              </a:ext>
            </a:extLst>
          </p:cNvPr>
          <p:cNvSpPr/>
          <p:nvPr/>
        </p:nvSpPr>
        <p:spPr>
          <a:xfrm>
            <a:off x="6568654" y="2601443"/>
            <a:ext cx="4187487" cy="2526574"/>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Increases the administrative abatement penalties for causing or maintaining a public nuisance to better reflect current administrative and investigation costs</a:t>
            </a:r>
          </a:p>
        </p:txBody>
      </p:sp>
      <p:pic>
        <p:nvPicPr>
          <p:cNvPr id="2" name="Graphic 1" descr="Flowchart with solid fill">
            <a:extLst>
              <a:ext uri="{FF2B5EF4-FFF2-40B4-BE49-F238E27FC236}">
                <a16:creationId xmlns:a16="http://schemas.microsoft.com/office/drawing/2014/main" id="{125D12A5-86F2-D084-908A-2E3FA2FE40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09504" y="6001047"/>
            <a:ext cx="493274" cy="493274"/>
          </a:xfrm>
          <a:prstGeom prst="rect">
            <a:avLst/>
          </a:prstGeom>
        </p:spPr>
      </p:pic>
      <p:sp>
        <p:nvSpPr>
          <p:cNvPr id="3" name="Arrow: Right 2">
            <a:extLst>
              <a:ext uri="{FF2B5EF4-FFF2-40B4-BE49-F238E27FC236}">
                <a16:creationId xmlns:a16="http://schemas.microsoft.com/office/drawing/2014/main" id="{DEA07E69-33F0-DAB1-99DA-0B649257F9C7}"/>
              </a:ext>
            </a:extLst>
          </p:cNvPr>
          <p:cNvSpPr/>
          <p:nvPr/>
        </p:nvSpPr>
        <p:spPr>
          <a:xfrm>
            <a:off x="5330600" y="3516533"/>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346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7558905-B792-366F-FF9E-6AF1A1352CF3}"/>
              </a:ext>
            </a:extLst>
          </p:cNvPr>
          <p:cNvSpPr txBox="1"/>
          <p:nvPr/>
        </p:nvSpPr>
        <p:spPr>
          <a:xfrm>
            <a:off x="10933811" y="5956008"/>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0FEC342C-1AF5-68D0-D2FE-CFA9E864D616}"/>
              </a:ext>
            </a:extLst>
          </p:cNvPr>
          <p:cNvSpPr/>
          <p:nvPr/>
        </p:nvSpPr>
        <p:spPr>
          <a:xfrm>
            <a:off x="687143" y="2596896"/>
            <a:ext cx="4448517" cy="265620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t>The administrative civil penalties for code violations need to be increased to ensure updated enforcement costs and to improve deterrence. The administrative civil penalties have not been updated since 2017</a:t>
            </a:r>
          </a:p>
        </p:txBody>
      </p:sp>
      <p:pic>
        <p:nvPicPr>
          <p:cNvPr id="3" name="Graphic 2" descr="Flowchart with solid fill">
            <a:extLst>
              <a:ext uri="{FF2B5EF4-FFF2-40B4-BE49-F238E27FC236}">
                <a16:creationId xmlns:a16="http://schemas.microsoft.com/office/drawing/2014/main" id="{51719779-19C9-C94D-8D25-8420A5794E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441683" y="5956008"/>
            <a:ext cx="493274" cy="493274"/>
          </a:xfrm>
          <a:prstGeom prst="rect">
            <a:avLst/>
          </a:prstGeom>
        </p:spPr>
      </p:pic>
      <p:sp>
        <p:nvSpPr>
          <p:cNvPr id="4" name="Arrow: Right 3">
            <a:extLst>
              <a:ext uri="{FF2B5EF4-FFF2-40B4-BE49-F238E27FC236}">
                <a16:creationId xmlns:a16="http://schemas.microsoft.com/office/drawing/2014/main" id="{B82F64CE-2356-200E-90B7-DC8859690FE8}"/>
              </a:ext>
            </a:extLst>
          </p:cNvPr>
          <p:cNvSpPr/>
          <p:nvPr/>
        </p:nvSpPr>
        <p:spPr>
          <a:xfrm>
            <a:off x="5309636" y="3539044"/>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700FF2-17A8-1AA3-E702-79FE93B8B83E}"/>
              </a:ext>
            </a:extLst>
          </p:cNvPr>
          <p:cNvSpPr/>
          <p:nvPr/>
        </p:nvSpPr>
        <p:spPr>
          <a:xfrm>
            <a:off x="6239802" y="2596896"/>
            <a:ext cx="4448518" cy="2656204"/>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Raises the administrative civil penalties imposed for general code violations to ensure that civil penalties are better aligned with enforcement costs and serve as a stronger deterrent against noncompliance</a:t>
            </a:r>
          </a:p>
        </p:txBody>
      </p:sp>
      <p:sp>
        <p:nvSpPr>
          <p:cNvPr id="6" name="Title 5">
            <a:extLst>
              <a:ext uri="{FF2B5EF4-FFF2-40B4-BE49-F238E27FC236}">
                <a16:creationId xmlns:a16="http://schemas.microsoft.com/office/drawing/2014/main" id="{AFA6FF26-88E4-2E91-E43E-3C23720F98CA}"/>
              </a:ext>
            </a:extLst>
          </p:cNvPr>
          <p:cNvSpPr>
            <a:spLocks noGrp="1"/>
          </p:cNvSpPr>
          <p:nvPr>
            <p:ph type="title"/>
          </p:nvPr>
        </p:nvSpPr>
        <p:spPr/>
        <p:txBody>
          <a:bodyPr>
            <a:normAutofit/>
          </a:bodyPr>
          <a:lstStyle/>
          <a:p>
            <a:r>
              <a:rPr lang="en-US" sz="3400">
                <a:effectLst>
                  <a:outerShdw blurRad="38100" dist="38100" dir="2700000" algn="tl">
                    <a:srgbClr val="000000">
                      <a:alpha val="43137"/>
                    </a:srgbClr>
                  </a:outerShdw>
                </a:effectLst>
              </a:rPr>
              <a:t>Administrative Civil Penalties (Item 82)</a:t>
            </a:r>
          </a:p>
        </p:txBody>
      </p:sp>
    </p:spTree>
    <p:extLst>
      <p:ext uri="{BB962C8B-B14F-4D97-AF65-F5344CB8AC3E}">
        <p14:creationId xmlns:p14="http://schemas.microsoft.com/office/powerpoint/2010/main" val="1735803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5A2187-43F3-7938-EF0C-A420C276F3B2}"/>
              </a:ext>
            </a:extLst>
          </p:cNvPr>
          <p:cNvSpPr>
            <a:spLocks noGrp="1"/>
          </p:cNvSpPr>
          <p:nvPr>
            <p:ph type="title"/>
          </p:nvPr>
        </p:nvSpPr>
        <p:spPr>
          <a:xfrm>
            <a:off x="502920" y="420569"/>
            <a:ext cx="10515600" cy="1325563"/>
          </a:xfrm>
        </p:spPr>
        <p:txBody>
          <a:bodyPr>
            <a:noAutofit/>
          </a:bodyPr>
          <a:lstStyle/>
          <a:p>
            <a:r>
              <a:rPr lang="en-US" sz="3400" b="1">
                <a:effectLst>
                  <a:outerShdw blurRad="38100" dist="38100" dir="2700000" algn="tl">
                    <a:srgbClr val="000000">
                      <a:alpha val="43137"/>
                    </a:srgbClr>
                  </a:outerShdw>
                </a:effectLst>
              </a:rPr>
              <a:t>Previously Conforming Use Flexibility (Item 87)</a:t>
            </a:r>
          </a:p>
        </p:txBody>
      </p:sp>
      <p:sp>
        <p:nvSpPr>
          <p:cNvPr id="12" name="TextBox 11">
            <a:extLst>
              <a:ext uri="{FF2B5EF4-FFF2-40B4-BE49-F238E27FC236}">
                <a16:creationId xmlns:a16="http://schemas.microsoft.com/office/drawing/2014/main" id="{47558905-B792-366F-FF9E-6AF1A1352CF3}"/>
              </a:ext>
            </a:extLst>
          </p:cNvPr>
          <p:cNvSpPr txBox="1"/>
          <p:nvPr/>
        </p:nvSpPr>
        <p:spPr>
          <a:xfrm>
            <a:off x="11018520" y="5956824"/>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8" name="Flowchart: Process 27">
            <a:extLst>
              <a:ext uri="{FF2B5EF4-FFF2-40B4-BE49-F238E27FC236}">
                <a16:creationId xmlns:a16="http://schemas.microsoft.com/office/drawing/2014/main" id="{0FEC342C-1AF5-68D0-D2FE-CFA9E864D616}"/>
              </a:ext>
            </a:extLst>
          </p:cNvPr>
          <p:cNvSpPr/>
          <p:nvPr/>
        </p:nvSpPr>
        <p:spPr>
          <a:xfrm>
            <a:off x="807313" y="2388359"/>
            <a:ext cx="4291625" cy="2751535"/>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Previously conforming premises and use regulations need to be updated for lots with commercial or industrial uses that were rezoned through a community plan update</a:t>
            </a:r>
          </a:p>
        </p:txBody>
      </p:sp>
      <p:pic>
        <p:nvPicPr>
          <p:cNvPr id="3" name="Graphic 2" descr="Flowchart with solid fill">
            <a:extLst>
              <a:ext uri="{FF2B5EF4-FFF2-40B4-BE49-F238E27FC236}">
                <a16:creationId xmlns:a16="http://schemas.microsoft.com/office/drawing/2014/main" id="{8262145E-95A4-6B84-5B3F-06D8A44A14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25246" y="5971797"/>
            <a:ext cx="493274" cy="493274"/>
          </a:xfrm>
          <a:prstGeom prst="rect">
            <a:avLst/>
          </a:prstGeom>
        </p:spPr>
      </p:pic>
      <p:sp>
        <p:nvSpPr>
          <p:cNvPr id="2" name="Arrow: Right 1">
            <a:extLst>
              <a:ext uri="{FF2B5EF4-FFF2-40B4-BE49-F238E27FC236}">
                <a16:creationId xmlns:a16="http://schemas.microsoft.com/office/drawing/2014/main" id="{56E7F147-BEBA-B796-2351-FE575A063667}"/>
              </a:ext>
            </a:extLst>
          </p:cNvPr>
          <p:cNvSpPr/>
          <p:nvPr/>
        </p:nvSpPr>
        <p:spPr>
          <a:xfrm>
            <a:off x="5325575" y="3758407"/>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08B4309-2C87-E1F6-46ED-3B2F2E69FD68}"/>
              </a:ext>
            </a:extLst>
          </p:cNvPr>
          <p:cNvSpPr/>
          <p:nvPr/>
        </p:nvSpPr>
        <p:spPr>
          <a:xfrm>
            <a:off x="6292413" y="2388359"/>
            <a:ext cx="5092273" cy="1598426"/>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Provides flexibility for lots with commercial or industrial uses that were rezoned through a community plan update by allowing additional but similarly previously conforming uses outside of Environmental Justice Communities</a:t>
            </a:r>
          </a:p>
        </p:txBody>
      </p:sp>
      <p:sp>
        <p:nvSpPr>
          <p:cNvPr id="5" name="Rectangle 4">
            <a:extLst>
              <a:ext uri="{FF2B5EF4-FFF2-40B4-BE49-F238E27FC236}">
                <a16:creationId xmlns:a16="http://schemas.microsoft.com/office/drawing/2014/main" id="{284B0C39-DEB4-D42B-219C-5C0419AD3B1C}"/>
              </a:ext>
            </a:extLst>
          </p:cNvPr>
          <p:cNvSpPr/>
          <p:nvPr/>
        </p:nvSpPr>
        <p:spPr>
          <a:xfrm>
            <a:off x="6292412" y="4134628"/>
            <a:ext cx="5092273" cy="1005266"/>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Requires lots to provide street frontage improvements such as widened sidewalks, street trees, and public spaces</a:t>
            </a:r>
          </a:p>
        </p:txBody>
      </p:sp>
    </p:spTree>
    <p:extLst>
      <p:ext uri="{BB962C8B-B14F-4D97-AF65-F5344CB8AC3E}">
        <p14:creationId xmlns:p14="http://schemas.microsoft.com/office/powerpoint/2010/main" val="2098836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DC90930-A7DA-931D-40F6-698CA23A5F57}"/>
              </a:ext>
            </a:extLst>
          </p:cNvPr>
          <p:cNvSpPr/>
          <p:nvPr/>
        </p:nvSpPr>
        <p:spPr>
          <a:xfrm>
            <a:off x="6164779" y="2595314"/>
            <a:ext cx="5315439" cy="1325563"/>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Requires developments in higher intensity zones that are abutting a lower-density residential zone or open space zones to provide an angled transition plane</a:t>
            </a:r>
          </a:p>
        </p:txBody>
      </p:sp>
      <p:sp>
        <p:nvSpPr>
          <p:cNvPr id="39" name="TextBox 38">
            <a:extLst>
              <a:ext uri="{FF2B5EF4-FFF2-40B4-BE49-F238E27FC236}">
                <a16:creationId xmlns:a16="http://schemas.microsoft.com/office/drawing/2014/main" id="{BD03B67F-8156-977E-0690-878C5F119C23}"/>
              </a:ext>
            </a:extLst>
          </p:cNvPr>
          <p:cNvSpPr txBox="1"/>
          <p:nvPr/>
        </p:nvSpPr>
        <p:spPr>
          <a:xfrm>
            <a:off x="10957146" y="5952265"/>
            <a:ext cx="1691125" cy="738664"/>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a:p>
            <a:r>
              <a:rPr lang="en-US" sz="1400" b="1">
                <a:latin typeface="Open Sans" panose="020B0606030504020204" pitchFamily="34" charset="0"/>
                <a:ea typeface="Open Sans" panose="020B0606030504020204" pitchFamily="34" charset="0"/>
                <a:cs typeface="Open Sans" panose="020B0606030504020204" pitchFamily="34" charset="0"/>
              </a:rPr>
              <a:t> </a:t>
            </a:r>
            <a:endParaRPr lang="en-US" sz="1400"/>
          </a:p>
        </p:txBody>
      </p:sp>
      <p:sp>
        <p:nvSpPr>
          <p:cNvPr id="44" name="Flowchart: Process 43">
            <a:extLst>
              <a:ext uri="{FF2B5EF4-FFF2-40B4-BE49-F238E27FC236}">
                <a16:creationId xmlns:a16="http://schemas.microsoft.com/office/drawing/2014/main" id="{F02796CD-4A96-37A2-0E0C-46BEAA806C1E}"/>
              </a:ext>
            </a:extLst>
          </p:cNvPr>
          <p:cNvSpPr/>
          <p:nvPr/>
        </p:nvSpPr>
        <p:spPr>
          <a:xfrm>
            <a:off x="762000" y="2677963"/>
            <a:ext cx="4346448" cy="2455662"/>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t>The Residential, Commercial, and Mixed - Use base zone regulations need to be updated to establish angled plane requirements for development to provide transitions in bulk and scale, and buffers adjacent to freeways</a:t>
            </a:r>
          </a:p>
        </p:txBody>
      </p:sp>
      <p:pic>
        <p:nvPicPr>
          <p:cNvPr id="3" name="Graphic 2" descr="Flowchart with solid fill">
            <a:extLst>
              <a:ext uri="{FF2B5EF4-FFF2-40B4-BE49-F238E27FC236}">
                <a16:creationId xmlns:a16="http://schemas.microsoft.com/office/drawing/2014/main" id="{327D049E-667C-0D42-9907-576FFAA9A6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01832" y="5965913"/>
            <a:ext cx="493274" cy="493274"/>
          </a:xfrm>
          <a:prstGeom prst="rect">
            <a:avLst/>
          </a:prstGeom>
        </p:spPr>
      </p:pic>
      <p:sp>
        <p:nvSpPr>
          <p:cNvPr id="2" name="Arrow: Right 1">
            <a:extLst>
              <a:ext uri="{FF2B5EF4-FFF2-40B4-BE49-F238E27FC236}">
                <a16:creationId xmlns:a16="http://schemas.microsoft.com/office/drawing/2014/main" id="{4ACBDD22-B9C3-D97A-FD23-9575DD8A27BE}"/>
              </a:ext>
            </a:extLst>
          </p:cNvPr>
          <p:cNvSpPr/>
          <p:nvPr/>
        </p:nvSpPr>
        <p:spPr>
          <a:xfrm>
            <a:off x="5321251" y="3566293"/>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665C72D-7487-5A2F-7ADB-B23E7C1D82C1}"/>
              </a:ext>
            </a:extLst>
          </p:cNvPr>
          <p:cNvSpPr/>
          <p:nvPr/>
        </p:nvSpPr>
        <p:spPr>
          <a:xfrm>
            <a:off x="6164778" y="4018846"/>
            <a:ext cx="5315439" cy="1114779"/>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Requires developments that are adjacent to freeways to provide a landscape buffer and orient outdoor areas away from the freeway</a:t>
            </a:r>
          </a:p>
        </p:txBody>
      </p:sp>
      <p:sp>
        <p:nvSpPr>
          <p:cNvPr id="6" name="Title 5">
            <a:extLst>
              <a:ext uri="{FF2B5EF4-FFF2-40B4-BE49-F238E27FC236}">
                <a16:creationId xmlns:a16="http://schemas.microsoft.com/office/drawing/2014/main" id="{35653B4E-B847-B949-720D-2448CC80203F}"/>
              </a:ext>
            </a:extLst>
          </p:cNvPr>
          <p:cNvSpPr>
            <a:spLocks noGrp="1"/>
          </p:cNvSpPr>
          <p:nvPr>
            <p:ph type="title"/>
          </p:nvPr>
        </p:nvSpPr>
        <p:spPr>
          <a:xfrm>
            <a:off x="441546" y="398813"/>
            <a:ext cx="10515600" cy="1325563"/>
          </a:xfrm>
        </p:spPr>
        <p:txBody>
          <a:bodyPr>
            <a:noAutofit/>
          </a:bodyPr>
          <a:lstStyle/>
          <a:p>
            <a:r>
              <a:rPr lang="en-US" sz="2800">
                <a:effectLst>
                  <a:outerShdw blurRad="38100" dist="38100" dir="2700000" algn="tl">
                    <a:srgbClr val="000000">
                      <a:alpha val="43137"/>
                    </a:srgbClr>
                  </a:outerShdw>
                </a:effectLst>
              </a:rPr>
              <a:t>Residential, Commercial, and Mixed-Use Base Zones -Building Transitions and Buffers from Adjacent Freeways (Item 91)</a:t>
            </a:r>
          </a:p>
        </p:txBody>
      </p:sp>
    </p:spTree>
    <p:extLst>
      <p:ext uri="{BB962C8B-B14F-4D97-AF65-F5344CB8AC3E}">
        <p14:creationId xmlns:p14="http://schemas.microsoft.com/office/powerpoint/2010/main" val="597717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85D4E-F642-D7A4-CD5D-76AB1A489E2E}"/>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AE07F760-47E1-85F1-D57B-2DDF9190ACB0}"/>
              </a:ext>
            </a:extLst>
          </p:cNvPr>
          <p:cNvSpPr/>
          <p:nvPr/>
        </p:nvSpPr>
        <p:spPr>
          <a:xfrm>
            <a:off x="6338366" y="2037912"/>
            <a:ext cx="5170882" cy="927183"/>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Allows Child Care Centers in the MCAS Miramar Airport Influence Area Transition Zone as a limited use</a:t>
            </a:r>
          </a:p>
        </p:txBody>
      </p:sp>
      <p:sp>
        <p:nvSpPr>
          <p:cNvPr id="39" name="TextBox 38">
            <a:extLst>
              <a:ext uri="{FF2B5EF4-FFF2-40B4-BE49-F238E27FC236}">
                <a16:creationId xmlns:a16="http://schemas.microsoft.com/office/drawing/2014/main" id="{FF7A08F0-5F12-7E27-593C-1E7334373C91}"/>
              </a:ext>
            </a:extLst>
          </p:cNvPr>
          <p:cNvSpPr txBox="1"/>
          <p:nvPr/>
        </p:nvSpPr>
        <p:spPr>
          <a:xfrm>
            <a:off x="11107205" y="5935717"/>
            <a:ext cx="1691125" cy="738664"/>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a:p>
            <a:r>
              <a:rPr lang="en-US" sz="1400" b="1">
                <a:latin typeface="Open Sans" panose="020B0606030504020204" pitchFamily="34" charset="0"/>
                <a:ea typeface="Open Sans" panose="020B0606030504020204" pitchFamily="34" charset="0"/>
                <a:cs typeface="Open Sans" panose="020B0606030504020204" pitchFamily="34" charset="0"/>
              </a:rPr>
              <a:t> </a:t>
            </a:r>
            <a:endParaRPr lang="en-US" sz="1400"/>
          </a:p>
        </p:txBody>
      </p:sp>
      <p:sp>
        <p:nvSpPr>
          <p:cNvPr id="44" name="Flowchart: Process 43">
            <a:extLst>
              <a:ext uri="{FF2B5EF4-FFF2-40B4-BE49-F238E27FC236}">
                <a16:creationId xmlns:a16="http://schemas.microsoft.com/office/drawing/2014/main" id="{C3D2F8F5-4DCC-4947-A2D9-A339F0DC3F53}"/>
              </a:ext>
            </a:extLst>
          </p:cNvPr>
          <p:cNvSpPr/>
          <p:nvPr/>
        </p:nvSpPr>
        <p:spPr>
          <a:xfrm>
            <a:off x="838200" y="2496493"/>
            <a:ext cx="4222126" cy="2945704"/>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ALUC Overlay Zone regulations need to be updated  to allow Child Care Centers as a limited use within the MCAS Miramar Airport Influence Area Transition Zone</a:t>
            </a:r>
          </a:p>
        </p:txBody>
      </p:sp>
      <p:pic>
        <p:nvPicPr>
          <p:cNvPr id="3" name="Graphic 2" descr="Flowchart with solid fill">
            <a:extLst>
              <a:ext uri="{FF2B5EF4-FFF2-40B4-BE49-F238E27FC236}">
                <a16:creationId xmlns:a16="http://schemas.microsoft.com/office/drawing/2014/main" id="{879E0F91-1F03-685A-BF38-059E059273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13931" y="5935717"/>
            <a:ext cx="493274" cy="493274"/>
          </a:xfrm>
          <a:prstGeom prst="rect">
            <a:avLst/>
          </a:prstGeom>
        </p:spPr>
      </p:pic>
      <p:sp>
        <p:nvSpPr>
          <p:cNvPr id="2" name="Arrow: Right 1">
            <a:extLst>
              <a:ext uri="{FF2B5EF4-FFF2-40B4-BE49-F238E27FC236}">
                <a16:creationId xmlns:a16="http://schemas.microsoft.com/office/drawing/2014/main" id="{1D694458-C43B-CC3C-5097-4C60E900453A}"/>
              </a:ext>
            </a:extLst>
          </p:cNvPr>
          <p:cNvSpPr/>
          <p:nvPr/>
        </p:nvSpPr>
        <p:spPr>
          <a:xfrm>
            <a:off x="5321251" y="3566293"/>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95E633-B2C8-FB74-5F1F-A34CF9ADB3AD}"/>
              </a:ext>
            </a:extLst>
          </p:cNvPr>
          <p:cNvSpPr/>
          <p:nvPr/>
        </p:nvSpPr>
        <p:spPr>
          <a:xfrm>
            <a:off x="6338366" y="4209506"/>
            <a:ext cx="5170882" cy="1232690"/>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Removes the expansion limit for Child Care Centers under previously conforming regulations that are no longer applicable</a:t>
            </a:r>
          </a:p>
        </p:txBody>
      </p:sp>
      <p:sp>
        <p:nvSpPr>
          <p:cNvPr id="6" name="Title 5">
            <a:extLst>
              <a:ext uri="{FF2B5EF4-FFF2-40B4-BE49-F238E27FC236}">
                <a16:creationId xmlns:a16="http://schemas.microsoft.com/office/drawing/2014/main" id="{ECEA7E04-D9B5-30F0-4186-B98634E335F7}"/>
              </a:ext>
            </a:extLst>
          </p:cNvPr>
          <p:cNvSpPr>
            <a:spLocks noGrp="1"/>
          </p:cNvSpPr>
          <p:nvPr>
            <p:ph type="title"/>
          </p:nvPr>
        </p:nvSpPr>
        <p:spPr>
          <a:xfrm>
            <a:off x="441546" y="245614"/>
            <a:ext cx="10515600" cy="1325563"/>
          </a:xfrm>
        </p:spPr>
        <p:txBody>
          <a:bodyPr>
            <a:noAutofit/>
          </a:bodyPr>
          <a:lstStyle/>
          <a:p>
            <a:r>
              <a:rPr lang="en-US" sz="2400">
                <a:effectLst>
                  <a:outerShdw blurRad="38100" dist="38100" dir="2700000" algn="tl">
                    <a:srgbClr val="000000">
                      <a:alpha val="43137"/>
                    </a:srgbClr>
                  </a:outerShdw>
                </a:effectLst>
              </a:rPr>
              <a:t>Airport Land Use Compatibility (ALUC) Overlay Zone -  Safety Compatibility for Child Care Centers in the Marine Corps Air Station (MCAS) Miramar Airport Influence Area Transition Zone (Item 93)</a:t>
            </a:r>
          </a:p>
        </p:txBody>
      </p:sp>
      <p:sp>
        <p:nvSpPr>
          <p:cNvPr id="5" name="Rectangle 4">
            <a:extLst>
              <a:ext uri="{FF2B5EF4-FFF2-40B4-BE49-F238E27FC236}">
                <a16:creationId xmlns:a16="http://schemas.microsoft.com/office/drawing/2014/main" id="{FE97831E-B769-4D44-FBFF-A0F9058407E1}"/>
              </a:ext>
            </a:extLst>
          </p:cNvPr>
          <p:cNvSpPr/>
          <p:nvPr/>
        </p:nvSpPr>
        <p:spPr>
          <a:xfrm>
            <a:off x="6338366" y="3102701"/>
            <a:ext cx="5170882" cy="927183"/>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Adds a maximum floor area ratio of 0.42 for the Child Care Center use, which is consistent with small assembly uses</a:t>
            </a:r>
          </a:p>
        </p:txBody>
      </p:sp>
    </p:spTree>
    <p:extLst>
      <p:ext uri="{BB962C8B-B14F-4D97-AF65-F5344CB8AC3E}">
        <p14:creationId xmlns:p14="http://schemas.microsoft.com/office/powerpoint/2010/main" val="1803009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5A2187-43F3-7938-EF0C-A420C276F3B2}"/>
              </a:ext>
            </a:extLst>
          </p:cNvPr>
          <p:cNvSpPr>
            <a:spLocks noGrp="1"/>
          </p:cNvSpPr>
          <p:nvPr>
            <p:ph type="title"/>
          </p:nvPr>
        </p:nvSpPr>
        <p:spPr/>
        <p:txBody>
          <a:bodyPr>
            <a:noAutofit/>
          </a:bodyPr>
          <a:lstStyle/>
          <a:p>
            <a:r>
              <a:rPr lang="en-US" sz="3400" b="1">
                <a:effectLst>
                  <a:outerShdw blurRad="38100" dist="38100" dir="2700000" algn="tl">
                    <a:srgbClr val="000000">
                      <a:alpha val="43137"/>
                    </a:srgbClr>
                  </a:outerShdw>
                </a:effectLst>
              </a:rPr>
              <a:t>Wireless Communication Facilities Regulations (Item 94)</a:t>
            </a:r>
          </a:p>
        </p:txBody>
      </p:sp>
      <p:sp>
        <p:nvSpPr>
          <p:cNvPr id="12" name="TextBox 11">
            <a:extLst>
              <a:ext uri="{FF2B5EF4-FFF2-40B4-BE49-F238E27FC236}">
                <a16:creationId xmlns:a16="http://schemas.microsoft.com/office/drawing/2014/main" id="{47558905-B792-366F-FF9E-6AF1A1352CF3}"/>
              </a:ext>
            </a:extLst>
          </p:cNvPr>
          <p:cNvSpPr txBox="1"/>
          <p:nvPr/>
        </p:nvSpPr>
        <p:spPr>
          <a:xfrm>
            <a:off x="11032131" y="5895599"/>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8" name="Flowchart: Process 27">
            <a:extLst>
              <a:ext uri="{FF2B5EF4-FFF2-40B4-BE49-F238E27FC236}">
                <a16:creationId xmlns:a16="http://schemas.microsoft.com/office/drawing/2014/main" id="{0FEC342C-1AF5-68D0-D2FE-CFA9E864D616}"/>
              </a:ext>
            </a:extLst>
          </p:cNvPr>
          <p:cNvSpPr/>
          <p:nvPr/>
        </p:nvSpPr>
        <p:spPr>
          <a:xfrm>
            <a:off x="1162856" y="2675954"/>
            <a:ext cx="3906880" cy="2629471"/>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t>The Wireless Communication Facilities regulations need to be updated to streamline the review process for specific applications to ensure timely approval and avoid requiring Planning Commission approval unless appealed</a:t>
            </a:r>
          </a:p>
        </p:txBody>
      </p:sp>
      <p:pic>
        <p:nvPicPr>
          <p:cNvPr id="3" name="Graphic 2" descr="Flowchart with solid fill">
            <a:extLst>
              <a:ext uri="{FF2B5EF4-FFF2-40B4-BE49-F238E27FC236}">
                <a16:creationId xmlns:a16="http://schemas.microsoft.com/office/drawing/2014/main" id="{A0B1B826-CBD9-A1EE-C23D-AA3612B74F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56267" y="5910572"/>
            <a:ext cx="493274" cy="493274"/>
          </a:xfrm>
          <a:prstGeom prst="rect">
            <a:avLst/>
          </a:prstGeom>
        </p:spPr>
      </p:pic>
      <p:sp>
        <p:nvSpPr>
          <p:cNvPr id="2" name="Arrow: Right 1">
            <a:extLst>
              <a:ext uri="{FF2B5EF4-FFF2-40B4-BE49-F238E27FC236}">
                <a16:creationId xmlns:a16="http://schemas.microsoft.com/office/drawing/2014/main" id="{BD337B18-FE3C-3653-EDEF-33B9892AF89F}"/>
              </a:ext>
            </a:extLst>
          </p:cNvPr>
          <p:cNvSpPr/>
          <p:nvPr/>
        </p:nvSpPr>
        <p:spPr>
          <a:xfrm>
            <a:off x="5339810" y="3619500"/>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266C83-3FD1-01B8-0110-5D25D32487A1}"/>
              </a:ext>
            </a:extLst>
          </p:cNvPr>
          <p:cNvSpPr/>
          <p:nvPr/>
        </p:nvSpPr>
        <p:spPr>
          <a:xfrm>
            <a:off x="6239074" y="2675954"/>
            <a:ext cx="4317193" cy="2629471"/>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 Streamlines the review process by reducing the approval process for specific wireless communication facility applications</a:t>
            </a:r>
          </a:p>
        </p:txBody>
      </p:sp>
    </p:spTree>
    <p:extLst>
      <p:ext uri="{BB962C8B-B14F-4D97-AF65-F5344CB8AC3E}">
        <p14:creationId xmlns:p14="http://schemas.microsoft.com/office/powerpoint/2010/main" val="136759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5A2187-43F3-7938-EF0C-A420C276F3B2}"/>
              </a:ext>
            </a:extLst>
          </p:cNvPr>
          <p:cNvSpPr>
            <a:spLocks noGrp="1"/>
          </p:cNvSpPr>
          <p:nvPr>
            <p:ph type="title"/>
          </p:nvPr>
        </p:nvSpPr>
        <p:spPr/>
        <p:txBody>
          <a:bodyPr>
            <a:noAutofit/>
          </a:bodyPr>
          <a:lstStyle/>
          <a:p>
            <a:r>
              <a:rPr lang="en-US" sz="3400">
                <a:effectLst>
                  <a:outerShdw blurRad="38100" dist="38100" dir="2700000" algn="tl">
                    <a:srgbClr val="000000">
                      <a:alpha val="43137"/>
                    </a:srgbClr>
                  </a:outerShdw>
                </a:effectLst>
              </a:rPr>
              <a:t>Development Impact Fees – Accessory Dwelling Units </a:t>
            </a:r>
            <a:r>
              <a:rPr lang="en-US" sz="3400" b="1">
                <a:effectLst>
                  <a:outerShdw blurRad="38100" dist="38100" dir="2700000" algn="tl">
                    <a:srgbClr val="000000">
                      <a:alpha val="43137"/>
                    </a:srgbClr>
                  </a:outerShdw>
                </a:effectLst>
              </a:rPr>
              <a:t>(Item 95)</a:t>
            </a:r>
          </a:p>
        </p:txBody>
      </p:sp>
      <p:sp>
        <p:nvSpPr>
          <p:cNvPr id="12" name="TextBox 11">
            <a:extLst>
              <a:ext uri="{FF2B5EF4-FFF2-40B4-BE49-F238E27FC236}">
                <a16:creationId xmlns:a16="http://schemas.microsoft.com/office/drawing/2014/main" id="{47558905-B792-366F-FF9E-6AF1A1352CF3}"/>
              </a:ext>
            </a:extLst>
          </p:cNvPr>
          <p:cNvSpPr txBox="1"/>
          <p:nvPr/>
        </p:nvSpPr>
        <p:spPr>
          <a:xfrm>
            <a:off x="11032131" y="5895599"/>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8" name="Flowchart: Process 27">
            <a:extLst>
              <a:ext uri="{FF2B5EF4-FFF2-40B4-BE49-F238E27FC236}">
                <a16:creationId xmlns:a16="http://schemas.microsoft.com/office/drawing/2014/main" id="{0FEC342C-1AF5-68D0-D2FE-CFA9E864D616}"/>
              </a:ext>
            </a:extLst>
          </p:cNvPr>
          <p:cNvSpPr/>
          <p:nvPr/>
        </p:nvSpPr>
        <p:spPr>
          <a:xfrm>
            <a:off x="729205" y="2500131"/>
            <a:ext cx="4340531" cy="2997843"/>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t>The Development Impact Fees (DIFs) for Accessory Dwelling Units (ADUs) need to be updated to align with state law that exempts only ADUs under 750 sq. ft. Also, outdated language about scaling fees needs to be removed, as the Citywide DIF structure already adjusts fees based on ADU size</a:t>
            </a:r>
          </a:p>
        </p:txBody>
      </p:sp>
      <p:pic>
        <p:nvPicPr>
          <p:cNvPr id="3" name="Graphic 2" descr="Flowchart with solid fill">
            <a:extLst>
              <a:ext uri="{FF2B5EF4-FFF2-40B4-BE49-F238E27FC236}">
                <a16:creationId xmlns:a16="http://schemas.microsoft.com/office/drawing/2014/main" id="{A0B1B826-CBD9-A1EE-C23D-AA3612B74F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56267" y="5910572"/>
            <a:ext cx="493274" cy="493274"/>
          </a:xfrm>
          <a:prstGeom prst="rect">
            <a:avLst/>
          </a:prstGeom>
        </p:spPr>
      </p:pic>
      <p:sp>
        <p:nvSpPr>
          <p:cNvPr id="2" name="Arrow: Right 1">
            <a:extLst>
              <a:ext uri="{FF2B5EF4-FFF2-40B4-BE49-F238E27FC236}">
                <a16:creationId xmlns:a16="http://schemas.microsoft.com/office/drawing/2014/main" id="{BD337B18-FE3C-3653-EDEF-33B9892AF89F}"/>
              </a:ext>
            </a:extLst>
          </p:cNvPr>
          <p:cNvSpPr/>
          <p:nvPr/>
        </p:nvSpPr>
        <p:spPr>
          <a:xfrm>
            <a:off x="5339810" y="3619500"/>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266C83-3FD1-01B8-0110-5D25D32487A1}"/>
              </a:ext>
            </a:extLst>
          </p:cNvPr>
          <p:cNvSpPr/>
          <p:nvPr/>
        </p:nvSpPr>
        <p:spPr>
          <a:xfrm>
            <a:off x="6239074" y="2501181"/>
            <a:ext cx="4432785" cy="1511931"/>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Aligns DIF for ADUs with state law by exempting only ADUs under 750 sq.ft and removes outdated fee-scaling language for ADU</a:t>
            </a:r>
          </a:p>
        </p:txBody>
      </p:sp>
      <p:sp>
        <p:nvSpPr>
          <p:cNvPr id="5" name="Rectangle 4">
            <a:extLst>
              <a:ext uri="{FF2B5EF4-FFF2-40B4-BE49-F238E27FC236}">
                <a16:creationId xmlns:a16="http://schemas.microsoft.com/office/drawing/2014/main" id="{B740741B-B8DE-0AE1-26BD-6EE630AD0841}"/>
              </a:ext>
            </a:extLst>
          </p:cNvPr>
          <p:cNvSpPr/>
          <p:nvPr/>
        </p:nvSpPr>
        <p:spPr>
          <a:xfrm>
            <a:off x="6239074" y="4322796"/>
            <a:ext cx="4432785" cy="1213676"/>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Clarifies that when a lot has two or more ADUs, only the two smallest ADUs remain exempt</a:t>
            </a:r>
          </a:p>
        </p:txBody>
      </p:sp>
    </p:spTree>
    <p:extLst>
      <p:ext uri="{BB962C8B-B14F-4D97-AF65-F5344CB8AC3E}">
        <p14:creationId xmlns:p14="http://schemas.microsoft.com/office/powerpoint/2010/main" val="3881742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413015" y="1836568"/>
            <a:ext cx="5108426" cy="1353293"/>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Adds language to the calculation of the VMT Reduction Measures Buy-Out Fee in Mobility Zones 2 and 3</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p:txBody>
          <a:bodyPr>
            <a:noAutofit/>
          </a:bodyPr>
          <a:lstStyle/>
          <a:p>
            <a:r>
              <a:rPr lang="en-US" sz="3400" b="1">
                <a:effectLst>
                  <a:outerShdw blurRad="38100" dist="38100" dir="2700000" algn="tl">
                    <a:srgbClr val="000000">
                      <a:alpha val="43137"/>
                    </a:srgbClr>
                  </a:outerShdw>
                </a:effectLst>
              </a:rPr>
              <a:t>Mobility Choices Regulations –Vehicle Miles Traveled (VMT) Reduction Measure Buy-Out Fee for Mobility Zones 2 and 3 (Item 102)</a:t>
            </a:r>
          </a:p>
        </p:txBody>
      </p:sp>
      <p:sp>
        <p:nvSpPr>
          <p:cNvPr id="12" name="TextBox 11">
            <a:extLst>
              <a:ext uri="{FF2B5EF4-FFF2-40B4-BE49-F238E27FC236}">
                <a16:creationId xmlns:a16="http://schemas.microsoft.com/office/drawing/2014/main" id="{C374CE15-45EE-6F91-B360-81673724447D}"/>
              </a:ext>
            </a:extLst>
          </p:cNvPr>
          <p:cNvSpPr txBox="1"/>
          <p:nvPr/>
        </p:nvSpPr>
        <p:spPr>
          <a:xfrm>
            <a:off x="11018483" y="5956750"/>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8" name="Flowchart: Process 27">
            <a:extLst>
              <a:ext uri="{FF2B5EF4-FFF2-40B4-BE49-F238E27FC236}">
                <a16:creationId xmlns:a16="http://schemas.microsoft.com/office/drawing/2014/main" id="{6A6138E8-FECF-9525-C191-8735040C0DB8}"/>
              </a:ext>
            </a:extLst>
          </p:cNvPr>
          <p:cNvSpPr/>
          <p:nvPr/>
        </p:nvSpPr>
        <p:spPr>
          <a:xfrm>
            <a:off x="670559" y="2241588"/>
            <a:ext cx="4331208" cy="3420621"/>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Mobility Choices regulations need to be updated to specify how to calculate the VMT Reduction Measures Buy-Out Fee for Mobility Zones 2 and 3</a:t>
            </a:r>
          </a:p>
        </p:txBody>
      </p:sp>
      <p:pic>
        <p:nvPicPr>
          <p:cNvPr id="3" name="Graphic 2" descr="Flowchart with solid fill">
            <a:extLst>
              <a:ext uri="{FF2B5EF4-FFF2-40B4-BE49-F238E27FC236}">
                <a16:creationId xmlns:a16="http://schemas.microsoft.com/office/drawing/2014/main" id="{08B6F3D4-7844-7C64-5CD7-25A1FAC352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42619" y="5986696"/>
            <a:ext cx="493274" cy="493274"/>
          </a:xfrm>
          <a:prstGeom prst="rect">
            <a:avLst/>
          </a:prstGeom>
        </p:spPr>
      </p:pic>
      <p:sp>
        <p:nvSpPr>
          <p:cNvPr id="2" name="Arrow: Right 1">
            <a:extLst>
              <a:ext uri="{FF2B5EF4-FFF2-40B4-BE49-F238E27FC236}">
                <a16:creationId xmlns:a16="http://schemas.microsoft.com/office/drawing/2014/main" id="{6D861457-4527-B01E-ED3F-CE81F217DD6F}"/>
              </a:ext>
            </a:extLst>
          </p:cNvPr>
          <p:cNvSpPr/>
          <p:nvPr/>
        </p:nvSpPr>
        <p:spPr>
          <a:xfrm>
            <a:off x="5339810" y="3619500"/>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BBDA80-07B0-93E2-12E0-07242CD0C677}"/>
              </a:ext>
            </a:extLst>
          </p:cNvPr>
          <p:cNvSpPr/>
          <p:nvPr/>
        </p:nvSpPr>
        <p:spPr>
          <a:xfrm>
            <a:off x="6403926" y="3335741"/>
            <a:ext cx="5117515" cy="2406098"/>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Establishes a fee structure for development in Mobility Zones 2 and 3 for development applications that choose to pay the buy-out fee if they are unable to implement the VMT Reduction Measures</a:t>
            </a:r>
          </a:p>
        </p:txBody>
      </p:sp>
    </p:spTree>
    <p:extLst>
      <p:ext uri="{BB962C8B-B14F-4D97-AF65-F5344CB8AC3E}">
        <p14:creationId xmlns:p14="http://schemas.microsoft.com/office/powerpoint/2010/main" val="315536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AB5221-204F-B58D-204A-256872111624}"/>
              </a:ext>
            </a:extLst>
          </p:cNvPr>
          <p:cNvSpPr>
            <a:spLocks noGrp="1"/>
          </p:cNvSpPr>
          <p:nvPr>
            <p:ph type="title"/>
          </p:nvPr>
        </p:nvSpPr>
        <p:spPr>
          <a:xfrm>
            <a:off x="838200" y="530176"/>
            <a:ext cx="5811078" cy="1255692"/>
          </a:xfrm>
        </p:spPr>
        <p:txBody>
          <a:bodyPr>
            <a:normAutofit/>
          </a:bodyPr>
          <a:lstStyle/>
          <a:p>
            <a:r>
              <a:rPr lang="en-US" sz="3400" b="1">
                <a:effectLst>
                  <a:outerShdw blurRad="38100" dist="38100" dir="2700000" algn="tl">
                    <a:srgbClr val="000000">
                      <a:alpha val="43137"/>
                    </a:srgbClr>
                  </a:outerShdw>
                </a:effectLst>
                <a:latin typeface="Open Sans"/>
                <a:ea typeface="Open Sans"/>
                <a:cs typeface="Open Sans"/>
              </a:rPr>
              <a:t>Zoom Q&amp;A Guidance</a:t>
            </a:r>
          </a:p>
        </p:txBody>
      </p:sp>
      <p:sp>
        <p:nvSpPr>
          <p:cNvPr id="5" name="Content Placeholder 2">
            <a:extLst>
              <a:ext uri="{FF2B5EF4-FFF2-40B4-BE49-F238E27FC236}">
                <a16:creationId xmlns:a16="http://schemas.microsoft.com/office/drawing/2014/main" id="{F963B10F-A3A0-6A03-F0EA-8CF1271B33D1}"/>
              </a:ext>
            </a:extLst>
          </p:cNvPr>
          <p:cNvSpPr>
            <a:spLocks noGrp="1"/>
          </p:cNvSpPr>
          <p:nvPr>
            <p:ph idx="1"/>
          </p:nvPr>
        </p:nvSpPr>
        <p:spPr>
          <a:xfrm>
            <a:off x="559904" y="1895199"/>
            <a:ext cx="10515600" cy="4351338"/>
          </a:xfrm>
        </p:spPr>
        <p:txBody>
          <a:bodyPr vert="horz" lIns="91440" tIns="45720" rIns="91440" bIns="45720" rtlCol="0" anchor="t">
            <a:noAutofit/>
          </a:bodyPr>
          <a:lstStyle/>
          <a:p>
            <a:r>
              <a:rPr lang="en-US" sz="2300">
                <a:latin typeface="+mn-lt"/>
                <a:ea typeface="Open Sans"/>
                <a:cs typeface="Open Sans"/>
              </a:rPr>
              <a:t>To submit a question during the presentation, please click the </a:t>
            </a:r>
            <a:r>
              <a:rPr lang="en-US" sz="2300" b="1">
                <a:latin typeface="+mn-lt"/>
                <a:ea typeface="Open Sans"/>
                <a:cs typeface="Open Sans"/>
              </a:rPr>
              <a:t>Q&amp;A       </a:t>
            </a:r>
            <a:r>
              <a:rPr lang="en-US" sz="2300">
                <a:latin typeface="+mn-lt"/>
                <a:ea typeface="Open Sans"/>
                <a:cs typeface="Open Sans"/>
              </a:rPr>
              <a:t>icon in the webinar controls. You may receive a verbal or written response. </a:t>
            </a:r>
            <a:endParaRPr lang="en-US" sz="2300">
              <a:latin typeface="+mn-lt"/>
            </a:endParaRPr>
          </a:p>
          <a:p>
            <a:r>
              <a:rPr lang="en-US" sz="2300">
                <a:latin typeface="+mn-lt"/>
                <a:ea typeface="Open Sans"/>
                <a:cs typeface="Open Sans"/>
              </a:rPr>
              <a:t>You will have an opportunity to ask questions and make comments verbally at the end of the presentation, as time permits. To do so, please click the </a:t>
            </a:r>
            <a:r>
              <a:rPr lang="en-US" sz="2300" b="1">
                <a:latin typeface="+mn-lt"/>
                <a:ea typeface="Open Sans"/>
                <a:cs typeface="Open Sans"/>
              </a:rPr>
              <a:t>Raise Hand     </a:t>
            </a:r>
            <a:r>
              <a:rPr lang="en-US" sz="2300">
                <a:latin typeface="+mn-lt"/>
                <a:ea typeface="Open Sans"/>
                <a:cs typeface="Open Sans"/>
              </a:rPr>
              <a:t>icon</a:t>
            </a:r>
            <a:r>
              <a:rPr lang="en-US" sz="2300" b="1">
                <a:latin typeface="+mn-lt"/>
                <a:ea typeface="Open Sans"/>
                <a:cs typeface="Open Sans"/>
              </a:rPr>
              <a:t> </a:t>
            </a:r>
            <a:r>
              <a:rPr lang="en-US" sz="2300">
                <a:latin typeface="+mn-lt"/>
                <a:ea typeface="Open Sans"/>
                <a:cs typeface="Open Sans"/>
              </a:rPr>
              <a:t>in the webinar controls found at the bottom of your Zoom window. When selected, you may be prompted to unmute yourself.  </a:t>
            </a:r>
            <a:endParaRPr lang="en-US" sz="2300">
              <a:latin typeface="+mn-lt"/>
            </a:endParaRPr>
          </a:p>
          <a:p>
            <a:r>
              <a:rPr lang="en-US" sz="2300">
                <a:latin typeface="+mn-lt"/>
                <a:ea typeface="Open Sans"/>
                <a:cs typeface="Open Sans"/>
              </a:rPr>
              <a:t>City Planning staff will do our best to answer all questions. If we are unable to answer your question due to time constraints, please contact us at </a:t>
            </a:r>
            <a:r>
              <a:rPr lang="en-US" sz="2300">
                <a:latin typeface="+mn-lt"/>
                <a:ea typeface="Open Sans"/>
                <a:cs typeface="Open Sans"/>
                <a:hlinkClick r:id="rId3"/>
              </a:rPr>
              <a:t>developmentcode@sandiego.gov</a:t>
            </a:r>
            <a:endParaRPr lang="en-US" sz="2300">
              <a:latin typeface="+mn-lt"/>
              <a:ea typeface="Open Sans"/>
              <a:cs typeface="Open Sans"/>
            </a:endParaRPr>
          </a:p>
          <a:p>
            <a:r>
              <a:rPr lang="en-US" sz="2300">
                <a:latin typeface="+mn-lt"/>
                <a:ea typeface="Open Sans"/>
                <a:cs typeface="Open Sans"/>
              </a:rPr>
              <a:t>We kindly request that you limit your questions to the topics addressed by the presentation.</a:t>
            </a:r>
          </a:p>
          <a:p>
            <a:endParaRPr lang="en-US"/>
          </a:p>
          <a:p>
            <a:pPr marL="0" indent="0">
              <a:buNone/>
            </a:pPr>
            <a:endParaRPr lang="en-US"/>
          </a:p>
        </p:txBody>
      </p:sp>
      <p:pic>
        <p:nvPicPr>
          <p:cNvPr id="6" name="Picture 4">
            <a:extLst>
              <a:ext uri="{FF2B5EF4-FFF2-40B4-BE49-F238E27FC236}">
                <a16:creationId xmlns:a16="http://schemas.microsoft.com/office/drawing/2014/main" id="{6626F9E5-BE82-F15E-AC92-1E2A15A61A7D}"/>
              </a:ext>
            </a:extLst>
          </p:cNvPr>
          <p:cNvPicPr>
            <a:picLocks noChangeAspect="1"/>
          </p:cNvPicPr>
          <p:nvPr/>
        </p:nvPicPr>
        <p:blipFill>
          <a:blip r:embed="rId4"/>
          <a:stretch>
            <a:fillRect/>
          </a:stretch>
        </p:blipFill>
        <p:spPr>
          <a:xfrm>
            <a:off x="1570382" y="3316024"/>
            <a:ext cx="228602" cy="259843"/>
          </a:xfrm>
          <a:prstGeom prst="rect">
            <a:avLst/>
          </a:prstGeom>
        </p:spPr>
      </p:pic>
      <p:pic>
        <p:nvPicPr>
          <p:cNvPr id="7" name="Picture 5">
            <a:extLst>
              <a:ext uri="{FF2B5EF4-FFF2-40B4-BE49-F238E27FC236}">
                <a16:creationId xmlns:a16="http://schemas.microsoft.com/office/drawing/2014/main" id="{43FDB2D7-6D76-963D-9D04-B26B4B8EC090}"/>
              </a:ext>
            </a:extLst>
          </p:cNvPr>
          <p:cNvPicPr>
            <a:picLocks noChangeAspect="1"/>
          </p:cNvPicPr>
          <p:nvPr/>
        </p:nvPicPr>
        <p:blipFill>
          <a:blip r:embed="rId5"/>
          <a:stretch>
            <a:fillRect/>
          </a:stretch>
        </p:blipFill>
        <p:spPr>
          <a:xfrm>
            <a:off x="8948008" y="1963036"/>
            <a:ext cx="308113" cy="239416"/>
          </a:xfrm>
          <a:prstGeom prst="rect">
            <a:avLst/>
          </a:prstGeom>
        </p:spPr>
      </p:pic>
    </p:spTree>
    <p:extLst>
      <p:ext uri="{BB962C8B-B14F-4D97-AF65-F5344CB8AC3E}">
        <p14:creationId xmlns:p14="http://schemas.microsoft.com/office/powerpoint/2010/main" val="137678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D664-DAB8-04C2-9685-DDC819F47D73}"/>
              </a:ext>
            </a:extLst>
          </p:cNvPr>
          <p:cNvSpPr>
            <a:spLocks noGrp="1"/>
          </p:cNvSpPr>
          <p:nvPr>
            <p:ph type="title"/>
          </p:nvPr>
        </p:nvSpPr>
        <p:spPr/>
        <p:txBody>
          <a:bodyPr>
            <a:normAutofit/>
          </a:bodyPr>
          <a:lstStyle/>
          <a:p>
            <a:r>
              <a:rPr kumimoji="0" lang="en-US" sz="3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2025 LDC Update Summary – Downtown </a:t>
            </a:r>
            <a:endParaRPr lang="en-US" sz="3400">
              <a:solidFill>
                <a:schemeClr val="tx1"/>
              </a:solidFill>
              <a:effectLst>
                <a:outerShdw blurRad="38100" dist="38100" dir="2700000" algn="tl">
                  <a:srgbClr val="000000">
                    <a:alpha val="43137"/>
                  </a:srgbClr>
                </a:outerShdw>
              </a:effectLst>
            </a:endParaRPr>
          </a:p>
        </p:txBody>
      </p:sp>
      <p:graphicFrame>
        <p:nvGraphicFramePr>
          <p:cNvPr id="13" name="Content Placeholder 12">
            <a:extLst>
              <a:ext uri="{FF2B5EF4-FFF2-40B4-BE49-F238E27FC236}">
                <a16:creationId xmlns:a16="http://schemas.microsoft.com/office/drawing/2014/main" id="{9FB7D42F-6E26-45D1-95B8-1C4EEFE2B4A2}"/>
              </a:ext>
            </a:extLst>
          </p:cNvPr>
          <p:cNvGraphicFramePr>
            <a:graphicFrameLocks noGrp="1"/>
          </p:cNvGraphicFramePr>
          <p:nvPr>
            <p:ph idx="1"/>
            <p:extLst>
              <p:ext uri="{D42A27DB-BD31-4B8C-83A1-F6EECF244321}">
                <p14:modId xmlns:p14="http://schemas.microsoft.com/office/powerpoint/2010/main" val="1607101985"/>
              </p:ext>
            </p:extLst>
          </p:nvPr>
        </p:nvGraphicFramePr>
        <p:xfrm>
          <a:off x="838200" y="2291137"/>
          <a:ext cx="10515600" cy="365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Neighborhood with solid fill">
            <a:extLst>
              <a:ext uri="{FF2B5EF4-FFF2-40B4-BE49-F238E27FC236}">
                <a16:creationId xmlns:a16="http://schemas.microsoft.com/office/drawing/2014/main" id="{74B8F980-26D7-BF12-AF14-4C5B81B717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275773" y="4987608"/>
            <a:ext cx="914400" cy="914400"/>
          </a:xfrm>
          <a:prstGeom prst="rect">
            <a:avLst/>
          </a:prstGeom>
        </p:spPr>
      </p:pic>
      <p:pic>
        <p:nvPicPr>
          <p:cNvPr id="6" name="Graphic 5" descr="Magnifying glass with solid fill">
            <a:extLst>
              <a:ext uri="{FF2B5EF4-FFF2-40B4-BE49-F238E27FC236}">
                <a16:creationId xmlns:a16="http://schemas.microsoft.com/office/drawing/2014/main" id="{F8B3CBB6-C052-6A41-8FA5-734779BB1CE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409373" y="4987608"/>
            <a:ext cx="914400" cy="914400"/>
          </a:xfrm>
          <a:prstGeom prst="rect">
            <a:avLst/>
          </a:prstGeom>
        </p:spPr>
      </p:pic>
      <p:pic>
        <p:nvPicPr>
          <p:cNvPr id="7" name="Graphic 6" descr="Court with solid fill">
            <a:extLst>
              <a:ext uri="{FF2B5EF4-FFF2-40B4-BE49-F238E27FC236}">
                <a16:creationId xmlns:a16="http://schemas.microsoft.com/office/drawing/2014/main" id="{A0EB4AC2-CBA9-B3BD-4D66-8D93AF37E6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638800" y="4987608"/>
            <a:ext cx="914400" cy="914400"/>
          </a:xfrm>
          <a:prstGeom prst="rect">
            <a:avLst/>
          </a:prstGeom>
        </p:spPr>
      </p:pic>
      <p:pic>
        <p:nvPicPr>
          <p:cNvPr id="8" name="Graphic 7" descr="Pencil with solid fill">
            <a:extLst>
              <a:ext uri="{FF2B5EF4-FFF2-40B4-BE49-F238E27FC236}">
                <a16:creationId xmlns:a16="http://schemas.microsoft.com/office/drawing/2014/main" id="{5F4BA43E-5EFA-2790-690D-3835CBA2882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772400" y="4987608"/>
            <a:ext cx="914400" cy="914400"/>
          </a:xfrm>
          <a:prstGeom prst="rect">
            <a:avLst/>
          </a:prstGeom>
        </p:spPr>
      </p:pic>
      <p:pic>
        <p:nvPicPr>
          <p:cNvPr id="9" name="Graphic 8" descr="Flowchart with solid fill">
            <a:extLst>
              <a:ext uri="{FF2B5EF4-FFF2-40B4-BE49-F238E27FC236}">
                <a16:creationId xmlns:a16="http://schemas.microsoft.com/office/drawing/2014/main" id="{7FBDD016-C6C2-997A-4611-00C07C1F08F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001827" y="4987608"/>
            <a:ext cx="914400" cy="914400"/>
          </a:xfrm>
          <a:prstGeom prst="rect">
            <a:avLst/>
          </a:prstGeom>
        </p:spPr>
      </p:pic>
    </p:spTree>
    <p:extLst>
      <p:ext uri="{BB962C8B-B14F-4D97-AF65-F5344CB8AC3E}">
        <p14:creationId xmlns:p14="http://schemas.microsoft.com/office/powerpoint/2010/main" val="651827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174809" y="1809755"/>
            <a:ext cx="5286893" cy="1630476"/>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Updates screening requirements to allow the use of landscaping on rooftops to enclose mechanical equipment</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a:xfrm>
            <a:off x="441321" y="336189"/>
            <a:ext cx="10515600" cy="1325563"/>
          </a:xfrm>
        </p:spPr>
        <p:txBody>
          <a:bodyPr>
            <a:noAutofit/>
          </a:bodyPr>
          <a:lstStyle/>
          <a:p>
            <a:r>
              <a:rPr lang="en-US" sz="3400">
                <a:effectLst>
                  <a:outerShdw blurRad="38100" dist="38100" dir="2700000" algn="tl">
                    <a:srgbClr val="000000">
                      <a:alpha val="43137"/>
                    </a:srgbClr>
                  </a:outerShdw>
                </a:effectLst>
              </a:rPr>
              <a:t>Downtown – Rooftop Gardens </a:t>
            </a:r>
            <a:r>
              <a:rPr lang="en-US" sz="3400" b="1">
                <a:effectLst>
                  <a:outerShdw blurRad="38100" dist="38100" dir="2700000" algn="tl">
                    <a:srgbClr val="000000">
                      <a:alpha val="43137"/>
                    </a:srgbClr>
                  </a:outerShdw>
                </a:effectLst>
              </a:rPr>
              <a:t>(Item 1)</a:t>
            </a:r>
          </a:p>
        </p:txBody>
      </p:sp>
      <p:sp>
        <p:nvSpPr>
          <p:cNvPr id="28" name="Flowchart: Process 27">
            <a:extLst>
              <a:ext uri="{FF2B5EF4-FFF2-40B4-BE49-F238E27FC236}">
                <a16:creationId xmlns:a16="http://schemas.microsoft.com/office/drawing/2014/main" id="{6A6138E8-FECF-9525-C191-8735040C0DB8}"/>
              </a:ext>
            </a:extLst>
          </p:cNvPr>
          <p:cNvSpPr/>
          <p:nvPr/>
        </p:nvSpPr>
        <p:spPr>
          <a:xfrm>
            <a:off x="599410" y="2272261"/>
            <a:ext cx="4369246" cy="2974848"/>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Current requirements for screening rooftop mechanical equipment within Downtown do not allow flexibility to provide rooftop landscaping, which limits opportunities for urban green space</a:t>
            </a:r>
          </a:p>
        </p:txBody>
      </p:sp>
      <p:sp>
        <p:nvSpPr>
          <p:cNvPr id="2" name="Arrow: Right 1">
            <a:extLst>
              <a:ext uri="{FF2B5EF4-FFF2-40B4-BE49-F238E27FC236}">
                <a16:creationId xmlns:a16="http://schemas.microsoft.com/office/drawing/2014/main" id="{6D861457-4527-B01E-ED3F-CE81F217DD6F}"/>
              </a:ext>
            </a:extLst>
          </p:cNvPr>
          <p:cNvSpPr/>
          <p:nvPr/>
        </p:nvSpPr>
        <p:spPr>
          <a:xfrm>
            <a:off x="5265170" y="3588234"/>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7C4AD9-A8F2-3DAB-E10E-DC22E368B06E}"/>
              </a:ext>
            </a:extLst>
          </p:cNvPr>
          <p:cNvSpPr txBox="1"/>
          <p:nvPr/>
        </p:nvSpPr>
        <p:spPr>
          <a:xfrm>
            <a:off x="9712044" y="5921252"/>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5" name="Graphic 4" descr="Neighborhood with solid fill">
            <a:extLst>
              <a:ext uri="{FF2B5EF4-FFF2-40B4-BE49-F238E27FC236}">
                <a16:creationId xmlns:a16="http://schemas.microsoft.com/office/drawing/2014/main" id="{5FAFD14E-E465-3F5E-866E-A402FAD608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56196" y="5934900"/>
            <a:ext cx="523220" cy="523220"/>
          </a:xfrm>
          <a:prstGeom prst="rect">
            <a:avLst/>
          </a:prstGeom>
        </p:spPr>
      </p:pic>
      <p:sp>
        <p:nvSpPr>
          <p:cNvPr id="6" name="Rectangle 5">
            <a:extLst>
              <a:ext uri="{FF2B5EF4-FFF2-40B4-BE49-F238E27FC236}">
                <a16:creationId xmlns:a16="http://schemas.microsoft.com/office/drawing/2014/main" id="{56A74703-5E29-85E1-A089-5A6FB55388A5}"/>
              </a:ext>
            </a:extLst>
          </p:cNvPr>
          <p:cNvSpPr/>
          <p:nvPr/>
        </p:nvSpPr>
        <p:spPr>
          <a:xfrm>
            <a:off x="6158746" y="3588234"/>
            <a:ext cx="5319021" cy="1761443"/>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Incentivizes rooftop gardens by expanding an existing incentive to offer an additional density bonus if a development includes a rooftop garden for building occupants</a:t>
            </a:r>
          </a:p>
        </p:txBody>
      </p:sp>
    </p:spTree>
    <p:extLst>
      <p:ext uri="{BB962C8B-B14F-4D97-AF65-F5344CB8AC3E}">
        <p14:creationId xmlns:p14="http://schemas.microsoft.com/office/powerpoint/2010/main" val="4023678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765450" y="2584704"/>
            <a:ext cx="4402604" cy="2576122"/>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Clarifies and expands eligibility for the existing Downtown Urban Open Space density bonus to development that provides new or replaces existing amenities at any existing public park or open space</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a:xfrm>
            <a:off x="441321" y="336189"/>
            <a:ext cx="10515600" cy="1325563"/>
          </a:xfrm>
        </p:spPr>
        <p:txBody>
          <a:bodyPr>
            <a:noAutofit/>
          </a:bodyPr>
          <a:lstStyle/>
          <a:p>
            <a:r>
              <a:rPr lang="en-US" sz="3400">
                <a:effectLst>
                  <a:outerShdw blurRad="38100" dist="38100" dir="2700000" algn="tl">
                    <a:srgbClr val="000000">
                      <a:alpha val="43137"/>
                    </a:srgbClr>
                  </a:outerShdw>
                </a:effectLst>
              </a:rPr>
              <a:t>Downtown – Urban Open Space Bonus Clarification </a:t>
            </a:r>
            <a:r>
              <a:rPr lang="en-US" sz="3400" b="1">
                <a:effectLst>
                  <a:outerShdw blurRad="38100" dist="38100" dir="2700000" algn="tl">
                    <a:srgbClr val="000000">
                      <a:alpha val="43137"/>
                    </a:srgbClr>
                  </a:outerShdw>
                </a:effectLst>
              </a:rPr>
              <a:t>(Item 3)</a:t>
            </a:r>
          </a:p>
        </p:txBody>
      </p:sp>
      <p:sp>
        <p:nvSpPr>
          <p:cNvPr id="28" name="Flowchart: Process 27">
            <a:extLst>
              <a:ext uri="{FF2B5EF4-FFF2-40B4-BE49-F238E27FC236}">
                <a16:creationId xmlns:a16="http://schemas.microsoft.com/office/drawing/2014/main" id="{6A6138E8-FECF-9525-C191-8735040C0DB8}"/>
              </a:ext>
            </a:extLst>
          </p:cNvPr>
          <p:cNvSpPr/>
          <p:nvPr/>
        </p:nvSpPr>
        <p:spPr>
          <a:xfrm>
            <a:off x="1023946" y="2508095"/>
            <a:ext cx="4402604" cy="2576122"/>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existing density bonus for the provision of public urban open space is unclear as to which amenities must be provided to qualify for the bonus</a:t>
            </a:r>
          </a:p>
        </p:txBody>
      </p:sp>
      <p:sp>
        <p:nvSpPr>
          <p:cNvPr id="2" name="Arrow: Right 1">
            <a:extLst>
              <a:ext uri="{FF2B5EF4-FFF2-40B4-BE49-F238E27FC236}">
                <a16:creationId xmlns:a16="http://schemas.microsoft.com/office/drawing/2014/main" id="{6D861457-4527-B01E-ED3F-CE81F217DD6F}"/>
              </a:ext>
            </a:extLst>
          </p:cNvPr>
          <p:cNvSpPr/>
          <p:nvPr/>
        </p:nvSpPr>
        <p:spPr>
          <a:xfrm>
            <a:off x="5699121" y="3540366"/>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7C4AD9-A8F2-3DAB-E10E-DC22E368B06E}"/>
              </a:ext>
            </a:extLst>
          </p:cNvPr>
          <p:cNvSpPr txBox="1"/>
          <p:nvPr/>
        </p:nvSpPr>
        <p:spPr>
          <a:xfrm>
            <a:off x="9861414" y="5900931"/>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3" name="Graphic 2" descr="Neighborhood with solid fill">
            <a:extLst>
              <a:ext uri="{FF2B5EF4-FFF2-40B4-BE49-F238E27FC236}">
                <a16:creationId xmlns:a16="http://schemas.microsoft.com/office/drawing/2014/main" id="{838A799B-2149-EC32-1EE3-39281E0D9E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38194" y="5900931"/>
            <a:ext cx="523220" cy="523220"/>
          </a:xfrm>
          <a:prstGeom prst="rect">
            <a:avLst/>
          </a:prstGeom>
        </p:spPr>
      </p:pic>
    </p:spTree>
    <p:extLst>
      <p:ext uri="{BB962C8B-B14F-4D97-AF65-F5344CB8AC3E}">
        <p14:creationId xmlns:p14="http://schemas.microsoft.com/office/powerpoint/2010/main" val="1459761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899616" y="2613199"/>
            <a:ext cx="4332671" cy="2644599"/>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Expands upon the existing Downtown Child Care Facilities density bonus by allowing the required child care facility to be located near the proposed development</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a:xfrm>
            <a:off x="441321" y="336189"/>
            <a:ext cx="10515600" cy="1325563"/>
          </a:xfrm>
        </p:spPr>
        <p:txBody>
          <a:bodyPr>
            <a:noAutofit/>
          </a:bodyPr>
          <a:lstStyle/>
          <a:p>
            <a:r>
              <a:rPr lang="en-US" sz="3400">
                <a:effectLst>
                  <a:outerShdw blurRad="38100" dist="38100" dir="2700000" algn="tl">
                    <a:srgbClr val="000000">
                      <a:alpha val="43137"/>
                    </a:srgbClr>
                  </a:outerShdw>
                </a:effectLst>
              </a:rPr>
              <a:t>Downtown – Increasing Child Care Facilities </a:t>
            </a:r>
            <a:r>
              <a:rPr lang="en-US" sz="3400" b="1">
                <a:effectLst>
                  <a:outerShdw blurRad="38100" dist="38100" dir="2700000" algn="tl">
                    <a:srgbClr val="000000">
                      <a:alpha val="43137"/>
                    </a:srgbClr>
                  </a:outerShdw>
                </a:effectLst>
              </a:rPr>
              <a:t>(Item 4)</a:t>
            </a:r>
          </a:p>
        </p:txBody>
      </p:sp>
      <p:sp>
        <p:nvSpPr>
          <p:cNvPr id="28" name="Flowchart: Process 27">
            <a:extLst>
              <a:ext uri="{FF2B5EF4-FFF2-40B4-BE49-F238E27FC236}">
                <a16:creationId xmlns:a16="http://schemas.microsoft.com/office/drawing/2014/main" id="{6A6138E8-FECF-9525-C191-8735040C0DB8}"/>
              </a:ext>
            </a:extLst>
          </p:cNvPr>
          <p:cNvSpPr/>
          <p:nvPr/>
        </p:nvSpPr>
        <p:spPr>
          <a:xfrm>
            <a:off x="821547" y="2613200"/>
            <a:ext cx="4332670" cy="2644600"/>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current Downtown Child Care Facilities density bonus requires child care to be provided on-site, which limits the ability for child care facilities to locate downtown due to high lease rates in new construction</a:t>
            </a:r>
          </a:p>
        </p:txBody>
      </p:sp>
      <p:sp>
        <p:nvSpPr>
          <p:cNvPr id="2" name="Arrow: Right 1">
            <a:extLst>
              <a:ext uri="{FF2B5EF4-FFF2-40B4-BE49-F238E27FC236}">
                <a16:creationId xmlns:a16="http://schemas.microsoft.com/office/drawing/2014/main" id="{6D861457-4527-B01E-ED3F-CE81F217DD6F}"/>
              </a:ext>
            </a:extLst>
          </p:cNvPr>
          <p:cNvSpPr/>
          <p:nvPr/>
        </p:nvSpPr>
        <p:spPr>
          <a:xfrm>
            <a:off x="5781405" y="3536023"/>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7C4AD9-A8F2-3DAB-E10E-DC22E368B06E}"/>
              </a:ext>
            </a:extLst>
          </p:cNvPr>
          <p:cNvSpPr txBox="1"/>
          <p:nvPr/>
        </p:nvSpPr>
        <p:spPr>
          <a:xfrm>
            <a:off x="9816392" y="5940478"/>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5" name="Graphic 4" descr="Neighborhood with solid fill">
            <a:extLst>
              <a:ext uri="{FF2B5EF4-FFF2-40B4-BE49-F238E27FC236}">
                <a16:creationId xmlns:a16="http://schemas.microsoft.com/office/drawing/2014/main" id="{5FAFD14E-E465-3F5E-866E-A402FAD608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93172" y="5938839"/>
            <a:ext cx="523220" cy="523220"/>
          </a:xfrm>
          <a:prstGeom prst="rect">
            <a:avLst/>
          </a:prstGeom>
        </p:spPr>
      </p:pic>
    </p:spTree>
    <p:extLst>
      <p:ext uri="{BB962C8B-B14F-4D97-AF65-F5344CB8AC3E}">
        <p14:creationId xmlns:p14="http://schemas.microsoft.com/office/powerpoint/2010/main" val="1011137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507958" y="2499638"/>
            <a:ext cx="4441132" cy="2844145"/>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US" sz="2400"/>
              <a:t>Encourages the development of smaller lots under 12,000 </a:t>
            </a:r>
            <a:r>
              <a:rPr lang="en-US" sz="2400" err="1"/>
              <a:t>sq.ft</a:t>
            </a:r>
            <a:r>
              <a:rPr lang="en-US" sz="2400"/>
              <a:t>. by creating a new density bonus and exemptions from certain development regulations that typically make tower construction unfeasible on small lots</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a:xfrm>
            <a:off x="441321" y="336189"/>
            <a:ext cx="10515600" cy="1325563"/>
          </a:xfrm>
        </p:spPr>
        <p:txBody>
          <a:bodyPr>
            <a:noAutofit/>
          </a:bodyPr>
          <a:lstStyle/>
          <a:p>
            <a:r>
              <a:rPr lang="en-US" sz="3400">
                <a:effectLst>
                  <a:outerShdw blurRad="38100" dist="38100" dir="2700000" algn="tl">
                    <a:srgbClr val="000000">
                      <a:alpha val="43137"/>
                    </a:srgbClr>
                  </a:outerShdw>
                </a:effectLst>
              </a:rPr>
              <a:t>Downtown – Small Lot Development Incentive </a:t>
            </a:r>
            <a:r>
              <a:rPr lang="en-US" sz="3400" b="1">
                <a:effectLst>
                  <a:outerShdw blurRad="38100" dist="38100" dir="2700000" algn="tl">
                    <a:srgbClr val="000000">
                      <a:alpha val="43137"/>
                    </a:srgbClr>
                  </a:outerShdw>
                </a:effectLst>
              </a:rPr>
              <a:t>(Item 6)</a:t>
            </a:r>
          </a:p>
        </p:txBody>
      </p:sp>
      <p:sp>
        <p:nvSpPr>
          <p:cNvPr id="28" name="Flowchart: Process 27">
            <a:extLst>
              <a:ext uri="{FF2B5EF4-FFF2-40B4-BE49-F238E27FC236}">
                <a16:creationId xmlns:a16="http://schemas.microsoft.com/office/drawing/2014/main" id="{6A6138E8-FECF-9525-C191-8735040C0DB8}"/>
              </a:ext>
            </a:extLst>
          </p:cNvPr>
          <p:cNvSpPr/>
          <p:nvPr/>
        </p:nvSpPr>
        <p:spPr>
          <a:xfrm>
            <a:off x="958284" y="2643411"/>
            <a:ext cx="4390863" cy="2542222"/>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Small lots under 12,000 sq.ft. within Downtown are currently underdeveloped due to regulations that limit the feasibility of tower construction</a:t>
            </a:r>
          </a:p>
        </p:txBody>
      </p:sp>
      <p:sp>
        <p:nvSpPr>
          <p:cNvPr id="2" name="Arrow: Right 1">
            <a:extLst>
              <a:ext uri="{FF2B5EF4-FFF2-40B4-BE49-F238E27FC236}">
                <a16:creationId xmlns:a16="http://schemas.microsoft.com/office/drawing/2014/main" id="{6D861457-4527-B01E-ED3F-CE81F217DD6F}"/>
              </a:ext>
            </a:extLst>
          </p:cNvPr>
          <p:cNvSpPr/>
          <p:nvPr/>
        </p:nvSpPr>
        <p:spPr>
          <a:xfrm>
            <a:off x="5624766" y="3605433"/>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7C4AD9-A8F2-3DAB-E10E-DC22E368B06E}"/>
              </a:ext>
            </a:extLst>
          </p:cNvPr>
          <p:cNvSpPr txBox="1"/>
          <p:nvPr/>
        </p:nvSpPr>
        <p:spPr>
          <a:xfrm>
            <a:off x="9852373" y="5933816"/>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5" name="Graphic 4" descr="Neighborhood with solid fill">
            <a:extLst>
              <a:ext uri="{FF2B5EF4-FFF2-40B4-BE49-F238E27FC236}">
                <a16:creationId xmlns:a16="http://schemas.microsoft.com/office/drawing/2014/main" id="{5FAFD14E-E465-3F5E-866E-A402FAD608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29153" y="5933816"/>
            <a:ext cx="523220" cy="523220"/>
          </a:xfrm>
          <a:prstGeom prst="rect">
            <a:avLst/>
          </a:prstGeom>
        </p:spPr>
      </p:pic>
    </p:spTree>
    <p:extLst>
      <p:ext uri="{BB962C8B-B14F-4D97-AF65-F5344CB8AC3E}">
        <p14:creationId xmlns:p14="http://schemas.microsoft.com/office/powerpoint/2010/main" val="3729494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472820" y="2629804"/>
            <a:ext cx="4484101" cy="2644191"/>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Creates a new density bonus for development projects that are located along C Street and utilize other Downtown FAR Bonus Programs</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a:xfrm>
            <a:off x="441321" y="336189"/>
            <a:ext cx="10515600" cy="1325563"/>
          </a:xfrm>
        </p:spPr>
        <p:txBody>
          <a:bodyPr>
            <a:noAutofit/>
          </a:bodyPr>
          <a:lstStyle/>
          <a:p>
            <a:r>
              <a:rPr lang="en-US" sz="3400">
                <a:effectLst>
                  <a:outerShdw blurRad="38100" dist="38100" dir="2700000" algn="tl">
                    <a:srgbClr val="000000">
                      <a:alpha val="43137"/>
                    </a:srgbClr>
                  </a:outerShdw>
                </a:effectLst>
              </a:rPr>
              <a:t>Downtown – C Street Revitalization Bonus </a:t>
            </a:r>
            <a:r>
              <a:rPr lang="en-US" sz="3400" b="1">
                <a:effectLst>
                  <a:outerShdw blurRad="38100" dist="38100" dir="2700000" algn="tl">
                    <a:srgbClr val="000000">
                      <a:alpha val="43137"/>
                    </a:srgbClr>
                  </a:outerShdw>
                </a:effectLst>
              </a:rPr>
              <a:t>(Item 8)</a:t>
            </a:r>
          </a:p>
        </p:txBody>
      </p:sp>
      <p:sp>
        <p:nvSpPr>
          <p:cNvPr id="28" name="Flowchart: Process 27">
            <a:extLst>
              <a:ext uri="{FF2B5EF4-FFF2-40B4-BE49-F238E27FC236}">
                <a16:creationId xmlns:a16="http://schemas.microsoft.com/office/drawing/2014/main" id="{6A6138E8-FECF-9525-C191-8735040C0DB8}"/>
              </a:ext>
            </a:extLst>
          </p:cNvPr>
          <p:cNvSpPr/>
          <p:nvPr/>
        </p:nvSpPr>
        <p:spPr>
          <a:xfrm>
            <a:off x="921346" y="2629804"/>
            <a:ext cx="4357054" cy="2556230"/>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C Street corridor is currently underdeveloped at densities that are lower than the required minimums identified in the Downtown Community Plan</a:t>
            </a:r>
          </a:p>
        </p:txBody>
      </p:sp>
      <p:sp>
        <p:nvSpPr>
          <p:cNvPr id="2" name="Arrow: Right 1">
            <a:extLst>
              <a:ext uri="{FF2B5EF4-FFF2-40B4-BE49-F238E27FC236}">
                <a16:creationId xmlns:a16="http://schemas.microsoft.com/office/drawing/2014/main" id="{6D861457-4527-B01E-ED3F-CE81F217DD6F}"/>
              </a:ext>
            </a:extLst>
          </p:cNvPr>
          <p:cNvSpPr/>
          <p:nvPr/>
        </p:nvSpPr>
        <p:spPr>
          <a:xfrm>
            <a:off x="5466810" y="3619500"/>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7C4AD9-A8F2-3DAB-E10E-DC22E368B06E}"/>
              </a:ext>
            </a:extLst>
          </p:cNvPr>
          <p:cNvSpPr txBox="1"/>
          <p:nvPr/>
        </p:nvSpPr>
        <p:spPr>
          <a:xfrm>
            <a:off x="9816034" y="5966789"/>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5" name="Graphic 4" descr="Neighborhood with solid fill">
            <a:extLst>
              <a:ext uri="{FF2B5EF4-FFF2-40B4-BE49-F238E27FC236}">
                <a16:creationId xmlns:a16="http://schemas.microsoft.com/office/drawing/2014/main" id="{5FAFD14E-E465-3F5E-866E-A402FAD608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92814" y="5966789"/>
            <a:ext cx="523220" cy="523220"/>
          </a:xfrm>
          <a:prstGeom prst="rect">
            <a:avLst/>
          </a:prstGeom>
        </p:spPr>
      </p:pic>
    </p:spTree>
    <p:extLst>
      <p:ext uri="{BB962C8B-B14F-4D97-AF65-F5344CB8AC3E}">
        <p14:creationId xmlns:p14="http://schemas.microsoft.com/office/powerpoint/2010/main" val="1251902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575483" y="2241674"/>
            <a:ext cx="4381438" cy="3304412"/>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Updates the Downtown Community Plan to make it consistent with adopted updates to the Downtown PDOs and to remove outdated references, graphs, pictures, and figures</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a:xfrm>
            <a:off x="441321" y="336189"/>
            <a:ext cx="10515600" cy="1325563"/>
          </a:xfrm>
        </p:spPr>
        <p:txBody>
          <a:bodyPr>
            <a:noAutofit/>
          </a:bodyPr>
          <a:lstStyle/>
          <a:p>
            <a:r>
              <a:rPr lang="en-US" sz="3400">
                <a:effectLst>
                  <a:outerShdw blurRad="38100" dist="38100" dir="2700000" algn="tl">
                    <a:srgbClr val="000000">
                      <a:alpha val="43137"/>
                    </a:srgbClr>
                  </a:outerShdw>
                </a:effectLst>
              </a:rPr>
              <a:t>Downtown – Downtown Community Plan Minor Amendments </a:t>
            </a:r>
            <a:r>
              <a:rPr lang="en-US" sz="3400" b="1">
                <a:effectLst>
                  <a:outerShdw blurRad="38100" dist="38100" dir="2700000" algn="tl">
                    <a:srgbClr val="000000">
                      <a:alpha val="43137"/>
                    </a:srgbClr>
                  </a:outerShdw>
                </a:effectLst>
              </a:rPr>
              <a:t>(Item </a:t>
            </a:r>
            <a:r>
              <a:rPr lang="en-US" sz="3400">
                <a:effectLst>
                  <a:outerShdw blurRad="38100" dist="38100" dir="2700000" algn="tl">
                    <a:srgbClr val="000000">
                      <a:alpha val="43137"/>
                    </a:srgbClr>
                  </a:outerShdw>
                </a:effectLst>
              </a:rPr>
              <a:t>21</a:t>
            </a:r>
            <a:r>
              <a:rPr lang="en-US" sz="3400" b="1">
                <a:effectLst>
                  <a:outerShdw blurRad="38100" dist="38100" dir="2700000" algn="tl">
                    <a:srgbClr val="000000">
                      <a:alpha val="43137"/>
                    </a:srgbClr>
                  </a:outerShdw>
                </a:effectLst>
              </a:rPr>
              <a:t>)</a:t>
            </a:r>
          </a:p>
        </p:txBody>
      </p:sp>
      <p:sp>
        <p:nvSpPr>
          <p:cNvPr id="28" name="Flowchart: Process 27">
            <a:extLst>
              <a:ext uri="{FF2B5EF4-FFF2-40B4-BE49-F238E27FC236}">
                <a16:creationId xmlns:a16="http://schemas.microsoft.com/office/drawing/2014/main" id="{6A6138E8-FECF-9525-C191-8735040C0DB8}"/>
              </a:ext>
            </a:extLst>
          </p:cNvPr>
          <p:cNvSpPr/>
          <p:nvPr/>
        </p:nvSpPr>
        <p:spPr>
          <a:xfrm>
            <a:off x="902637" y="2241674"/>
            <a:ext cx="4381438" cy="3304412"/>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Downtown Community Plan has not been updated to reflect adopted amendments to the Centre City and Gaslamp Quarter Planned District Ordinances, which has resulted in outdated references, maps, figures, or to reflect the dissolution of the Redevelopment Agency</a:t>
            </a:r>
          </a:p>
        </p:txBody>
      </p:sp>
      <p:sp>
        <p:nvSpPr>
          <p:cNvPr id="2" name="Arrow: Right 1">
            <a:extLst>
              <a:ext uri="{FF2B5EF4-FFF2-40B4-BE49-F238E27FC236}">
                <a16:creationId xmlns:a16="http://schemas.microsoft.com/office/drawing/2014/main" id="{6D861457-4527-B01E-ED3F-CE81F217DD6F}"/>
              </a:ext>
            </a:extLst>
          </p:cNvPr>
          <p:cNvSpPr/>
          <p:nvPr/>
        </p:nvSpPr>
        <p:spPr>
          <a:xfrm>
            <a:off x="5462481" y="3619500"/>
            <a:ext cx="756190" cy="745236"/>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Magnifying glass with solid fill">
            <a:extLst>
              <a:ext uri="{FF2B5EF4-FFF2-40B4-BE49-F238E27FC236}">
                <a16:creationId xmlns:a16="http://schemas.microsoft.com/office/drawing/2014/main" id="{68F4B4DE-C3BB-266E-29DC-3F7B360837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458619" y="6075564"/>
            <a:ext cx="358221" cy="358221"/>
          </a:xfrm>
          <a:prstGeom prst="rect">
            <a:avLst/>
          </a:prstGeom>
        </p:spPr>
      </p:pic>
      <p:sp>
        <p:nvSpPr>
          <p:cNvPr id="6" name="TextBox 5">
            <a:extLst>
              <a:ext uri="{FF2B5EF4-FFF2-40B4-BE49-F238E27FC236}">
                <a16:creationId xmlns:a16="http://schemas.microsoft.com/office/drawing/2014/main" id="{F64B9064-6D1E-D3C8-C4B3-8D96B9D9EE91}"/>
              </a:ext>
            </a:extLst>
          </p:cNvPr>
          <p:cNvSpPr txBox="1"/>
          <p:nvPr/>
        </p:nvSpPr>
        <p:spPr>
          <a:xfrm>
            <a:off x="10834250" y="6126008"/>
            <a:ext cx="1691125" cy="307777"/>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Clarification </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3429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455635" y="2625560"/>
            <a:ext cx="4338036" cy="2395918"/>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Updates the Gaslamp Quarter Planned District Ordinance use table to match the use categories in the citywide use tables</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a:xfrm>
            <a:off x="441321" y="336189"/>
            <a:ext cx="10515600" cy="1325563"/>
          </a:xfrm>
        </p:spPr>
        <p:txBody>
          <a:bodyPr>
            <a:noAutofit/>
          </a:bodyPr>
          <a:lstStyle/>
          <a:p>
            <a:r>
              <a:rPr lang="en-US" sz="3400">
                <a:effectLst>
                  <a:outerShdw blurRad="38100" dist="38100" dir="2700000" algn="tl">
                    <a:srgbClr val="000000">
                      <a:alpha val="43137"/>
                    </a:srgbClr>
                  </a:outerShdw>
                </a:effectLst>
              </a:rPr>
              <a:t>Downtown – Gaslamp Use Table – Alignment with Citywide Code </a:t>
            </a:r>
            <a:r>
              <a:rPr lang="en-US" sz="3400" b="1">
                <a:effectLst>
                  <a:outerShdw blurRad="38100" dist="38100" dir="2700000" algn="tl">
                    <a:srgbClr val="000000">
                      <a:alpha val="43137"/>
                    </a:srgbClr>
                  </a:outerShdw>
                </a:effectLst>
              </a:rPr>
              <a:t>(Item 24)</a:t>
            </a:r>
          </a:p>
        </p:txBody>
      </p:sp>
      <p:sp>
        <p:nvSpPr>
          <p:cNvPr id="28" name="Flowchart: Process 27">
            <a:extLst>
              <a:ext uri="{FF2B5EF4-FFF2-40B4-BE49-F238E27FC236}">
                <a16:creationId xmlns:a16="http://schemas.microsoft.com/office/drawing/2014/main" id="{6A6138E8-FECF-9525-C191-8735040C0DB8}"/>
              </a:ext>
            </a:extLst>
          </p:cNvPr>
          <p:cNvSpPr/>
          <p:nvPr/>
        </p:nvSpPr>
        <p:spPr>
          <a:xfrm>
            <a:off x="937171" y="2625560"/>
            <a:ext cx="4338036" cy="2395918"/>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use table in the Gaslamp Quarter Planned District Ordinance includes outdated use categories that do not align with citywide land use regulations</a:t>
            </a:r>
          </a:p>
        </p:txBody>
      </p:sp>
      <p:sp>
        <p:nvSpPr>
          <p:cNvPr id="2" name="Arrow: Right 1">
            <a:extLst>
              <a:ext uri="{FF2B5EF4-FFF2-40B4-BE49-F238E27FC236}">
                <a16:creationId xmlns:a16="http://schemas.microsoft.com/office/drawing/2014/main" id="{6D861457-4527-B01E-ED3F-CE81F217DD6F}"/>
              </a:ext>
            </a:extLst>
          </p:cNvPr>
          <p:cNvSpPr/>
          <p:nvPr/>
        </p:nvSpPr>
        <p:spPr>
          <a:xfrm>
            <a:off x="5550826" y="3569105"/>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AC125C-8844-611F-2447-57EC27C8A6E5}"/>
              </a:ext>
            </a:extLst>
          </p:cNvPr>
          <p:cNvSpPr txBox="1"/>
          <p:nvPr/>
        </p:nvSpPr>
        <p:spPr>
          <a:xfrm>
            <a:off x="10956921" y="5923127"/>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descr="Flowchart with solid fill">
            <a:extLst>
              <a:ext uri="{FF2B5EF4-FFF2-40B4-BE49-F238E27FC236}">
                <a16:creationId xmlns:a16="http://schemas.microsoft.com/office/drawing/2014/main" id="{3E34331C-FE4E-C15F-411F-CA7B775F8A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28493" y="5985287"/>
            <a:ext cx="398901" cy="398901"/>
          </a:xfrm>
          <a:prstGeom prst="rect">
            <a:avLst/>
          </a:prstGeom>
        </p:spPr>
      </p:pic>
    </p:spTree>
    <p:extLst>
      <p:ext uri="{BB962C8B-B14F-4D97-AF65-F5344CB8AC3E}">
        <p14:creationId xmlns:p14="http://schemas.microsoft.com/office/powerpoint/2010/main" val="2834542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B3B4-CE6C-9209-5497-24C7558BB868}"/>
              </a:ext>
            </a:extLst>
          </p:cNvPr>
          <p:cNvSpPr>
            <a:spLocks noGrp="1"/>
          </p:cNvSpPr>
          <p:nvPr>
            <p:ph type="title"/>
          </p:nvPr>
        </p:nvSpPr>
        <p:spPr/>
        <p:txBody>
          <a:bodyPr/>
          <a:lstStyle/>
          <a:p>
            <a:r>
              <a:rPr lang="en-US"/>
              <a:t>2025 LDC Update</a:t>
            </a:r>
          </a:p>
        </p:txBody>
      </p:sp>
      <p:pic>
        <p:nvPicPr>
          <p:cNvPr id="1026" name="Picture 2">
            <a:extLst>
              <a:ext uri="{FF2B5EF4-FFF2-40B4-BE49-F238E27FC236}">
                <a16:creationId xmlns:a16="http://schemas.microsoft.com/office/drawing/2014/main" id="{39FB7E02-E79E-3DF2-A1D7-A863F6984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317" y="1942342"/>
            <a:ext cx="4052198" cy="4052198"/>
          </a:xfrm>
          <a:prstGeom prst="rect">
            <a:avLst/>
          </a:prstGeom>
          <a:noFill/>
          <a:extLst>
            <a:ext uri="{909E8E84-426E-40DD-AFC4-6F175D3DCCD1}">
              <a14:hiddenFill xmlns:a14="http://schemas.microsoft.com/office/drawing/2010/main">
                <a:solidFill>
                  <a:srgbClr val="FFFFFF"/>
                </a:solidFill>
              </a14:hiddenFill>
            </a:ext>
          </a:extLst>
        </p:spPr>
      </p:pic>
      <p:pic>
        <p:nvPicPr>
          <p:cNvPr id="17" name="Content Placeholder 16">
            <a:extLst>
              <a:ext uri="{FF2B5EF4-FFF2-40B4-BE49-F238E27FC236}">
                <a16:creationId xmlns:a16="http://schemas.microsoft.com/office/drawing/2014/main" id="{B5D6BDE0-6896-096C-5F08-B0F783B72DE0}"/>
              </a:ext>
            </a:extLst>
          </p:cNvPr>
          <p:cNvPicPr>
            <a:picLocks noGrp="1" noChangeAspect="1"/>
          </p:cNvPicPr>
          <p:nvPr>
            <p:ph idx="1"/>
          </p:nvPr>
        </p:nvPicPr>
        <p:blipFill>
          <a:blip r:embed="rId4"/>
          <a:stretch>
            <a:fillRect/>
          </a:stretch>
        </p:blipFill>
        <p:spPr>
          <a:xfrm>
            <a:off x="6224441" y="1880055"/>
            <a:ext cx="5031388" cy="4067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Arrow: Left 19">
            <a:extLst>
              <a:ext uri="{FF2B5EF4-FFF2-40B4-BE49-F238E27FC236}">
                <a16:creationId xmlns:a16="http://schemas.microsoft.com/office/drawing/2014/main" id="{A624CFC9-597C-BAC0-46C9-A87A6F778524}"/>
              </a:ext>
            </a:extLst>
          </p:cNvPr>
          <p:cNvSpPr/>
          <p:nvPr/>
        </p:nvSpPr>
        <p:spPr>
          <a:xfrm>
            <a:off x="8324897" y="5386141"/>
            <a:ext cx="503189" cy="24123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D13B5EC-1D88-6326-D2B2-07B44DA7AD67}"/>
              </a:ext>
            </a:extLst>
          </p:cNvPr>
          <p:cNvSpPr txBox="1"/>
          <p:nvPr/>
        </p:nvSpPr>
        <p:spPr>
          <a:xfrm>
            <a:off x="2975813" y="6137354"/>
            <a:ext cx="6497256" cy="338554"/>
          </a:xfrm>
          <a:prstGeom prst="rect">
            <a:avLst/>
          </a:prstGeom>
          <a:noFill/>
        </p:spPr>
        <p:txBody>
          <a:bodyPr wrap="square" rtlCol="0">
            <a:spAutoFit/>
          </a:bodyPr>
          <a:lstStyle/>
          <a:p>
            <a:r>
              <a:rPr lang="en-US" sz="1600" b="1"/>
              <a:t>Questions may be submitted to </a:t>
            </a:r>
            <a:r>
              <a:rPr lang="en-US" sz="1600" b="1">
                <a:solidFill>
                  <a:schemeClr val="accent1"/>
                </a:solidFill>
              </a:rPr>
              <a:t>developmentcode@sandiego.gov</a:t>
            </a:r>
          </a:p>
        </p:txBody>
      </p:sp>
    </p:spTree>
    <p:extLst>
      <p:ext uri="{BB962C8B-B14F-4D97-AF65-F5344CB8AC3E}">
        <p14:creationId xmlns:p14="http://schemas.microsoft.com/office/powerpoint/2010/main" val="454270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AB5221-204F-B58D-204A-256872111624}"/>
              </a:ext>
            </a:extLst>
          </p:cNvPr>
          <p:cNvSpPr>
            <a:spLocks noGrp="1"/>
          </p:cNvSpPr>
          <p:nvPr>
            <p:ph type="title"/>
          </p:nvPr>
        </p:nvSpPr>
        <p:spPr>
          <a:xfrm>
            <a:off x="838200" y="530176"/>
            <a:ext cx="5811078" cy="1255692"/>
          </a:xfrm>
        </p:spPr>
        <p:txBody>
          <a:bodyPr>
            <a:normAutofit/>
          </a:bodyPr>
          <a:lstStyle/>
          <a:p>
            <a:r>
              <a:rPr lang="en-US" sz="3400" b="1">
                <a:effectLst>
                  <a:outerShdw blurRad="38100" dist="38100" dir="2700000" algn="tl">
                    <a:srgbClr val="000000">
                      <a:alpha val="43137"/>
                    </a:srgbClr>
                  </a:outerShdw>
                </a:effectLst>
                <a:latin typeface="Open Sans"/>
                <a:ea typeface="Open Sans"/>
                <a:cs typeface="Open Sans"/>
              </a:rPr>
              <a:t>Zoom Q&amp;A Guidance</a:t>
            </a:r>
          </a:p>
        </p:txBody>
      </p:sp>
      <p:sp>
        <p:nvSpPr>
          <p:cNvPr id="5" name="Content Placeholder 2">
            <a:extLst>
              <a:ext uri="{FF2B5EF4-FFF2-40B4-BE49-F238E27FC236}">
                <a16:creationId xmlns:a16="http://schemas.microsoft.com/office/drawing/2014/main" id="{F963B10F-A3A0-6A03-F0EA-8CF1271B33D1}"/>
              </a:ext>
            </a:extLst>
          </p:cNvPr>
          <p:cNvSpPr>
            <a:spLocks noGrp="1"/>
          </p:cNvSpPr>
          <p:nvPr>
            <p:ph idx="1"/>
          </p:nvPr>
        </p:nvSpPr>
        <p:spPr>
          <a:xfrm>
            <a:off x="559904" y="1787738"/>
            <a:ext cx="10808676" cy="4458799"/>
          </a:xfrm>
        </p:spPr>
        <p:txBody>
          <a:bodyPr vert="horz" lIns="91440" tIns="45720" rIns="91440" bIns="45720" rtlCol="0" anchor="t">
            <a:noAutofit/>
          </a:bodyPr>
          <a:lstStyle/>
          <a:p>
            <a:r>
              <a:rPr lang="en-US" sz="2300">
                <a:latin typeface="+mn-lt"/>
                <a:ea typeface="Open Sans"/>
                <a:cs typeface="Open Sans"/>
              </a:rPr>
              <a:t>To submit a question during the presentation, please click the </a:t>
            </a:r>
            <a:r>
              <a:rPr lang="en-US" sz="2300" b="1">
                <a:latin typeface="+mn-lt"/>
                <a:ea typeface="Open Sans"/>
                <a:cs typeface="Open Sans"/>
              </a:rPr>
              <a:t>Q&amp;A      </a:t>
            </a:r>
            <a:r>
              <a:rPr lang="en-US" sz="2300">
                <a:latin typeface="+mn-lt"/>
                <a:ea typeface="Open Sans"/>
                <a:cs typeface="Open Sans"/>
              </a:rPr>
              <a:t>icon in the webinar controls. You may receive a verbal or written response. </a:t>
            </a:r>
            <a:endParaRPr lang="en-US" sz="2300">
              <a:latin typeface="+mn-lt"/>
            </a:endParaRPr>
          </a:p>
          <a:p>
            <a:r>
              <a:rPr lang="en-US" sz="2300">
                <a:latin typeface="+mn-lt"/>
                <a:ea typeface="Open Sans"/>
                <a:cs typeface="Open Sans"/>
              </a:rPr>
              <a:t>You will have an opportunity to ask questions verbally at the end of the presentation. To do so, please click the </a:t>
            </a:r>
            <a:r>
              <a:rPr lang="en-US" sz="2300" b="1">
                <a:latin typeface="+mn-lt"/>
                <a:ea typeface="Open Sans"/>
                <a:cs typeface="Open Sans"/>
              </a:rPr>
              <a:t>Raise Hand     </a:t>
            </a:r>
            <a:r>
              <a:rPr lang="en-US" sz="2300">
                <a:latin typeface="+mn-lt"/>
                <a:ea typeface="Open Sans"/>
                <a:cs typeface="Open Sans"/>
              </a:rPr>
              <a:t>icon</a:t>
            </a:r>
            <a:r>
              <a:rPr lang="en-US" sz="2300" b="1">
                <a:latin typeface="+mn-lt"/>
                <a:ea typeface="Open Sans"/>
                <a:cs typeface="Open Sans"/>
              </a:rPr>
              <a:t> </a:t>
            </a:r>
            <a:r>
              <a:rPr lang="en-US" sz="2300">
                <a:latin typeface="+mn-lt"/>
                <a:ea typeface="Open Sans"/>
                <a:cs typeface="Open Sans"/>
              </a:rPr>
              <a:t>in the webinar controls found at the bottom of your Zoom window. When selected, you may be prompted to unmute yourself.  </a:t>
            </a:r>
            <a:endParaRPr lang="en-US" sz="2300">
              <a:latin typeface="+mn-lt"/>
            </a:endParaRPr>
          </a:p>
          <a:p>
            <a:r>
              <a:rPr lang="en-US" sz="2300">
                <a:latin typeface="+mn-lt"/>
                <a:ea typeface="Open Sans"/>
                <a:cs typeface="Open Sans"/>
              </a:rPr>
              <a:t>City Planning staff will do our best to answer all questions. If we are unable to answer your question due to time constraints, please contact us at </a:t>
            </a:r>
            <a:r>
              <a:rPr lang="en-US" sz="2300">
                <a:latin typeface="+mn-lt"/>
                <a:ea typeface="Open Sans"/>
                <a:cs typeface="Open Sans"/>
                <a:hlinkClick r:id="rId3"/>
              </a:rPr>
              <a:t>developmentcode@sandiego.gov</a:t>
            </a:r>
            <a:endParaRPr lang="en-US" sz="2300">
              <a:latin typeface="+mn-lt"/>
              <a:ea typeface="Open Sans"/>
              <a:cs typeface="Open Sans"/>
            </a:endParaRPr>
          </a:p>
          <a:p>
            <a:r>
              <a:rPr lang="en-US" sz="2300">
                <a:latin typeface="+mn-lt"/>
                <a:ea typeface="Open Sans"/>
                <a:cs typeface="Open Sans"/>
              </a:rPr>
              <a:t>We kindly request that you limit your questions to the topics addressed by the presentation.</a:t>
            </a:r>
          </a:p>
          <a:p>
            <a:endParaRPr lang="en-US"/>
          </a:p>
          <a:p>
            <a:pPr marL="0" indent="0">
              <a:buNone/>
            </a:pPr>
            <a:endParaRPr lang="en-US"/>
          </a:p>
        </p:txBody>
      </p:sp>
      <p:pic>
        <p:nvPicPr>
          <p:cNvPr id="6" name="Picture 4">
            <a:extLst>
              <a:ext uri="{FF2B5EF4-FFF2-40B4-BE49-F238E27FC236}">
                <a16:creationId xmlns:a16="http://schemas.microsoft.com/office/drawing/2014/main" id="{6626F9E5-BE82-F15E-AC92-1E2A15A61A7D}"/>
              </a:ext>
            </a:extLst>
          </p:cNvPr>
          <p:cNvPicPr>
            <a:picLocks noChangeAspect="1"/>
          </p:cNvPicPr>
          <p:nvPr/>
        </p:nvPicPr>
        <p:blipFill>
          <a:blip r:embed="rId4"/>
          <a:stretch>
            <a:fillRect/>
          </a:stretch>
        </p:blipFill>
        <p:spPr>
          <a:xfrm>
            <a:off x="6908697" y="2897034"/>
            <a:ext cx="238125" cy="295275"/>
          </a:xfrm>
          <a:prstGeom prst="rect">
            <a:avLst/>
          </a:prstGeom>
        </p:spPr>
      </p:pic>
      <p:pic>
        <p:nvPicPr>
          <p:cNvPr id="7" name="Picture 5">
            <a:extLst>
              <a:ext uri="{FF2B5EF4-FFF2-40B4-BE49-F238E27FC236}">
                <a16:creationId xmlns:a16="http://schemas.microsoft.com/office/drawing/2014/main" id="{43FDB2D7-6D76-963D-9D04-B26B4B8EC090}"/>
              </a:ext>
            </a:extLst>
          </p:cNvPr>
          <p:cNvPicPr>
            <a:picLocks noChangeAspect="1"/>
          </p:cNvPicPr>
          <p:nvPr/>
        </p:nvPicPr>
        <p:blipFill>
          <a:blip r:embed="rId5"/>
          <a:stretch>
            <a:fillRect/>
          </a:stretch>
        </p:blipFill>
        <p:spPr>
          <a:xfrm>
            <a:off x="8817368" y="1785826"/>
            <a:ext cx="298344" cy="268724"/>
          </a:xfrm>
          <a:prstGeom prst="rect">
            <a:avLst/>
          </a:prstGeom>
        </p:spPr>
      </p:pic>
    </p:spTree>
    <p:extLst>
      <p:ext uri="{BB962C8B-B14F-4D97-AF65-F5344CB8AC3E}">
        <p14:creationId xmlns:p14="http://schemas.microsoft.com/office/powerpoint/2010/main" val="351866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D664-DAB8-04C2-9685-DDC819F47D73}"/>
              </a:ext>
            </a:extLst>
          </p:cNvPr>
          <p:cNvSpPr>
            <a:spLocks noGrp="1"/>
          </p:cNvSpPr>
          <p:nvPr>
            <p:ph type="title"/>
          </p:nvPr>
        </p:nvSpPr>
        <p:spPr/>
        <p:txBody>
          <a:bodyPr>
            <a:normAutofit/>
          </a:bodyPr>
          <a:lstStyle/>
          <a:p>
            <a:r>
              <a:rPr kumimoji="0" lang="en-US" sz="3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What is the Land Development Code?</a:t>
            </a:r>
            <a:endParaRPr lang="en-US" sz="3400">
              <a:solidFill>
                <a:schemeClr val="tx1"/>
              </a:solidFill>
              <a:effectLst>
                <a:outerShdw blurRad="38100" dist="38100" dir="2700000" algn="tl">
                  <a:srgbClr val="000000">
                    <a:alpha val="43137"/>
                  </a:srgbClr>
                </a:outerShdw>
              </a:effectLst>
            </a:endParaRPr>
          </a:p>
        </p:txBody>
      </p:sp>
      <p:pic>
        <p:nvPicPr>
          <p:cNvPr id="10" name="Content Placeholder 9">
            <a:extLst>
              <a:ext uri="{FF2B5EF4-FFF2-40B4-BE49-F238E27FC236}">
                <a16:creationId xmlns:a16="http://schemas.microsoft.com/office/drawing/2014/main" id="{99F9B4D9-1F7C-0153-E2D7-77F16DDF1217}"/>
              </a:ext>
            </a:extLst>
          </p:cNvPr>
          <p:cNvPicPr>
            <a:picLocks noGrp="1" noChangeAspect="1"/>
          </p:cNvPicPr>
          <p:nvPr>
            <p:ph idx="1"/>
          </p:nvPr>
        </p:nvPicPr>
        <p:blipFill>
          <a:blip r:embed="rId3"/>
          <a:stretch>
            <a:fillRect/>
          </a:stretch>
        </p:blipFill>
        <p:spPr>
          <a:xfrm>
            <a:off x="2879130" y="2270530"/>
            <a:ext cx="5743929" cy="2734111"/>
          </a:xfrm>
          <a:prstGeom prst="rect">
            <a:avLst/>
          </a:prstGeom>
        </p:spPr>
      </p:pic>
    </p:spTree>
    <p:extLst>
      <p:ext uri="{BB962C8B-B14F-4D97-AF65-F5344CB8AC3E}">
        <p14:creationId xmlns:p14="http://schemas.microsoft.com/office/powerpoint/2010/main" val="400051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F863-F4F1-49D9-F8D4-D1F03505EBB7}"/>
              </a:ext>
            </a:extLst>
          </p:cNvPr>
          <p:cNvSpPr>
            <a:spLocks noGrp="1"/>
          </p:cNvSpPr>
          <p:nvPr>
            <p:ph type="title"/>
          </p:nvPr>
        </p:nvSpPr>
        <p:spPr/>
        <p:txBody>
          <a:bodyPr>
            <a:normAutofit/>
          </a:bodyPr>
          <a:lstStyle/>
          <a:p>
            <a:r>
              <a:rPr lang="en-US" sz="3400"/>
              <a:t>Associated Documents and Comment Portal </a:t>
            </a:r>
          </a:p>
        </p:txBody>
      </p:sp>
      <p:pic>
        <p:nvPicPr>
          <p:cNvPr id="7" name="Picture 2">
            <a:extLst>
              <a:ext uri="{FF2B5EF4-FFF2-40B4-BE49-F238E27FC236}">
                <a16:creationId xmlns:a16="http://schemas.microsoft.com/office/drawing/2014/main" id="{F3FC5D97-1633-1086-5C96-D9B17A10A8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5147" y="2000249"/>
            <a:ext cx="4306270" cy="4048859"/>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16">
            <a:extLst>
              <a:ext uri="{FF2B5EF4-FFF2-40B4-BE49-F238E27FC236}">
                <a16:creationId xmlns:a16="http://schemas.microsoft.com/office/drawing/2014/main" id="{BC8ABDAA-3B71-86A7-4CD0-07E521739BA9}"/>
              </a:ext>
            </a:extLst>
          </p:cNvPr>
          <p:cNvPicPr>
            <a:picLocks noChangeAspect="1"/>
          </p:cNvPicPr>
          <p:nvPr/>
        </p:nvPicPr>
        <p:blipFill>
          <a:blip r:embed="rId4"/>
          <a:stretch>
            <a:fillRect/>
          </a:stretch>
        </p:blipFill>
        <p:spPr>
          <a:xfrm>
            <a:off x="6096000" y="1981176"/>
            <a:ext cx="5031388" cy="4067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Arrow: Left 9">
            <a:extLst>
              <a:ext uri="{FF2B5EF4-FFF2-40B4-BE49-F238E27FC236}">
                <a16:creationId xmlns:a16="http://schemas.microsoft.com/office/drawing/2014/main" id="{22BD34F4-99CB-4738-33AD-4198BD692CB0}"/>
              </a:ext>
            </a:extLst>
          </p:cNvPr>
          <p:cNvSpPr/>
          <p:nvPr/>
        </p:nvSpPr>
        <p:spPr>
          <a:xfrm>
            <a:off x="8477480" y="5443374"/>
            <a:ext cx="503189" cy="20427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09817F3D-DD60-81A3-0CF8-FE6718AE07AE}"/>
              </a:ext>
            </a:extLst>
          </p:cNvPr>
          <p:cNvSpPr/>
          <p:nvPr/>
        </p:nvSpPr>
        <p:spPr>
          <a:xfrm>
            <a:off x="8987819" y="3913007"/>
            <a:ext cx="503189" cy="20427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45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D664-DAB8-04C2-9685-DDC819F47D73}"/>
              </a:ext>
            </a:extLst>
          </p:cNvPr>
          <p:cNvSpPr>
            <a:spLocks noGrp="1"/>
          </p:cNvSpPr>
          <p:nvPr>
            <p:ph type="title"/>
          </p:nvPr>
        </p:nvSpPr>
        <p:spPr/>
        <p:txBody>
          <a:bodyPr>
            <a:normAutofit/>
          </a:bodyPr>
          <a:lstStyle/>
          <a:p>
            <a:r>
              <a:rPr lang="en-US" sz="3400">
                <a:effectLst>
                  <a:outerShdw blurRad="38100" dist="38100" dir="2700000" algn="tl">
                    <a:srgbClr val="000000">
                      <a:alpha val="43137"/>
                    </a:srgbClr>
                  </a:outerShdw>
                </a:effectLst>
              </a:rPr>
              <a:t>Code Update Request Process  </a:t>
            </a:r>
            <a:endParaRPr lang="en-US" sz="3400">
              <a:solidFill>
                <a:schemeClr val="tx1"/>
              </a:solidFill>
              <a:effectLst>
                <a:outerShdw blurRad="38100" dist="38100" dir="2700000" algn="tl">
                  <a:srgbClr val="000000">
                    <a:alpha val="43137"/>
                  </a:srgbClr>
                </a:outerShdw>
              </a:effectLst>
            </a:endParaRPr>
          </a:p>
        </p:txBody>
      </p:sp>
      <p:graphicFrame>
        <p:nvGraphicFramePr>
          <p:cNvPr id="5" name="Diagram 4">
            <a:extLst>
              <a:ext uri="{FF2B5EF4-FFF2-40B4-BE49-F238E27FC236}">
                <a16:creationId xmlns:a16="http://schemas.microsoft.com/office/drawing/2014/main" id="{C2DBFB44-D178-93B9-5345-C0F063CC18FF}"/>
              </a:ext>
            </a:extLst>
          </p:cNvPr>
          <p:cNvGraphicFramePr/>
          <p:nvPr>
            <p:extLst>
              <p:ext uri="{D42A27DB-BD31-4B8C-83A1-F6EECF244321}">
                <p14:modId xmlns:p14="http://schemas.microsoft.com/office/powerpoint/2010/main" val="1461132792"/>
              </p:ext>
            </p:extLst>
          </p:nvPr>
        </p:nvGraphicFramePr>
        <p:xfrm>
          <a:off x="2263806" y="2361460"/>
          <a:ext cx="7102136" cy="3630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DC14AF0-F2FB-B3D1-99F9-5006E6CCF1B7}"/>
              </a:ext>
            </a:extLst>
          </p:cNvPr>
          <p:cNvSpPr txBox="1"/>
          <p:nvPr/>
        </p:nvSpPr>
        <p:spPr>
          <a:xfrm>
            <a:off x="1715609" y="1810233"/>
            <a:ext cx="9097393" cy="584775"/>
          </a:xfrm>
          <a:prstGeom prst="rect">
            <a:avLst/>
          </a:prstGeom>
          <a:noFill/>
        </p:spPr>
        <p:txBody>
          <a:bodyPr wrap="square" rtlCol="0">
            <a:spAutoFit/>
          </a:bodyPr>
          <a:lstStyle/>
          <a:p>
            <a:pPr algn="ctr"/>
            <a:r>
              <a:rPr lang="en-US" sz="3200" b="0" i="0">
                <a:solidFill>
                  <a:srgbClr val="040C28"/>
                </a:solidFill>
                <a:effectLst/>
                <a:latin typeface="Google Sans"/>
              </a:rPr>
              <a:t>≈ </a:t>
            </a:r>
            <a:r>
              <a:rPr lang="en-US" sz="3200"/>
              <a:t>242 submissions were evaluated </a:t>
            </a:r>
          </a:p>
        </p:txBody>
      </p:sp>
      <p:sp>
        <p:nvSpPr>
          <p:cNvPr id="7" name="TextBox 6">
            <a:extLst>
              <a:ext uri="{FF2B5EF4-FFF2-40B4-BE49-F238E27FC236}">
                <a16:creationId xmlns:a16="http://schemas.microsoft.com/office/drawing/2014/main" id="{52469CAB-17AB-00D0-FE95-1E8F6E8C2FCA}"/>
              </a:ext>
            </a:extLst>
          </p:cNvPr>
          <p:cNvSpPr txBox="1"/>
          <p:nvPr/>
        </p:nvSpPr>
        <p:spPr>
          <a:xfrm>
            <a:off x="8180702" y="2593279"/>
            <a:ext cx="3538544" cy="2492990"/>
          </a:xfrm>
          <a:prstGeom prst="rect">
            <a:avLst/>
          </a:prstGeom>
          <a:noFill/>
        </p:spPr>
        <p:txBody>
          <a:bodyPr wrap="square" rtlCol="0">
            <a:spAutoFit/>
          </a:bodyPr>
          <a:lstStyle/>
          <a:p>
            <a:r>
              <a:rPr lang="en-US" sz="2300"/>
              <a:t>Public Portal Submissions</a:t>
            </a:r>
          </a:p>
          <a:p>
            <a:pPr marL="742950" lvl="1" indent="-285750">
              <a:buFont typeface="Arial" panose="020B0604020202020204" pitchFamily="34" charset="0"/>
              <a:buChar char="•"/>
            </a:pPr>
            <a:r>
              <a:rPr lang="en-US" sz="2300"/>
              <a:t>Members of the Public    </a:t>
            </a:r>
          </a:p>
          <a:p>
            <a:pPr marL="742950" lvl="1" indent="-285750">
              <a:buFont typeface="Arial" panose="020B0604020202020204" pitchFamily="34" charset="0"/>
              <a:buChar char="•"/>
            </a:pPr>
            <a:r>
              <a:rPr lang="en-US" sz="2300"/>
              <a:t>Planning Groups</a:t>
            </a:r>
          </a:p>
          <a:p>
            <a:pPr marL="742950" lvl="1" indent="-285750">
              <a:buFont typeface="Arial" panose="020B0604020202020204" pitchFamily="34" charset="0"/>
              <a:buChar char="•"/>
            </a:pPr>
            <a:r>
              <a:rPr lang="en-US" sz="2300"/>
              <a:t>Industry Professionals </a:t>
            </a:r>
          </a:p>
          <a:p>
            <a:pPr marL="742950" lvl="1" indent="-285750">
              <a:buFont typeface="Arial" panose="020B0604020202020204" pitchFamily="34" charset="0"/>
              <a:buChar char="•"/>
            </a:pPr>
            <a:r>
              <a:rPr lang="en-US" sz="2300"/>
              <a:t>Advocacy Groups </a:t>
            </a:r>
          </a:p>
          <a:p>
            <a:endParaRPr lang="en-US"/>
          </a:p>
        </p:txBody>
      </p:sp>
      <p:sp>
        <p:nvSpPr>
          <p:cNvPr id="3" name="Rectangle 2">
            <a:extLst>
              <a:ext uri="{FF2B5EF4-FFF2-40B4-BE49-F238E27FC236}">
                <a16:creationId xmlns:a16="http://schemas.microsoft.com/office/drawing/2014/main" id="{7556FD4A-93D3-F95F-3E79-AB66F0009E52}"/>
              </a:ext>
            </a:extLst>
          </p:cNvPr>
          <p:cNvSpPr/>
          <p:nvPr/>
        </p:nvSpPr>
        <p:spPr>
          <a:xfrm>
            <a:off x="5613205" y="2593279"/>
            <a:ext cx="2202051" cy="15359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a:t>State Legislation </a:t>
            </a:r>
          </a:p>
        </p:txBody>
      </p:sp>
      <p:sp>
        <p:nvSpPr>
          <p:cNvPr id="4" name="Rectangle 3">
            <a:extLst>
              <a:ext uri="{FF2B5EF4-FFF2-40B4-BE49-F238E27FC236}">
                <a16:creationId xmlns:a16="http://schemas.microsoft.com/office/drawing/2014/main" id="{DEB004FE-DD52-2FFF-0968-7DD5A65358CA}"/>
              </a:ext>
            </a:extLst>
          </p:cNvPr>
          <p:cNvSpPr/>
          <p:nvPr/>
        </p:nvSpPr>
        <p:spPr>
          <a:xfrm>
            <a:off x="5613205" y="4289783"/>
            <a:ext cx="2196651" cy="15776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a:t>Mayor and City Council </a:t>
            </a:r>
          </a:p>
        </p:txBody>
      </p:sp>
      <p:sp>
        <p:nvSpPr>
          <p:cNvPr id="8" name="Rectangle 7">
            <a:extLst>
              <a:ext uri="{FF2B5EF4-FFF2-40B4-BE49-F238E27FC236}">
                <a16:creationId xmlns:a16="http://schemas.microsoft.com/office/drawing/2014/main" id="{B182215D-70E0-E4B5-17F6-BD6DD5A0827A}"/>
              </a:ext>
            </a:extLst>
          </p:cNvPr>
          <p:cNvSpPr/>
          <p:nvPr/>
        </p:nvSpPr>
        <p:spPr>
          <a:xfrm>
            <a:off x="3076707" y="2593279"/>
            <a:ext cx="2196650" cy="15359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a:t>Public Portal</a:t>
            </a:r>
          </a:p>
        </p:txBody>
      </p:sp>
      <p:sp>
        <p:nvSpPr>
          <p:cNvPr id="9" name="Rectangle 8">
            <a:extLst>
              <a:ext uri="{FF2B5EF4-FFF2-40B4-BE49-F238E27FC236}">
                <a16:creationId xmlns:a16="http://schemas.microsoft.com/office/drawing/2014/main" id="{F50C6C07-F086-02BB-1C0C-86AF993BBE73}"/>
              </a:ext>
            </a:extLst>
          </p:cNvPr>
          <p:cNvSpPr/>
          <p:nvPr/>
        </p:nvSpPr>
        <p:spPr>
          <a:xfrm>
            <a:off x="3076707" y="4327515"/>
            <a:ext cx="2196650" cy="15398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a:t>City Departments</a:t>
            </a:r>
          </a:p>
        </p:txBody>
      </p:sp>
    </p:spTree>
    <p:extLst>
      <p:ext uri="{BB962C8B-B14F-4D97-AF65-F5344CB8AC3E}">
        <p14:creationId xmlns:p14="http://schemas.microsoft.com/office/powerpoint/2010/main" val="13731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3572-E2C6-80B0-35B7-C8495E6DA7E2}"/>
              </a:ext>
            </a:extLst>
          </p:cNvPr>
          <p:cNvSpPr>
            <a:spLocks noGrp="1"/>
          </p:cNvSpPr>
          <p:nvPr>
            <p:ph type="title"/>
          </p:nvPr>
        </p:nvSpPr>
        <p:spPr>
          <a:xfrm>
            <a:off x="400050" y="500061"/>
            <a:ext cx="10515600" cy="1325563"/>
          </a:xfrm>
        </p:spPr>
        <p:txBody>
          <a:bodyPr/>
          <a:lstStyle/>
          <a:p>
            <a:r>
              <a:rPr lang="en-US">
                <a:effectLst>
                  <a:outerShdw blurRad="38100" dist="38100" dir="2700000" algn="tl">
                    <a:srgbClr val="000000">
                      <a:alpha val="43137"/>
                    </a:srgbClr>
                  </a:outerShdw>
                </a:effectLst>
              </a:rPr>
              <a:t>2025 LDC Update Timeline</a:t>
            </a:r>
          </a:p>
        </p:txBody>
      </p:sp>
      <p:sp>
        <p:nvSpPr>
          <p:cNvPr id="3" name="Content Placeholder 2">
            <a:extLst>
              <a:ext uri="{FF2B5EF4-FFF2-40B4-BE49-F238E27FC236}">
                <a16:creationId xmlns:a16="http://schemas.microsoft.com/office/drawing/2014/main" id="{E4B16D0E-A001-4247-24CE-C2B2790640AB}"/>
              </a:ext>
            </a:extLst>
          </p:cNvPr>
          <p:cNvSpPr>
            <a:spLocks noGrp="1"/>
          </p:cNvSpPr>
          <p:nvPr>
            <p:ph idx="1"/>
          </p:nvPr>
        </p:nvSpPr>
        <p:spPr>
          <a:xfrm>
            <a:off x="838200" y="1825624"/>
            <a:ext cx="11141990" cy="4351338"/>
          </a:xfrm>
        </p:spPr>
        <p:txBody>
          <a:bodyPr vert="horz" lIns="91440" tIns="45720" rIns="91440" bIns="45720" rtlCol="0" anchor="t">
            <a:normAutofit/>
          </a:bodyPr>
          <a:lstStyle/>
          <a:p>
            <a:pPr>
              <a:spcBef>
                <a:spcPts val="0"/>
              </a:spcBef>
            </a:pPr>
            <a:r>
              <a:rPr lang="en-US" b="1">
                <a:latin typeface="Open Sans"/>
                <a:ea typeface="Open Sans"/>
                <a:cs typeface="Open Sans"/>
              </a:rPr>
              <a:t>Public Workshops (Virtual) – Jan 2026</a:t>
            </a:r>
          </a:p>
          <a:p>
            <a:pPr marL="457200" lvl="1" indent="0">
              <a:spcBef>
                <a:spcPts val="0"/>
              </a:spcBef>
              <a:buNone/>
            </a:pPr>
            <a:endParaRPr lang="en-US" sz="2800" b="1"/>
          </a:p>
          <a:p>
            <a:pPr>
              <a:spcBef>
                <a:spcPts val="0"/>
              </a:spcBef>
            </a:pPr>
            <a:r>
              <a:rPr lang="en-US" b="1">
                <a:latin typeface="Open Sans"/>
                <a:ea typeface="Open Sans"/>
                <a:cs typeface="Open Sans"/>
              </a:rPr>
              <a:t>Planning Commission – Q1 2026</a:t>
            </a:r>
          </a:p>
          <a:p>
            <a:pPr marL="0" indent="0">
              <a:spcBef>
                <a:spcPts val="0"/>
              </a:spcBef>
              <a:buNone/>
            </a:pPr>
            <a:endParaRPr lang="en-US" b="1"/>
          </a:p>
          <a:p>
            <a:pPr>
              <a:spcBef>
                <a:spcPts val="600"/>
              </a:spcBef>
            </a:pPr>
            <a:r>
              <a:rPr lang="en-US" b="1">
                <a:latin typeface="Open Sans"/>
                <a:ea typeface="Open Sans"/>
                <a:cs typeface="Open Sans"/>
              </a:rPr>
              <a:t>Land Use &amp; Housing Committee – Q1 2026</a:t>
            </a:r>
            <a:endParaRPr lang="en-US" b="1"/>
          </a:p>
          <a:p>
            <a:pPr marL="0" indent="0">
              <a:spcBef>
                <a:spcPts val="600"/>
              </a:spcBef>
              <a:buNone/>
            </a:pPr>
            <a:endParaRPr lang="en-US" b="1"/>
          </a:p>
          <a:p>
            <a:pPr>
              <a:spcBef>
                <a:spcPts val="600"/>
              </a:spcBef>
            </a:pPr>
            <a:r>
              <a:rPr lang="en-US" b="1">
                <a:latin typeface="Open Sans"/>
                <a:ea typeface="Open Sans"/>
                <a:cs typeface="Open Sans"/>
              </a:rPr>
              <a:t>City Council – Q1/Q2 2026</a:t>
            </a:r>
            <a:endParaRPr lang="en-US" b="1"/>
          </a:p>
          <a:p>
            <a:pPr marL="457200" lvl="1" indent="0">
              <a:buNone/>
            </a:pPr>
            <a:endParaRPr lang="en-US" sz="2800"/>
          </a:p>
        </p:txBody>
      </p:sp>
      <p:sp>
        <p:nvSpPr>
          <p:cNvPr id="4" name="Rectangle: Rounded Corners 3" descr="Users with solid fill">
            <a:extLst>
              <a:ext uri="{FF2B5EF4-FFF2-40B4-BE49-F238E27FC236}">
                <a16:creationId xmlns:a16="http://schemas.microsoft.com/office/drawing/2014/main" id="{B0542CBB-D35F-814C-8BDA-BA4BAD1AE505}"/>
              </a:ext>
            </a:extLst>
          </p:cNvPr>
          <p:cNvSpPr/>
          <p:nvPr/>
        </p:nvSpPr>
        <p:spPr>
          <a:xfrm>
            <a:off x="8099627" y="2564585"/>
            <a:ext cx="3692323" cy="2873415"/>
          </a:xfrm>
          <a:prstGeom prst="round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4416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C09C-4953-F3A8-87A8-13895A3F19AC}"/>
              </a:ext>
            </a:extLst>
          </p:cNvPr>
          <p:cNvSpPr>
            <a:spLocks noGrp="1"/>
          </p:cNvSpPr>
          <p:nvPr>
            <p:ph type="title"/>
          </p:nvPr>
        </p:nvSpPr>
        <p:spPr/>
        <p:txBody>
          <a:bodyPr>
            <a:normAutofit/>
          </a:bodyPr>
          <a:lstStyle/>
          <a:p>
            <a:pPr marL="0" indent="0" fontAlgn="base">
              <a:buNone/>
            </a:pPr>
            <a:r>
              <a:rPr lang="en-US" sz="3400" b="1">
                <a:effectLst>
                  <a:outerShdw blurRad="38100" dist="38100" dir="2700000" algn="tl">
                    <a:srgbClr val="000000">
                      <a:alpha val="43137"/>
                    </a:srgbClr>
                  </a:outerShdw>
                </a:effectLst>
              </a:rPr>
              <a:t>2025 Land Development Code Update</a:t>
            </a:r>
            <a:endParaRPr lang="en-US" sz="3400">
              <a:effectLst>
                <a:outerShdw blurRad="38100" dist="38100" dir="2700000" algn="tl">
                  <a:srgbClr val="000000">
                    <a:alpha val="43137"/>
                  </a:srgbClr>
                </a:outerShdw>
              </a:effectLst>
            </a:endParaRPr>
          </a:p>
        </p:txBody>
      </p:sp>
      <p:graphicFrame>
        <p:nvGraphicFramePr>
          <p:cNvPr id="3" name="Diagram 2">
            <a:extLst>
              <a:ext uri="{FF2B5EF4-FFF2-40B4-BE49-F238E27FC236}">
                <a16:creationId xmlns:a16="http://schemas.microsoft.com/office/drawing/2014/main" id="{365B3D91-FA81-7AD9-52A2-5974AC74DECC}"/>
              </a:ext>
            </a:extLst>
          </p:cNvPr>
          <p:cNvGraphicFramePr/>
          <p:nvPr>
            <p:extLst>
              <p:ext uri="{D42A27DB-BD31-4B8C-83A1-F6EECF244321}">
                <p14:modId xmlns:p14="http://schemas.microsoft.com/office/powerpoint/2010/main" val="2814621447"/>
              </p:ext>
            </p:extLst>
          </p:nvPr>
        </p:nvGraphicFramePr>
        <p:xfrm>
          <a:off x="636104" y="1895061"/>
          <a:ext cx="10840279" cy="426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0228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D664-DAB8-04C2-9685-DDC819F47D73}"/>
              </a:ext>
            </a:extLst>
          </p:cNvPr>
          <p:cNvSpPr>
            <a:spLocks noGrp="1"/>
          </p:cNvSpPr>
          <p:nvPr>
            <p:ph type="title"/>
          </p:nvPr>
        </p:nvSpPr>
        <p:spPr/>
        <p:txBody>
          <a:bodyPr>
            <a:normAutofit/>
          </a:bodyPr>
          <a:lstStyle/>
          <a:p>
            <a:r>
              <a:rPr kumimoji="0" lang="en-US" sz="3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2025 LDC Update Summary – </a:t>
            </a:r>
            <a:r>
              <a:rPr lang="en-US" sz="3400" b="1">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Citywide </a:t>
            </a:r>
            <a:r>
              <a:rPr kumimoji="0" lang="en-US" sz="3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rPr>
              <a:t> </a:t>
            </a:r>
            <a:endParaRPr lang="en-US" sz="3400">
              <a:solidFill>
                <a:schemeClr val="tx1"/>
              </a:solidFill>
              <a:effectLst>
                <a:outerShdw blurRad="38100" dist="38100" dir="2700000" algn="tl">
                  <a:srgbClr val="000000">
                    <a:alpha val="43137"/>
                  </a:srgbClr>
                </a:outerShdw>
              </a:effectLst>
            </a:endParaRPr>
          </a:p>
        </p:txBody>
      </p:sp>
      <p:graphicFrame>
        <p:nvGraphicFramePr>
          <p:cNvPr id="13" name="Content Placeholder 12">
            <a:extLst>
              <a:ext uri="{FF2B5EF4-FFF2-40B4-BE49-F238E27FC236}">
                <a16:creationId xmlns:a16="http://schemas.microsoft.com/office/drawing/2014/main" id="{9FB7D42F-6E26-45D1-95B8-1C4EEFE2B4A2}"/>
              </a:ext>
            </a:extLst>
          </p:cNvPr>
          <p:cNvGraphicFramePr>
            <a:graphicFrameLocks noGrp="1"/>
          </p:cNvGraphicFramePr>
          <p:nvPr>
            <p:ph idx="1"/>
            <p:extLst>
              <p:ext uri="{D42A27DB-BD31-4B8C-83A1-F6EECF244321}">
                <p14:modId xmlns:p14="http://schemas.microsoft.com/office/powerpoint/2010/main" val="1581728230"/>
              </p:ext>
            </p:extLst>
          </p:nvPr>
        </p:nvGraphicFramePr>
        <p:xfrm>
          <a:off x="950495" y="2021305"/>
          <a:ext cx="10515600" cy="3770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Neighborhood with solid fill">
            <a:extLst>
              <a:ext uri="{FF2B5EF4-FFF2-40B4-BE49-F238E27FC236}">
                <a16:creationId xmlns:a16="http://schemas.microsoft.com/office/drawing/2014/main" id="{74B8F980-26D7-BF12-AF14-4C5B81B717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63478" y="4652962"/>
            <a:ext cx="1138990" cy="1138990"/>
          </a:xfrm>
          <a:prstGeom prst="rect">
            <a:avLst/>
          </a:prstGeom>
        </p:spPr>
      </p:pic>
      <p:pic>
        <p:nvPicPr>
          <p:cNvPr id="6" name="Graphic 5" descr="Magnifying glass with solid fill">
            <a:extLst>
              <a:ext uri="{FF2B5EF4-FFF2-40B4-BE49-F238E27FC236}">
                <a16:creationId xmlns:a16="http://schemas.microsoft.com/office/drawing/2014/main" id="{F8B3CBB6-C052-6A41-8FA5-734779BB1CE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521668" y="4828630"/>
            <a:ext cx="914400" cy="914400"/>
          </a:xfrm>
          <a:prstGeom prst="rect">
            <a:avLst/>
          </a:prstGeom>
        </p:spPr>
      </p:pic>
      <p:pic>
        <p:nvPicPr>
          <p:cNvPr id="7" name="Graphic 6" descr="Court with solid fill">
            <a:extLst>
              <a:ext uri="{FF2B5EF4-FFF2-40B4-BE49-F238E27FC236}">
                <a16:creationId xmlns:a16="http://schemas.microsoft.com/office/drawing/2014/main" id="{A0EB4AC2-CBA9-B3BD-4D66-8D93AF37E6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751095" y="4828630"/>
            <a:ext cx="914400" cy="914400"/>
          </a:xfrm>
          <a:prstGeom prst="rect">
            <a:avLst/>
          </a:prstGeom>
        </p:spPr>
      </p:pic>
      <p:pic>
        <p:nvPicPr>
          <p:cNvPr id="8" name="Graphic 7" descr="Pencil with solid fill">
            <a:extLst>
              <a:ext uri="{FF2B5EF4-FFF2-40B4-BE49-F238E27FC236}">
                <a16:creationId xmlns:a16="http://schemas.microsoft.com/office/drawing/2014/main" id="{5F4BA43E-5EFA-2790-690D-3835CBA2882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884695" y="4828630"/>
            <a:ext cx="914400" cy="914400"/>
          </a:xfrm>
          <a:prstGeom prst="rect">
            <a:avLst/>
          </a:prstGeom>
        </p:spPr>
      </p:pic>
      <p:pic>
        <p:nvPicPr>
          <p:cNvPr id="9" name="Graphic 8" descr="Flowchart with solid fill">
            <a:extLst>
              <a:ext uri="{FF2B5EF4-FFF2-40B4-BE49-F238E27FC236}">
                <a16:creationId xmlns:a16="http://schemas.microsoft.com/office/drawing/2014/main" id="{7FBDD016-C6C2-997A-4611-00C07C1F08F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114122" y="4828630"/>
            <a:ext cx="914400" cy="914400"/>
          </a:xfrm>
          <a:prstGeom prst="rect">
            <a:avLst/>
          </a:prstGeom>
        </p:spPr>
      </p:pic>
    </p:spTree>
    <p:extLst>
      <p:ext uri="{BB962C8B-B14F-4D97-AF65-F5344CB8AC3E}">
        <p14:creationId xmlns:p14="http://schemas.microsoft.com/office/powerpoint/2010/main" val="4106847563"/>
      </p:ext>
    </p:extLst>
  </p:cSld>
  <p:clrMapOvr>
    <a:masterClrMapping/>
  </p:clrMapOvr>
</p:sld>
</file>

<file path=ppt/theme/theme1.xml><?xml version="1.0" encoding="utf-8"?>
<a:theme xmlns:a="http://schemas.openxmlformats.org/drawingml/2006/main" name="2. LDC PPT Theme">
  <a:themeElements>
    <a:clrScheme name="Blueprint San Diego">
      <a:dk1>
        <a:srgbClr val="243444"/>
      </a:dk1>
      <a:lt1>
        <a:sysClr val="window" lastClr="FFFFFF"/>
      </a:lt1>
      <a:dk2>
        <a:srgbClr val="006FBA"/>
      </a:dk2>
      <a:lt2>
        <a:srgbClr val="E7E6E6"/>
      </a:lt2>
      <a:accent1>
        <a:srgbClr val="005BBB"/>
      </a:accent1>
      <a:accent2>
        <a:srgbClr val="009581"/>
      </a:accent2>
      <a:accent3>
        <a:srgbClr val="D47600"/>
      </a:accent3>
      <a:accent4>
        <a:srgbClr val="FED100"/>
      </a:accent4>
      <a:accent5>
        <a:srgbClr val="ADAFAF"/>
      </a:accent5>
      <a:accent6>
        <a:srgbClr val="5D676F"/>
      </a:accent6>
      <a:hlink>
        <a:srgbClr val="006FBA"/>
      </a:hlink>
      <a:folHlink>
        <a:srgbClr val="006F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 LDC PPT Theme" id="{8E8EE653-332F-4269-AEFF-70EDD94E5950}" vid="{123F2097-D8B5-4556-AF64-374EF09BE6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11AC68F654354C8B7E7EE96A928030" ma:contentTypeVersion="18" ma:contentTypeDescription="Create a new document." ma:contentTypeScope="" ma:versionID="263a929bad755de6119ce5d9385fc6b3">
  <xsd:schema xmlns:xsd="http://www.w3.org/2001/XMLSchema" xmlns:xs="http://www.w3.org/2001/XMLSchema" xmlns:p="http://schemas.microsoft.com/office/2006/metadata/properties" xmlns:ns2="04dd0379-12f3-4ae2-8679-593c8c0bc215" xmlns:ns3="1f9e1c95-091d-4f28-ad45-4e2d06a04ce9" targetNamespace="http://schemas.microsoft.com/office/2006/metadata/properties" ma:root="true" ma:fieldsID="0979c8600a7f0151a129e2cf181ade8f" ns2:_="" ns3:_="">
    <xsd:import namespace="04dd0379-12f3-4ae2-8679-593c8c0bc215"/>
    <xsd:import namespace="1f9e1c95-091d-4f28-ad45-4e2d06a04c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RequiredEdi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dd0379-12f3-4ae2-8679-593c8c0bc2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d174f9a-d9c2-49e9-b05c-597e952d22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RequiredEdits" ma:index="25" nillable="true" ma:displayName="Required Edits" ma:format="Dropdown" ma:internalName="RequiredEdi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9e1c95-091d-4f28-ad45-4e2d06a04ce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8d39c45-9ec9-42ce-8532-bf5d4cd66917}" ma:internalName="TaxCatchAll" ma:showField="CatchAllData" ma:web="1f9e1c95-091d-4f28-ad45-4e2d06a04c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f9e1c95-091d-4f28-ad45-4e2d06a04ce9" xsi:nil="true"/>
    <lcf76f155ced4ddcb4097134ff3c332f xmlns="04dd0379-12f3-4ae2-8679-593c8c0bc215">
      <Terms xmlns="http://schemas.microsoft.com/office/infopath/2007/PartnerControls"/>
    </lcf76f155ced4ddcb4097134ff3c332f>
    <SharedWithUsers xmlns="1f9e1c95-091d-4f28-ad45-4e2d06a04ce9">
      <UserInfo>
        <DisplayName>Basinger, Jacob</DisplayName>
        <AccountId>742</AccountId>
        <AccountType/>
      </UserInfo>
      <UserInfo>
        <DisplayName>Schoenfisch, Brian</DisplayName>
        <AccountId>14</AccountId>
        <AccountType/>
      </UserInfo>
      <UserInfo>
        <DisplayName>Litchney, Seth</DisplayName>
        <AccountId>57</AccountId>
        <AccountType/>
      </UserInfo>
      <UserInfo>
        <DisplayName>Saidkhanian, Liz</DisplayName>
        <AccountId>87</AccountId>
        <AccountType/>
      </UserInfo>
    </SharedWithUsers>
    <RequiredEdits xmlns="04dd0379-12f3-4ae2-8679-593c8c0bc215" xsi:nil="true"/>
  </documentManagement>
</p:properties>
</file>

<file path=customXml/itemProps1.xml><?xml version="1.0" encoding="utf-8"?>
<ds:datastoreItem xmlns:ds="http://schemas.openxmlformats.org/officeDocument/2006/customXml" ds:itemID="{DFD5788A-8A89-4462-92B7-DA9178FE7577}">
  <ds:schemaRefs>
    <ds:schemaRef ds:uri="http://schemas.microsoft.com/sharepoint/v3/contenttype/forms"/>
  </ds:schemaRefs>
</ds:datastoreItem>
</file>

<file path=customXml/itemProps2.xml><?xml version="1.0" encoding="utf-8"?>
<ds:datastoreItem xmlns:ds="http://schemas.openxmlformats.org/officeDocument/2006/customXml" ds:itemID="{2724C9E7-9415-450C-9DA0-A2AC6B411DD6}">
  <ds:schemaRefs>
    <ds:schemaRef ds:uri="04dd0379-12f3-4ae2-8679-593c8c0bc215"/>
    <ds:schemaRef ds:uri="1f9e1c95-091d-4f28-ad45-4e2d06a04c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D16645-D2FE-4E78-966E-9DD35112C137}">
  <ds:schemaRefs>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1f9e1c95-091d-4f28-ad45-4e2d06a04ce9"/>
    <ds:schemaRef ds:uri="04dd0379-12f3-4ae2-8679-593c8c0bc215"/>
  </ds:schemaRefs>
</ds:datastoreItem>
</file>

<file path=docProps/app.xml><?xml version="1.0" encoding="utf-8"?>
<Properties xmlns="http://schemas.openxmlformats.org/officeDocument/2006/extended-properties" xmlns:vt="http://schemas.openxmlformats.org/officeDocument/2006/docPropsVTypes">
  <Template/>
  <TotalTime>0</TotalTime>
  <Words>6253</Words>
  <Application>Microsoft Office PowerPoint</Application>
  <PresentationFormat>Widescreen</PresentationFormat>
  <Paragraphs>316</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Aptos</vt:lpstr>
      <vt:lpstr>Arial</vt:lpstr>
      <vt:lpstr>Calibri</vt:lpstr>
      <vt:lpstr>Google Sans</vt:lpstr>
      <vt:lpstr>Open Sans</vt:lpstr>
      <vt:lpstr>Wingdings</vt:lpstr>
      <vt:lpstr>2. LDC PPT Theme</vt:lpstr>
      <vt:lpstr>2025 Land Development Code Update Public Workshop</vt:lpstr>
      <vt:lpstr>Workshop Schedule</vt:lpstr>
      <vt:lpstr>Zoom Q&amp;A Guidance</vt:lpstr>
      <vt:lpstr>What is the Land Development Code?</vt:lpstr>
      <vt:lpstr>Associated Documents and Comment Portal </vt:lpstr>
      <vt:lpstr>Code Update Request Process  </vt:lpstr>
      <vt:lpstr>2025 LDC Update Timeline</vt:lpstr>
      <vt:lpstr>2025 Land Development Code Update</vt:lpstr>
      <vt:lpstr>2025 LDC Update Summary – Citywide  </vt:lpstr>
      <vt:lpstr>Commercial Base Zones – Floor Area Ratio (FAR) Bonus for Residential Mixed Use (Item 3)</vt:lpstr>
      <vt:lpstr>Inclusionary &amp; Affordable Housing Regulations – Offsite Affordable Housing Requirements (Item 5)</vt:lpstr>
      <vt:lpstr>Complete Communities Housing Solutions (CCHS) - For Sale Dwelling Units (Item 6)</vt:lpstr>
      <vt:lpstr>Complete Communities Housing Solutions (CCHS) – Development Impact Fee (DIF) Waivers (Item 7)</vt:lpstr>
      <vt:lpstr>Central Urbanized Planned District (CUPD) – Moving &amp; Storage Facilities (Item 9)</vt:lpstr>
      <vt:lpstr>Setback Requirements - Fire Separation Distance (Item 17)</vt:lpstr>
      <vt:lpstr>Mixed-Use Base Zones – Live/Work Quarters (Item 18)</vt:lpstr>
      <vt:lpstr>Affordable Housing, Complete Communities Housing Solutions (CCHS) and Dwelling Unit Protection Regulations - Replacement of Affordable Dwelling Units (Item 25)</vt:lpstr>
      <vt:lpstr>Streamlined Small Lot Subdivisions – Multiple Dwelling Unit Zones (Item 40) </vt:lpstr>
      <vt:lpstr>Streamlined Small Lot Subdivisions – Single Dwelling Unit Zones (Item 41) </vt:lpstr>
      <vt:lpstr>Parking Regulations - Religious Uses with Housing (Item 45) </vt:lpstr>
      <vt:lpstr>Parking Regulations - Single Dwelling Units (Item 47) </vt:lpstr>
      <vt:lpstr>Administrative Abatement Penalties (Item 81)</vt:lpstr>
      <vt:lpstr>Administrative Civil Penalties (Item 82)</vt:lpstr>
      <vt:lpstr>Previously Conforming Use Flexibility (Item 87)</vt:lpstr>
      <vt:lpstr>Residential, Commercial, and Mixed-Use Base Zones -Building Transitions and Buffers from Adjacent Freeways (Item 91)</vt:lpstr>
      <vt:lpstr>Airport Land Use Compatibility (ALUC) Overlay Zone -  Safety Compatibility for Child Care Centers in the Marine Corps Air Station (MCAS) Miramar Airport Influence Area Transition Zone (Item 93)</vt:lpstr>
      <vt:lpstr>Wireless Communication Facilities Regulations (Item 94)</vt:lpstr>
      <vt:lpstr>Development Impact Fees – Accessory Dwelling Units (Item 95)</vt:lpstr>
      <vt:lpstr>Mobility Choices Regulations –Vehicle Miles Traveled (VMT) Reduction Measure Buy-Out Fee for Mobility Zones 2 and 3 (Item 102)</vt:lpstr>
      <vt:lpstr>2025 LDC Update Summary – Downtown </vt:lpstr>
      <vt:lpstr>Downtown – Rooftop Gardens (Item 1)</vt:lpstr>
      <vt:lpstr>Downtown – Urban Open Space Bonus Clarification (Item 3)</vt:lpstr>
      <vt:lpstr>Downtown – Increasing Child Care Facilities (Item 4)</vt:lpstr>
      <vt:lpstr>Downtown – Small Lot Development Incentive (Item 6)</vt:lpstr>
      <vt:lpstr>Downtown – C Street Revitalization Bonus (Item 8)</vt:lpstr>
      <vt:lpstr>Downtown – Downtown Community Plan Minor Amendments (Item 21)</vt:lpstr>
      <vt:lpstr>Downtown – Gaslamp Use Table – Alignment with Citywide Code (Item 24)</vt:lpstr>
      <vt:lpstr>2025 LDC Update</vt:lpstr>
      <vt:lpstr>Zoom Q&amp;A Guidance</vt:lpstr>
    </vt:vector>
  </TitlesOfParts>
  <Company>The City of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LDC Update</dc:title>
  <dc:creator>Jeffrey Ryan</dc:creator>
  <cp:lastModifiedBy>Covarrubias, Megan</cp:lastModifiedBy>
  <cp:revision>1</cp:revision>
  <cp:lastPrinted>2025-12-02T22:00:16Z</cp:lastPrinted>
  <dcterms:created xsi:type="dcterms:W3CDTF">2024-02-05T21:33:30Z</dcterms:created>
  <dcterms:modified xsi:type="dcterms:W3CDTF">2026-01-15T18:55:21Z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0x0101006B11AC68F654354C8B7E7EE96A928030</vt:lpwstr>
  </property>
  <property fmtid="{D5CDD505-2E9C-101B-9397-08002B2CF9AE}" pid="3" name="MediaServiceImageTags">
    <vt:lpwstr/>
  </property>
</Properties>
</file>