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1pPr>
    <a:lvl2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2pPr>
    <a:lvl3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3pPr>
    <a:lvl4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4pPr>
    <a:lvl5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5pPr>
    <a:lvl6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6pPr>
    <a:lvl7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7pPr>
    <a:lvl8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8pPr>
    <a:lvl9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b="def" i="def"/>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b="def" i="def"/>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b="def" i="def"/>
      <a:tcStyle>
        <a:tcBdr/>
        <a:fill>
          <a:solidFill>
            <a:srgbClr val="FFE8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11" name="Body Level One…"/>
          <p:cNvSpPr txBox="1"/>
          <p:nvPr>
            <p:ph type="body" sz="quarter" idx="1" hasCustomPrompt="1"/>
          </p:nvPr>
        </p:nvSpPr>
        <p:spPr>
          <a:xfrm>
            <a:off x="1201340" y="11859862"/>
            <a:ext cx="21971004"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Author and Date</a:t>
            </a:r>
          </a:p>
          <a:p>
            <a:pPr lvl="1"/>
            <a:r>
              <a:t/>
            </a:r>
          </a:p>
          <a:p>
            <a:pPr lvl="2"/>
            <a:r>
              <a:t/>
            </a:r>
          </a:p>
          <a:p>
            <a:pPr lvl="3"/>
            <a:r>
              <a:t/>
            </a:r>
          </a:p>
          <a:p>
            <a:pPr lvl="4"/>
            <a:r>
              <a:t/>
            </a:r>
          </a:p>
        </p:txBody>
      </p:sp>
      <p:sp>
        <p:nvSpPr>
          <p:cNvPr id="12" name="Presentation Title"/>
          <p:cNvSpPr txBox="1"/>
          <p:nvPr>
            <p:ph type="title" hasCustomPrompt="1"/>
          </p:nvPr>
        </p:nvSpPr>
        <p:spPr>
          <a:xfrm>
            <a:off x="1206496" y="2574991"/>
            <a:ext cx="21971005" cy="4648202"/>
          </a:xfrm>
          <a:prstGeom prst="rect">
            <a:avLst/>
          </a:prstGeom>
        </p:spPr>
        <p:txBody>
          <a:bodyPr anchor="b"/>
          <a:lstStyle>
            <a:lvl1pPr>
              <a:defRPr spc="-232" sz="11600"/>
            </a:lvl1pPr>
          </a:lstStyle>
          <a:p>
            <a:pPr/>
            <a:r>
              <a:t>Presentation Title</a:t>
            </a:r>
          </a:p>
        </p:txBody>
      </p:sp>
      <p:sp>
        <p:nvSpPr>
          <p:cNvPr id="13" name="Body Level One…"/>
          <p:cNvSpPr txBox="1"/>
          <p:nvPr>
            <p:ph type="body" sz="quarter" idx="21" hasCustomPrompt="1"/>
          </p:nvPr>
        </p:nvSpPr>
        <p:spPr>
          <a:xfrm>
            <a:off x="1201342" y="7223190"/>
            <a:ext cx="21971002" cy="1905002"/>
          </a:xfrm>
          <a:prstGeom prst="rect">
            <a:avLst/>
          </a:prstGeom>
        </p:spPr>
        <p:txBody>
          <a:bodyPr numCol="1" spcCol="38100"/>
          <a:lstStyle>
            <a:lvl1pPr marL="0" indent="0" defTabSz="825500">
              <a:lnSpc>
                <a:spcPct val="100000"/>
              </a:lnSpc>
              <a:spcBef>
                <a:spcPts val="0"/>
              </a:spcBef>
              <a:buSzTx/>
              <a:buNone/>
              <a:defRPr b="1" sz="5500"/>
            </a:lvl1pPr>
          </a:lstStyle>
          <a:p>
            <a:pPr/>
            <a:r>
              <a:t>Presentation Subtitle</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50"/>
          </a:xfrm>
          <a:prstGeom prst="rect">
            <a:avLst/>
          </a:prstGeom>
        </p:spPr>
        <p:txBody>
          <a:bodyPr/>
          <a:lstStyle/>
          <a:p>
            <a:pPr/>
            <a:r>
              <a:t>Slide Title</a:t>
            </a:r>
          </a:p>
        </p:txBody>
      </p:sp>
      <p:sp>
        <p:nvSpPr>
          <p:cNvPr id="100" name="Body Level One…"/>
          <p:cNvSpPr txBox="1"/>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Body Level One…"/>
          <p:cNvSpPr txBox="1"/>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Agenda Subtitle</a:t>
            </a:r>
          </a:p>
          <a:p>
            <a:pPr lvl="1"/>
            <a:r>
              <a:t/>
            </a:r>
          </a:p>
          <a:p>
            <a:pPr lvl="2"/>
            <a:r>
              <a:t/>
            </a:r>
          </a:p>
          <a:p>
            <a:pPr lvl="3"/>
            <a:r>
              <a:t/>
            </a:r>
          </a:p>
          <a:p>
            <a:pPr lvl="4"/>
            <a:r>
              <a:t/>
            </a:r>
          </a:p>
        </p:txBody>
      </p:sp>
      <p:sp>
        <p:nvSpPr>
          <p:cNvPr id="110" name="Body Level One…"/>
          <p:cNvSpPr txBox="1"/>
          <p:nvPr>
            <p:ph type="body" idx="21" hasCustomPrompt="1"/>
          </p:nvPr>
        </p:nvSpPr>
        <p:spPr>
          <a:xfrm>
            <a:off x="1206500" y="4248503"/>
            <a:ext cx="21971000" cy="8256014"/>
          </a:xfrm>
          <a:prstGeom prst="rect">
            <a:avLst/>
          </a:prstGeom>
        </p:spPr>
        <p:txBody>
          <a:bodyPr numCol="1" spcCol="38100"/>
          <a:lstStyle>
            <a:lvl1pPr marL="0" indent="0" defTabSz="825500">
              <a:lnSpc>
                <a:spcPct val="100000"/>
              </a:lnSpc>
              <a:spcBef>
                <a:spcPts val="1800"/>
              </a:spcBef>
              <a:buSzTx/>
              <a:buNone/>
              <a:defRPr spc="-99" sz="5500"/>
            </a:lvl1pPr>
          </a:lstStyle>
          <a:p>
            <a:pPr/>
            <a:r>
              <a:t>Agenda Topics</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6"/>
            <a:ext cx="21971000" cy="7241586"/>
          </a:xfrm>
          <a:prstGeom prst="rect">
            <a:avLst/>
          </a:prstGeom>
        </p:spPr>
        <p:txBody>
          <a:bodyPr numCol="1" spcCol="38100" anchor="b"/>
          <a:lstStyle>
            <a:lvl1pPr marL="0" indent="0" algn="ctr">
              <a:lnSpc>
                <a:spcPct val="80000"/>
              </a:lnSpc>
              <a:spcBef>
                <a:spcPts val="0"/>
              </a:spcBef>
              <a:buSzTx/>
              <a:buNone/>
              <a:defRPr b="1" spc="-250" sz="25000"/>
            </a:lvl1pPr>
            <a:lvl2pPr marL="0" indent="0" algn="ctr">
              <a:lnSpc>
                <a:spcPct val="80000"/>
              </a:lnSpc>
              <a:spcBef>
                <a:spcPts val="0"/>
              </a:spcBef>
              <a:buSzTx/>
              <a:buNone/>
              <a:defRPr b="1" spc="-250" sz="25000"/>
            </a:lvl2pPr>
            <a:lvl3pPr marL="0" indent="0" algn="ctr">
              <a:lnSpc>
                <a:spcPct val="80000"/>
              </a:lnSpc>
              <a:spcBef>
                <a:spcPts val="0"/>
              </a:spcBef>
              <a:buSzTx/>
              <a:buNone/>
              <a:defRPr b="1" spc="-250" sz="25000"/>
            </a:lvl3pPr>
            <a:lvl4pPr marL="0" indent="0" algn="ctr">
              <a:lnSpc>
                <a:spcPct val="80000"/>
              </a:lnSpc>
              <a:spcBef>
                <a:spcPts val="0"/>
              </a:spcBef>
              <a:buSzTx/>
              <a:buNone/>
              <a:defRPr b="1" spc="-250" sz="25000"/>
            </a:lvl4pPr>
            <a:lvl5pPr marL="0" indent="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8" tIns="45718" rIns="45718" bIns="45718" numCol="1" spcCol="38100"/>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Body Level One…"/>
          <p:cNvSpPr txBox="1"/>
          <p:nvPr>
            <p:ph type="body" sz="quarter" idx="1" hasCustomPrompt="1"/>
          </p:nvPr>
        </p:nvSpPr>
        <p:spPr>
          <a:xfrm>
            <a:off x="2430024" y="10675453"/>
            <a:ext cx="20200054"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Attribution</a:t>
            </a:r>
          </a:p>
          <a:p>
            <a:pPr lvl="1"/>
            <a:r>
              <a:t/>
            </a:r>
          </a:p>
          <a:p>
            <a:pPr lvl="2"/>
            <a:r>
              <a:t/>
            </a:r>
          </a:p>
          <a:p>
            <a:pPr lvl="3"/>
            <a:r>
              <a:t/>
            </a:r>
          </a:p>
          <a:p>
            <a:pPr lvl="4"/>
            <a:r>
              <a:t/>
            </a:r>
          </a:p>
        </p:txBody>
      </p:sp>
      <p:sp>
        <p:nvSpPr>
          <p:cNvPr id="136" name="Body Level One…"/>
          <p:cNvSpPr txBox="1"/>
          <p:nvPr>
            <p:ph type="body" sz="half" idx="21" hasCustomPrompt="1"/>
          </p:nvPr>
        </p:nvSpPr>
        <p:spPr>
          <a:xfrm>
            <a:off x="1753923" y="4939860"/>
            <a:ext cx="20876154" cy="3836281"/>
          </a:xfrm>
          <a:prstGeom prst="rect">
            <a:avLst/>
          </a:prstGeom>
        </p:spPr>
        <p:txBody>
          <a:bodyPr numCol="1" spcCol="38100"/>
          <a:lstStyle>
            <a:lvl1pPr marL="469900" indent="-300876">
              <a:spcBef>
                <a:spcPts val="0"/>
              </a:spcBef>
              <a:buSzTx/>
              <a:buNone/>
              <a:defRPr spc="-200" sz="8500">
                <a:latin typeface="Helvetica Neue Medium"/>
                <a:ea typeface="Helvetica Neue Medium"/>
                <a:cs typeface="Helvetica Neue Medium"/>
                <a:sym typeface="Helvetica Neue Medium"/>
              </a:defRPr>
            </a:lvl1pPr>
          </a:lstStyle>
          <a:p>
            <a:pPr/>
            <a:r>
              <a:t>“Notable Quote”</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numCol="1" spcCol="38100">
            <a:noAutofit/>
          </a:bodyPr>
          <a:lstStyle/>
          <a:p>
            <a:pPr/>
          </a:p>
        </p:txBody>
      </p:sp>
      <p:sp>
        <p:nvSpPr>
          <p:cNvPr id="145" name="Bowl with salmon cakes, salad, and hummus "/>
          <p:cNvSpPr/>
          <p:nvPr>
            <p:ph type="pic" sz="half" idx="22"/>
          </p:nvPr>
        </p:nvSpPr>
        <p:spPr>
          <a:xfrm>
            <a:off x="13500100" y="3978275"/>
            <a:ext cx="10439400" cy="12150181"/>
          </a:xfrm>
          <a:prstGeom prst="rect">
            <a:avLst/>
          </a:prstGeom>
        </p:spPr>
        <p:txBody>
          <a:bodyPr lIns="91439" tIns="45719" rIns="91439" bIns="45719" numCol="1" spcCol="38100">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numCol="1" spcCol="38100">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numCol="1" spcCol="38100">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numCol="1" spcCol="38100">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Body Level One…"/>
          <p:cNvSpPr txBox="1"/>
          <p:nvPr>
            <p:ph type="body" sz="quarter" idx="1" hasCustomPrompt="1"/>
          </p:nvPr>
        </p:nvSpPr>
        <p:spPr>
          <a:xfrm>
            <a:off x="1207690" y="1106137"/>
            <a:ext cx="21968621"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Author and Date</a:t>
            </a:r>
          </a:p>
          <a:p>
            <a:pPr lvl="1"/>
            <a:r>
              <a:t/>
            </a:r>
          </a:p>
          <a:p>
            <a:pPr lvl="2"/>
            <a:r>
              <a:t/>
            </a:r>
          </a:p>
          <a:p>
            <a:pPr lvl="3"/>
            <a:r>
              <a:t/>
            </a:r>
          </a:p>
          <a:p>
            <a:pPr lvl="4"/>
            <a:r>
              <a:t/>
            </a:r>
          </a:p>
        </p:txBody>
      </p:sp>
      <p:sp>
        <p:nvSpPr>
          <p:cNvPr id="24" name="Body Level One…"/>
          <p:cNvSpPr txBox="1"/>
          <p:nvPr>
            <p:ph type="body" sz="quarter" idx="22" hasCustomPrompt="1"/>
          </p:nvPr>
        </p:nvSpPr>
        <p:spPr>
          <a:xfrm>
            <a:off x="1206500" y="11609909"/>
            <a:ext cx="21971000" cy="1116953"/>
          </a:xfrm>
          <a:prstGeom prst="rect">
            <a:avLst/>
          </a:prstGeom>
        </p:spPr>
        <p:txBody>
          <a:bodyPr numCol="1" spcCol="38100"/>
          <a:lstStyle>
            <a:lvl1pPr marL="0" indent="0" defTabSz="825500">
              <a:lnSpc>
                <a:spcPct val="100000"/>
              </a:lnSpc>
              <a:spcBef>
                <a:spcPts val="0"/>
              </a:spcBef>
              <a:buSzTx/>
              <a:buNone/>
              <a:defRPr b="1" sz="5500"/>
            </a:lvl1pPr>
          </a:lstStyle>
          <a:p>
            <a:pPr/>
            <a:r>
              <a:t>Presentation Subtitle</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numCol="1" spcCol="38100">
            <a:noAutofit/>
          </a:bodyPr>
          <a:lstStyle/>
          <a:p>
            <a:pPr/>
          </a:p>
        </p:txBody>
      </p:sp>
      <p:sp>
        <p:nvSpPr>
          <p:cNvPr id="33" name="Slide Title"/>
          <p:cNvSpPr txBox="1"/>
          <p:nvPr>
            <p:ph type="title" hasCustomPrompt="1"/>
          </p:nvPr>
        </p:nvSpPr>
        <p:spPr>
          <a:xfrm>
            <a:off x="1206500" y="1270000"/>
            <a:ext cx="9779000" cy="5882274"/>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numCol="1" spcCol="38100"/>
          <a:lstStyle>
            <a:lvl1pPr marL="0" indent="0" defTabSz="825500">
              <a:lnSpc>
                <a:spcPct val="100000"/>
              </a:lnSpc>
              <a:spcBef>
                <a:spcPts val="0"/>
              </a:spcBef>
              <a:buSzTx/>
              <a:buNone/>
              <a:defRPr b="1" sz="5500"/>
            </a:lvl1pPr>
            <a:lvl2pPr marL="0" indent="0" defTabSz="825500">
              <a:lnSpc>
                <a:spcPct val="100000"/>
              </a:lnSpc>
              <a:spcBef>
                <a:spcPts val="0"/>
              </a:spcBef>
              <a:buSzTx/>
              <a:buNone/>
              <a:defRPr b="1" sz="5500"/>
            </a:lvl2pPr>
            <a:lvl3pPr marL="0" indent="0" defTabSz="825500">
              <a:lnSpc>
                <a:spcPct val="100000"/>
              </a:lnSpc>
              <a:spcBef>
                <a:spcPts val="0"/>
              </a:spcBef>
              <a:buSzTx/>
              <a:buNone/>
              <a:defRPr b="1" sz="5500"/>
            </a:lvl3pPr>
            <a:lvl4pPr marL="0" indent="0" defTabSz="825500">
              <a:lnSpc>
                <a:spcPct val="100000"/>
              </a:lnSpc>
              <a:spcBef>
                <a:spcPts val="0"/>
              </a:spcBef>
              <a:buSzTx/>
              <a:buNone/>
              <a:defRPr b="1" sz="5500"/>
            </a:lvl4pPr>
            <a:lvl5pPr marL="0" indent="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500" y="13085233"/>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xfrm>
            <a:off x="1206500" y="1079500"/>
            <a:ext cx="21971000" cy="1433164"/>
          </a:xfrm>
          <a:prstGeom prst="rect">
            <a:avLst/>
          </a:prstGeom>
        </p:spPr>
        <p:txBody>
          <a:bodyPr/>
          <a:lstStyle/>
          <a:p>
            <a:pPr/>
            <a:r>
              <a:t>Slide Title</a:t>
            </a:r>
          </a:p>
        </p:txBody>
      </p:sp>
      <p:sp>
        <p:nvSpPr>
          <p:cNvPr id="43" name="Body Level One…"/>
          <p:cNvSpPr txBox="1"/>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44" name="Body Level One…"/>
          <p:cNvSpPr txBox="1"/>
          <p:nvPr>
            <p:ph type="body" idx="21" hasCustomPrompt="1"/>
          </p:nvPr>
        </p:nvSpPr>
        <p:spPr>
          <a:xfrm>
            <a:off x="1206500" y="4248503"/>
            <a:ext cx="21971000" cy="8256014"/>
          </a:xfrm>
          <a:prstGeom prst="rect">
            <a:avLst/>
          </a:prstGeom>
        </p:spPr>
        <p:txBody>
          <a:bodyPr numCol="1" spcCol="38100"/>
          <a:lstStyle/>
          <a:p>
            <a:pPr/>
            <a:r>
              <a:t>Slide bullet text</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Body Level One…"/>
          <p:cNvSpPr txBox="1"/>
          <p:nvPr>
            <p:ph type="body" sz="quarter" idx="1" hasCustomPrompt="1"/>
          </p:nvPr>
        </p:nvSpPr>
        <p:spPr>
          <a:xfrm>
            <a:off x="1206500" y="2372961"/>
            <a:ext cx="9779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61" name="Body Level One…"/>
          <p:cNvSpPr txBox="1"/>
          <p:nvPr>
            <p:ph type="body" sz="half" idx="21" hasCustomPrompt="1"/>
          </p:nvPr>
        </p:nvSpPr>
        <p:spPr>
          <a:xfrm>
            <a:off x="1206500" y="4248503"/>
            <a:ext cx="9779000" cy="8256631"/>
          </a:xfrm>
          <a:prstGeom prst="rect">
            <a:avLst/>
          </a:prstGeom>
        </p:spPr>
        <p:txBody>
          <a:bodyPr numCol="1" spcCol="38100"/>
          <a:lstStyle/>
          <a:p>
            <a:pPr/>
            <a:r>
              <a:t>Slide bullet text</a:t>
            </a:r>
          </a:p>
        </p:txBody>
      </p:sp>
      <p:sp>
        <p:nvSpPr>
          <p:cNvPr id="62" name="Bowl of pappardelle pasta with parsley butter, roasted hazelnuts, and shaved parmesan cheese"/>
          <p:cNvSpPr/>
          <p:nvPr>
            <p:ph type="pic" idx="22"/>
          </p:nvPr>
        </p:nvSpPr>
        <p:spPr>
          <a:xfrm>
            <a:off x="12192000" y="-407266"/>
            <a:ext cx="10916874" cy="14555833"/>
          </a:xfrm>
          <a:prstGeom prst="rect">
            <a:avLst/>
          </a:prstGeom>
        </p:spPr>
        <p:txBody>
          <a:bodyPr lIns="91439" tIns="45719" rIns="91439" bIns="45719" numCol="1" spcCol="38100">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Body Level One…"/>
          <p:cNvSpPr txBox="1"/>
          <p:nvPr>
            <p:ph type="body" sz="quarter" idx="1" hasCustomPrompt="1"/>
          </p:nvPr>
        </p:nvSpPr>
        <p:spPr>
          <a:xfrm>
            <a:off x="1206500" y="2372961"/>
            <a:ext cx="9779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72" name="Body Level One…"/>
          <p:cNvSpPr txBox="1"/>
          <p:nvPr>
            <p:ph type="body" sz="half" idx="21" hasCustomPrompt="1"/>
          </p:nvPr>
        </p:nvSpPr>
        <p:spPr>
          <a:xfrm>
            <a:off x="1206500" y="4248503"/>
            <a:ext cx="9779000" cy="8256631"/>
          </a:xfrm>
          <a:prstGeom prst="rect">
            <a:avLst/>
          </a:prstGeom>
        </p:spPr>
        <p:txBody>
          <a:bodyPr numCol="1" spcCol="38100"/>
          <a:lstStyle/>
          <a:p>
            <a:pPr/>
            <a:r>
              <a:t>Slide bullet text</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Body Level One…"/>
          <p:cNvSpPr txBox="1"/>
          <p:nvPr>
            <p:ph type="body" sz="quarter" idx="1" hasCustomPrompt="1"/>
          </p:nvPr>
        </p:nvSpPr>
        <p:spPr>
          <a:xfrm>
            <a:off x="1206500" y="2372961"/>
            <a:ext cx="9779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82" name="Body Level One…"/>
          <p:cNvSpPr txBox="1"/>
          <p:nvPr>
            <p:ph type="body" sz="half" idx="21" hasCustomPrompt="1"/>
          </p:nvPr>
        </p:nvSpPr>
        <p:spPr>
          <a:xfrm>
            <a:off x="1206500" y="4248503"/>
            <a:ext cx="9779000" cy="8256631"/>
          </a:xfrm>
          <a:prstGeom prst="rect">
            <a:avLst/>
          </a:prstGeom>
        </p:spPr>
        <p:txBody>
          <a:bodyPr numCol="1" spcCol="38100"/>
          <a:lstStyle/>
          <a:p>
            <a:pPr/>
            <a:r>
              <a:t>Slide bullet text</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5"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500" y="13085233"/>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hasCustomPrompt="1"/>
          </p:nvPr>
        </p:nvSpPr>
        <p:spPr>
          <a:xfrm>
            <a:off x="1206500" y="4248503"/>
            <a:ext cx="21971000" cy="82560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numCol="2" spcCol="1098550">
            <a:normAutofit fontScale="100000" lnSpcReduction="0"/>
          </a:bodyPr>
          <a:lstStyle/>
          <a:p>
            <a:pPr/>
            <a:r>
              <a:t>Slide bullet text</a:t>
            </a:r>
          </a:p>
          <a:p>
            <a:pPr lvl="1"/>
            <a:r>
              <a:t/>
            </a:r>
          </a:p>
          <a:p>
            <a:pPr lvl="2"/>
            <a:r>
              <a:t/>
            </a:r>
          </a:p>
          <a:p>
            <a:pPr lvl="3"/>
            <a:r>
              <a:t/>
            </a:r>
          </a:p>
          <a:p>
            <a:pPr lvl="4"/>
            <a:r>
              <a:t/>
            </a:r>
          </a:p>
        </p:txBody>
      </p:sp>
      <p:sp>
        <p:nvSpPr>
          <p:cNvPr id="3" name="Title Text"/>
          <p:cNvSpPr txBox="1"/>
          <p:nvPr>
            <p:ph type="title"/>
          </p:nvPr>
        </p:nvSpPr>
        <p:spPr>
          <a:xfrm>
            <a:off x="3653366" y="2743200"/>
            <a:ext cx="19507201" cy="15053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4" name="Slide Number"/>
          <p:cNvSpPr txBox="1"/>
          <p:nvPr>
            <p:ph type="sldNum" sz="quarter" idx="2"/>
          </p:nvPr>
        </p:nvSpPr>
        <p:spPr>
          <a:xfrm>
            <a:off x="12001500" y="13080999"/>
            <a:ext cx="368504"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png"/><Relationship Id="rId3" Type="http://schemas.openxmlformats.org/officeDocument/2006/relationships/image" Target="../media/image2.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png"/><Relationship Id="rId3" Type="http://schemas.openxmlformats.org/officeDocument/2006/relationships/image" Target="../media/image1.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7320 Fay Slide Presentation 04.jpg" descr="7320 Fay Slide Presentation 04.jpg"/>
          <p:cNvPicPr>
            <a:picLocks noChangeAspect="1"/>
          </p:cNvPicPr>
          <p:nvPr/>
        </p:nvPicPr>
        <p:blipFill>
          <a:blip r:embed="rId2">
            <a:extLst/>
          </a:blip>
          <a:srcRect l="0" t="11843" r="0" b="21047"/>
          <a:stretch>
            <a:fillRect/>
          </a:stretch>
        </p:blipFill>
        <p:spPr>
          <a:xfrm>
            <a:off x="1581857" y="236557"/>
            <a:ext cx="21220201" cy="11392334"/>
          </a:xfrm>
          <a:prstGeom prst="rect">
            <a:avLst/>
          </a:prstGeom>
          <a:ln w="12700">
            <a:solidFill>
              <a:srgbClr val="000000"/>
            </a:solidFill>
            <a:miter lim="400000"/>
          </a:ln>
        </p:spPr>
      </p:pic>
      <p:sp>
        <p:nvSpPr>
          <p:cNvPr id="172" name="1928 Judson A. &amp; Mary C. Ferguson House"/>
          <p:cNvSpPr txBox="1"/>
          <p:nvPr>
            <p:ph type="body" sz="quarter" idx="1"/>
          </p:nvPr>
        </p:nvSpPr>
        <p:spPr>
          <a:xfrm>
            <a:off x="1538299" y="11775640"/>
            <a:ext cx="21307402" cy="1270676"/>
          </a:xfrm>
          <a:prstGeom prst="rect">
            <a:avLst/>
          </a:prstGeom>
        </p:spPr>
        <p:txBody>
          <a:bodyPr lIns="50800" tIns="50800" rIns="50800" bIns="50800"/>
          <a:lstStyle>
            <a:lvl1pPr algn="ctr">
              <a:defRPr sz="5500"/>
            </a:lvl1pPr>
          </a:lstStyle>
          <a:p>
            <a:pPr/>
            <a:r>
              <a:t>1928 Judson A. &amp; Mary C. Ferguson House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Based on period-appropriate professional standards, 7320 Fay Avenue clearly embodies the defining characteristics of a Colonial Revival cottage and fits its historic context, meeting the intent of HRB Criterion C. I respectfully request the Board’s appro"/>
          <p:cNvSpPr txBox="1"/>
          <p:nvPr/>
        </p:nvSpPr>
        <p:spPr>
          <a:xfrm>
            <a:off x="4320687" y="3682470"/>
            <a:ext cx="15742626" cy="63510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400"/>
            </a:lvl1pPr>
          </a:lstStyle>
          <a:p>
            <a:pPr/>
            <a:r>
              <a:t>Based on period-appropriate professional standards, 7320 Fay Avenue clearly embodies the defining characteristics of a Colonial Revival cottage and fits its historic context, meeting the intent of HRB Criterion C. I respectfully request the Board’s approval.</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2" name="7320 Fay Slide Presentation 04.jpg" descr="7320 Fay Slide Presentation 04.jpg"/>
          <p:cNvPicPr>
            <a:picLocks noChangeAspect="1"/>
          </p:cNvPicPr>
          <p:nvPr/>
        </p:nvPicPr>
        <p:blipFill>
          <a:blip r:embed="rId2">
            <a:extLst/>
          </a:blip>
          <a:srcRect l="0" t="11843" r="0" b="21047"/>
          <a:stretch>
            <a:fillRect/>
          </a:stretch>
        </p:blipFill>
        <p:spPr>
          <a:xfrm>
            <a:off x="1581857" y="236557"/>
            <a:ext cx="21220201" cy="11392334"/>
          </a:xfrm>
          <a:prstGeom prst="rect">
            <a:avLst/>
          </a:prstGeom>
          <a:ln w="12700">
            <a:solidFill>
              <a:srgbClr val="000000"/>
            </a:solidFill>
            <a:miter lim="400000"/>
          </a:ln>
        </p:spPr>
      </p:pic>
      <p:sp>
        <p:nvSpPr>
          <p:cNvPr id="233" name="1928 Judson A. &amp; Mary C. Ferguson House"/>
          <p:cNvSpPr txBox="1"/>
          <p:nvPr>
            <p:ph type="body" sz="quarter" idx="1"/>
          </p:nvPr>
        </p:nvSpPr>
        <p:spPr>
          <a:xfrm>
            <a:off x="1538299" y="11775640"/>
            <a:ext cx="21307402" cy="1270676"/>
          </a:xfrm>
          <a:prstGeom prst="rect">
            <a:avLst/>
          </a:prstGeom>
        </p:spPr>
        <p:txBody>
          <a:bodyPr lIns="50800" tIns="50800" rIns="50800" bIns="50800"/>
          <a:lstStyle>
            <a:lvl1pPr algn="ctr">
              <a:defRPr sz="5500"/>
            </a:lvl1pPr>
          </a:lstStyle>
          <a:p>
            <a:pPr/>
            <a:r>
              <a:t>1928 Judson A. &amp; Mary C. Ferguson House</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76" name="Group"/>
          <p:cNvGrpSpPr/>
          <p:nvPr/>
        </p:nvGrpSpPr>
        <p:grpSpPr>
          <a:xfrm>
            <a:off x="2036625" y="2875726"/>
            <a:ext cx="20304399" cy="7964548"/>
            <a:chOff x="0" y="0"/>
            <a:chExt cx="20304397" cy="7964546"/>
          </a:xfrm>
        </p:grpSpPr>
        <p:sp>
          <p:nvSpPr>
            <p:cNvPr id="174" name="Staff Report to the Historical Resources Board:…"/>
            <p:cNvSpPr txBox="1"/>
            <p:nvPr/>
          </p:nvSpPr>
          <p:spPr>
            <a:xfrm>
              <a:off x="0" y="989462"/>
              <a:ext cx="14104988" cy="59856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r>
                <a:t>Staff Report to the Historical Resources Board:</a:t>
              </a:r>
            </a:p>
            <a:p>
              <a:pPr>
                <a:defRPr sz="6700"/>
              </a:pPr>
              <a:r>
                <a:t>"While the property retains integrity, </a:t>
              </a:r>
              <a:br/>
              <a:r>
                <a:t>it is the staff’s position that the </a:t>
              </a:r>
              <a:br/>
              <a:r>
                <a:t>property does not exhibit sufficient </a:t>
              </a:r>
              <a:br/>
              <a:r>
                <a:t>distinctive characteristics of Colonial </a:t>
              </a:r>
              <a:br/>
              <a:r>
                <a:t>Revival architecture."</a:t>
              </a:r>
            </a:p>
          </p:txBody>
        </p:sp>
        <p:pic>
          <p:nvPicPr>
            <p:cNvPr id="175" name="Screenshot 2026-01-20 at 1.32.28 PM.png" descr="Screenshot 2026-01-20 at 1.32.28 PM.png"/>
            <p:cNvPicPr>
              <a:picLocks noChangeAspect="1"/>
            </p:cNvPicPr>
            <p:nvPr/>
          </p:nvPicPr>
          <p:blipFill>
            <a:blip r:embed="rId2">
              <a:extLst/>
            </a:blip>
            <a:stretch>
              <a:fillRect/>
            </a:stretch>
          </p:blipFill>
          <p:spPr>
            <a:xfrm>
              <a:off x="14134805" y="0"/>
              <a:ext cx="6169593" cy="7964547"/>
            </a:xfrm>
            <a:prstGeom prst="rect">
              <a:avLst/>
            </a:prstGeom>
            <a:ln w="12700" cap="flat">
              <a:solidFill>
                <a:srgbClr val="000000"/>
              </a:solidFill>
              <a:prstDash val="solid"/>
              <a:miter lim="400000"/>
            </a:ln>
            <a:effectLst/>
          </p:spPr>
        </p:pic>
      </p:gr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80" name="Group"/>
          <p:cNvGrpSpPr/>
          <p:nvPr/>
        </p:nvGrpSpPr>
        <p:grpSpPr>
          <a:xfrm>
            <a:off x="1456400" y="3115949"/>
            <a:ext cx="21471200" cy="7278045"/>
            <a:chOff x="0" y="0"/>
            <a:chExt cx="21471199" cy="7278044"/>
          </a:xfrm>
        </p:grpSpPr>
        <p:sp>
          <p:nvSpPr>
            <p:cNvPr id="178" name="The City’s HRB-authored survey and style guide defines Colonial Revival by simple forms, symmetrical façades, accentuated entries, and restrained classical detailing."/>
            <p:cNvSpPr txBox="1"/>
            <p:nvPr/>
          </p:nvSpPr>
          <p:spPr>
            <a:xfrm>
              <a:off x="0" y="1275079"/>
              <a:ext cx="8159633" cy="47277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r>
                <a:t>The City’s HRB-authored survey and style guide defines Colonial Revival by simple forms, symmetrical façades, accentuated entries, and restrained classical detailing.</a:t>
              </a:r>
            </a:p>
          </p:txBody>
        </p:sp>
        <p:pic>
          <p:nvPicPr>
            <p:cNvPr id="179" name="7320 Fay Slide Presentation 04.jpg" descr="7320 Fay Slide Presentation 04.jpg"/>
            <p:cNvPicPr>
              <a:picLocks noChangeAspect="1"/>
            </p:cNvPicPr>
            <p:nvPr/>
          </p:nvPicPr>
          <p:blipFill>
            <a:blip r:embed="rId2">
              <a:extLst/>
            </a:blip>
            <a:srcRect l="1674" t="12374" r="1674" b="20407"/>
            <a:stretch>
              <a:fillRect/>
            </a:stretch>
          </p:blipFill>
          <p:spPr>
            <a:xfrm>
              <a:off x="8390200" y="0"/>
              <a:ext cx="13081000" cy="7278045"/>
            </a:xfrm>
            <a:prstGeom prst="rect">
              <a:avLst/>
            </a:prstGeom>
            <a:ln w="12700" cap="flat">
              <a:solidFill>
                <a:srgbClr val="000000"/>
              </a:solidFill>
              <a:prstDash val="solid"/>
              <a:miter lim="400000"/>
            </a:ln>
            <a:effectLst/>
          </p:spPr>
        </p:pic>
      </p:gr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84" name="Group"/>
          <p:cNvGrpSpPr/>
          <p:nvPr/>
        </p:nvGrpSpPr>
        <p:grpSpPr>
          <a:xfrm>
            <a:off x="1445783" y="311017"/>
            <a:ext cx="19910449" cy="12720645"/>
            <a:chOff x="0" y="0"/>
            <a:chExt cx="19910448" cy="12720643"/>
          </a:xfrm>
        </p:grpSpPr>
        <p:sp>
          <p:nvSpPr>
            <p:cNvPr id="182" name="The City of San Diego 2002 reconnaissance survey, on file with the Planning Department, identifies 7320 Fay Avenue as a Colonial Revival residence. This professional classification has stood for more than twenty years."/>
            <p:cNvSpPr txBox="1"/>
            <p:nvPr/>
          </p:nvSpPr>
          <p:spPr>
            <a:xfrm>
              <a:off x="0" y="3856506"/>
              <a:ext cx="8462773" cy="53809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r>
                <a:t>The City of San Diego 2002 reconnaissance survey, on file with the Planning Department, identifies 7320 Fay Avenue as a Colonial Revival residence. This professional classification has stood for more than twenty years.</a:t>
              </a:r>
            </a:p>
          </p:txBody>
        </p:sp>
        <p:pic>
          <p:nvPicPr>
            <p:cNvPr id="183" name="Exhibit C.png" descr="Exhibit C.png"/>
            <p:cNvPicPr>
              <a:picLocks noChangeAspect="1"/>
            </p:cNvPicPr>
            <p:nvPr/>
          </p:nvPicPr>
          <p:blipFill>
            <a:blip r:embed="rId2">
              <a:extLst/>
            </a:blip>
            <a:stretch>
              <a:fillRect/>
            </a:stretch>
          </p:blipFill>
          <p:spPr>
            <a:xfrm>
              <a:off x="10131119" y="-1"/>
              <a:ext cx="9779330" cy="12720645"/>
            </a:xfrm>
            <a:prstGeom prst="rect">
              <a:avLst/>
            </a:prstGeom>
            <a:ln w="12700" cap="flat">
              <a:solidFill>
                <a:srgbClr val="000000"/>
              </a:solidFill>
              <a:prstDash val="solid"/>
              <a:miter lim="400000"/>
            </a:ln>
            <a:effectLst/>
          </p:spPr>
        </p:pic>
      </p:gr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6" name="IMG_7489.JPG" descr="IMG_7489.JPG"/>
          <p:cNvPicPr>
            <a:picLocks noChangeAspect="1"/>
          </p:cNvPicPr>
          <p:nvPr/>
        </p:nvPicPr>
        <p:blipFill>
          <a:blip r:embed="rId2">
            <a:extLst/>
          </a:blip>
          <a:stretch>
            <a:fillRect/>
          </a:stretch>
        </p:blipFill>
        <p:spPr>
          <a:xfrm>
            <a:off x="27509327" y="9805212"/>
            <a:ext cx="18288001" cy="13716001"/>
          </a:xfrm>
          <a:prstGeom prst="rect">
            <a:avLst/>
          </a:prstGeom>
          <a:ln w="12700">
            <a:miter lim="400000"/>
          </a:ln>
        </p:spPr>
      </p:pic>
      <p:grpSp>
        <p:nvGrpSpPr>
          <p:cNvPr id="189" name="Group"/>
          <p:cNvGrpSpPr/>
          <p:nvPr/>
        </p:nvGrpSpPr>
        <p:grpSpPr>
          <a:xfrm>
            <a:off x="2033715" y="1321896"/>
            <a:ext cx="20316570" cy="11072208"/>
            <a:chOff x="0" y="0"/>
            <a:chExt cx="20316569" cy="11072207"/>
          </a:xfrm>
        </p:grpSpPr>
        <p:sp>
          <p:nvSpPr>
            <p:cNvPr id="187" name="A Field Guide to American Houses  McAlester, Virginia Savage &amp; Lee McAlester Revised Edition. New York: Alfred A. Knopf, 2013…"/>
            <p:cNvSpPr txBox="1"/>
            <p:nvPr/>
          </p:nvSpPr>
          <p:spPr>
            <a:xfrm>
              <a:off x="0" y="0"/>
              <a:ext cx="14079374" cy="110722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marL="609600" indent="-609600">
                <a:buSzPct val="123000"/>
                <a:buChar char="•"/>
                <a:defRPr b="1" i="1"/>
              </a:pPr>
              <a:r>
                <a:t>A Field Guide to American Houses</a:t>
              </a:r>
              <a:r>
                <a:rPr b="0" i="0"/>
                <a:t> </a:t>
              </a:r>
              <a:br>
                <a:rPr b="0" i="0"/>
              </a:br>
              <a:r>
                <a:rPr b="0" i="0"/>
                <a:t>McAlester, Virginia Savage &amp; Lee McAlester</a:t>
              </a:r>
              <a:br>
                <a:rPr b="0" i="0"/>
              </a:br>
              <a:r>
                <a:rPr b="0" i="0"/>
                <a:t>Revised Edition. New York: Alfred A. Knopf, 2013</a:t>
              </a:r>
              <a:endParaRPr b="0" i="0"/>
            </a:p>
            <a:p>
              <a:pPr marL="609600" indent="-609600">
                <a:buSzPct val="123000"/>
                <a:buChar char="•"/>
                <a:defRPr b="1" i="1"/>
              </a:pPr>
              <a:r>
                <a:t>A Guide to Architecture in Los Angeles and </a:t>
              </a:r>
              <a:br/>
              <a:r>
                <a:t>Southern California</a:t>
              </a:r>
              <a:br/>
              <a:r>
                <a:rPr b="0"/>
                <a:t>Gebhard, David &amp; Robert Winter</a:t>
              </a:r>
              <a:br>
                <a:rPr b="0"/>
              </a:br>
              <a:r>
                <a:rPr b="0"/>
                <a:t>Santa Barbara: Peregrine Smith, 1977</a:t>
              </a:r>
            </a:p>
            <a:p>
              <a:pPr marL="609600" indent="-609600">
                <a:buSzPct val="123000"/>
                <a:buChar char="•"/>
                <a:defRPr b="1" i="1"/>
              </a:pPr>
              <a:r>
                <a:t>American Architecture, Volume 2: 1860–1976</a:t>
              </a:r>
              <a:br/>
              <a:r>
                <a:rPr b="0"/>
                <a:t>Whiffen, Marcus &amp; Frederick Koeper</a:t>
              </a:r>
              <a:br>
                <a:rPr b="0"/>
              </a:br>
              <a:r>
                <a:rPr b="0"/>
                <a:t>Cambridge, MA: MIT Press, 1981</a:t>
              </a:r>
            </a:p>
            <a:p>
              <a:pPr marL="609600" indent="-609600">
                <a:buSzPct val="123000"/>
                <a:buChar char="•"/>
                <a:defRPr b="1" i="1"/>
              </a:pPr>
              <a:r>
                <a:t>Architects’ Small House Service Bureau</a:t>
              </a:r>
              <a:br/>
              <a:r>
                <a:rPr b="0"/>
                <a:t>American Institute of Architects</a:t>
              </a:r>
              <a:br>
                <a:rPr b="0"/>
              </a:br>
              <a:r>
                <a:rPr b="0"/>
                <a:t>Washington, DC, 1923</a:t>
              </a:r>
              <a:br>
                <a:rPr b="0"/>
              </a:br>
            </a:p>
          </p:txBody>
        </p:sp>
        <p:pic>
          <p:nvPicPr>
            <p:cNvPr id="188" name="Field Guide 79.jpg" descr="Field Guide 79.jpg"/>
            <p:cNvPicPr>
              <a:picLocks noChangeAspect="1"/>
            </p:cNvPicPr>
            <p:nvPr/>
          </p:nvPicPr>
          <p:blipFill>
            <a:blip r:embed="rId3">
              <a:extLst/>
            </a:blip>
            <a:stretch>
              <a:fillRect/>
            </a:stretch>
          </p:blipFill>
          <p:spPr>
            <a:xfrm>
              <a:off x="14393436" y="1587348"/>
              <a:ext cx="5923134" cy="7897511"/>
            </a:xfrm>
            <a:prstGeom prst="rect">
              <a:avLst/>
            </a:prstGeom>
            <a:ln w="12700" cap="flat">
              <a:noFill/>
              <a:miter lim="400000"/>
            </a:ln>
            <a:effectLst>
              <a:outerShdw sx="100000" sy="100000" kx="0" ky="0" algn="b" rotWithShape="0" blurRad="50800" dist="63500" dir="2700000">
                <a:srgbClr val="000000">
                  <a:alpha val="50000"/>
                </a:srgbClr>
              </a:outerShdw>
            </a:effectLst>
          </p:spPr>
        </p:pic>
      </p:gr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03" name="Group"/>
          <p:cNvGrpSpPr/>
          <p:nvPr/>
        </p:nvGrpSpPr>
        <p:grpSpPr>
          <a:xfrm>
            <a:off x="899479" y="899268"/>
            <a:ext cx="22308133" cy="11189677"/>
            <a:chOff x="0" y="-1"/>
            <a:chExt cx="22308131" cy="11189675"/>
          </a:xfrm>
        </p:grpSpPr>
        <p:pic>
          <p:nvPicPr>
            <p:cNvPr id="191" name="7320 Fay Slide Presentation 01.jpg" descr="7320 Fay Slide Presentation 01.jpg"/>
            <p:cNvPicPr>
              <a:picLocks noChangeAspect="1"/>
            </p:cNvPicPr>
            <p:nvPr/>
          </p:nvPicPr>
          <p:blipFill>
            <a:blip r:embed="rId2">
              <a:extLst/>
            </a:blip>
            <a:srcRect l="0" t="4370" r="0" b="0"/>
            <a:stretch>
              <a:fillRect/>
            </a:stretch>
          </p:blipFill>
          <p:spPr>
            <a:xfrm>
              <a:off x="8592127" y="348150"/>
              <a:ext cx="13716004" cy="10493244"/>
            </a:xfrm>
            <a:prstGeom prst="rect">
              <a:avLst/>
            </a:prstGeom>
            <a:ln w="12700" cap="flat">
              <a:solidFill>
                <a:srgbClr val="000000"/>
              </a:solidFill>
              <a:prstDash val="solid"/>
              <a:miter lim="400000"/>
            </a:ln>
            <a:effectLst/>
          </p:spPr>
        </p:pic>
        <p:sp>
          <p:nvSpPr>
            <p:cNvPr id="192" name="Colonial Revival Cottage  Characteristics (AIA)…"/>
            <p:cNvSpPr txBox="1"/>
            <p:nvPr/>
          </p:nvSpPr>
          <p:spPr>
            <a:xfrm>
              <a:off x="-1" y="-2"/>
              <a:ext cx="8045382" cy="111896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a:defRPr b="1"/>
              </a:pPr>
              <a:r>
                <a:t>Colonial Revival Cottage </a:t>
              </a:r>
              <a:br/>
              <a:r>
                <a:rPr b="0"/>
                <a:t>Characteristics (AIA)</a:t>
              </a:r>
              <a:endParaRPr b="0"/>
            </a:p>
            <a:p>
              <a:pPr/>
              <a:r>
                <a:t>• One-story 1915-1950</a:t>
              </a:r>
              <a:br/>
              <a:r>
                <a:t>• Compact, rectangular form</a:t>
              </a:r>
              <a:br/>
              <a:r>
                <a:t>• Balanced façade, centered</a:t>
              </a:r>
              <a:br/>
              <a:r>
                <a:t>• Accentuated entryway</a:t>
              </a:r>
              <a:br/>
              <a:r>
                <a:t>• Substantial Chimney</a:t>
              </a:r>
              <a:br/>
              <a:r>
                <a:t>• Hipped Roof</a:t>
              </a:r>
              <a:br/>
              <a:r>
                <a:t>• Moderate Pitch</a:t>
              </a:r>
              <a:br/>
              <a:r>
                <a:t>• Pediment</a:t>
              </a:r>
              <a:br/>
              <a:r>
                <a:t>• Portico</a:t>
              </a:r>
              <a:br/>
              <a:r>
                <a:t>• Double-hung Windows (13)</a:t>
              </a:r>
              <a:br/>
              <a:r>
                <a:t>• Multi-light windows</a:t>
              </a:r>
              <a:br/>
              <a:r>
                <a:t>• Front door with lights</a:t>
              </a:r>
              <a:br/>
              <a:r>
                <a:t>• Simplified trim</a:t>
              </a:r>
              <a:br/>
              <a:r>
                <a:t>• Pilasters (10)</a:t>
              </a:r>
            </a:p>
          </p:txBody>
        </p:sp>
        <p:sp>
          <p:nvSpPr>
            <p:cNvPr id="193" name="Line"/>
            <p:cNvSpPr/>
            <p:nvPr/>
          </p:nvSpPr>
          <p:spPr>
            <a:xfrm flipV="1">
              <a:off x="6102536" y="3155508"/>
              <a:ext cx="5820634" cy="1739584"/>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pPr/>
            </a:p>
          </p:txBody>
        </p:sp>
        <p:sp>
          <p:nvSpPr>
            <p:cNvPr id="194" name="Line"/>
            <p:cNvSpPr/>
            <p:nvPr/>
          </p:nvSpPr>
          <p:spPr>
            <a:xfrm flipV="1">
              <a:off x="4075964" y="3542662"/>
              <a:ext cx="11353725" cy="2083397"/>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pPr/>
            </a:p>
          </p:txBody>
        </p:sp>
        <p:sp>
          <p:nvSpPr>
            <p:cNvPr id="195" name="Line"/>
            <p:cNvSpPr/>
            <p:nvPr/>
          </p:nvSpPr>
          <p:spPr>
            <a:xfrm flipV="1">
              <a:off x="4732707" y="3896502"/>
              <a:ext cx="10835088" cy="2325600"/>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pPr/>
            </a:p>
          </p:txBody>
        </p:sp>
        <p:sp>
          <p:nvSpPr>
            <p:cNvPr id="196" name="Line"/>
            <p:cNvSpPr/>
            <p:nvPr/>
          </p:nvSpPr>
          <p:spPr>
            <a:xfrm flipV="1">
              <a:off x="3161620" y="3994169"/>
              <a:ext cx="17028647" cy="2943462"/>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pPr/>
            </a:p>
          </p:txBody>
        </p:sp>
        <p:sp>
          <p:nvSpPr>
            <p:cNvPr id="197" name="Line"/>
            <p:cNvSpPr/>
            <p:nvPr/>
          </p:nvSpPr>
          <p:spPr>
            <a:xfrm flipV="1">
              <a:off x="7882650" y="6540036"/>
              <a:ext cx="3118453" cy="1570295"/>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pPr/>
            </a:p>
          </p:txBody>
        </p:sp>
        <p:sp>
          <p:nvSpPr>
            <p:cNvPr id="198" name="Line"/>
            <p:cNvSpPr/>
            <p:nvPr/>
          </p:nvSpPr>
          <p:spPr>
            <a:xfrm flipV="1">
              <a:off x="2524105" y="5076851"/>
              <a:ext cx="16012952" cy="2422290"/>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pPr/>
            </a:p>
          </p:txBody>
        </p:sp>
        <p:sp>
          <p:nvSpPr>
            <p:cNvPr id="199" name="Line"/>
            <p:cNvSpPr/>
            <p:nvPr/>
          </p:nvSpPr>
          <p:spPr>
            <a:xfrm flipV="1">
              <a:off x="5849378" y="6388851"/>
              <a:ext cx="10024946" cy="2483888"/>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pPr/>
            </a:p>
          </p:txBody>
        </p:sp>
        <p:sp>
          <p:nvSpPr>
            <p:cNvPr id="200" name="Line"/>
            <p:cNvSpPr/>
            <p:nvPr/>
          </p:nvSpPr>
          <p:spPr>
            <a:xfrm flipV="1">
              <a:off x="3829325" y="6886259"/>
              <a:ext cx="14929615" cy="3942486"/>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pPr/>
            </a:p>
          </p:txBody>
        </p:sp>
        <p:sp>
          <p:nvSpPr>
            <p:cNvPr id="201" name="Line"/>
            <p:cNvSpPr/>
            <p:nvPr/>
          </p:nvSpPr>
          <p:spPr>
            <a:xfrm flipV="1">
              <a:off x="6302948" y="6182195"/>
              <a:ext cx="11754427" cy="3300103"/>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pPr/>
            </a:p>
          </p:txBody>
        </p:sp>
        <p:sp>
          <p:nvSpPr>
            <p:cNvPr id="202" name="Line"/>
            <p:cNvSpPr/>
            <p:nvPr/>
          </p:nvSpPr>
          <p:spPr>
            <a:xfrm flipV="1">
              <a:off x="3881997" y="7656848"/>
              <a:ext cx="9609917" cy="3146718"/>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pPr/>
            </a:p>
          </p:txBody>
        </p:sp>
      </p:gr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The cumulative effect is 7320 Fay Avenue embodies the historical character of the Colonial Revival movement. It is a modest, Colonial Revival cottage that reflects the style’s characteristic emphasis on symmetry, classical detailing, and simplified tradi"/>
          <p:cNvSpPr txBox="1"/>
          <p:nvPr/>
        </p:nvSpPr>
        <p:spPr>
          <a:xfrm>
            <a:off x="4320687" y="3210554"/>
            <a:ext cx="15742626" cy="72948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400"/>
            </a:pPr>
            <a:r>
              <a:t>The cumulative effect is 7320 Fay Avenue embodies the historical character of the Colonial Revival movement. It is a modest, Colonial Revival cottage</a:t>
            </a:r>
            <a:r>
              <a:rPr>
                <a:latin typeface="+mn-lt"/>
                <a:ea typeface="+mn-ea"/>
                <a:cs typeface="+mn-cs"/>
                <a:sym typeface="Helvetica"/>
              </a:rPr>
              <a:t> that reflects the style’s characteristic emphasis on </a:t>
            </a:r>
            <a:r>
              <a:t>symmetry, classical detailing, and simplified traditional forms</a:t>
            </a:r>
            <a:r>
              <a:rPr>
                <a:latin typeface="+mn-lt"/>
                <a:ea typeface="+mn-ea"/>
                <a:cs typeface="+mn-cs"/>
                <a:sym typeface="Helvetica"/>
              </a:rPr>
              <a:t> reflecting the early 20th-century La Jolla streetscape.</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4" name="Group"/>
          <p:cNvGrpSpPr/>
          <p:nvPr/>
        </p:nvGrpSpPr>
        <p:grpSpPr>
          <a:xfrm>
            <a:off x="164493" y="1228382"/>
            <a:ext cx="24047475" cy="11054998"/>
            <a:chOff x="0" y="0"/>
            <a:chExt cx="24047473" cy="11054996"/>
          </a:xfrm>
        </p:grpSpPr>
        <p:sp>
          <p:nvSpPr>
            <p:cNvPr id="207" name="Line"/>
            <p:cNvSpPr/>
            <p:nvPr/>
          </p:nvSpPr>
          <p:spPr>
            <a:xfrm>
              <a:off x="667877" y="1303228"/>
              <a:ext cx="11251558" cy="3113120"/>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pPr/>
            </a:p>
          </p:txBody>
        </p:sp>
        <p:sp>
          <p:nvSpPr>
            <p:cNvPr id="208" name="Line"/>
            <p:cNvSpPr/>
            <p:nvPr/>
          </p:nvSpPr>
          <p:spPr>
            <a:xfrm>
              <a:off x="4113726" y="3055967"/>
              <a:ext cx="13319594" cy="3157802"/>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pPr/>
            </a:p>
          </p:txBody>
        </p:sp>
        <p:sp>
          <p:nvSpPr>
            <p:cNvPr id="209" name="Line"/>
            <p:cNvSpPr/>
            <p:nvPr/>
          </p:nvSpPr>
          <p:spPr>
            <a:xfrm>
              <a:off x="4976371" y="4898307"/>
              <a:ext cx="10838194" cy="3206138"/>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pPr/>
            </a:p>
          </p:txBody>
        </p:sp>
        <p:sp>
          <p:nvSpPr>
            <p:cNvPr id="210" name="Line"/>
            <p:cNvSpPr/>
            <p:nvPr/>
          </p:nvSpPr>
          <p:spPr>
            <a:xfrm>
              <a:off x="6618541" y="4551353"/>
              <a:ext cx="13931405" cy="3577855"/>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pPr/>
            </a:p>
          </p:txBody>
        </p:sp>
        <p:sp>
          <p:nvSpPr>
            <p:cNvPr id="211" name="Line"/>
            <p:cNvSpPr/>
            <p:nvPr/>
          </p:nvSpPr>
          <p:spPr>
            <a:xfrm>
              <a:off x="4233673" y="4256377"/>
              <a:ext cx="13080272" cy="3774621"/>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pPr/>
            </a:p>
          </p:txBody>
        </p:sp>
        <p:sp>
          <p:nvSpPr>
            <p:cNvPr id="212" name="Line"/>
            <p:cNvSpPr/>
            <p:nvPr/>
          </p:nvSpPr>
          <p:spPr>
            <a:xfrm>
              <a:off x="807136" y="4249001"/>
              <a:ext cx="11466984" cy="3369608"/>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pPr/>
            </a:p>
          </p:txBody>
        </p:sp>
        <p:sp>
          <p:nvSpPr>
            <p:cNvPr id="213" name="Line"/>
            <p:cNvSpPr/>
            <p:nvPr/>
          </p:nvSpPr>
          <p:spPr>
            <a:xfrm>
              <a:off x="491664" y="4712302"/>
              <a:ext cx="11386177" cy="3580430"/>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pPr/>
            </a:p>
          </p:txBody>
        </p:sp>
        <p:pic>
          <p:nvPicPr>
            <p:cNvPr id="214" name="Exhibit A1.png" descr="Exhibit A1.png"/>
            <p:cNvPicPr>
              <a:picLocks noChangeAspect="1"/>
            </p:cNvPicPr>
            <p:nvPr/>
          </p:nvPicPr>
          <p:blipFill>
            <a:blip r:embed="rId2">
              <a:extLst/>
            </a:blip>
            <a:srcRect l="22517" t="14900" r="6341" b="7171"/>
            <a:stretch>
              <a:fillRect/>
            </a:stretch>
          </p:blipFill>
          <p:spPr>
            <a:xfrm>
              <a:off x="-1" y="684718"/>
              <a:ext cx="10841884" cy="7917398"/>
            </a:xfrm>
            <a:prstGeom prst="rect">
              <a:avLst/>
            </a:prstGeom>
            <a:ln w="12700" cap="flat">
              <a:noFill/>
              <a:miter lim="400000"/>
            </a:ln>
            <a:effectLst/>
          </p:spPr>
        </p:pic>
        <p:pic>
          <p:nvPicPr>
            <p:cNvPr id="215" name="7320 Fay Slide Presentation 04.jpg" descr="7320 Fay Slide Presentation 04.jpg"/>
            <p:cNvPicPr>
              <a:picLocks noChangeAspect="1"/>
            </p:cNvPicPr>
            <p:nvPr/>
          </p:nvPicPr>
          <p:blipFill>
            <a:blip r:embed="rId3">
              <a:extLst/>
            </a:blip>
            <a:srcRect l="1434" t="12548" r="1434" b="20859"/>
            <a:stretch>
              <a:fillRect/>
            </a:stretch>
          </p:blipFill>
          <p:spPr>
            <a:xfrm>
              <a:off x="10724934" y="3748164"/>
              <a:ext cx="13322540" cy="7306832"/>
            </a:xfrm>
            <a:prstGeom prst="rect">
              <a:avLst/>
            </a:prstGeom>
            <a:ln w="12700" cap="flat">
              <a:noFill/>
              <a:miter lim="400000"/>
            </a:ln>
            <a:effectLst/>
          </p:spPr>
        </p:pic>
        <p:sp>
          <p:nvSpPr>
            <p:cNvPr id="216" name="Source: Architects’ Small House Service Bureau,  Your Future Home (American Institute of Architects, 1923)"/>
            <p:cNvSpPr txBox="1"/>
            <p:nvPr/>
          </p:nvSpPr>
          <p:spPr>
            <a:xfrm>
              <a:off x="395017" y="8409567"/>
              <a:ext cx="8103543" cy="9671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indent="190500" defTabSz="12700">
                <a:lnSpc>
                  <a:spcPct val="135000"/>
                </a:lnSpc>
                <a:spcBef>
                  <a:spcPts val="0"/>
                </a:spcBef>
                <a:tabLst>
                  <a:tab pos="546100" algn="l"/>
                  <a:tab pos="901700" algn="l"/>
                  <a:tab pos="1257300" algn="l"/>
                  <a:tab pos="1612900" algn="l"/>
                  <a:tab pos="1968500" algn="l"/>
                  <a:tab pos="2324100" algn="l"/>
                  <a:tab pos="2679700" algn="l"/>
                  <a:tab pos="3035300" algn="l"/>
                  <a:tab pos="3390900" algn="l"/>
                  <a:tab pos="3746500" algn="l"/>
                  <a:tab pos="4102100" algn="l"/>
                  <a:tab pos="4457700" algn="l"/>
                </a:tabLst>
                <a:defRPr sz="2400">
                  <a:solidFill>
                    <a:srgbClr val="111111"/>
                  </a:solidFill>
                  <a:latin typeface="+mn-lt"/>
                  <a:ea typeface="+mn-ea"/>
                  <a:cs typeface="+mn-cs"/>
                  <a:sym typeface="Helvetica"/>
                </a:defRPr>
              </a:pPr>
              <a:r>
                <a:t>Source: Architects’ Small House Service Bureau, </a:t>
              </a:r>
              <a:br/>
              <a:r>
                <a:rPr i="1"/>
                <a:t>Your Future Home</a:t>
              </a:r>
              <a:r>
                <a:t> (American Institute of Architects, 1923)</a:t>
              </a:r>
            </a:p>
          </p:txBody>
        </p:sp>
        <p:sp>
          <p:nvSpPr>
            <p:cNvPr id="217" name="During the 1920s, AIA house plan services were available in Southern California, including the Architects’ Small House Service Bureau, which published plans for Colonial Revival cottages."/>
            <p:cNvSpPr txBox="1"/>
            <p:nvPr/>
          </p:nvSpPr>
          <p:spPr>
            <a:xfrm>
              <a:off x="10217276" y="-2"/>
              <a:ext cx="13620737" cy="27680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r>
                <a:t>During the 1920s, AIA house plan services were available in Southern California, including the Architects’ Small House Service Bureau, which published plans for Colonial Revival cottages.</a:t>
              </a:r>
            </a:p>
          </p:txBody>
        </p:sp>
        <p:sp>
          <p:nvSpPr>
            <p:cNvPr id="218" name="Line"/>
            <p:cNvSpPr/>
            <p:nvPr/>
          </p:nvSpPr>
          <p:spPr>
            <a:xfrm>
              <a:off x="637067" y="1570397"/>
              <a:ext cx="11312843" cy="2575239"/>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pPr/>
            </a:p>
          </p:txBody>
        </p:sp>
        <p:sp>
          <p:nvSpPr>
            <p:cNvPr id="219" name="Line"/>
            <p:cNvSpPr/>
            <p:nvPr/>
          </p:nvSpPr>
          <p:spPr>
            <a:xfrm>
              <a:off x="4138356" y="3011280"/>
              <a:ext cx="13517599" cy="2931862"/>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pPr/>
            </a:p>
          </p:txBody>
        </p:sp>
        <p:sp>
          <p:nvSpPr>
            <p:cNvPr id="220" name="Line"/>
            <p:cNvSpPr/>
            <p:nvPr/>
          </p:nvSpPr>
          <p:spPr>
            <a:xfrm>
              <a:off x="4137723" y="4255752"/>
              <a:ext cx="13272099" cy="3774879"/>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pPr/>
            </a:p>
          </p:txBody>
        </p:sp>
        <p:sp>
          <p:nvSpPr>
            <p:cNvPr id="221" name="Line"/>
            <p:cNvSpPr/>
            <p:nvPr/>
          </p:nvSpPr>
          <p:spPr>
            <a:xfrm>
              <a:off x="6701268" y="4256422"/>
              <a:ext cx="14006426" cy="3771800"/>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pPr/>
            </a:p>
          </p:txBody>
        </p:sp>
        <p:sp>
          <p:nvSpPr>
            <p:cNvPr id="222" name="Line"/>
            <p:cNvSpPr/>
            <p:nvPr/>
          </p:nvSpPr>
          <p:spPr>
            <a:xfrm>
              <a:off x="3315569" y="4833970"/>
              <a:ext cx="12439880" cy="3333193"/>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pPr/>
            </a:p>
          </p:txBody>
        </p:sp>
        <p:sp>
          <p:nvSpPr>
            <p:cNvPr id="223" name="Line"/>
            <p:cNvSpPr/>
            <p:nvPr/>
          </p:nvSpPr>
          <p:spPr>
            <a:xfrm>
              <a:off x="555213" y="4780080"/>
              <a:ext cx="11258794" cy="3124285"/>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pPr/>
            </a:p>
          </p:txBody>
        </p:sp>
      </p:gr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8" name="Group"/>
          <p:cNvGrpSpPr/>
          <p:nvPr/>
        </p:nvGrpSpPr>
        <p:grpSpPr>
          <a:xfrm>
            <a:off x="1102881" y="1371600"/>
            <a:ext cx="22144278" cy="10972800"/>
            <a:chOff x="0" y="0"/>
            <a:chExt cx="22144275" cy="10972800"/>
          </a:xfrm>
        </p:grpSpPr>
        <p:sp>
          <p:nvSpPr>
            <p:cNvPr id="226" name="The City staff agrees that this 98-year-old house retains a high level of integrity.   It also embodies the Colonial Revival cottage in form, materials, and design. It is one of the last examples of La Jolla’s early permanent residential core, developed "/>
            <p:cNvSpPr txBox="1"/>
            <p:nvPr/>
          </p:nvSpPr>
          <p:spPr>
            <a:xfrm>
              <a:off x="0" y="1016000"/>
              <a:ext cx="8159634" cy="8940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latin typeface="+mn-lt"/>
                  <a:ea typeface="+mn-ea"/>
                  <a:cs typeface="+mn-cs"/>
                  <a:sym typeface="Helvetica"/>
                </a:defRPr>
              </a:pPr>
              <a:r>
                <a:t>The City staff agrees that this 98-year-old house retains a high level of integrity. </a:t>
              </a:r>
              <a:br/>
              <a:br/>
              <a:r>
                <a:t>It also embodies the Colonial Revival cottage in form, materials, and design. It is one of the last examples of La Jolla’s early permanent residential core, developed primarily in the 1910s and 1920s.</a:t>
              </a:r>
            </a:p>
          </p:txBody>
        </p:sp>
        <p:pic>
          <p:nvPicPr>
            <p:cNvPr id="227" name="7320 Fay Slide Presentation 02.jpg" descr="7320 Fay Slide Presentation 02.jpg"/>
            <p:cNvPicPr>
              <a:picLocks noChangeAspect="1"/>
            </p:cNvPicPr>
            <p:nvPr/>
          </p:nvPicPr>
          <p:blipFill>
            <a:blip r:embed="rId2">
              <a:extLst/>
            </a:blip>
            <a:stretch>
              <a:fillRect/>
            </a:stretch>
          </p:blipFill>
          <p:spPr>
            <a:xfrm>
              <a:off x="8428272" y="0"/>
              <a:ext cx="13716004" cy="10972800"/>
            </a:xfrm>
            <a:prstGeom prst="rect">
              <a:avLst/>
            </a:prstGeom>
            <a:ln w="12700" cap="flat">
              <a:solidFill>
                <a:srgbClr val="000000"/>
              </a:solidFill>
              <a:prstDash val="solid"/>
              <a:miter lim="400000"/>
            </a:ln>
            <a:effectLst/>
          </p:spPr>
        </p:pic>
      </p:gr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