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7"/>
  </p:notesMasterIdLst>
  <p:sldIdLst>
    <p:sldId id="256" r:id="rId5"/>
    <p:sldId id="257" r:id="rId6"/>
    <p:sldId id="261" r:id="rId7"/>
    <p:sldId id="265" r:id="rId8"/>
    <p:sldId id="271" r:id="rId9"/>
    <p:sldId id="273" r:id="rId10"/>
    <p:sldId id="260" r:id="rId11"/>
    <p:sldId id="267" r:id="rId12"/>
    <p:sldId id="277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B8CA4F6-9540-14A0-D98A-B8295B892683}" name="Valdovinos, Marisol" initials="MV" userId="S::MValdovinos@sandiego.gov::1457b7db-1d65-4d3f-bf48-6973795afc9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17E2E4-7D71-583C-87BB-CA8E20ABB502}" v="1" dt="2026-02-19T23:26:28.124"/>
    <p1510:client id="{25283037-5E1C-4DA9-82BC-0A1C4D1A719C}" v="1" dt="2026-02-19T23:25:03.050"/>
    <p1510:client id="{424286B9-51EB-43DB-8601-792747D58F4F}" v="110" dt="2026-02-20T00:15:30.922"/>
    <p1510:client id="{510E0996-86B5-94BB-36D9-3CADBEB8329D}" v="9" dt="2026-02-19T23:58:50.360"/>
    <p1510:client id="{55469C39-5C7D-BF43-924E-2C1CE8872DE6}" v="226" dt="2026-02-19T18:33:08.810"/>
    <p1510:client id="{9DA3BDB3-860F-37DF-5E9D-F076F4129E43}" v="7" dt="2026-02-20T17:52:33.697"/>
    <p1510:client id="{C7FBFEBF-DDA5-EB06-EAA7-DF12B72EBDB1}" v="10" dt="2026-02-19T23:24:08.958"/>
    <p1510:client id="{E39DA4D5-5BBC-771E-7AEB-9C5B96487584}" v="1237" dt="2026-02-20T17:21:39.431"/>
    <p1510:client id="{FD965BCA-7804-499F-BA5F-848A1C50C099}" v="13" dt="2026-02-20T17:57:03.11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100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3880FC-BA54-4662-BE62-9F1FA6E0B290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C747D7-1CD4-4424-B5D3-EE94F327D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21324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532517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4759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747314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1096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628930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0665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53134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320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015353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785298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43704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468D38-7081-47D1-9A76-D93F2A79BEBB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CBB43-4EE7-4AE0-A011-CC90528271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239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518913"/>
            <a:ext cx="9144000" cy="1269316"/>
          </a:xfrm>
        </p:spPr>
        <p:txBody>
          <a:bodyPr>
            <a:normAutofit fontScale="90000"/>
          </a:bodyPr>
          <a:lstStyle/>
          <a:p>
            <a:pPr algn="l"/>
            <a:r>
              <a:rPr lang="en-US" sz="4000">
                <a:solidFill>
                  <a:schemeClr val="bg1"/>
                </a:solidFill>
                <a:latin typeface="Open Sans Semibold"/>
                <a:ea typeface="Open Sans Semibold"/>
                <a:cs typeface="Open Sans Semibold"/>
              </a:rPr>
              <a:t>Fiscal Year 2025 Annual Report &amp; Annual Review of Infrastructure Financing Plan</a:t>
            </a:r>
            <a:endParaRPr lang="en-US" sz="4000">
              <a:solidFill>
                <a:schemeClr val="bg1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834033"/>
            <a:ext cx="9144000" cy="1081695"/>
          </a:xfrm>
        </p:spPr>
        <p:txBody>
          <a:bodyPr>
            <a:normAutofit/>
          </a:bodyPr>
          <a:lstStyle/>
          <a:p>
            <a:pPr algn="l"/>
            <a:r>
              <a:rPr lang="en-US" sz="25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2500">
                <a:solidFill>
                  <a:schemeClr val="bg1"/>
                </a:solidFill>
                <a:latin typeface="Merriweather" panose="02060503050406030704" pitchFamily="18" charset="0"/>
              </a:rPr>
              <a:t> Mesa Enhanced Infrastructure Financing District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FCD304C-49F6-0B67-A9F1-452D3DCE7968}"/>
              </a:ext>
            </a:extLst>
          </p:cNvPr>
          <p:cNvSpPr txBox="1"/>
          <p:nvPr/>
        </p:nvSpPr>
        <p:spPr>
          <a:xfrm>
            <a:off x="1535734" y="4252823"/>
            <a:ext cx="4332594" cy="92333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February 26, 2026</a:t>
            </a:r>
          </a:p>
          <a:p>
            <a:r>
              <a:rPr lang="en-US">
                <a:solidFill>
                  <a:schemeClr val="bg1"/>
                </a:solidFill>
              </a:rPr>
              <a:t>Public Financing Authority Board Meeting </a:t>
            </a:r>
            <a:br>
              <a:rPr lang="en-US"/>
            </a:br>
            <a:r>
              <a:rPr lang="en-US">
                <a:solidFill>
                  <a:schemeClr val="bg1"/>
                </a:solidFill>
              </a:rPr>
              <a:t>Item #4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9477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678815" lvl="1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In FY</a:t>
            </a:r>
            <a:r>
              <a:rPr lang="en-US" sz="2000" b="0" i="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 2025</a:t>
            </a:r>
            <a:r>
              <a:rPr lang="en-US" sz="2000">
                <a:solidFill>
                  <a:srgbClr val="000000"/>
                </a:solidFill>
                <a:latin typeface="Open Sans"/>
                <a:ea typeface="Open Sans"/>
                <a:cs typeface="Open Sans"/>
              </a:rPr>
              <a:t>, no</a:t>
            </a:r>
            <a:r>
              <a:rPr lang="en-US" sz="2000" b="0" i="0">
                <a:solidFill>
                  <a:srgbClr val="000000"/>
                </a:solidFill>
                <a:effectLst/>
                <a:latin typeface="Open Sans"/>
                <a:ea typeface="Open Sans"/>
                <a:cs typeface="Open Sans"/>
              </a:rPr>
              <a:t> revenues were expended to assist private businesses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5. Amount of Revenues Expended to Assist Private Businesses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05FEAA47-BE12-60E4-622C-E3864DC30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3607551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8481" y="1479658"/>
            <a:ext cx="11477816" cy="5033159"/>
          </a:xfrm>
        </p:spPr>
        <p:txBody>
          <a:bodyPr>
            <a:noAutofit/>
          </a:bodyPr>
          <a:lstStyle/>
          <a:p>
            <a:pPr marL="678815" lvl="1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b="1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AB116 Requirements</a:t>
            </a:r>
          </a:p>
          <a:p>
            <a:pPr marL="1136015" lvl="2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>
                <a:latin typeface="Open Sans" panose="020B0606030504020204"/>
              </a:rPr>
              <a:t>Pursuant to Government Code section 53398.66(j)(1), the Authority must review the District’s IFP, at least annually, and make any amendments that are necessary and appropriate </a:t>
            </a:r>
            <a:endParaRPr lang="en-US">
              <a:cs typeface="Calibri"/>
            </a:endParaRPr>
          </a:p>
          <a:p>
            <a:pPr marL="1080611" lvl="2" indent="-166211">
              <a:lnSpc>
                <a:spcPct val="100000"/>
              </a:lnSpc>
            </a:pPr>
            <a:r>
              <a:rPr lang="en-US">
                <a:latin typeface="Open Sans" panose="020B0606030504020204"/>
              </a:rPr>
              <a:t>Staff has no recommended amendments to the IFP for the Authority’s consideration</a:t>
            </a:r>
            <a:endParaRPr lang="en-US">
              <a:latin typeface="Open Sans" panose="020B0606030504020204"/>
              <a:ea typeface="Open Sans" panose="020B0606030504020204"/>
              <a:cs typeface="Open Sans" panose="020B0606030504020204"/>
            </a:endParaRPr>
          </a:p>
          <a:p>
            <a:pPr marL="1136015" lvl="2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endParaRPr lang="en-US" sz="2400" b="0" i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Annual Review of the District’s Infrastructure Financing Plan (IFP)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DDB9C31-CCD1-E700-163A-AAE355946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11</a:t>
            </a:r>
          </a:p>
        </p:txBody>
      </p:sp>
    </p:spTree>
    <p:extLst>
      <p:ext uri="{BB962C8B-B14F-4D97-AF65-F5344CB8AC3E}">
        <p14:creationId xmlns:p14="http://schemas.microsoft.com/office/powerpoint/2010/main" val="19743240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>
            <a:noAutofit/>
          </a:bodyPr>
          <a:lstStyle/>
          <a:p>
            <a:pPr marL="678815" lvl="1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000" i="0">
                <a:solidFill>
                  <a:srgbClr val="000000"/>
                </a:solidFill>
                <a:effectLst/>
                <a:latin typeface="Open Sans" panose="020B0606030504020204" pitchFamily="34" charset="0"/>
              </a:rPr>
              <a:t>Approve, via resolution, the District’s FY 2025 Annual Report and confirm the annual review of the Districts Infrastructure Financing Plan</a:t>
            </a:r>
            <a:endParaRPr lang="en-US" sz="2000">
              <a:latin typeface="Open Sans" panose="020B0606030504020204"/>
              <a:ea typeface="Open Sans" panose="020B0606030504020204"/>
              <a:cs typeface="Open Sans" panose="020B0606030504020204"/>
            </a:endParaRPr>
          </a:p>
          <a:p>
            <a:pPr marL="1136015" lvl="2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endParaRPr lang="en-US" sz="2400" b="0" i="0">
              <a:solidFill>
                <a:srgbClr val="000000"/>
              </a:solidFill>
              <a:effectLst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Requested Action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D6DA453-B543-06BC-5F46-287513076D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3732670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41445" y="968265"/>
            <a:ext cx="10339129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AB 116 Amendment to EIFD Legislation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430739F2-46C5-F8B1-267E-99F102F4CD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7941" y="1635377"/>
            <a:ext cx="10515600" cy="4351338"/>
          </a:xfrm>
        </p:spPr>
        <p:txBody>
          <a:bodyPr>
            <a:normAutofit/>
          </a:bodyPr>
          <a:lstStyle/>
          <a:p>
            <a:r>
              <a:rPr lang="en-US" sz="2200"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Fiscal Year Annual Report </a:t>
            </a:r>
          </a:p>
          <a:p>
            <a:pPr marL="922496" lvl="2" indent="-257175">
              <a:lnSpc>
                <a:spcPct val="120000"/>
              </a:lnSpc>
            </a:pPr>
            <a:r>
              <a:rPr lang="en-US"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Adopt annual report on or before June 30</a:t>
            </a:r>
            <a:r>
              <a:rPr lang="en-US" sz="2200" baseline="300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</a:t>
            </a:r>
            <a:r>
              <a:rPr lang="en-US"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after holding a public hearing</a:t>
            </a:r>
          </a:p>
          <a:p>
            <a:pPr marL="922496" lvl="2" indent="-257175">
              <a:lnSpc>
                <a:spcPct val="120000"/>
              </a:lnSpc>
              <a:spcBef>
                <a:spcPts val="363"/>
              </a:spcBef>
            </a:pPr>
            <a:r>
              <a:rPr lang="en-US"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Draft report shall be made available to the public 30 days before hearing</a:t>
            </a:r>
          </a:p>
          <a:p>
            <a:pPr marL="922496" lvl="2" indent="-257175">
              <a:lnSpc>
                <a:spcPct val="120000"/>
              </a:lnSpc>
              <a:spcBef>
                <a:spcPts val="363"/>
              </a:spcBef>
            </a:pPr>
            <a:r>
              <a:rPr lang="en-US" sz="22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Written notice shall be mailed to every landowner and occupant in the District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DD264C-A634-9518-F161-505CECE42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ea typeface="Calibri"/>
                <a:cs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8894082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30662" y="1086617"/>
            <a:ext cx="8839249" cy="429378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20000"/>
              </a:lnSpc>
              <a:buNone/>
            </a:pPr>
            <a:endParaRPr lang="en-US" sz="2200" b="1">
              <a:latin typeface="Open Sans"/>
              <a:ea typeface="Open Sans"/>
              <a:cs typeface="Open Sans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sz="2200" b="1">
                <a:latin typeface="Open Sans"/>
                <a:ea typeface="Open Sans"/>
                <a:cs typeface="Open Sans"/>
              </a:rPr>
              <a:t>Report Requirements</a:t>
            </a:r>
            <a:endParaRPr lang="en-US"/>
          </a:p>
          <a:p>
            <a:pPr marL="914400" lvl="1" indent="-342900">
              <a:lnSpc>
                <a:spcPct val="150000"/>
              </a:lnSpc>
              <a:spcBef>
                <a:spcPts val="300"/>
              </a:spcBef>
              <a:spcAft>
                <a:spcPts val="75"/>
              </a:spcAft>
              <a:buAutoNum type="arabicParenR"/>
            </a:pPr>
            <a:r>
              <a:rPr lang="en-US" sz="2000">
                <a:latin typeface="Open Sans"/>
                <a:ea typeface="Open Sans"/>
                <a:cs typeface="Open Sans"/>
              </a:rPr>
              <a:t>Description of the projects undertaken in the fiscal year</a:t>
            </a:r>
            <a:endParaRPr lang="en-US" sz="2000">
              <a:latin typeface="Calibri" panose="020F0502020204030204"/>
              <a:ea typeface="Calibri"/>
              <a:cs typeface="Calibri"/>
            </a:endParaRPr>
          </a:p>
          <a:p>
            <a:pPr marL="914400" lvl="1" indent="-342900">
              <a:lnSpc>
                <a:spcPct val="150000"/>
              </a:lnSpc>
              <a:spcBef>
                <a:spcPts val="300"/>
              </a:spcBef>
              <a:spcAft>
                <a:spcPts val="75"/>
              </a:spcAft>
              <a:buAutoNum type="arabicParenR"/>
            </a:pPr>
            <a:r>
              <a:rPr lang="en-US" sz="2000">
                <a:latin typeface="Open Sans"/>
                <a:ea typeface="Open Sans"/>
                <a:cs typeface="Open Sans"/>
              </a:rPr>
              <a:t>A chart comparing actual revenues and expenses</a:t>
            </a:r>
          </a:p>
          <a:p>
            <a:pPr marL="914400" lvl="1" indent="-342900">
              <a:lnSpc>
                <a:spcPct val="150000"/>
              </a:lnSpc>
              <a:spcBef>
                <a:spcPts val="300"/>
              </a:spcBef>
              <a:spcAft>
                <a:spcPts val="75"/>
              </a:spcAft>
              <a:buAutoNum type="arabicParenR"/>
            </a:pPr>
            <a:r>
              <a:rPr lang="en-US" sz="2000">
                <a:latin typeface="Open Sans"/>
                <a:ea typeface="Open Sans"/>
                <a:cs typeface="Open Sans"/>
              </a:rPr>
              <a:t>Amount of tax increment revenues received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914400" lvl="1" indent="-342900">
              <a:lnSpc>
                <a:spcPct val="150000"/>
              </a:lnSpc>
              <a:spcBef>
                <a:spcPts val="300"/>
              </a:spcBef>
              <a:spcAft>
                <a:spcPts val="75"/>
              </a:spcAft>
              <a:buAutoNum type="arabicParenR"/>
            </a:pPr>
            <a:r>
              <a:rPr lang="en-US" sz="2000">
                <a:latin typeface="Open Sans"/>
                <a:ea typeface="Open Sans"/>
                <a:cs typeface="Open Sans"/>
              </a:rPr>
              <a:t>Assessment of the status of the projects in the District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914400" lvl="1" indent="-342900">
              <a:lnSpc>
                <a:spcPct val="150000"/>
              </a:lnSpc>
              <a:spcBef>
                <a:spcPts val="300"/>
              </a:spcBef>
              <a:spcAft>
                <a:spcPts val="75"/>
              </a:spcAft>
              <a:buAutoNum type="arabicParenR"/>
            </a:pPr>
            <a:r>
              <a:rPr lang="en-US" sz="2000">
                <a:latin typeface="Open Sans"/>
                <a:ea typeface="Open Sans"/>
                <a:cs typeface="Open Sans"/>
              </a:rPr>
              <a:t>Amount of revenues expended to assist private businesses</a:t>
            </a:r>
            <a:endParaRPr lang="en-US" sz="2000">
              <a:latin typeface="Calibri"/>
              <a:ea typeface="Calibri"/>
              <a:cs typeface="Calibri"/>
            </a:endParaRPr>
          </a:p>
          <a:p>
            <a:pPr marL="457200" lvl="1" indent="0">
              <a:lnSpc>
                <a:spcPct val="120000"/>
              </a:lnSpc>
              <a:buNone/>
            </a:pPr>
            <a:endParaRPr lang="en-US" sz="1400" b="1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0838" y="1000540"/>
            <a:ext cx="113052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Fiscal Year 2025 Annual Report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7FBC31F-71E4-CCDC-C162-C4313D4B2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ea typeface="Calibri"/>
                <a:cs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3970056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03E74A2-D0BD-5BB0-9FAD-F8C45E3A1C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046034"/>
              </p:ext>
            </p:extLst>
          </p:nvPr>
        </p:nvGraphicFramePr>
        <p:xfrm>
          <a:off x="889357" y="1479658"/>
          <a:ext cx="9556319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8855">
                  <a:extLst>
                    <a:ext uri="{9D8B030D-6E8A-4147-A177-3AD203B41FA5}">
                      <a16:colId xmlns:a16="http://schemas.microsoft.com/office/drawing/2014/main" val="3989663940"/>
                    </a:ext>
                  </a:extLst>
                </a:gridCol>
                <a:gridCol w="2990626">
                  <a:extLst>
                    <a:ext uri="{9D8B030D-6E8A-4147-A177-3AD203B41FA5}">
                      <a16:colId xmlns:a16="http://schemas.microsoft.com/office/drawing/2014/main" val="1440950084"/>
                    </a:ext>
                  </a:extLst>
                </a:gridCol>
                <a:gridCol w="2936838">
                  <a:extLst>
                    <a:ext uri="{9D8B030D-6E8A-4147-A177-3AD203B41FA5}">
                      <a16:colId xmlns:a16="http://schemas.microsoft.com/office/drawing/2014/main" val="4111693041"/>
                    </a:ext>
                  </a:extLst>
                </a:gridCol>
              </a:tblGrid>
              <a:tr h="537045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Project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Budgeted EIFD Funds Disbursed to Date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Expended To Date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46656888"/>
                  </a:ext>
                </a:extLst>
              </a:tr>
              <a:tr h="53704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La Media Road Improvements  </a:t>
                      </a:r>
                      <a:endParaRPr lang="en-US" sz="1600" b="0" i="0">
                        <a:effectLst/>
                      </a:endParaRPr>
                    </a:p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(S-15018)</a:t>
                      </a:r>
                      <a:r>
                        <a:rPr lang="en-US" sz="1600" b="0" i="0" baseline="30000">
                          <a:effectLst/>
                          <a:latin typeface="Open Sans" panose="020B0606030504020204" pitchFamily="34" charset="0"/>
                        </a:rPr>
                        <a:t>1</a:t>
                      </a:r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 </a:t>
                      </a:r>
                      <a:endParaRPr lang="en-US" sz="1600" b="0" i="0">
                        <a:effectLst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$9,304,139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$6,144,395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47960190"/>
                  </a:ext>
                </a:extLst>
              </a:tr>
              <a:tr h="53704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Hidden Trails Neighborhood Park </a:t>
                      </a:r>
                    </a:p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(S-00995)</a:t>
                      </a:r>
                      <a:r>
                        <a:rPr lang="en-US" sz="1600" b="0" i="0" baseline="30000">
                          <a:effectLst/>
                          <a:latin typeface="Open Sans" panose="020B0606030504020204" pitchFamily="34" charset="0"/>
                        </a:rPr>
                        <a:t> 1</a:t>
                      </a:r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$2,000,000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35073073"/>
                  </a:ext>
                </a:extLst>
              </a:tr>
              <a:tr h="53704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 err="1">
                          <a:effectLst/>
                          <a:latin typeface="Open Sans" panose="020B0606030504020204" pitchFamily="34" charset="0"/>
                        </a:rPr>
                        <a:t>Dennery</a:t>
                      </a:r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 Ranch Neighborhood Park (RD22001)</a:t>
                      </a:r>
                      <a:r>
                        <a:rPr lang="en-US" sz="1600" b="0" i="0" baseline="30000">
                          <a:effectLst/>
                          <a:latin typeface="Open Sans" panose="020B0606030504020204" pitchFamily="34" charset="0"/>
                        </a:rPr>
                        <a:t> 1</a:t>
                      </a:r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$6,462,601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60062078"/>
                  </a:ext>
                </a:extLst>
              </a:tr>
              <a:tr h="191837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Fire Station #49  </a:t>
                      </a:r>
                      <a:endParaRPr lang="en-US" sz="1600" b="0" i="0">
                        <a:effectLst/>
                      </a:endParaRPr>
                    </a:p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(S-00784)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$1,500,000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43976933"/>
                  </a:ext>
                </a:extLst>
              </a:tr>
              <a:tr h="53704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 err="1">
                          <a:effectLst/>
                          <a:latin typeface="Open Sans" panose="020B0606030504020204" pitchFamily="34" charset="0"/>
                        </a:rPr>
                        <a:t>Siempre</a:t>
                      </a:r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 Viva Road Improvements (P-19006)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$550,000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$52,073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23307413"/>
                  </a:ext>
                </a:extLst>
              </a:tr>
              <a:tr h="537045">
                <a:tc>
                  <a:txBody>
                    <a:bodyPr/>
                    <a:lstStyle/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Airway Road Improvements  </a:t>
                      </a:r>
                      <a:endParaRPr lang="en-US" sz="1600" b="0" i="0">
                        <a:effectLst/>
                      </a:endParaRPr>
                    </a:p>
                    <a:p>
                      <a:pPr algn="l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(P-19007)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$450,000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0" fontAlgn="base"/>
                      <a:r>
                        <a:rPr lang="en-US" sz="1600" b="0" i="0">
                          <a:effectLst/>
                          <a:latin typeface="Open Sans" panose="020B0606030504020204" pitchFamily="34" charset="0"/>
                        </a:rPr>
                        <a:t>$199,155 </a:t>
                      </a:r>
                      <a:endParaRPr lang="en-US" sz="1600" b="0" i="0">
                        <a:effectLst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4919603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1. Description of Projects Undertaken in Fiscal Year 2025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E57BE95-71C2-DCEF-A13B-78BF85205915}"/>
              </a:ext>
            </a:extLst>
          </p:cNvPr>
          <p:cNvSpPr txBox="1"/>
          <p:nvPr/>
        </p:nvSpPr>
        <p:spPr>
          <a:xfrm>
            <a:off x="557828" y="5426053"/>
            <a:ext cx="110783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 fontAlgn="base"/>
            <a:r>
              <a:rPr lang="en-US" sz="12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  <a:p>
            <a:pPr algn="l" rtl="0" fontAlgn="base"/>
            <a:r>
              <a:rPr lang="en-US" sz="1200" b="0" i="0" baseline="3000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La Media Road Improvements, Hidden Trails Neighborhood Park,</a:t>
            </a:r>
            <a:r>
              <a:rPr lang="en-US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and </a:t>
            </a:r>
            <a:r>
              <a:rPr lang="en-US" sz="1800" b="0" i="0" err="1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Dennery</a:t>
            </a:r>
            <a:r>
              <a:rPr lang="en-US" sz="1800" b="0" i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Ranch Neighborhood Park received funding prior to Fiscal Year 2025.</a:t>
            </a:r>
            <a:endParaRPr lang="en-US" b="0" i="0">
              <a:solidFill>
                <a:srgbClr val="000000"/>
              </a:solidFill>
              <a:effectLst/>
              <a:latin typeface="Segoe UI" panose="020B0502040204020203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D61B1C-D80D-BE3F-FDD5-BA62A6B15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4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222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D0B0175-6951-AE74-E202-D8DF10E652D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0094333"/>
              </p:ext>
            </p:extLst>
          </p:nvPr>
        </p:nvGraphicFramePr>
        <p:xfrm>
          <a:off x="522515" y="1661808"/>
          <a:ext cx="10665912" cy="39745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5304">
                  <a:extLst>
                    <a:ext uri="{9D8B030D-6E8A-4147-A177-3AD203B41FA5}">
                      <a16:colId xmlns:a16="http://schemas.microsoft.com/office/drawing/2014/main" val="3528503854"/>
                    </a:ext>
                  </a:extLst>
                </a:gridCol>
                <a:gridCol w="3555304">
                  <a:extLst>
                    <a:ext uri="{9D8B030D-6E8A-4147-A177-3AD203B41FA5}">
                      <a16:colId xmlns:a16="http://schemas.microsoft.com/office/drawing/2014/main" val="3798550541"/>
                    </a:ext>
                  </a:extLst>
                </a:gridCol>
                <a:gridCol w="3555304">
                  <a:extLst>
                    <a:ext uri="{9D8B030D-6E8A-4147-A177-3AD203B41FA5}">
                      <a16:colId xmlns:a16="http://schemas.microsoft.com/office/drawing/2014/main" val="4167664566"/>
                    </a:ext>
                  </a:extLst>
                </a:gridCol>
              </a:tblGrid>
              <a:tr h="770106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Fiscal Year 2025 </a:t>
                      </a:r>
                    </a:p>
                    <a:p>
                      <a:pPr algn="ctr"/>
                      <a:r>
                        <a:rPr lang="en-US" sz="1800">
                          <a:latin typeface="Open Sans" panose="020B0606030504020204" pitchFamily="34" charset="0"/>
                          <a:ea typeface="Open Sans" panose="020B0606030504020204" pitchFamily="34" charset="0"/>
                          <a:cs typeface="Open Sans" panose="020B0606030504020204" pitchFamily="34" charset="0"/>
                        </a:rPr>
                        <a:t>Budget Vs Actuals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4533950"/>
                  </a:ext>
                </a:extLst>
              </a:tr>
              <a:tr h="605995"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marL="0" lvl="0" algn="ctr" defTabSz="914400" rtl="0" eaLnBrk="1" latinLnBrk="0" hangingPunct="1">
                        <a:buNone/>
                      </a:pPr>
                      <a:r>
                        <a:rPr lang="en-US" sz="1600" b="1" i="0" u="sng" kern="1200">
                          <a:solidFill>
                            <a:schemeClr val="dk1"/>
                          </a:solidFill>
                          <a:latin typeface="Open Sans"/>
                          <a:ea typeface="Open Sans"/>
                          <a:cs typeface="Open Sans"/>
                        </a:rPr>
                        <a:t>Revenues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Open Sans"/>
                          <a:ea typeface="Open Sans"/>
                          <a:cs typeface="Open Sans"/>
                        </a:rPr>
                        <a:t>Budget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b="1">
                          <a:latin typeface="Open Sans"/>
                          <a:ea typeface="Open Sans"/>
                          <a:cs typeface="Open Sans"/>
                        </a:rPr>
                        <a:t>Actual</a:t>
                      </a: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3089473614"/>
                  </a:ext>
                </a:extLst>
              </a:tr>
              <a:tr h="717662">
                <a:tc>
                  <a:txBody>
                    <a:bodyPr/>
                    <a:lstStyle/>
                    <a:p>
                      <a:pPr algn="ctr"/>
                      <a:r>
                        <a:rPr lang="en-US" sz="1600" b="0">
                          <a:latin typeface="Open Sans"/>
                          <a:ea typeface="Open Sans"/>
                          <a:cs typeface="Open Sans"/>
                        </a:rPr>
                        <a:t>Property Tax Revenue</a:t>
                      </a:r>
                    </a:p>
                    <a:p>
                      <a:pPr algn="ctr"/>
                      <a:r>
                        <a:rPr lang="en-US" sz="1600" b="0">
                          <a:latin typeface="Open Sans"/>
                          <a:ea typeface="Open Sans"/>
                          <a:cs typeface="Open Sans"/>
                        </a:rPr>
                        <a:t>(including In-lieu of VLF revenue)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$7,022,373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$6,537,057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98943360"/>
                  </a:ext>
                </a:extLst>
              </a:tr>
              <a:tr h="668776">
                <a:tc>
                  <a:txBody>
                    <a:bodyPr/>
                    <a:lstStyle/>
                    <a:p>
                      <a:pPr algn="ctr"/>
                      <a:r>
                        <a:rPr lang="en-US" sz="1600" b="1" i="0" u="sng">
                          <a:latin typeface="Open Sans"/>
                          <a:ea typeface="Open Sans"/>
                          <a:cs typeface="Open Sans"/>
                        </a:rPr>
                        <a:t>Expenditures</a:t>
                      </a:r>
                    </a:p>
                  </a:txBody>
                  <a:tcPr anchor="b"/>
                </a:tc>
                <a:tc gridSpan="2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3144532"/>
                  </a:ext>
                </a:extLst>
              </a:tr>
              <a:tr h="605995"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0">
                          <a:latin typeface="Open Sans"/>
                          <a:ea typeface="Open Sans"/>
                          <a:cs typeface="Open Sans"/>
                        </a:rPr>
                        <a:t>CIP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$7,718,165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 $251,228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3307651"/>
                  </a:ext>
                </a:extLst>
              </a:tr>
              <a:tr h="605995">
                <a:tc>
                  <a:txBody>
                    <a:bodyPr/>
                    <a:lstStyle/>
                    <a:p>
                      <a:pPr algn="ctr"/>
                      <a:endParaRPr lang="en-US" sz="1600" b="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 b="0">
                          <a:latin typeface="Open Sans"/>
                          <a:ea typeface="Open Sans"/>
                          <a:cs typeface="Open Sans"/>
                        </a:rPr>
                        <a:t>Administrative Costs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   $159,810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>
                        <a:latin typeface="Open Sans"/>
                        <a:ea typeface="Open Sans"/>
                        <a:cs typeface="Open Sans"/>
                      </a:endParaRPr>
                    </a:p>
                    <a:p>
                      <a:pPr lvl="0" algn="ctr">
                        <a:buNone/>
                      </a:pPr>
                      <a:r>
                        <a:rPr lang="en-US" sz="1600">
                          <a:latin typeface="Open Sans"/>
                          <a:ea typeface="Open Sans"/>
                          <a:cs typeface="Open Sans"/>
                        </a:rPr>
                        <a:t>$147,465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25972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2. Comparison of Actual Revenues and Expenditures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FDB03347-2983-50E0-D757-46F8B2CE2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4277618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221615" indent="-221615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>
                <a:latin typeface="Open Sans"/>
                <a:ea typeface="Open Sans"/>
                <a:cs typeface="Open Sans"/>
              </a:rPr>
              <a:t>$6,537,057 of TI revenues were received including Property Tax In-lieu of vehicle licensing fees</a:t>
            </a:r>
            <a:endParaRPr lang="en-US" b="0" i="0">
              <a:solidFill>
                <a:srgbClr val="000000"/>
              </a:solidFill>
              <a:effectLst/>
              <a:latin typeface="Open Sans"/>
              <a:ea typeface="Open Sans"/>
              <a:cs typeface="Open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 panose="020B0706030804020204" pitchFamily="34" charset="0"/>
                <a:ea typeface="Open Sans Semibold" panose="020B0706030804020204" pitchFamily="34" charset="0"/>
                <a:cs typeface="Open Sans Semibold" panose="020B0706030804020204" pitchFamily="34" charset="0"/>
              </a:rPr>
              <a:t>3. Amount of Tax Increment (TI) Revenues Received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1C3430-090D-7B20-114A-7E6897D61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513232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  <a:ea typeface="Calibri"/>
                <a:cs typeface="Calibri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42057260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La Media Road Improvements (S-15018)</a:t>
            </a:r>
            <a:endParaRPr lang="en-US" sz="1600">
              <a:ea typeface="Calibri" panose="020F0502020204030204"/>
              <a:cs typeface="Calibri" panose="020F0502020204030204"/>
            </a:endParaRPr>
          </a:p>
          <a:p>
            <a:pPr marL="735965" lvl="1" indent="-2857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Scope:</a:t>
            </a:r>
            <a:r>
              <a:rPr lang="en-US" sz="1600">
                <a:latin typeface="Open Sans"/>
                <a:ea typeface="Open Sans"/>
                <a:cs typeface="Open Sans"/>
              </a:rPr>
              <a:t> Upgrade La Media Road between SR-905 and </a:t>
            </a:r>
            <a:r>
              <a:rPr lang="en-US" sz="1600" err="1">
                <a:latin typeface="Open Sans"/>
                <a:ea typeface="Open Sans"/>
                <a:cs typeface="Open Sans"/>
              </a:rPr>
              <a:t>Siempre</a:t>
            </a:r>
            <a:r>
              <a:rPr lang="en-US" sz="1600">
                <a:latin typeface="Open Sans"/>
                <a:ea typeface="Open Sans"/>
                <a:cs typeface="Open Sans"/>
              </a:rPr>
              <a:t> Viva Road to a six-lane arterial and improve drainage at Airway Road</a:t>
            </a:r>
            <a:endParaRPr lang="en-US" sz="1600" b="1">
              <a:latin typeface="Open Sans"/>
              <a:ea typeface="Open Sans"/>
              <a:cs typeface="Open Sans"/>
            </a:endParaRPr>
          </a:p>
          <a:p>
            <a:pPr marL="735965" lvl="1" indent="-2857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Status: </a:t>
            </a:r>
            <a:r>
              <a:rPr lang="en-US" sz="1600">
                <a:latin typeface="Open Sans"/>
                <a:ea typeface="Open Sans"/>
                <a:cs typeface="Open Sans"/>
              </a:rPr>
              <a:t>Property acquisition completed (FY 2022), construction completed (FY 2025), wetland and vernal pool monitoring ongoing for 5 years post-construction</a:t>
            </a:r>
          </a:p>
          <a:p>
            <a:pPr marL="735965" lvl="1" indent="-2857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Next Steps: </a:t>
            </a:r>
            <a:r>
              <a:rPr lang="en-US" sz="1600">
                <a:latin typeface="Open Sans"/>
                <a:ea typeface="Open Sans"/>
                <a:cs typeface="Open Sans"/>
              </a:rPr>
              <a:t>Continued environmental monitoring.</a:t>
            </a:r>
          </a:p>
          <a:p>
            <a:pPr marL="285750" indent="-28575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Hidden Trails Neighborhood Park: (S-00995)</a:t>
            </a:r>
          </a:p>
          <a:p>
            <a:pPr marL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Scope: </a:t>
            </a:r>
            <a:r>
              <a:rPr lang="en-US" sz="1600">
                <a:latin typeface="Open Sans"/>
                <a:ea typeface="Open Sans"/>
                <a:cs typeface="Open Sans"/>
              </a:rPr>
              <a:t>Develop a 4-acre neighborhood park with turf, play areas, picnic spots, comfort station, and public art</a:t>
            </a:r>
            <a:endParaRPr lang="en-US" sz="1600" b="1">
              <a:latin typeface="Open Sans"/>
              <a:ea typeface="Open Sans"/>
              <a:cs typeface="Open Sans"/>
            </a:endParaRPr>
          </a:p>
          <a:p>
            <a:pPr marL="68580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Status: </a:t>
            </a:r>
            <a:r>
              <a:rPr lang="en-US" sz="1600"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Land acquisition completed (FY 2012), design completed (FY 2025), construction began October 2025; site clearing and grading underway</a:t>
            </a:r>
            <a:endParaRPr lang="en-US" sz="1600">
              <a:ea typeface="Calibri"/>
              <a:cs typeface="Calibri"/>
            </a:endParaRPr>
          </a:p>
          <a:p>
            <a:pPr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Next Steps: </a:t>
            </a:r>
            <a:r>
              <a:rPr lang="en-US" sz="1600"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Continue construction activities including drainage and retaining walls</a:t>
            </a:r>
          </a:p>
          <a:p>
            <a:pPr marL="793115" lvl="1" indent="-34290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endParaRPr lang="en-US" b="1">
              <a:latin typeface="Open Sans"/>
              <a:ea typeface="Open Sans"/>
              <a:cs typeface="Open Sans"/>
            </a:endParaRPr>
          </a:p>
          <a:p>
            <a:pPr marL="285750" indent="-28575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endParaRPr lang="en-US" sz="1800" b="1">
              <a:latin typeface="Open Sans"/>
              <a:ea typeface="Open Sans"/>
              <a:cs typeface="Open San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4. CIP Project Status</a:t>
            </a:r>
            <a:endParaRPr lang="en-US" sz="2800">
              <a:solidFill>
                <a:srgbClr val="FF990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E6B9FD3-BF99-CD33-5914-4EE677586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3683627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1615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Dennery Ranch Neighborhood Park (RD 22001)</a:t>
            </a:r>
            <a:endParaRPr lang="en-US" sz="1600"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Scope: </a:t>
            </a:r>
            <a:r>
              <a:rPr lang="en-US" sz="1600">
                <a:latin typeface="Open Sans"/>
                <a:ea typeface="Open Sans"/>
                <a:cs typeface="Open Sans"/>
              </a:rPr>
              <a:t>Build a 9-acre park with sports fields, play areas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, </a:t>
            </a:r>
            <a:r>
              <a:rPr lang="en-US" sz="1600">
                <a:latin typeface="Open Sans"/>
                <a:ea typeface="Open Sans"/>
                <a:cs typeface="Open Sans"/>
              </a:rPr>
              <a:t>trails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, and </a:t>
            </a:r>
            <a:r>
              <a:rPr lang="en-US" sz="1600">
                <a:latin typeface="Open Sans"/>
                <a:ea typeface="Open Sans"/>
                <a:cs typeface="Open Sans"/>
              </a:rPr>
              <a:t>staging area 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in Otay</a:t>
            </a:r>
            <a:r>
              <a:rPr lang="en-US" sz="1600">
                <a:latin typeface="Open Sans"/>
                <a:ea typeface="Open Sans"/>
                <a:cs typeface="Open Sans"/>
              </a:rPr>
              <a:t> Mesa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Status:</a:t>
            </a:r>
            <a:r>
              <a:rPr lang="en-US" sz="1600">
                <a:latin typeface="Open Sans"/>
                <a:ea typeface="Open Sans"/>
                <a:cs typeface="Open Sans"/>
              </a:rPr>
              <a:t> Design phase ongoing; stormwater redesign required and Substantial Conformance Review completed;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 updated cost and schedule </a:t>
            </a:r>
            <a:r>
              <a:rPr lang="en-US" sz="1600">
                <a:latin typeface="Open Sans"/>
                <a:ea typeface="Open Sans"/>
                <a:cs typeface="Open Sans"/>
              </a:rPr>
              <a:t>pending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Next Steps:</a:t>
            </a:r>
            <a:r>
              <a:rPr lang="en-US" sz="1600">
                <a:latin typeface="Open Sans"/>
                <a:ea typeface="Open Sans"/>
                <a:cs typeface="Open Sans"/>
              </a:rPr>
              <a:t> Finalize 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design and programming</a:t>
            </a:r>
            <a:r>
              <a:rPr lang="en-US" sz="1600">
                <a:latin typeface="Open Sans"/>
                <a:ea typeface="Open Sans"/>
                <a:cs typeface="Open Sans"/>
              </a:rPr>
              <a:t>; construction 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anticipated</a:t>
            </a:r>
            <a:r>
              <a:rPr lang="en-US" sz="1600">
                <a:latin typeface="Open Sans"/>
                <a:ea typeface="Open Sans"/>
                <a:cs typeface="Open Sans"/>
              </a:rPr>
              <a:t> FY 2027,</a:t>
            </a:r>
            <a:r>
              <a:rPr lang="en-US" sz="1600" b="0" i="0">
                <a:effectLst/>
                <a:latin typeface="Open Sans"/>
                <a:ea typeface="Open Sans"/>
                <a:cs typeface="Open Sans"/>
              </a:rPr>
              <a:t> conveyance </a:t>
            </a:r>
            <a:r>
              <a:rPr lang="en-US" sz="1600">
                <a:latin typeface="Open Sans"/>
                <a:ea typeface="Open Sans"/>
                <a:cs typeface="Open Sans"/>
              </a:rPr>
              <a:t>of completed park in FY 2028</a:t>
            </a:r>
          </a:p>
          <a:p>
            <a:pPr marL="221615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Fire Station #49 (S-00784)</a:t>
            </a:r>
            <a:endParaRPr lang="en-US" sz="1600" b="1" i="0">
              <a:effectLst/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Scope: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Construct a 13,000 sq. ft. double house fire station with 3 apparatus bays and training facilities</a:t>
            </a:r>
            <a:endParaRPr lang="en-US" sz="1600" b="1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Status: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Land acquisition completed (FY 2022), scoping and surveys completed (FY 2025), CEQA addendum in progress; clearance anticipated in FY 2026 which will facilitate Design-Build solicitation in FY 2027</a:t>
            </a:r>
            <a:endParaRPr lang="en-US" sz="1600" b="1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Next Steps: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Design-Build solicitation anticipated for FY 2027 (may defer if additional CEQA steps required)</a:t>
            </a:r>
            <a:endParaRPr lang="en-US" sz="1600" b="1">
              <a:solidFill>
                <a:srgbClr val="000000"/>
              </a:solidFill>
              <a:latin typeface="Open Sans"/>
              <a:ea typeface="Open Sans"/>
              <a:cs typeface="Open Sans" panose="020B0606030504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160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4. CIP Project Status</a:t>
            </a:r>
            <a:endParaRPr lang="en-US" sz="2800">
              <a:solidFill>
                <a:srgbClr val="FF990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/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AA0E5F2-1035-D017-79E7-123501DDF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4580112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5F95DA3-A67D-D2C3-6353-2856285298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A97CC3-52B6-0AE6-C3A1-D7454F606E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627" y="1479658"/>
            <a:ext cx="11477816" cy="5033159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221615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 err="1">
                <a:latin typeface="Open Sans"/>
                <a:ea typeface="Open Sans"/>
                <a:cs typeface="Open Sans"/>
              </a:rPr>
              <a:t>Siempre</a:t>
            </a:r>
            <a:r>
              <a:rPr lang="en-US" sz="1600" b="1">
                <a:latin typeface="Open Sans"/>
                <a:ea typeface="Open Sans"/>
                <a:cs typeface="Open Sans"/>
              </a:rPr>
              <a:t> Viva Road Improvements (P-19006)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Scope: </a:t>
            </a:r>
            <a:r>
              <a:rPr lang="en-US" sz="1600">
                <a:latin typeface="Open Sans"/>
                <a:ea typeface="Open Sans"/>
                <a:cs typeface="Open Sans"/>
              </a:rPr>
              <a:t>Upgrade </a:t>
            </a:r>
            <a:r>
              <a:rPr lang="en-US" sz="1600" err="1">
                <a:latin typeface="Open Sans"/>
                <a:ea typeface="Open Sans"/>
                <a:cs typeface="Open Sans"/>
              </a:rPr>
              <a:t>Siempre</a:t>
            </a:r>
            <a:r>
              <a:rPr lang="en-US" sz="1600">
                <a:latin typeface="Open Sans"/>
                <a:ea typeface="Open Sans"/>
                <a:cs typeface="Open Sans"/>
              </a:rPr>
              <a:t> Viva Road to a six-lane arterial; including unpaved segment requiring environmental considerations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Status:</a:t>
            </a:r>
            <a:r>
              <a:rPr lang="en-US" sz="1600">
                <a:latin typeface="Open Sans"/>
                <a:ea typeface="Open Sans"/>
                <a:cs typeface="Open Sans"/>
              </a:rPr>
              <a:t> Feasibility study underway; completion is anticipated in June 2026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Next Steps:</a:t>
            </a:r>
            <a:r>
              <a:rPr lang="en-US" sz="1600">
                <a:latin typeface="Open Sans"/>
                <a:ea typeface="Open Sans"/>
                <a:cs typeface="Open Sans"/>
              </a:rPr>
              <a:t> Submit completed feasibility study to Transportation Department in FY 2027</a:t>
            </a:r>
          </a:p>
          <a:p>
            <a:pPr marL="221615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latin typeface="Open Sans"/>
                <a:ea typeface="Open Sans"/>
                <a:cs typeface="Open Sans"/>
              </a:rPr>
              <a:t>Airway Road Improvements (P-19007)</a:t>
            </a:r>
            <a:endParaRPr lang="en-US" sz="1600" b="1" i="0">
              <a:effectLst/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Scope: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Upgrade Airway Road to a four-lane major corridor serving industrial truck traffic</a:t>
            </a:r>
            <a:endParaRPr lang="en-US" sz="1600" b="1">
              <a:solidFill>
                <a:srgbClr val="000000"/>
              </a:solidFill>
              <a:latin typeface="Open Sans"/>
              <a:ea typeface="Open Sans"/>
              <a:cs typeface="Open Sans"/>
            </a:endParaRP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Status: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Feasibility completed in December 2025; submitted to Transportation Department in early 2026</a:t>
            </a:r>
          </a:p>
          <a:p>
            <a:pPr marL="678815" lvl="1" indent="-221615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1600" b="1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Next Steps: </a:t>
            </a:r>
            <a:r>
              <a:rPr lang="en-US" sz="1600">
                <a:solidFill>
                  <a:srgbClr val="000000"/>
                </a:solidFill>
                <a:highlight>
                  <a:srgbClr val="FFFFFF"/>
                </a:highlight>
                <a:latin typeface="Open Sans"/>
                <a:ea typeface="Open Sans"/>
                <a:cs typeface="Open Sans"/>
              </a:rPr>
              <a:t>Await departmental review for next planning phase</a:t>
            </a:r>
            <a:endParaRPr lang="en-US" sz="1600">
              <a:solidFill>
                <a:srgbClr val="000000"/>
              </a:solidFill>
              <a:highlight>
                <a:srgbClr val="FFFFFF"/>
              </a:highlight>
              <a:latin typeface="Open Sans"/>
              <a:ea typeface="Open Sans"/>
              <a:cs typeface="Open Sans" panose="020B0606030504020204" pitchFamily="34" charset="0"/>
            </a:endParaRPr>
          </a:p>
          <a:p>
            <a:pPr marL="457200" lvl="1" indent="0">
              <a:lnSpc>
                <a:spcPct val="120000"/>
              </a:lnSpc>
              <a:spcBef>
                <a:spcPts val="0"/>
              </a:spcBef>
              <a:spcAft>
                <a:spcPts val="1200"/>
              </a:spcAft>
              <a:buNone/>
            </a:pPr>
            <a:endParaRPr lang="en-US" sz="1600">
              <a:solidFill>
                <a:srgbClr val="000000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59B9FCF-6B85-D8E8-314C-72C6F2176846}"/>
              </a:ext>
            </a:extLst>
          </p:cNvPr>
          <p:cNvSpPr txBox="1"/>
          <p:nvPr/>
        </p:nvSpPr>
        <p:spPr>
          <a:xfrm>
            <a:off x="277457" y="956438"/>
            <a:ext cx="1130528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>
                <a:solidFill>
                  <a:srgbClr val="FF9900"/>
                </a:solidFill>
                <a:latin typeface="Open Sans Semibold"/>
                <a:ea typeface="Open Sans Semibold"/>
                <a:cs typeface="Open Sans Semibold"/>
              </a:rPr>
              <a:t>4. CIP Project Status</a:t>
            </a:r>
            <a:endParaRPr lang="en-US" sz="2800">
              <a:solidFill>
                <a:srgbClr val="FF9900"/>
              </a:solidFill>
              <a:latin typeface="Open Sans Semibold" panose="020B0706030804020204" pitchFamily="34" charset="0"/>
              <a:ea typeface="Open Sans Semibold" panose="020B0706030804020204" pitchFamily="34" charset="0"/>
              <a:cs typeface="Open Sans Semibold" panose="020B0706030804020204" pitchFamily="34" charset="0"/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AC566B7-DBD9-CF4C-BF18-80493A2B5228}"/>
              </a:ext>
            </a:extLst>
          </p:cNvPr>
          <p:cNvSpPr txBox="1">
            <a:spLocks/>
          </p:cNvSpPr>
          <p:nvPr/>
        </p:nvSpPr>
        <p:spPr>
          <a:xfrm>
            <a:off x="7952703" y="5664794"/>
            <a:ext cx="3990816" cy="3535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Font typeface="Arial" panose="020B0604020202020204" pitchFamily="34" charset="0"/>
              <a:buNone/>
            </a:pPr>
            <a:endParaRPr lang="en-US" sz="110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AE1C6BA8-96DE-0632-28E6-7FB6539BC8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3778" y="152005"/>
            <a:ext cx="8774349" cy="626203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err="1">
                <a:solidFill>
                  <a:schemeClr val="bg1"/>
                </a:solidFill>
                <a:latin typeface="Merriweather" panose="02060503050406030704" pitchFamily="18" charset="0"/>
              </a:rPr>
              <a:t>Otay</a:t>
            </a:r>
            <a:r>
              <a:rPr lang="en-US" sz="1600">
                <a:solidFill>
                  <a:schemeClr val="bg1"/>
                </a:solidFill>
                <a:latin typeface="Merriweather" panose="02060503050406030704" pitchFamily="18" charset="0"/>
              </a:rPr>
              <a:t> Mesa - EIFD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EEA862F-112A-F891-D652-C6D57FE98D83}"/>
              </a:ext>
            </a:extLst>
          </p:cNvPr>
          <p:cNvSpPr txBox="1">
            <a:spLocks/>
          </p:cNvSpPr>
          <p:nvPr/>
        </p:nvSpPr>
        <p:spPr>
          <a:xfrm>
            <a:off x="7793163" y="5617658"/>
            <a:ext cx="4522925" cy="400653"/>
          </a:xfrm>
          <a:prstGeom prst="rect">
            <a:avLst/>
          </a:prstGeom>
        </p:spPr>
        <p:txBody>
          <a:bodyPr vert="horz" lIns="103632" tIns="51816" rIns="103632" bIns="51816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30000"/>
              </a:lnSpc>
              <a:buNone/>
            </a:pPr>
            <a:endParaRPr lang="en-US" sz="105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3DECD3C-6472-2246-E182-B7FEFD831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490821"/>
            <a:ext cx="4114800" cy="365125"/>
          </a:xfrm>
        </p:spPr>
        <p:txBody>
          <a:bodyPr/>
          <a:lstStyle/>
          <a:p>
            <a:r>
              <a:rPr lang="en-US">
                <a:solidFill>
                  <a:schemeClr val="bg1"/>
                </a:solidFill>
              </a:rPr>
              <a:t>9</a:t>
            </a:r>
            <a:endParaRPr lang="en-US">
              <a:solidFill>
                <a:schemeClr val="bg1"/>
              </a:solidFill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5149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774df54-6ab4-4681-85e5-7b23fed88b82" xsi:nil="true"/>
    <lcf76f155ced4ddcb4097134ff3c332f xmlns="8a48e69d-0c89-4485-834a-79ddbdf2a3b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E94BA794F2F04AB932F3B79FAE96FA" ma:contentTypeVersion="17" ma:contentTypeDescription="Create a new document." ma:contentTypeScope="" ma:versionID="bde709a9565f645b183f4bfd622c0cb3">
  <xsd:schema xmlns:xsd="http://www.w3.org/2001/XMLSchema" xmlns:xs="http://www.w3.org/2001/XMLSchema" xmlns:p="http://schemas.microsoft.com/office/2006/metadata/properties" xmlns:ns2="d774df54-6ab4-4681-85e5-7b23fed88b82" xmlns:ns3="8a48e69d-0c89-4485-834a-79ddbdf2a3b8" targetNamespace="http://schemas.microsoft.com/office/2006/metadata/properties" ma:root="true" ma:fieldsID="6ab11481b05cc38c3e00bfba0b92c1c8" ns2:_="" ns3:_="">
    <xsd:import namespace="d774df54-6ab4-4681-85e5-7b23fed88b82"/>
    <xsd:import namespace="8a48e69d-0c89-4485-834a-79ddbdf2a3b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MediaServiceSearchProperties" minOccurs="0"/>
                <xsd:element ref="ns3:lcf76f155ced4ddcb4097134ff3c332f" minOccurs="0"/>
                <xsd:element ref="ns2:TaxCatchAll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74df54-6ab4-4681-85e5-7b23fed88b8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7b361d15-539b-4b53-81d7-0b417a75cb5d}" ma:internalName="TaxCatchAll" ma:showField="CatchAllData" ma:web="d774df54-6ab4-4681-85e5-7b23fed88b8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a48e69d-0c89-4485-834a-79ddbdf2a3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9d174f9a-d9c2-49e9-b05c-597e952d22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63F0BAB-080F-436F-B1D7-550DD2F594BC}">
  <ds:schemaRefs>
    <ds:schemaRef ds:uri="d774df54-6ab4-4681-85e5-7b23fed88b82"/>
    <ds:schemaRef ds:uri="8a48e69d-0c89-4485-834a-79ddbdf2a3b8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3E1E79D-6AEE-4516-889B-4EDB26C48D6A}">
  <ds:schemaRefs>
    <ds:schemaRef ds:uri="8a48e69d-0c89-4485-834a-79ddbdf2a3b8"/>
    <ds:schemaRef ds:uri="d774df54-6ab4-4681-85e5-7b23fed88b8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BCFEEE1-ED42-4201-B545-C71A89CE7B5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851</Words>
  <Application>Microsoft Office PowerPoint</Application>
  <PresentationFormat>Widescreen</PresentationFormat>
  <Paragraphs>129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Merriweather</vt:lpstr>
      <vt:lpstr>Open Sans</vt:lpstr>
      <vt:lpstr>Open Sans Semibold</vt:lpstr>
      <vt:lpstr>Segoe UI</vt:lpstr>
      <vt:lpstr>Office Theme</vt:lpstr>
      <vt:lpstr>Fiscal Year 2025 Annual Report &amp; Annual Review of Infrastructure Financing Plan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  <vt:lpstr>Otay Mesa - EIFD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Figuracion, Amor</dc:creator>
  <cp:lastModifiedBy>Valdovinos, Marisol</cp:lastModifiedBy>
  <cp:revision>4</cp:revision>
  <dcterms:created xsi:type="dcterms:W3CDTF">2016-01-12T16:55:21Z</dcterms:created>
  <dcterms:modified xsi:type="dcterms:W3CDTF">2026-02-23T19:00:16Z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0x0101008BE94BA794F2F04AB932F3B79FAE96FA</vt:lpwstr>
  </property>
  <property fmtid="{D5CDD505-2E9C-101B-9397-08002B2CF9AE}" pid="3" name="_dlc_DocIdItemGuid">
    <vt:lpwstr>5080bb7b-a6db-4a6d-a2e2-2f274b537244</vt:lpwstr>
  </property>
  <property fmtid="{D5CDD505-2E9C-101B-9397-08002B2CF9AE}" pid="4" name="MediaServiceImageTags">
    <vt:lpwstr/>
  </property>
</Properties>
</file>