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3" r:id="rId6"/>
    <p:sldId id="264" r:id="rId7"/>
    <p:sldId id="261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E0599B-5672-B5FB-E32B-93E5199E68EB}" name="Eyre, Richard" initials="ER" userId="S::reyre@sandiego.gov::f581bb8b-363d-4d36-ac68-f6aa42fcb332" providerId="AD"/>
  <p188:author id="{5D8A45ED-21A5-B298-303E-78C2DD659FE4}" name="Buess, Katherine" initials="BK" userId="S::kbuess@sandiego.gov::0a928d14-21cf-42bc-bb49-61bafba27a69" providerId="AD"/>
  <p188:author id="{BB8CA4F6-9540-14A0-D98A-B8295B892683}" name="Valdovinos, Marisol" initials="MV" userId="S::MValdovinos@sandiego.gov::1457b7db-1d65-4d3f-bf48-6973795afc9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3F340D-E62A-4FF2-9266-283B44FDB483}" v="3" dt="2026-02-20T17:48:09.270"/>
    <p1510:client id="{429C584F-AC3A-4FCF-B9D8-10E919EB050C}" v="1" dt="2026-02-20T18:00:52.542"/>
    <p1510:client id="{460A0E8B-BC4A-D7D2-0EB8-806E90ECA216}" v="452" dt="2026-02-19T22:28:03.272"/>
    <p1510:client id="{83CFE405-25F2-3B88-5152-424B74C0E39E}" v="13" dt="2026-02-19T23:09:21.274"/>
    <p1510:client id="{99082AF7-BAA8-8B41-0F80-A5131171D436}" v="7" dt="2026-02-20T17:59:32.139"/>
    <p1510:client id="{BEC957D4-7F29-D5AA-CC9D-137F4E1D25D6}" v="497" dt="2026-02-19T22:49:12.731"/>
    <p1510:client id="{C537A401-4750-8514-B22C-2066557350A9}" v="165" dt="2026-02-19T21:27:04.601"/>
    <p1510:client id="{FAD44BF8-4606-BABB-0AE3-07AFE844FD41}" v="1467" dt="2026-02-19T23:59:34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A79A9-F938-4214-8D89-B857A2253F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94603-D87B-4ADD-804D-7D91FF87D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20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DCEE-4AD7-4520-B911-E294193A3E2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3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947B-E0C9-44AB-9AC9-67C616814475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1D4A-291A-4AD1-A67A-7135FC2E1B40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4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D86C7-D2BF-4160-A96F-92D565E39C82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1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DDEA8-FED9-4459-92B3-274193448F28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2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E5B6-C196-4A18-BF23-E0AD78F1C555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4586-E2F1-4DDF-92E5-495F9A505D01}" type="datetime1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5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3636-8E37-46EB-9989-FC68A3573F48}" type="datetime1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1FCB-38F9-4686-BE8E-D867FF2B9362}" type="datetime1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1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8D99-FF0F-45C2-97B5-096F7F6F818C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8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D240-983B-43BA-AD3C-559014266694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90C6B-87ED-40FC-B567-35DB991A4F1A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3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18913"/>
            <a:ext cx="9144000" cy="1269316"/>
          </a:xfrm>
        </p:spPr>
        <p:txBody>
          <a:bodyPr>
            <a:normAutofit/>
          </a:bodyPr>
          <a:lstStyle/>
          <a:p>
            <a:pPr algn="l"/>
            <a:r>
              <a:rPr lang="en-US" sz="400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Fiscal Year 2027 </a:t>
            </a:r>
            <a:r>
              <a:rPr lang="en-US" sz="400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Otay</a:t>
            </a:r>
            <a:r>
              <a:rPr lang="en-US" sz="400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Mesa EIFD Proposed Budget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34033"/>
            <a:ext cx="9144000" cy="1081695"/>
          </a:xfrm>
        </p:spPr>
        <p:txBody>
          <a:bodyPr>
            <a:normAutofit/>
          </a:bodyPr>
          <a:lstStyle/>
          <a:p>
            <a:pPr algn="l"/>
            <a:r>
              <a:rPr lang="en-US" sz="25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2500">
                <a:solidFill>
                  <a:schemeClr val="bg1"/>
                </a:solidFill>
                <a:latin typeface="Merriweather" panose="02060503050406030704" pitchFamily="18" charset="0"/>
              </a:rPr>
              <a:t> Mesa Enhanced Infrastructure Financing District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CD304C-49F6-0B67-A9F1-452D3DCE7968}"/>
              </a:ext>
            </a:extLst>
          </p:cNvPr>
          <p:cNvSpPr txBox="1"/>
          <p:nvPr/>
        </p:nvSpPr>
        <p:spPr>
          <a:xfrm>
            <a:off x="1621766" y="4252823"/>
            <a:ext cx="3533724" cy="92333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26, 2026</a:t>
            </a:r>
          </a:p>
          <a:p>
            <a:r>
              <a:rPr lang="en-US">
                <a:solidFill>
                  <a:schemeClr val="bg1"/>
                </a:solidFill>
              </a:rPr>
              <a:t>Public Financing Authority Meeting </a:t>
            </a:r>
            <a:br>
              <a:rPr lang="en-US"/>
            </a:br>
            <a:r>
              <a:rPr lang="en-US">
                <a:solidFill>
                  <a:schemeClr val="bg1"/>
                </a:solidFill>
              </a:rPr>
              <a:t>Item #5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94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B0A544-51A7-30E4-BC35-2BE30F4FC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7F6D19-EA58-7041-66DD-4843CCBCAE55}"/>
              </a:ext>
            </a:extLst>
          </p:cNvPr>
          <p:cNvSpPr txBox="1"/>
          <p:nvPr/>
        </p:nvSpPr>
        <p:spPr>
          <a:xfrm>
            <a:off x="352331" y="871285"/>
            <a:ext cx="1033912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Fiscal Year 2026 Year-End Projections</a:t>
            </a:r>
            <a:endParaRPr lang="en-US" sz="2800">
              <a:solidFill>
                <a:srgbClr val="FF990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9C0BC4B-CF7F-BBCF-2A10-5A600DD7F5C7}"/>
              </a:ext>
            </a:extLst>
          </p:cNvPr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EEC37B7-B907-4105-8CB9-880C6FAB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solidFill>
                  <a:schemeClr val="bg1"/>
                </a:solidFill>
                <a:latin typeface="Merriweather"/>
              </a:rPr>
              <a:t>Otay Mesa - EIFD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91E9829-432B-5679-371A-667AF0849767}"/>
              </a:ext>
            </a:extLst>
          </p:cNvPr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EE09C2-B08F-9014-3A88-C70BE4CC8BCB}"/>
              </a:ext>
            </a:extLst>
          </p:cNvPr>
          <p:cNvSpPr txBox="1"/>
          <p:nvPr/>
        </p:nvSpPr>
        <p:spPr>
          <a:xfrm>
            <a:off x="537882" y="1613647"/>
            <a:ext cx="9063317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</a:rPr>
              <a:t>FY 2026 Year-End revenue including property tax in lieu of VLF, is projected to be $8,385,614 combined with carryforward revenue of $285,197, total revenue available is $8,670,811</a:t>
            </a:r>
          </a:p>
          <a:p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</a:rPr>
              <a:t>FY 2026 Year-End projected operating expenditures are $115,421, with an operating reserve of $100,000, and CIP expenditure of $8,509,000 for total expenditures of $8,724,421</a:t>
            </a: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8B252F-7350-C919-68DA-F4D2AB51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2800" y="6492875"/>
            <a:ext cx="27432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82988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AF23DB-8786-45F3-9928-F5FE77A3C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A6ECFB-346C-B673-F803-3AA04EECACC5}"/>
              </a:ext>
            </a:extLst>
          </p:cNvPr>
          <p:cNvSpPr txBox="1"/>
          <p:nvPr/>
        </p:nvSpPr>
        <p:spPr>
          <a:xfrm>
            <a:off x="352331" y="871285"/>
            <a:ext cx="1033912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Fiscal Year 2027 Proposed Budget</a:t>
            </a:r>
            <a:endParaRPr lang="en-US" sz="2800">
              <a:solidFill>
                <a:srgbClr val="FF990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6F861F6-F5D2-09B5-3576-9C9CB764F3CD}"/>
              </a:ext>
            </a:extLst>
          </p:cNvPr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BCC60E2-049A-7C85-91FC-367D77FBD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solidFill>
                  <a:schemeClr val="bg1"/>
                </a:solidFill>
                <a:latin typeface="Merriweather"/>
              </a:rPr>
              <a:t>Otay Mesa - EIFD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18DE81D-E41B-AD3A-2ADD-BFC5EEE1689E}"/>
              </a:ext>
            </a:extLst>
          </p:cNvPr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C9EE25-2774-51FC-BEE1-B838998013CD}"/>
              </a:ext>
            </a:extLst>
          </p:cNvPr>
          <p:cNvSpPr txBox="1"/>
          <p:nvPr/>
        </p:nvSpPr>
        <p:spPr>
          <a:xfrm>
            <a:off x="537882" y="1613647"/>
            <a:ext cx="9063317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</a:rPr>
              <a:t>FY 2027 projected revenue including property tax in lieu of VLF is $9,440,304 combined with a carryforward budget of $285,197, total projected revenue is $9,725,501</a:t>
            </a:r>
          </a:p>
          <a:p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</a:rPr>
              <a:t>FY 2027 projected operating expenditures are $189,763 with an operating reserve of $285,197 and CIP expenditure of $9,250,339 for total expenditures of $9,725,299</a:t>
            </a:r>
          </a:p>
          <a:p>
            <a:pPr marL="285750" indent="-285750">
              <a:buFont typeface="Arial"/>
              <a:buChar char="•"/>
            </a:pPr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</a:rPr>
              <a:t>The increase in projected revenue from 2026 to 2027 is $1,054,690 </a:t>
            </a: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A9CBBA-88E9-F0C0-A298-218C9F31F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2800" y="6492875"/>
            <a:ext cx="27432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1390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858" y="1492793"/>
            <a:ext cx="11477816" cy="503315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b="1">
                <a:latin typeface="Open Sans"/>
                <a:ea typeface="Open Sans"/>
                <a:cs typeface="Open Sans"/>
              </a:rPr>
              <a:t>Heritage Bridge - $2,000,000 </a:t>
            </a:r>
            <a:endParaRPr lang="en-US" sz="1600" b="1">
              <a:latin typeface="Calibri" panose="020F0502020204030204"/>
              <a:ea typeface="Calibri"/>
              <a:cs typeface="Calibri"/>
            </a:endParaRPr>
          </a:p>
          <a:p>
            <a:pPr lvl="1">
              <a:lnSpc>
                <a:spcPct val="120000"/>
              </a:lnSpc>
            </a:pPr>
            <a:r>
              <a:rPr lang="en-US" sz="1600">
                <a:latin typeface="Open Sans"/>
                <a:ea typeface="Open Sans"/>
                <a:cs typeface="Open Sans"/>
              </a:rPr>
              <a:t>Contribution Agreement with the City of Chula Vista for Heritage Road Bridge OM-T-16.2.  </a:t>
            </a:r>
            <a:endParaRPr lang="en-US" sz="1600">
              <a:latin typeface="Calibri" panose="020F0502020204030204"/>
              <a:ea typeface="Calibri"/>
              <a:cs typeface="Calibri"/>
            </a:endParaRPr>
          </a:p>
          <a:p>
            <a:pPr lvl="1">
              <a:lnSpc>
                <a:spcPct val="120000"/>
              </a:lnSpc>
            </a:pPr>
            <a:r>
              <a:rPr lang="en-US" sz="1600">
                <a:latin typeface="Open Sans"/>
                <a:ea typeface="Open Sans"/>
                <a:cs typeface="Open Sans"/>
              </a:rPr>
              <a:t>Enhances regional connectivity between North Island Credit Union </a:t>
            </a:r>
          </a:p>
          <a:p>
            <a:pPr>
              <a:lnSpc>
                <a:spcPct val="120000"/>
              </a:lnSpc>
            </a:pPr>
            <a:r>
              <a:rPr lang="en-US" sz="1600" b="1">
                <a:latin typeface="Open Sans"/>
                <a:ea typeface="Open Sans"/>
                <a:cs typeface="Open Sans"/>
              </a:rPr>
              <a:t>Caliente Ave RD23001 – $262,000 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latin typeface="Open Sans"/>
                <a:ea typeface="Open Sans"/>
                <a:cs typeface="Open Sans"/>
              </a:rPr>
              <a:t>Reimbursement Agreement between Tri Pointe Homes, Inc. and the City of San Diego 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latin typeface="Open Sans"/>
                <a:ea typeface="Open Sans"/>
                <a:cs typeface="Open Sans"/>
              </a:rPr>
              <a:t>This Agreement provides for the design and construction of a portion of Otay Mesa Road to proposed SR-905 overpass </a:t>
            </a:r>
          </a:p>
          <a:p>
            <a:pPr>
              <a:lnSpc>
                <a:spcPct val="120000"/>
              </a:lnSpc>
            </a:pPr>
            <a:r>
              <a:rPr lang="en-US" sz="1600" b="1">
                <a:latin typeface="Open Sans"/>
                <a:ea typeface="Open Sans"/>
                <a:cs typeface="Open Sans"/>
              </a:rPr>
              <a:t>Beyer Blvd RD26000 – $6,247,000</a:t>
            </a:r>
            <a:endParaRPr lang="en-US" sz="16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60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Reimbursement Agreement between Tri Pointe Homes, Inc. and the City of San Diego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This Agreement provides for design and construction of Beyer Boulevard from Enright Drive to the southerly extension of Caliente Avenue as a four-lane roadway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sz="1400">
              <a:latin typeface="Open Sans"/>
              <a:ea typeface="Open Sans"/>
              <a:cs typeface="Open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7797" y="856649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FY 2026 Funded Project Status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solidFill>
                  <a:schemeClr val="bg1"/>
                </a:solidFill>
                <a:latin typeface="Merriweather"/>
              </a:rPr>
              <a:t>Otay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FB34DB-2B74-D29E-9E21-52CAC5FC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7240" y="6492875"/>
            <a:ext cx="27432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9700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21615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 b="1">
                <a:latin typeface="Open Sans"/>
                <a:ea typeface="Open Sans"/>
                <a:cs typeface="Open Sans"/>
              </a:rPr>
              <a:t>Beyer Park Phase II S-23008 - $2,440,870</a:t>
            </a:r>
          </a:p>
          <a:p>
            <a:pPr marL="678815" lvl="1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 b="0" i="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This project is fully funded with EIFD revenue and other sources</a:t>
            </a:r>
          </a:p>
          <a:p>
            <a:pPr marL="678815" lvl="1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 b="0" i="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Improvements include construction of pedestrian walkways and decomposed granite walking paths, a dog park, a comfort station, a parking lot, picnic areas, security, and sports field lighting and multiuse athletic fields</a:t>
            </a:r>
            <a:endParaRPr lang="en-US" sz="14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21615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 b="1">
                <a:latin typeface="Open Sans"/>
                <a:ea typeface="Open Sans"/>
                <a:cs typeface="Open Sans"/>
              </a:rPr>
              <a:t>Caliente Ave RD23001– $1,040,809</a:t>
            </a:r>
          </a:p>
          <a:p>
            <a:pPr marL="665480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$7.3 million projected cost to support design and construction, currently partially funded</a:t>
            </a:r>
            <a:endParaRPr lang="en-US" sz="1400">
              <a:latin typeface="Open Sans"/>
              <a:ea typeface="Open Sans"/>
              <a:cs typeface="Open Sans"/>
            </a:endParaRPr>
          </a:p>
          <a:p>
            <a:pPr marL="665480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Aims to improve access to the Specific Plan area via an extended Beyer Boulevard and a two-lane extension of Caliente Avenue</a:t>
            </a:r>
          </a:p>
          <a:p>
            <a:pPr marL="221615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14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Beyer Blvd RD26000 – $5,768,660 </a:t>
            </a:r>
            <a:endParaRPr lang="en-US" sz="14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665480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$51.1 million projected cost to fund its design and construction, currently partially funded</a:t>
            </a:r>
            <a:endParaRPr lang="en-US" sz="1400">
              <a:latin typeface="Open Sans"/>
              <a:ea typeface="Open Sans"/>
              <a:cs typeface="Open Sans"/>
            </a:endParaRPr>
          </a:p>
          <a:p>
            <a:pPr marL="665480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The development of Beyer Boulevard from Enright Drive to Caliente Avenue, along with the extension of Caliente Avenue</a:t>
            </a:r>
          </a:p>
          <a:p>
            <a:pPr marL="208280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1400">
                <a:latin typeface="Open Sans"/>
                <a:ea typeface="Open Sans"/>
                <a:cs typeface="Open Sans"/>
              </a:rPr>
              <a:t>Both Caliente Ave and Beyer Blvd expansion expenditures are subject to City Council approval of Developer Reimbursement Agreement projected in FY27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FY 2027 Proposed CIP Budget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8182CD-88DA-E5C7-F72F-F8EA0B26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2800" y="6492875"/>
            <a:ext cx="27432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8362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377" y="1527067"/>
            <a:ext cx="11477816" cy="50331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Approve, via resolution, the FY 2027 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Proposed</a:t>
            </a:r>
            <a:r>
              <a:rPr lang="en-US" sz="200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 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Budget</a:t>
            </a:r>
            <a:r>
              <a:rPr lang="en-US" sz="200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.</a:t>
            </a:r>
          </a:p>
          <a:p>
            <a:pPr lvl="1">
              <a:lnSpc>
                <a:spcPct val="120000"/>
              </a:lnSpc>
            </a:pPr>
            <a:endParaRPr lang="en-US" sz="16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lnSpc>
                <a:spcPct val="120000"/>
              </a:lnSpc>
            </a:pPr>
            <a:endParaRPr lang="en-US" sz="12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959" y="917567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Requested Actions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0F6BC7-2B3B-CCB6-98A6-7C36C5D2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2800" y="6492875"/>
            <a:ext cx="27432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541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4df54-6ab4-4681-85e5-7b23fed88b82" xsi:nil="true"/>
    <lcf76f155ced4ddcb4097134ff3c332f xmlns="8a48e69d-0c89-4485-834a-79ddbdf2a3b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E94BA794F2F04AB932F3B79FAE96FA" ma:contentTypeVersion="17" ma:contentTypeDescription="Create a new document." ma:contentTypeScope="" ma:versionID="bde709a9565f645b183f4bfd622c0cb3">
  <xsd:schema xmlns:xsd="http://www.w3.org/2001/XMLSchema" xmlns:xs="http://www.w3.org/2001/XMLSchema" xmlns:p="http://schemas.microsoft.com/office/2006/metadata/properties" xmlns:ns2="d774df54-6ab4-4681-85e5-7b23fed88b82" xmlns:ns3="8a48e69d-0c89-4485-834a-79ddbdf2a3b8" targetNamespace="http://schemas.microsoft.com/office/2006/metadata/properties" ma:root="true" ma:fieldsID="6ab11481b05cc38c3e00bfba0b92c1c8" ns2:_="" ns3:_="">
    <xsd:import namespace="d774df54-6ab4-4681-85e5-7b23fed88b82"/>
    <xsd:import namespace="8a48e69d-0c89-4485-834a-79ddbdf2a3b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4df54-6ab4-4681-85e5-7b23fed88b8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7b361d15-539b-4b53-81d7-0b417a75cb5d}" ma:internalName="TaxCatchAll" ma:showField="CatchAllData" ma:web="d774df54-6ab4-4681-85e5-7b23fed88b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48e69d-0c89-4485-834a-79ddbdf2a3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d174f9a-d9c2-49e9-b05c-597e952d22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3F0BAB-080F-436F-B1D7-550DD2F594BC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d774df54-6ab4-4681-85e5-7b23fed88b82"/>
    <ds:schemaRef ds:uri="http://purl.org/dc/terms/"/>
    <ds:schemaRef ds:uri="http://purl.org/dc/dcmitype/"/>
    <ds:schemaRef ds:uri="8a48e69d-0c89-4485-834a-79ddbdf2a3b8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7894DD1-F607-4BC5-BBC0-BA93075E27DD}">
  <ds:schemaRefs>
    <ds:schemaRef ds:uri="8a48e69d-0c89-4485-834a-79ddbdf2a3b8"/>
    <ds:schemaRef ds:uri="d774df54-6ab4-4681-85e5-7b23fed88b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BCFEEE1-ED42-4201-B545-C71A89CE7B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Merriweather</vt:lpstr>
      <vt:lpstr>Open Sans</vt:lpstr>
      <vt:lpstr>Open Sans Semibold</vt:lpstr>
      <vt:lpstr>Office Theme</vt:lpstr>
      <vt:lpstr>Fiscal Year 2027 Otay Mesa EIFD Proposed Budget</vt:lpstr>
      <vt:lpstr>Otay Mesa - EIFD</vt:lpstr>
      <vt:lpstr>Otay Mesa - EIFD</vt:lpstr>
      <vt:lpstr>Otay Mesa - EIFD</vt:lpstr>
      <vt:lpstr>Otay Mesa - EIFD</vt:lpstr>
      <vt:lpstr>Otay Mesa - EIFD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Figuracion, Amor</dc:creator>
  <cp:lastModifiedBy>Valdovinos, Marisol</cp:lastModifiedBy>
  <cp:revision>3</cp:revision>
  <dcterms:created xsi:type="dcterms:W3CDTF">2016-01-12T16:55:21Z</dcterms:created>
  <dcterms:modified xsi:type="dcterms:W3CDTF">2026-02-23T19:02:10Z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0x0101008BE94BA794F2F04AB932F3B79FAE96FA</vt:lpwstr>
  </property>
  <property fmtid="{D5CDD505-2E9C-101B-9397-08002B2CF9AE}" pid="3" name="_dlc_DocIdItemGuid">
    <vt:lpwstr>5080bb7b-a6db-4a6d-a2e2-2f274b537244</vt:lpwstr>
  </property>
  <property fmtid="{D5CDD505-2E9C-101B-9397-08002B2CF9AE}" pid="4" name="MediaServiceImageTags">
    <vt:lpwstr/>
  </property>
</Properties>
</file>