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5"/>
  </p:sldMasterIdLst>
  <p:notesMasterIdLst>
    <p:notesMasterId r:id="rId8"/>
  </p:notesMasterIdLst>
  <p:sldIdLst>
    <p:sldId id="256" r:id="rId6"/>
    <p:sldId id="266" r:id="rId7"/>
  </p:sldIdLst>
  <p:sldSz cx="10058400" cy="7772400"/>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thony, Shannon" initials="AS" lastIdx="1" clrIdx="0">
    <p:extLst>
      <p:ext uri="{19B8F6BF-5375-455C-9EA6-DF929625EA0E}">
        <p15:presenceInfo xmlns:p15="http://schemas.microsoft.com/office/powerpoint/2012/main" userId="S-1-5-21-219123761-1972038647-3338400271-3014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602" autoAdjust="0"/>
    <p:restoredTop sz="61551" autoAdjust="0"/>
  </p:normalViewPr>
  <p:slideViewPr>
    <p:cSldViewPr snapToGrid="0">
      <p:cViewPr varScale="1">
        <p:scale>
          <a:sx n="60" d="100"/>
          <a:sy n="60" d="100"/>
        </p:scale>
        <p:origin x="2880" y="66"/>
      </p:cViewPr>
      <p:guideLst>
        <p:guide orient="horz" pos="2448"/>
        <p:guide pos="31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1.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5809" y="0"/>
            <a:ext cx="4028440" cy="350520"/>
          </a:xfrm>
          <a:prstGeom prst="rect">
            <a:avLst/>
          </a:prstGeom>
        </p:spPr>
        <p:txBody>
          <a:bodyPr vert="horz" lIns="93177" tIns="46589" rIns="93177" bIns="46589" rtlCol="0"/>
          <a:lstStyle>
            <a:lvl1pPr algn="r">
              <a:defRPr sz="1200"/>
            </a:lvl1pPr>
          </a:lstStyle>
          <a:p>
            <a:fld id="{2AD7E0EE-E11A-464E-B566-F76A25393807}" type="datetimeFigureOut">
              <a:rPr lang="en-US" smtClean="0"/>
              <a:pPr/>
              <a:t>3/24/2026</a:t>
            </a:fld>
            <a:endParaRPr lang="en-US"/>
          </a:p>
        </p:txBody>
      </p:sp>
      <p:sp>
        <p:nvSpPr>
          <p:cNvPr id="4" name="Slide Image Placeholder 3"/>
          <p:cNvSpPr>
            <a:spLocks noGrp="1" noRot="1" noChangeAspect="1"/>
          </p:cNvSpPr>
          <p:nvPr>
            <p:ph type="sldImg" idx="2"/>
          </p:nvPr>
        </p:nvSpPr>
        <p:spPr>
          <a:xfrm>
            <a:off x="2946400" y="525463"/>
            <a:ext cx="3403600" cy="2628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0" y="3329940"/>
            <a:ext cx="7437120" cy="31546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05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5809" y="6658664"/>
            <a:ext cx="4028440" cy="350520"/>
          </a:xfrm>
          <a:prstGeom prst="rect">
            <a:avLst/>
          </a:prstGeom>
        </p:spPr>
        <p:txBody>
          <a:bodyPr vert="horz" lIns="93177" tIns="46589" rIns="93177" bIns="46589" rtlCol="0" anchor="b"/>
          <a:lstStyle>
            <a:lvl1pPr algn="r">
              <a:defRPr sz="1200"/>
            </a:lvl1pPr>
          </a:lstStyle>
          <a:p>
            <a:fld id="{B531DA76-8004-47DE-9327-7342BA835655}" type="slidenum">
              <a:rPr lang="en-US" smtClean="0"/>
              <a:pPr/>
              <a:t>‹#›</a:t>
            </a:fld>
            <a:endParaRPr lang="en-US"/>
          </a:p>
        </p:txBody>
      </p:sp>
    </p:spTree>
    <p:extLst>
      <p:ext uri="{BB962C8B-B14F-4D97-AF65-F5344CB8AC3E}">
        <p14:creationId xmlns:p14="http://schemas.microsoft.com/office/powerpoint/2010/main" val="2086947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1DA76-8004-47DE-9327-7342BA83565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26146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a:spcBef>
                <a:spcPts val="0"/>
              </a:spcBef>
            </a:pPr>
            <a:r>
              <a:rPr lang="en-US" sz="1600" b="0" i="0" baseline="0" dirty="0">
                <a:latin typeface="Open Sans" panose="020B0606030504020204" pitchFamily="34" charset="0"/>
              </a:rPr>
              <a:t>This item is being brought before the Historical Resources Board in conjunction with the City’s Certified Local Government (CLG) responsibilities.  The Board can request revisions to the report or recommend forwarding the repot to the State Office of Historic Preservation in its current form. </a:t>
            </a:r>
          </a:p>
          <a:p>
            <a:pPr>
              <a:spcBef>
                <a:spcPts val="0"/>
              </a:spcBef>
            </a:pPr>
            <a:endParaRPr lang="en-US" sz="1600" b="0" i="0" baseline="0" dirty="0">
              <a:latin typeface="Open Sans" panose="020B0606030504020204" pitchFamily="34" charset="0"/>
            </a:endParaRPr>
          </a:p>
          <a:p>
            <a:pPr>
              <a:spcBef>
                <a:spcPts val="0"/>
              </a:spcBef>
            </a:pPr>
            <a:r>
              <a:rPr lang="en-US" sz="1600" b="0" i="0" baseline="0" dirty="0">
                <a:latin typeface="Open Sans" panose="020B0606030504020204" pitchFamily="34" charset="0"/>
              </a:rPr>
              <a:t>The Annual Report summarizes the work of the Board and staff during the state’s fiscal year (October 1, 2024 through September 30, 2025). </a:t>
            </a:r>
          </a:p>
          <a:p>
            <a:pPr>
              <a:spcBef>
                <a:spcPts val="0"/>
              </a:spcBef>
            </a:pPr>
            <a:endParaRPr lang="en-US" sz="1600" b="0" i="0" baseline="0" dirty="0">
              <a:latin typeface="Open Sans" panose="020B0606030504020204" pitchFamily="34" charset="0"/>
            </a:endParaRPr>
          </a:p>
          <a:p>
            <a:pPr>
              <a:spcBef>
                <a:spcPts val="0"/>
              </a:spcBef>
            </a:pPr>
            <a:r>
              <a:rPr lang="en-US" sz="1800" dirty="0">
                <a:effectLst/>
                <a:latin typeface="Open Sans" panose="020B0606030504020204" pitchFamily="34" charset="0"/>
                <a:ea typeface="Times New Roman" panose="02020603050405020304" pitchFamily="18" charset="0"/>
              </a:rPr>
              <a:t>During the current reporting period, the HRB designated 34 new individually significant properties on the local register. One local designation was overturned by an appeal to City Council.</a:t>
            </a:r>
          </a:p>
          <a:p>
            <a:pPr>
              <a:spcBef>
                <a:spcPts val="0"/>
              </a:spcBef>
            </a:pPr>
            <a:endParaRPr lang="en-US" sz="1600" b="0" i="0" baseline="0" dirty="0">
              <a:latin typeface="Open Sans" panose="020B0606030504020204" pitchFamily="34" charset="0"/>
            </a:endParaRPr>
          </a:p>
          <a:p>
            <a:r>
              <a:rPr lang="en-US" sz="1200" kern="1200" dirty="0">
                <a:solidFill>
                  <a:schemeClr val="tx1"/>
                </a:solidFill>
                <a:effectLst/>
                <a:latin typeface="+mn-lt"/>
                <a:ea typeface="+mn-ea"/>
                <a:cs typeface="+mn-cs"/>
              </a:rPr>
              <a:t>This year the number of processed Mills Act contracts was slightly less than last year, but generally consistent with the average yearly number of contracts processed by the program.  Fifty-one contracts were completed during the current reporting period, compared to 61 new contracts in the last reporting period. </a:t>
            </a:r>
          </a:p>
          <a:p>
            <a:endParaRPr lang="en-US" sz="1800" dirty="0">
              <a:effectLst/>
              <a:latin typeface="Open Sans" panose="020B0606030504020204" pitchFamily="34" charset="0"/>
              <a:ea typeface="Times New Roman" panose="02020603050405020304" pitchFamily="18" charset="0"/>
            </a:endParaRPr>
          </a:p>
          <a:p>
            <a:r>
              <a:rPr lang="en-US" sz="1200" kern="1200" dirty="0">
                <a:solidFill>
                  <a:schemeClr val="tx1"/>
                </a:solidFill>
                <a:effectLst/>
                <a:latin typeface="+mn-lt"/>
                <a:ea typeface="+mn-ea"/>
                <a:cs typeface="+mn-cs"/>
              </a:rPr>
              <a:t>The number of project reviews slightly increased from last year with a total of 4,514 reviews completed during the current reporting period, compared to 4,331 reviews in the previous reporting period and 3,704 in 2022-2023. The increase is likely due to the general increase in development Citywide. </a:t>
            </a:r>
          </a:p>
          <a:p>
            <a:endParaRPr lang="en-US" sz="1200" kern="1200" dirty="0">
              <a:solidFill>
                <a:schemeClr val="tx1"/>
              </a:solidFill>
              <a:effectLst/>
              <a:latin typeface="+mn-lt"/>
              <a:ea typeface="+mn-ea"/>
              <a:cs typeface="+mn-cs"/>
            </a:endParaRPr>
          </a:p>
          <a:p>
            <a:pPr>
              <a:spcBef>
                <a:spcPts val="0"/>
              </a:spcBef>
            </a:pPr>
            <a:r>
              <a:rPr lang="en-US" sz="1200" kern="1200" dirty="0">
                <a:solidFill>
                  <a:schemeClr val="tx1"/>
                </a:solidFill>
                <a:effectLst/>
                <a:latin typeface="+mn-lt"/>
                <a:ea typeface="+mn-ea"/>
                <a:cs typeface="+mn-cs"/>
              </a:rPr>
              <a:t>During the reporting period five new </a:t>
            </a:r>
            <a:r>
              <a:rPr lang="en-US" sz="1200" kern="1200" dirty="0" err="1">
                <a:solidFill>
                  <a:schemeClr val="tx1"/>
                </a:solidFill>
                <a:effectLst/>
                <a:latin typeface="+mn-lt"/>
                <a:ea typeface="+mn-ea"/>
                <a:cs typeface="+mn-cs"/>
              </a:rPr>
              <a:t>boardmembers</a:t>
            </a:r>
            <a:r>
              <a:rPr lang="en-US" sz="1200" kern="1200" dirty="0">
                <a:solidFill>
                  <a:schemeClr val="tx1"/>
                </a:solidFill>
                <a:effectLst/>
                <a:latin typeface="+mn-lt"/>
                <a:ea typeface="+mn-ea"/>
                <a:cs typeface="+mn-cs"/>
              </a:rPr>
              <a:t> were appointed to the Historical Resources Board.  Other significant accomplishments include the completion of the historic context statement for the Clairemont Community Plan Area and College Area.  Heritage Preservation staff continues to develop the historic context statement for the Mid-City Communities Plan Area. </a:t>
            </a:r>
          </a:p>
          <a:p>
            <a:pPr>
              <a:spcBef>
                <a:spcPts val="0"/>
              </a:spcBef>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baseline="0" dirty="0">
                <a:latin typeface="Open Sans" panose="020B0606030504020204" pitchFamily="34" charset="0"/>
              </a:rPr>
              <a:t>This concludes staff’s report, thank you</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531DA76-8004-47DE-9327-7342BA835655}" type="slidenum">
              <a:rPr lang="en-US" smtClean="0"/>
              <a:pPr/>
              <a:t>2</a:t>
            </a:fld>
            <a:endParaRPr lang="en-US"/>
          </a:p>
        </p:txBody>
      </p:sp>
    </p:spTree>
    <p:extLst>
      <p:ext uri="{BB962C8B-B14F-4D97-AF65-F5344CB8AC3E}">
        <p14:creationId xmlns:p14="http://schemas.microsoft.com/office/powerpoint/2010/main" val="955542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272011"/>
            <a:ext cx="8549640" cy="2705947"/>
          </a:xfrm>
        </p:spPr>
        <p:txBody>
          <a:bodyPr anchor="b"/>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257300" y="4082310"/>
            <a:ext cx="7543800" cy="1876530"/>
          </a:xfrm>
        </p:spPr>
        <p:txBody>
          <a:bodyPr/>
          <a:lstStyle>
            <a:lvl1pPr marL="0" indent="0" algn="ctr">
              <a:buNone/>
              <a:defRPr sz="264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99A5524-E2BC-4862-A480-7C72E0589D2A}" type="datetime1">
              <a:rPr lang="en-US" smtClean="0"/>
              <a:pPr/>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CBB43-4EE7-4AE0-A011-CC9052827149}" type="slidenum">
              <a:rPr lang="en-US" smtClean="0"/>
              <a:pPr/>
              <a:t>‹#›</a:t>
            </a:fld>
            <a:endParaRPr lang="en-US"/>
          </a:p>
        </p:txBody>
      </p:sp>
    </p:spTree>
    <p:extLst>
      <p:ext uri="{BB962C8B-B14F-4D97-AF65-F5344CB8AC3E}">
        <p14:creationId xmlns:p14="http://schemas.microsoft.com/office/powerpoint/2010/main" val="1218697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4A40D2-6DF3-4463-A220-5BF2885A225A}" type="datetime1">
              <a:rPr lang="en-US" smtClean="0"/>
              <a:pPr/>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CBB43-4EE7-4AE0-A011-CC9052827149}" type="slidenum">
              <a:rPr lang="en-US" smtClean="0"/>
              <a:pPr/>
              <a:t>‹#›</a:t>
            </a:fld>
            <a:endParaRPr lang="en-US"/>
          </a:p>
        </p:txBody>
      </p:sp>
    </p:spTree>
    <p:extLst>
      <p:ext uri="{BB962C8B-B14F-4D97-AF65-F5344CB8AC3E}">
        <p14:creationId xmlns:p14="http://schemas.microsoft.com/office/powerpoint/2010/main" val="1146521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8043" y="413808"/>
            <a:ext cx="2168843" cy="65867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1515" y="413808"/>
            <a:ext cx="6380798" cy="6586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F02DE7-34D9-4AA6-86CD-1AAEA84C1E4B}" type="datetime1">
              <a:rPr lang="en-US" smtClean="0"/>
              <a:pPr/>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CBB43-4EE7-4AE0-A011-CC9052827149}" type="slidenum">
              <a:rPr lang="en-US" smtClean="0"/>
              <a:pPr/>
              <a:t>‹#›</a:t>
            </a:fld>
            <a:endParaRPr lang="en-US"/>
          </a:p>
        </p:txBody>
      </p:sp>
    </p:spTree>
    <p:extLst>
      <p:ext uri="{BB962C8B-B14F-4D97-AF65-F5344CB8AC3E}">
        <p14:creationId xmlns:p14="http://schemas.microsoft.com/office/powerpoint/2010/main" val="551038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F00ED9-3732-4193-9258-50759045ADE7}" type="datetime1">
              <a:rPr lang="en-US" smtClean="0"/>
              <a:pPr/>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CBB43-4EE7-4AE0-A011-CC9052827149}" type="slidenum">
              <a:rPr lang="en-US" smtClean="0"/>
              <a:pPr/>
              <a:t>‹#›</a:t>
            </a:fld>
            <a:endParaRPr lang="en-US"/>
          </a:p>
        </p:txBody>
      </p:sp>
    </p:spTree>
    <p:extLst>
      <p:ext uri="{BB962C8B-B14F-4D97-AF65-F5344CB8AC3E}">
        <p14:creationId xmlns:p14="http://schemas.microsoft.com/office/powerpoint/2010/main" val="3282944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7" y="1937705"/>
            <a:ext cx="8675370" cy="3233102"/>
          </a:xfrm>
        </p:spPr>
        <p:txBody>
          <a:bodyPr anchor="b"/>
          <a:lstStyle>
            <a:lvl1pPr>
              <a:defRPr sz="6600"/>
            </a:lvl1pPr>
          </a:lstStyle>
          <a:p>
            <a:r>
              <a:rPr lang="en-US"/>
              <a:t>Click to edit Master title style</a:t>
            </a:r>
            <a:endParaRPr lang="en-US" dirty="0"/>
          </a:p>
        </p:txBody>
      </p:sp>
      <p:sp>
        <p:nvSpPr>
          <p:cNvPr id="3" name="Text Placeholder 2"/>
          <p:cNvSpPr>
            <a:spLocks noGrp="1"/>
          </p:cNvSpPr>
          <p:nvPr>
            <p:ph type="body" idx="1"/>
          </p:nvPr>
        </p:nvSpPr>
        <p:spPr>
          <a:xfrm>
            <a:off x="686277" y="5201393"/>
            <a:ext cx="8675370" cy="1700212"/>
          </a:xfrm>
        </p:spPr>
        <p:txBody>
          <a:bodyPr/>
          <a:lstStyle>
            <a:lvl1pPr marL="0" indent="0">
              <a:buNone/>
              <a:defRPr sz="2640">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FD0EAE-25AF-41A6-9FAE-4AE74B91C377}" type="datetime1">
              <a:rPr lang="en-US" smtClean="0"/>
              <a:pPr/>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CBB43-4EE7-4AE0-A011-CC9052827149}" type="slidenum">
              <a:rPr lang="en-US" smtClean="0"/>
              <a:pPr/>
              <a:t>‹#›</a:t>
            </a:fld>
            <a:endParaRPr lang="en-US"/>
          </a:p>
        </p:txBody>
      </p:sp>
    </p:spTree>
    <p:extLst>
      <p:ext uri="{BB962C8B-B14F-4D97-AF65-F5344CB8AC3E}">
        <p14:creationId xmlns:p14="http://schemas.microsoft.com/office/powerpoint/2010/main" val="722264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9151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206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DF90DA9-4F0E-4EE5-B69F-33A0DBD2E40C}" type="datetime1">
              <a:rPr lang="en-US" smtClean="0"/>
              <a:pPr/>
              <a:t>3/24/2026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FCBB43-4EE7-4AE0-A011-CC9052827149}" type="slidenum">
              <a:rPr lang="en-US" smtClean="0"/>
              <a:pPr/>
              <a:t>‹#›</a:t>
            </a:fld>
            <a:endParaRPr lang="en-US"/>
          </a:p>
        </p:txBody>
      </p:sp>
    </p:spTree>
    <p:extLst>
      <p:ext uri="{BB962C8B-B14F-4D97-AF65-F5344CB8AC3E}">
        <p14:creationId xmlns:p14="http://schemas.microsoft.com/office/powerpoint/2010/main" val="433941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5" y="413810"/>
            <a:ext cx="8675370" cy="1502305"/>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26" y="1905318"/>
            <a:ext cx="4255174"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4" name="Content Placeholder 3"/>
          <p:cNvSpPr>
            <a:spLocks noGrp="1"/>
          </p:cNvSpPr>
          <p:nvPr>
            <p:ph sz="half" idx="2"/>
          </p:nvPr>
        </p:nvSpPr>
        <p:spPr>
          <a:xfrm>
            <a:off x="692826" y="2839085"/>
            <a:ext cx="4255174"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2066" y="1905318"/>
            <a:ext cx="4276130"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6" name="Content Placeholder 5"/>
          <p:cNvSpPr>
            <a:spLocks noGrp="1"/>
          </p:cNvSpPr>
          <p:nvPr>
            <p:ph sz="quarter" idx="4"/>
          </p:nvPr>
        </p:nvSpPr>
        <p:spPr>
          <a:xfrm>
            <a:off x="5092066" y="2839085"/>
            <a:ext cx="4276130"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1F4297-BDCE-4194-9E91-8AE6133601B8}" type="datetime1">
              <a:rPr lang="en-US" smtClean="0"/>
              <a:pPr/>
              <a:t>3/24/2026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FCBB43-4EE7-4AE0-A011-CC9052827149}" type="slidenum">
              <a:rPr lang="en-US" smtClean="0"/>
              <a:pPr/>
              <a:t>‹#›</a:t>
            </a:fld>
            <a:endParaRPr lang="en-US"/>
          </a:p>
        </p:txBody>
      </p:sp>
    </p:spTree>
    <p:extLst>
      <p:ext uri="{BB962C8B-B14F-4D97-AF65-F5344CB8AC3E}">
        <p14:creationId xmlns:p14="http://schemas.microsoft.com/office/powerpoint/2010/main" val="2656442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AB7532E-B9D1-4A56-BB44-D19FB53EBC04}" type="datetime1">
              <a:rPr lang="en-US" smtClean="0"/>
              <a:pPr/>
              <a:t>3/24/2026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FCBB43-4EE7-4AE0-A011-CC9052827149}" type="slidenum">
              <a:rPr lang="en-US" smtClean="0"/>
              <a:pPr/>
              <a:t>‹#›</a:t>
            </a:fld>
            <a:endParaRPr lang="en-US"/>
          </a:p>
        </p:txBody>
      </p:sp>
    </p:spTree>
    <p:extLst>
      <p:ext uri="{BB962C8B-B14F-4D97-AF65-F5344CB8AC3E}">
        <p14:creationId xmlns:p14="http://schemas.microsoft.com/office/powerpoint/2010/main" val="4234071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5D58A2-FDDB-4DEE-A07D-BDA96E6602E0}" type="datetime1">
              <a:rPr lang="en-US" smtClean="0"/>
              <a:pPr/>
              <a:t>3/24/2026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FCBB43-4EE7-4AE0-A011-CC9052827149}" type="slidenum">
              <a:rPr lang="en-US" smtClean="0"/>
              <a:pPr/>
              <a:t>‹#›</a:t>
            </a:fld>
            <a:endParaRPr lang="en-US"/>
          </a:p>
        </p:txBody>
      </p:sp>
    </p:spTree>
    <p:extLst>
      <p:ext uri="{BB962C8B-B14F-4D97-AF65-F5344CB8AC3E}">
        <p14:creationId xmlns:p14="http://schemas.microsoft.com/office/powerpoint/2010/main" val="2871876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Content Placeholder 2"/>
          <p:cNvSpPr>
            <a:spLocks noGrp="1"/>
          </p:cNvSpPr>
          <p:nvPr>
            <p:ph idx="1"/>
          </p:nvPr>
        </p:nvSpPr>
        <p:spPr>
          <a:xfrm>
            <a:off x="4276130" y="1119083"/>
            <a:ext cx="5092065" cy="5523442"/>
          </a:xfr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B70A28F7-8C5F-4660-912F-C06B67038E56}" type="datetime1">
              <a:rPr lang="en-US" smtClean="0"/>
              <a:pPr/>
              <a:t>3/24/2026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FCBB43-4EE7-4AE0-A011-CC9052827149}" type="slidenum">
              <a:rPr lang="en-US" smtClean="0"/>
              <a:pPr/>
              <a:t>‹#›</a:t>
            </a:fld>
            <a:endParaRPr lang="en-US"/>
          </a:p>
        </p:txBody>
      </p:sp>
    </p:spTree>
    <p:extLst>
      <p:ext uri="{BB962C8B-B14F-4D97-AF65-F5344CB8AC3E}">
        <p14:creationId xmlns:p14="http://schemas.microsoft.com/office/powerpoint/2010/main" val="680053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76130" y="1119083"/>
            <a:ext cx="5092065" cy="5523442"/>
          </a:xfrm>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a:t>Click icon to add picture</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B1500EBB-8270-4BBC-9DA2-DBC166BF72C5}" type="datetime1">
              <a:rPr lang="en-US" smtClean="0"/>
              <a:pPr/>
              <a:t>3/24/2026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FCBB43-4EE7-4AE0-A011-CC9052827149}" type="slidenum">
              <a:rPr lang="en-US" smtClean="0"/>
              <a:pPr/>
              <a:t>‹#›</a:t>
            </a:fld>
            <a:endParaRPr lang="en-US"/>
          </a:p>
        </p:txBody>
      </p:sp>
    </p:spTree>
    <p:extLst>
      <p:ext uri="{BB962C8B-B14F-4D97-AF65-F5344CB8AC3E}">
        <p14:creationId xmlns:p14="http://schemas.microsoft.com/office/powerpoint/2010/main" val="3126064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85DC248B-9898-417D-A18E-FEEF74CB80D8}" type="datetime1">
              <a:rPr lang="en-US" smtClean="0"/>
              <a:pPr/>
              <a:t>3/24/2026</a:t>
            </a:fld>
            <a:endParaRPr lang="en-US"/>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90FCBB43-4EE7-4AE0-A011-CC9052827149}" type="slidenum">
              <a:rPr lang="en-US" smtClean="0"/>
              <a:pPr/>
              <a:t>‹#›</a:t>
            </a:fld>
            <a:endParaRPr lang="en-US"/>
          </a:p>
        </p:txBody>
      </p:sp>
    </p:spTree>
    <p:extLst>
      <p:ext uri="{BB962C8B-B14F-4D97-AF65-F5344CB8AC3E}">
        <p14:creationId xmlns:p14="http://schemas.microsoft.com/office/powerpoint/2010/main" val="4716663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email">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42975" y="2895387"/>
            <a:ext cx="7115175" cy="1245776"/>
          </a:xfrm>
        </p:spPr>
        <p:txBody>
          <a:bodyPr>
            <a:normAutofit fontScale="90000"/>
          </a:bodyPr>
          <a:lstStyle/>
          <a:p>
            <a:pPr algn="l"/>
            <a:r>
              <a:rPr lang="en-US" sz="4000" dirty="0">
                <a:solidFill>
                  <a:schemeClr val="bg1"/>
                </a:solidFill>
                <a:latin typeface="Open Sans Semibold" panose="020B0706030804020204" pitchFamily="34" charset="0"/>
                <a:ea typeface="Open Sans Semibold" panose="020B0706030804020204" pitchFamily="34" charset="0"/>
                <a:cs typeface="Open Sans Semibold" panose="020B0706030804020204" pitchFamily="34" charset="0"/>
              </a:rPr>
              <a:t>Historical Resources Board</a:t>
            </a:r>
            <a:br>
              <a:rPr lang="en-US" sz="4000" dirty="0">
                <a:solidFill>
                  <a:schemeClr val="bg1"/>
                </a:solidFill>
                <a:latin typeface="Open Sans Semibold" panose="020B0706030804020204" pitchFamily="34" charset="0"/>
                <a:ea typeface="Open Sans Semibold" panose="020B0706030804020204" pitchFamily="34" charset="0"/>
                <a:cs typeface="Open Sans Semibold" panose="020B0706030804020204" pitchFamily="34" charset="0"/>
              </a:rPr>
            </a:br>
            <a:r>
              <a:rPr lang="en-US" sz="2500" b="1" dirty="0">
                <a:solidFill>
                  <a:schemeClr val="bg1"/>
                </a:solidFill>
                <a:latin typeface="Open Sans Semibold" panose="020B0706030804020204" pitchFamily="34" charset="0"/>
                <a:ea typeface="Open Sans Semibold" panose="020B0706030804020204" pitchFamily="34" charset="0"/>
                <a:cs typeface="Open Sans Semibold" panose="020B0706030804020204" pitchFamily="34" charset="0"/>
              </a:rPr>
              <a:t>March 26, 2026</a:t>
            </a:r>
            <a:br>
              <a:rPr lang="en-US" sz="2500" dirty="0">
                <a:solidFill>
                  <a:schemeClr val="bg1"/>
                </a:solidFill>
                <a:latin typeface="Open Sans Semibold" panose="020B0706030804020204" pitchFamily="34" charset="0"/>
                <a:ea typeface="Open Sans Semibold" panose="020B0706030804020204" pitchFamily="34" charset="0"/>
                <a:cs typeface="Open Sans Semibold" panose="020B0706030804020204" pitchFamily="34" charset="0"/>
              </a:rPr>
            </a:br>
            <a:br>
              <a:rPr lang="en-US" sz="2500" dirty="0">
                <a:solidFill>
                  <a:schemeClr val="bg1"/>
                </a:solidFill>
                <a:latin typeface="Open Sans Semibold" panose="020B0706030804020204" pitchFamily="34" charset="0"/>
                <a:ea typeface="Open Sans Semibold" panose="020B0706030804020204" pitchFamily="34" charset="0"/>
                <a:cs typeface="Open Sans Semibold" panose="020B0706030804020204" pitchFamily="34" charset="0"/>
              </a:rPr>
            </a:br>
            <a:br>
              <a:rPr lang="en-US" sz="2500" dirty="0">
                <a:solidFill>
                  <a:schemeClr val="bg1"/>
                </a:solidFill>
                <a:latin typeface="Open Sans Semibold" panose="020B0706030804020204" pitchFamily="34" charset="0"/>
                <a:ea typeface="Open Sans Semibold" panose="020B0706030804020204" pitchFamily="34" charset="0"/>
                <a:cs typeface="Open Sans Semibold" panose="020B0706030804020204" pitchFamily="34" charset="0"/>
              </a:rPr>
            </a:br>
            <a:r>
              <a:rPr lang="en-US" sz="4000" b="1" dirty="0">
                <a:solidFill>
                  <a:schemeClr val="bg1"/>
                </a:solidFill>
                <a:latin typeface="Open Sans Semibold" panose="020B0706030804020204" pitchFamily="34" charset="0"/>
                <a:ea typeface="Open Sans Semibold" panose="020B0706030804020204" pitchFamily="34" charset="0"/>
                <a:cs typeface="Open Sans Semibold" panose="020B0706030804020204" pitchFamily="34" charset="0"/>
              </a:rPr>
              <a:t>ITEM 2</a:t>
            </a:r>
          </a:p>
        </p:txBody>
      </p:sp>
      <p:sp>
        <p:nvSpPr>
          <p:cNvPr id="3" name="Subtitle 2"/>
          <p:cNvSpPr>
            <a:spLocks noGrp="1"/>
          </p:cNvSpPr>
          <p:nvPr>
            <p:ph type="subTitle" idx="1"/>
          </p:nvPr>
        </p:nvSpPr>
        <p:spPr>
          <a:xfrm>
            <a:off x="942975" y="1154290"/>
            <a:ext cx="6324600" cy="693204"/>
          </a:xfrm>
        </p:spPr>
        <p:txBody>
          <a:bodyPr>
            <a:normAutofit/>
          </a:bodyPr>
          <a:lstStyle/>
          <a:p>
            <a:pPr algn="l"/>
            <a:r>
              <a:rPr lang="en-US" sz="2500" dirty="0">
                <a:solidFill>
                  <a:schemeClr val="bg1"/>
                </a:solidFill>
                <a:latin typeface="Merriweather" panose="00000500000000000000"/>
                <a:ea typeface="Open Sans" panose="020B0606030504020204" pitchFamily="34" charset="0"/>
                <a:cs typeface="Open Sans" panose="020B0606030504020204" pitchFamily="34" charset="0"/>
              </a:rPr>
              <a:t>City Planning Department </a:t>
            </a:r>
          </a:p>
        </p:txBody>
      </p:sp>
      <p:sp>
        <p:nvSpPr>
          <p:cNvPr id="4" name="TextBox 3"/>
          <p:cNvSpPr txBox="1"/>
          <p:nvPr/>
        </p:nvSpPr>
        <p:spPr>
          <a:xfrm>
            <a:off x="4580546" y="5035233"/>
            <a:ext cx="514796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Suzanne Segur, Senior Planner</a:t>
            </a:r>
          </a:p>
        </p:txBody>
      </p:sp>
    </p:spTree>
    <p:extLst>
      <p:ext uri="{BB962C8B-B14F-4D97-AF65-F5344CB8AC3E}">
        <p14:creationId xmlns:p14="http://schemas.microsoft.com/office/powerpoint/2010/main" val="200947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email">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93778" y="152005"/>
            <a:ext cx="8774349" cy="626203"/>
          </a:xfrm>
        </p:spPr>
        <p:txBody>
          <a:bodyPr>
            <a:noAutofit/>
          </a:bodyPr>
          <a:lstStyle/>
          <a:p>
            <a:pPr>
              <a:lnSpc>
                <a:spcPct val="100000"/>
              </a:lnSpc>
            </a:pPr>
            <a:r>
              <a:rPr lang="en-US" sz="1600" dirty="0">
                <a:solidFill>
                  <a:schemeClr val="bg1"/>
                </a:solidFill>
                <a:latin typeface="Merriweather" panose="02060503050406030704" pitchFamily="18" charset="0"/>
              </a:rPr>
              <a:t>City Planning Department</a:t>
            </a:r>
          </a:p>
        </p:txBody>
      </p:sp>
      <p:sp>
        <p:nvSpPr>
          <p:cNvPr id="5" name="TextBox 4"/>
          <p:cNvSpPr txBox="1"/>
          <p:nvPr/>
        </p:nvSpPr>
        <p:spPr>
          <a:xfrm>
            <a:off x="354261" y="1041832"/>
            <a:ext cx="8708715" cy="789896"/>
          </a:xfrm>
          <a:prstGeom prst="rect">
            <a:avLst/>
          </a:prstGeom>
          <a:noFill/>
        </p:spPr>
        <p:txBody>
          <a:bodyPr wrap="square" rtlCol="0">
            <a:spAutoFit/>
          </a:bodyPr>
          <a:lstStyle/>
          <a:p>
            <a:r>
              <a:rPr lang="en-US" sz="4533" dirty="0">
                <a:solidFill>
                  <a:schemeClr val="accent1">
                    <a:lumMod val="50000"/>
                  </a:schemeClr>
                </a:solidFill>
                <a:latin typeface="Open Sans Semibold" panose="020B0706030804020204" pitchFamily="34" charset="0"/>
                <a:ea typeface="Open Sans Semibold" panose="020B0706030804020204" pitchFamily="34" charset="0"/>
                <a:cs typeface="Open Sans Semibold" panose="020B0706030804020204" pitchFamily="34" charset="0"/>
              </a:rPr>
              <a:t>Staff Recommendation</a:t>
            </a:r>
          </a:p>
        </p:txBody>
      </p:sp>
      <p:sp>
        <p:nvSpPr>
          <p:cNvPr id="6" name="Content Placeholder 2"/>
          <p:cNvSpPr>
            <a:spLocks noGrp="1"/>
          </p:cNvSpPr>
          <p:nvPr>
            <p:ph idx="1"/>
          </p:nvPr>
        </p:nvSpPr>
        <p:spPr>
          <a:xfrm>
            <a:off x="354261" y="1955714"/>
            <a:ext cx="9316680" cy="5063826"/>
          </a:xfrm>
        </p:spPr>
        <p:txBody>
          <a:bodyPr>
            <a:noAutofit/>
          </a:bodyPr>
          <a:lstStyle/>
          <a:p>
            <a:pPr marL="0" indent="0">
              <a:lnSpc>
                <a:spcPct val="100000"/>
              </a:lnSpc>
              <a:buNone/>
              <a:tabLst>
                <a:tab pos="509588" algn="l"/>
              </a:tabLst>
            </a:pPr>
            <a:r>
              <a:rPr lang="en-US" sz="2800" dirty="0">
                <a:latin typeface="Open Sans" panose="020B0606030504020204" pitchFamily="34" charset="0"/>
                <a:ea typeface="Times New Roman" panose="02020603050405020304" pitchFamily="18" charset="0"/>
              </a:rPr>
              <a:t>Direct staff to forward the Annual Report to the State Office of Historic Preservation, or revise the Annual Report and forward as appropriate.</a:t>
            </a:r>
            <a:endParaRPr lang="en-US" sz="1100" dirty="0">
              <a:latin typeface="Open Sans" panose="020B0606030504020204" pitchFamily="34" charset="0"/>
              <a:ea typeface="Times New Roman" panose="02020603050405020304" pitchFamily="18" charset="0"/>
            </a:endParaRPr>
          </a:p>
        </p:txBody>
      </p:sp>
      <p:sp>
        <p:nvSpPr>
          <p:cNvPr id="7" name="TextBox 6"/>
          <p:cNvSpPr txBox="1"/>
          <p:nvPr/>
        </p:nvSpPr>
        <p:spPr>
          <a:xfrm>
            <a:off x="7543800" y="59867"/>
            <a:ext cx="2422236" cy="707886"/>
          </a:xfrm>
          <a:prstGeom prst="rect">
            <a:avLst/>
          </a:prstGeom>
          <a:noFill/>
        </p:spPr>
        <p:txBody>
          <a:bodyPr wrap="square" rtlCol="0">
            <a:spAutoFit/>
          </a:bodyPr>
          <a:lstStyle/>
          <a:p>
            <a:r>
              <a:rPr lang="en-US" sz="4000" dirty="0">
                <a:solidFill>
                  <a:prstClr val="white"/>
                </a:solidFill>
                <a:latin typeface="Merriweather" panose="00000500000000000000" pitchFamily="2" charset="0"/>
              </a:rPr>
              <a:t>ITEM 2</a:t>
            </a:r>
          </a:p>
        </p:txBody>
      </p:sp>
    </p:spTree>
    <p:extLst>
      <p:ext uri="{BB962C8B-B14F-4D97-AF65-F5344CB8AC3E}">
        <p14:creationId xmlns:p14="http://schemas.microsoft.com/office/powerpoint/2010/main" val="889408236"/>
      </p:ext>
    </p:extLst>
  </p:cSld>
  <p:clrMapOvr>
    <a:masterClrMapping/>
  </p:clrMapOvr>
</p:sld>
</file>

<file path=ppt/theme/theme1.xml><?xml version="1.0" encoding="utf-8"?>
<a:theme xmlns:a="http://schemas.openxmlformats.org/drawingml/2006/main" name="2016 City Standard_PowerPoint Template - 11x8.5">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E1CF9B910701EF4A9ECD120BFB647DBD" ma:contentTypeVersion="0" ma:contentTypeDescription="Create a new document." ma:contentTypeScope="" ma:versionID="f85ca659edc0ba62ecb7d69431e271ce">
  <xsd:schema xmlns:xsd="http://www.w3.org/2001/XMLSchema" xmlns:xs="http://www.w3.org/2001/XMLSchema" xmlns:p="http://schemas.microsoft.com/office/2006/metadata/properties" xmlns:ns2="a1435c4e-884a-411d-b670-ef9087f23026" targetNamespace="http://schemas.microsoft.com/office/2006/metadata/properties" ma:root="true" ma:fieldsID="cb53e686af4a1a54b1848617f72a7c0c" ns2:_="">
    <xsd:import namespace="a1435c4e-884a-411d-b670-ef9087f23026"/>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1435c4e-884a-411d-b670-ef9087f23026"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_dlc_DocId xmlns="a1435c4e-884a-411d-b670-ef9087f23026">FEWKK76CWERH-11-7</_dlc_DocId>
    <_dlc_DocIdUrl xmlns="a1435c4e-884a-411d-b670-ef9087f23026">
      <Url>http://cityhub/dept/comm/c/design/_layouts/15/DocIdRedir.aspx?ID=FEWKK76CWERH-11-7</Url>
      <Description>FEWKK76CWERH-11-7</Description>
    </_dlc_DocIdUrl>
  </documentManagement>
</p:properties>
</file>

<file path=customXml/itemProps1.xml><?xml version="1.0" encoding="utf-8"?>
<ds:datastoreItem xmlns:ds="http://schemas.openxmlformats.org/officeDocument/2006/customXml" ds:itemID="{9505E965-57DC-4A30-81BD-262D27806C62}">
  <ds:schemaRefs>
    <ds:schemaRef ds:uri="http://schemas.microsoft.com/sharepoint/v3/contenttype/forms"/>
  </ds:schemaRefs>
</ds:datastoreItem>
</file>

<file path=customXml/itemProps2.xml><?xml version="1.0" encoding="utf-8"?>
<ds:datastoreItem xmlns:ds="http://schemas.openxmlformats.org/officeDocument/2006/customXml" ds:itemID="{0A8B5F41-F616-475C-9DEF-20632A954E7B}">
  <ds:schemaRefs>
    <ds:schemaRef ds:uri="http://schemas.microsoft.com/sharepoint/events"/>
  </ds:schemaRefs>
</ds:datastoreItem>
</file>

<file path=customXml/itemProps3.xml><?xml version="1.0" encoding="utf-8"?>
<ds:datastoreItem xmlns:ds="http://schemas.openxmlformats.org/officeDocument/2006/customXml" ds:itemID="{11275CB2-8F93-406C-81DE-8AEB6D6DE7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1435c4e-884a-411d-b670-ef9087f230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A91F4040-408B-45FE-A9D5-C2DC410FDAC3}">
  <ds:schemaRefs>
    <ds:schemaRef ds:uri="http://schemas.microsoft.com/office/2006/metadata/properties"/>
    <ds:schemaRef ds:uri="http://purl.org/dc/elements/1.1/"/>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a1435c4e-884a-411d-b670-ef9087f23026"/>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2016 City Standard_PowerPoint Template - 11x8.5</Template>
  <TotalTime>722</TotalTime>
  <Words>323</Words>
  <Application>Microsoft Office PowerPoint</Application>
  <PresentationFormat>Custom</PresentationFormat>
  <Paragraphs>23</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Calibri Light</vt:lpstr>
      <vt:lpstr>Merriweather</vt:lpstr>
      <vt:lpstr>Open Sans</vt:lpstr>
      <vt:lpstr>Open Sans Semibold</vt:lpstr>
      <vt:lpstr>2016 City Standard_PowerPoint Template - 11x8.5</vt:lpstr>
      <vt:lpstr>Historical Resources Board March 26, 2026   ITEM 2</vt:lpstr>
      <vt:lpstr>City Planning Department</vt:lpstr>
    </vt:vector>
  </TitlesOfParts>
  <Company>The City of San Diego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Much Longer Main Title</dc:title>
  <dc:creator>japeterson</dc:creator>
  <cp:lastModifiedBy>Segur, Suzanne</cp:lastModifiedBy>
  <cp:revision>90</cp:revision>
  <cp:lastPrinted>2019-02-28T02:22:38Z</cp:lastPrinted>
  <dcterms:created xsi:type="dcterms:W3CDTF">2016-03-14T22:41:06Z</dcterms:created>
  <dcterms:modified xsi:type="dcterms:W3CDTF">2026-03-24T21:26:11Z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0x010100E1CF9B910701EF4A9ECD120BFB647DBD</vt:lpwstr>
  </property>
  <property fmtid="{D5CDD505-2E9C-101B-9397-08002B2CF9AE}" pid="3" name="_dlc_DocIdItemGuid">
    <vt:lpwstr>154bc741-a538-4b9f-b1a9-b2fdc83cf30a</vt:lpwstr>
  </property>
</Properties>
</file>