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sldIdLst>
    <p:sldId id="257" r:id="rId2"/>
    <p:sldId id="379" r:id="rId3"/>
    <p:sldId id="390" r:id="rId4"/>
    <p:sldId id="258" r:id="rId5"/>
    <p:sldId id="374" r:id="rId6"/>
    <p:sldId id="323" r:id="rId7"/>
    <p:sldId id="259" r:id="rId8"/>
    <p:sldId id="386" r:id="rId9"/>
    <p:sldId id="384" r:id="rId10"/>
    <p:sldId id="388" r:id="rId11"/>
    <p:sldId id="288" r:id="rId12"/>
    <p:sldId id="376" r:id="rId13"/>
    <p:sldId id="394" r:id="rId14"/>
    <p:sldId id="375" r:id="rId15"/>
    <p:sldId id="393" r:id="rId16"/>
    <p:sldId id="382" r:id="rId17"/>
    <p:sldId id="391" r:id="rId18"/>
    <p:sldId id="392" r:id="rId19"/>
    <p:sldId id="38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44EBF5E-E9B1-4457-99B3-DDA5240570BB}"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BD3B3ED3-2990-4022-8420-4C7468385F89}">
      <dgm:prSet/>
      <dgm:spPr/>
      <dgm:t>
        <a:bodyPr/>
        <a:lstStyle/>
        <a:p>
          <a:r>
            <a:rPr lang="en-US"/>
            <a:t>Summary of the Department of Environmental Health and Quality</a:t>
          </a:r>
        </a:p>
      </dgm:t>
    </dgm:pt>
    <dgm:pt modelId="{A38593F4-E353-4C6D-8F55-98640EB2881C}" type="parTrans" cxnId="{E086AB1C-A07D-4C4A-BA75-CE7B4070A46A}">
      <dgm:prSet/>
      <dgm:spPr/>
      <dgm:t>
        <a:bodyPr/>
        <a:lstStyle/>
        <a:p>
          <a:endParaRPr lang="en-US"/>
        </a:p>
      </dgm:t>
    </dgm:pt>
    <dgm:pt modelId="{FE16A6A0-315E-4E28-BC96-5E6BC97C64E6}" type="sibTrans" cxnId="{E086AB1C-A07D-4C4A-BA75-CE7B4070A46A}">
      <dgm:prSet/>
      <dgm:spPr/>
      <dgm:t>
        <a:bodyPr/>
        <a:lstStyle/>
        <a:p>
          <a:endParaRPr lang="en-US"/>
        </a:p>
      </dgm:t>
    </dgm:pt>
    <dgm:pt modelId="{B9661220-00C1-43D7-BB63-1CF2ACEBD122}">
      <dgm:prSet/>
      <dgm:spPr/>
      <dgm:t>
        <a:bodyPr/>
        <a:lstStyle/>
        <a:p>
          <a:r>
            <a:rPr lang="en-US"/>
            <a:t>Overview of the Food and Housing Division</a:t>
          </a:r>
        </a:p>
      </dgm:t>
    </dgm:pt>
    <dgm:pt modelId="{FBFED2AE-B021-4F21-83D9-FFB90F498AEE}" type="parTrans" cxnId="{BF7CA9FC-2359-4EB5-ACDE-2523D954B1B4}">
      <dgm:prSet/>
      <dgm:spPr/>
      <dgm:t>
        <a:bodyPr/>
        <a:lstStyle/>
        <a:p>
          <a:endParaRPr lang="en-US"/>
        </a:p>
      </dgm:t>
    </dgm:pt>
    <dgm:pt modelId="{6616BA8C-209A-4941-A0C2-329E13963C7F}" type="sibTrans" cxnId="{BF7CA9FC-2359-4EB5-ACDE-2523D954B1B4}">
      <dgm:prSet/>
      <dgm:spPr/>
      <dgm:t>
        <a:bodyPr/>
        <a:lstStyle/>
        <a:p>
          <a:endParaRPr lang="en-US"/>
        </a:p>
      </dgm:t>
    </dgm:pt>
    <dgm:pt modelId="{88C4921D-141D-4BD8-9AAB-38E7B537B3BB}">
      <dgm:prSet/>
      <dgm:spPr/>
      <dgm:t>
        <a:bodyPr/>
        <a:lstStyle/>
        <a:p>
          <a:r>
            <a:rPr lang="en-US"/>
            <a:t>How to obtain a health permit</a:t>
          </a:r>
        </a:p>
      </dgm:t>
    </dgm:pt>
    <dgm:pt modelId="{342C777B-F9FE-4AF0-80AC-C8F749109F86}" type="parTrans" cxnId="{7FE102DD-9EEB-40EF-9C07-33EAA96D31A6}">
      <dgm:prSet/>
      <dgm:spPr/>
      <dgm:t>
        <a:bodyPr/>
        <a:lstStyle/>
        <a:p>
          <a:endParaRPr lang="en-US"/>
        </a:p>
      </dgm:t>
    </dgm:pt>
    <dgm:pt modelId="{D8915D02-0271-4EDC-98D3-39237695FFCC}" type="sibTrans" cxnId="{7FE102DD-9EEB-40EF-9C07-33EAA96D31A6}">
      <dgm:prSet/>
      <dgm:spPr/>
      <dgm:t>
        <a:bodyPr/>
        <a:lstStyle/>
        <a:p>
          <a:endParaRPr lang="en-US"/>
        </a:p>
      </dgm:t>
    </dgm:pt>
    <dgm:pt modelId="{DAA230D5-0FB3-4E01-A8C2-D43DD1555F83}">
      <dgm:prSet/>
      <dgm:spPr/>
      <dgm:t>
        <a:bodyPr/>
        <a:lstStyle/>
        <a:p>
          <a:r>
            <a:rPr lang="en-US"/>
            <a:t>Review of Plan Check process</a:t>
          </a:r>
        </a:p>
      </dgm:t>
    </dgm:pt>
    <dgm:pt modelId="{FD4AC06A-A0C0-41DA-97B1-86C3147B2ADA}" type="parTrans" cxnId="{7A90F249-BF9C-4143-80CA-47D333052E30}">
      <dgm:prSet/>
      <dgm:spPr/>
      <dgm:t>
        <a:bodyPr/>
        <a:lstStyle/>
        <a:p>
          <a:endParaRPr lang="en-US"/>
        </a:p>
      </dgm:t>
    </dgm:pt>
    <dgm:pt modelId="{141C5A06-1687-4D00-9F10-F2BCDEA62EF6}" type="sibTrans" cxnId="{7A90F249-BF9C-4143-80CA-47D333052E30}">
      <dgm:prSet/>
      <dgm:spPr/>
      <dgm:t>
        <a:bodyPr/>
        <a:lstStyle/>
        <a:p>
          <a:endParaRPr lang="en-US"/>
        </a:p>
      </dgm:t>
    </dgm:pt>
    <dgm:pt modelId="{221E5ED1-25E8-4716-9B8E-55336A55650E}">
      <dgm:prSet/>
      <dgm:spPr/>
      <dgm:t>
        <a:bodyPr/>
        <a:lstStyle/>
        <a:p>
          <a:r>
            <a:rPr lang="en-US"/>
            <a:t>What to expect after a health permit is obtained</a:t>
          </a:r>
        </a:p>
      </dgm:t>
    </dgm:pt>
    <dgm:pt modelId="{9EBDFAB8-5F9D-4EC7-BD52-7728A90A5673}" type="parTrans" cxnId="{6643EF08-02A1-448B-93D9-6245E06B5AAE}">
      <dgm:prSet/>
      <dgm:spPr/>
      <dgm:t>
        <a:bodyPr/>
        <a:lstStyle/>
        <a:p>
          <a:endParaRPr lang="en-US"/>
        </a:p>
      </dgm:t>
    </dgm:pt>
    <dgm:pt modelId="{8CEE337C-8F9B-4D07-AA9B-B12A45030565}" type="sibTrans" cxnId="{6643EF08-02A1-448B-93D9-6245E06B5AAE}">
      <dgm:prSet/>
      <dgm:spPr/>
      <dgm:t>
        <a:bodyPr/>
        <a:lstStyle/>
        <a:p>
          <a:endParaRPr lang="en-US"/>
        </a:p>
      </dgm:t>
    </dgm:pt>
    <dgm:pt modelId="{3CF2BB1A-6E0C-4E2D-BF15-DC090F7771BD}" type="pres">
      <dgm:prSet presAssocID="{444EBF5E-E9B1-4457-99B3-DDA5240570BB}" presName="vert0" presStyleCnt="0">
        <dgm:presLayoutVars>
          <dgm:dir/>
          <dgm:animOne val="branch"/>
          <dgm:animLvl val="lvl"/>
        </dgm:presLayoutVars>
      </dgm:prSet>
      <dgm:spPr/>
    </dgm:pt>
    <dgm:pt modelId="{54279E28-6A99-459B-A5C0-76907C3D826B}" type="pres">
      <dgm:prSet presAssocID="{BD3B3ED3-2990-4022-8420-4C7468385F89}" presName="thickLine" presStyleLbl="alignNode1" presStyleIdx="0" presStyleCnt="5"/>
      <dgm:spPr/>
    </dgm:pt>
    <dgm:pt modelId="{6BCE0ACE-39B6-4061-8A99-E9828077BFE9}" type="pres">
      <dgm:prSet presAssocID="{BD3B3ED3-2990-4022-8420-4C7468385F89}" presName="horz1" presStyleCnt="0"/>
      <dgm:spPr/>
    </dgm:pt>
    <dgm:pt modelId="{3DE9F79A-C0B9-47EA-BEBC-A5C8F731A5D3}" type="pres">
      <dgm:prSet presAssocID="{BD3B3ED3-2990-4022-8420-4C7468385F89}" presName="tx1" presStyleLbl="revTx" presStyleIdx="0" presStyleCnt="5"/>
      <dgm:spPr/>
    </dgm:pt>
    <dgm:pt modelId="{63FFB581-A686-4999-BBB7-39CAF9F62C81}" type="pres">
      <dgm:prSet presAssocID="{BD3B3ED3-2990-4022-8420-4C7468385F89}" presName="vert1" presStyleCnt="0"/>
      <dgm:spPr/>
    </dgm:pt>
    <dgm:pt modelId="{49DF7479-CFBC-4D12-95FA-6116F86A03B7}" type="pres">
      <dgm:prSet presAssocID="{B9661220-00C1-43D7-BB63-1CF2ACEBD122}" presName="thickLine" presStyleLbl="alignNode1" presStyleIdx="1" presStyleCnt="5"/>
      <dgm:spPr/>
    </dgm:pt>
    <dgm:pt modelId="{9C2A46CC-65FC-41E7-971E-0D7153961B65}" type="pres">
      <dgm:prSet presAssocID="{B9661220-00C1-43D7-BB63-1CF2ACEBD122}" presName="horz1" presStyleCnt="0"/>
      <dgm:spPr/>
    </dgm:pt>
    <dgm:pt modelId="{6AA737B4-190E-49CC-82DD-2D5A3837D6B2}" type="pres">
      <dgm:prSet presAssocID="{B9661220-00C1-43D7-BB63-1CF2ACEBD122}" presName="tx1" presStyleLbl="revTx" presStyleIdx="1" presStyleCnt="5"/>
      <dgm:spPr/>
    </dgm:pt>
    <dgm:pt modelId="{3990874B-C2C6-4007-843F-9BC5AEFBD7DC}" type="pres">
      <dgm:prSet presAssocID="{B9661220-00C1-43D7-BB63-1CF2ACEBD122}" presName="vert1" presStyleCnt="0"/>
      <dgm:spPr/>
    </dgm:pt>
    <dgm:pt modelId="{02EB6FB9-3CAA-44EB-B9B8-102779C80A12}" type="pres">
      <dgm:prSet presAssocID="{88C4921D-141D-4BD8-9AAB-38E7B537B3BB}" presName="thickLine" presStyleLbl="alignNode1" presStyleIdx="2" presStyleCnt="5"/>
      <dgm:spPr/>
    </dgm:pt>
    <dgm:pt modelId="{B75762C5-C266-449E-A978-59F0C19D16DB}" type="pres">
      <dgm:prSet presAssocID="{88C4921D-141D-4BD8-9AAB-38E7B537B3BB}" presName="horz1" presStyleCnt="0"/>
      <dgm:spPr/>
    </dgm:pt>
    <dgm:pt modelId="{302DFEBF-DB5F-44E4-8D9C-A8DA79F30284}" type="pres">
      <dgm:prSet presAssocID="{88C4921D-141D-4BD8-9AAB-38E7B537B3BB}" presName="tx1" presStyleLbl="revTx" presStyleIdx="2" presStyleCnt="5"/>
      <dgm:spPr/>
    </dgm:pt>
    <dgm:pt modelId="{8FE4C6CE-E3DE-489B-A256-6E494E250886}" type="pres">
      <dgm:prSet presAssocID="{88C4921D-141D-4BD8-9AAB-38E7B537B3BB}" presName="vert1" presStyleCnt="0"/>
      <dgm:spPr/>
    </dgm:pt>
    <dgm:pt modelId="{819F387C-A857-42F5-ACC2-1EA32997EFCF}" type="pres">
      <dgm:prSet presAssocID="{DAA230D5-0FB3-4E01-A8C2-D43DD1555F83}" presName="thickLine" presStyleLbl="alignNode1" presStyleIdx="3" presStyleCnt="5"/>
      <dgm:spPr/>
    </dgm:pt>
    <dgm:pt modelId="{93A0A2B9-CDEE-4ECC-963F-2690B1EF279C}" type="pres">
      <dgm:prSet presAssocID="{DAA230D5-0FB3-4E01-A8C2-D43DD1555F83}" presName="horz1" presStyleCnt="0"/>
      <dgm:spPr/>
    </dgm:pt>
    <dgm:pt modelId="{808D1C4B-DDCB-4406-982F-81F3C030F4A6}" type="pres">
      <dgm:prSet presAssocID="{DAA230D5-0FB3-4E01-A8C2-D43DD1555F83}" presName="tx1" presStyleLbl="revTx" presStyleIdx="3" presStyleCnt="5"/>
      <dgm:spPr/>
    </dgm:pt>
    <dgm:pt modelId="{BB6C7ED9-D7DC-4D35-B4A8-BBECFDB68773}" type="pres">
      <dgm:prSet presAssocID="{DAA230D5-0FB3-4E01-A8C2-D43DD1555F83}" presName="vert1" presStyleCnt="0"/>
      <dgm:spPr/>
    </dgm:pt>
    <dgm:pt modelId="{1D736B72-99F0-417F-9805-9CDF27EA4A5B}" type="pres">
      <dgm:prSet presAssocID="{221E5ED1-25E8-4716-9B8E-55336A55650E}" presName="thickLine" presStyleLbl="alignNode1" presStyleIdx="4" presStyleCnt="5"/>
      <dgm:spPr/>
    </dgm:pt>
    <dgm:pt modelId="{D1C4772B-B4EF-478E-AFD6-0C565BB8938E}" type="pres">
      <dgm:prSet presAssocID="{221E5ED1-25E8-4716-9B8E-55336A55650E}" presName="horz1" presStyleCnt="0"/>
      <dgm:spPr/>
    </dgm:pt>
    <dgm:pt modelId="{619D5A1C-02CF-4327-9179-5E49C03C5051}" type="pres">
      <dgm:prSet presAssocID="{221E5ED1-25E8-4716-9B8E-55336A55650E}" presName="tx1" presStyleLbl="revTx" presStyleIdx="4" presStyleCnt="5"/>
      <dgm:spPr/>
    </dgm:pt>
    <dgm:pt modelId="{B2B26069-3EAE-4CF2-8848-7BD2F63ECA21}" type="pres">
      <dgm:prSet presAssocID="{221E5ED1-25E8-4716-9B8E-55336A55650E}" presName="vert1" presStyleCnt="0"/>
      <dgm:spPr/>
    </dgm:pt>
  </dgm:ptLst>
  <dgm:cxnLst>
    <dgm:cxn modelId="{6643EF08-02A1-448B-93D9-6245E06B5AAE}" srcId="{444EBF5E-E9B1-4457-99B3-DDA5240570BB}" destId="{221E5ED1-25E8-4716-9B8E-55336A55650E}" srcOrd="4" destOrd="0" parTransId="{9EBDFAB8-5F9D-4EC7-BD52-7728A90A5673}" sibTransId="{8CEE337C-8F9B-4D07-AA9B-B12A45030565}"/>
    <dgm:cxn modelId="{25EFFA0F-B882-4768-B0E6-230A33F86449}" type="presOf" srcId="{DAA230D5-0FB3-4E01-A8C2-D43DD1555F83}" destId="{808D1C4B-DDCB-4406-982F-81F3C030F4A6}" srcOrd="0" destOrd="0" presId="urn:microsoft.com/office/officeart/2008/layout/LinedList"/>
    <dgm:cxn modelId="{74B35F19-0691-4598-B925-259758717F27}" type="presOf" srcId="{444EBF5E-E9B1-4457-99B3-DDA5240570BB}" destId="{3CF2BB1A-6E0C-4E2D-BF15-DC090F7771BD}" srcOrd="0" destOrd="0" presId="urn:microsoft.com/office/officeart/2008/layout/LinedList"/>
    <dgm:cxn modelId="{E086AB1C-A07D-4C4A-BA75-CE7B4070A46A}" srcId="{444EBF5E-E9B1-4457-99B3-DDA5240570BB}" destId="{BD3B3ED3-2990-4022-8420-4C7468385F89}" srcOrd="0" destOrd="0" parTransId="{A38593F4-E353-4C6D-8F55-98640EB2881C}" sibTransId="{FE16A6A0-315E-4E28-BC96-5E6BC97C64E6}"/>
    <dgm:cxn modelId="{7306BE29-7449-4866-95A5-ADA71BACE9A8}" type="presOf" srcId="{B9661220-00C1-43D7-BB63-1CF2ACEBD122}" destId="{6AA737B4-190E-49CC-82DD-2D5A3837D6B2}" srcOrd="0" destOrd="0" presId="urn:microsoft.com/office/officeart/2008/layout/LinedList"/>
    <dgm:cxn modelId="{7A90F249-BF9C-4143-80CA-47D333052E30}" srcId="{444EBF5E-E9B1-4457-99B3-DDA5240570BB}" destId="{DAA230D5-0FB3-4E01-A8C2-D43DD1555F83}" srcOrd="3" destOrd="0" parTransId="{FD4AC06A-A0C0-41DA-97B1-86C3147B2ADA}" sibTransId="{141C5A06-1687-4D00-9F10-F2BCDEA62EF6}"/>
    <dgm:cxn modelId="{C3BF9159-E2D4-4472-8219-A2CA603C6EF2}" type="presOf" srcId="{BD3B3ED3-2990-4022-8420-4C7468385F89}" destId="{3DE9F79A-C0B9-47EA-BEBC-A5C8F731A5D3}" srcOrd="0" destOrd="0" presId="urn:microsoft.com/office/officeart/2008/layout/LinedList"/>
    <dgm:cxn modelId="{8678278B-5680-491A-958D-5DB8EE8A1660}" type="presOf" srcId="{88C4921D-141D-4BD8-9AAB-38E7B537B3BB}" destId="{302DFEBF-DB5F-44E4-8D9C-A8DA79F30284}" srcOrd="0" destOrd="0" presId="urn:microsoft.com/office/officeart/2008/layout/LinedList"/>
    <dgm:cxn modelId="{7FE102DD-9EEB-40EF-9C07-33EAA96D31A6}" srcId="{444EBF5E-E9B1-4457-99B3-DDA5240570BB}" destId="{88C4921D-141D-4BD8-9AAB-38E7B537B3BB}" srcOrd="2" destOrd="0" parTransId="{342C777B-F9FE-4AF0-80AC-C8F749109F86}" sibTransId="{D8915D02-0271-4EDC-98D3-39237695FFCC}"/>
    <dgm:cxn modelId="{B0179DE5-80BB-46BA-AC39-27BC3949DCE4}" type="presOf" srcId="{221E5ED1-25E8-4716-9B8E-55336A55650E}" destId="{619D5A1C-02CF-4327-9179-5E49C03C5051}" srcOrd="0" destOrd="0" presId="urn:microsoft.com/office/officeart/2008/layout/LinedList"/>
    <dgm:cxn modelId="{BF7CA9FC-2359-4EB5-ACDE-2523D954B1B4}" srcId="{444EBF5E-E9B1-4457-99B3-DDA5240570BB}" destId="{B9661220-00C1-43D7-BB63-1CF2ACEBD122}" srcOrd="1" destOrd="0" parTransId="{FBFED2AE-B021-4F21-83D9-FFB90F498AEE}" sibTransId="{6616BA8C-209A-4941-A0C2-329E13963C7F}"/>
    <dgm:cxn modelId="{6A485D3E-6758-42C1-BEC9-8FD0D85D50AD}" type="presParOf" srcId="{3CF2BB1A-6E0C-4E2D-BF15-DC090F7771BD}" destId="{54279E28-6A99-459B-A5C0-76907C3D826B}" srcOrd="0" destOrd="0" presId="urn:microsoft.com/office/officeart/2008/layout/LinedList"/>
    <dgm:cxn modelId="{0ED33C53-8E17-40B5-B266-38A3B0D31F94}" type="presParOf" srcId="{3CF2BB1A-6E0C-4E2D-BF15-DC090F7771BD}" destId="{6BCE0ACE-39B6-4061-8A99-E9828077BFE9}" srcOrd="1" destOrd="0" presId="urn:microsoft.com/office/officeart/2008/layout/LinedList"/>
    <dgm:cxn modelId="{6E99F273-2A22-48DE-A02C-F79220BDA269}" type="presParOf" srcId="{6BCE0ACE-39B6-4061-8A99-E9828077BFE9}" destId="{3DE9F79A-C0B9-47EA-BEBC-A5C8F731A5D3}" srcOrd="0" destOrd="0" presId="urn:microsoft.com/office/officeart/2008/layout/LinedList"/>
    <dgm:cxn modelId="{8AC62A45-6541-4F9D-B996-BC51AB49094A}" type="presParOf" srcId="{6BCE0ACE-39B6-4061-8A99-E9828077BFE9}" destId="{63FFB581-A686-4999-BBB7-39CAF9F62C81}" srcOrd="1" destOrd="0" presId="urn:microsoft.com/office/officeart/2008/layout/LinedList"/>
    <dgm:cxn modelId="{D1691B9A-1A71-4026-AC9D-8C7FC7D74394}" type="presParOf" srcId="{3CF2BB1A-6E0C-4E2D-BF15-DC090F7771BD}" destId="{49DF7479-CFBC-4D12-95FA-6116F86A03B7}" srcOrd="2" destOrd="0" presId="urn:microsoft.com/office/officeart/2008/layout/LinedList"/>
    <dgm:cxn modelId="{7924207F-4F57-4BE8-84D4-F82F915F8B0C}" type="presParOf" srcId="{3CF2BB1A-6E0C-4E2D-BF15-DC090F7771BD}" destId="{9C2A46CC-65FC-41E7-971E-0D7153961B65}" srcOrd="3" destOrd="0" presId="urn:microsoft.com/office/officeart/2008/layout/LinedList"/>
    <dgm:cxn modelId="{574659AD-D80E-4BB2-B17B-0C99DB77E1A6}" type="presParOf" srcId="{9C2A46CC-65FC-41E7-971E-0D7153961B65}" destId="{6AA737B4-190E-49CC-82DD-2D5A3837D6B2}" srcOrd="0" destOrd="0" presId="urn:microsoft.com/office/officeart/2008/layout/LinedList"/>
    <dgm:cxn modelId="{8F9079AE-D9AC-4708-9650-C076530BB059}" type="presParOf" srcId="{9C2A46CC-65FC-41E7-971E-0D7153961B65}" destId="{3990874B-C2C6-4007-843F-9BC5AEFBD7DC}" srcOrd="1" destOrd="0" presId="urn:microsoft.com/office/officeart/2008/layout/LinedList"/>
    <dgm:cxn modelId="{1BBAB951-22CA-40F7-B81D-FBB0F53ADA10}" type="presParOf" srcId="{3CF2BB1A-6E0C-4E2D-BF15-DC090F7771BD}" destId="{02EB6FB9-3CAA-44EB-B9B8-102779C80A12}" srcOrd="4" destOrd="0" presId="urn:microsoft.com/office/officeart/2008/layout/LinedList"/>
    <dgm:cxn modelId="{D30CBC07-0C58-4890-AF87-D941B68C2EE1}" type="presParOf" srcId="{3CF2BB1A-6E0C-4E2D-BF15-DC090F7771BD}" destId="{B75762C5-C266-449E-A978-59F0C19D16DB}" srcOrd="5" destOrd="0" presId="urn:microsoft.com/office/officeart/2008/layout/LinedList"/>
    <dgm:cxn modelId="{4F57BF0B-4223-48BF-B5B1-F529515FC5B3}" type="presParOf" srcId="{B75762C5-C266-449E-A978-59F0C19D16DB}" destId="{302DFEBF-DB5F-44E4-8D9C-A8DA79F30284}" srcOrd="0" destOrd="0" presId="urn:microsoft.com/office/officeart/2008/layout/LinedList"/>
    <dgm:cxn modelId="{2C7C354E-2CED-4279-A79C-8070019E20C5}" type="presParOf" srcId="{B75762C5-C266-449E-A978-59F0C19D16DB}" destId="{8FE4C6CE-E3DE-489B-A256-6E494E250886}" srcOrd="1" destOrd="0" presId="urn:microsoft.com/office/officeart/2008/layout/LinedList"/>
    <dgm:cxn modelId="{C4296FCE-5A14-452C-8324-9A5275344514}" type="presParOf" srcId="{3CF2BB1A-6E0C-4E2D-BF15-DC090F7771BD}" destId="{819F387C-A857-42F5-ACC2-1EA32997EFCF}" srcOrd="6" destOrd="0" presId="urn:microsoft.com/office/officeart/2008/layout/LinedList"/>
    <dgm:cxn modelId="{7331551E-8C6D-4824-A779-E74470168755}" type="presParOf" srcId="{3CF2BB1A-6E0C-4E2D-BF15-DC090F7771BD}" destId="{93A0A2B9-CDEE-4ECC-963F-2690B1EF279C}" srcOrd="7" destOrd="0" presId="urn:microsoft.com/office/officeart/2008/layout/LinedList"/>
    <dgm:cxn modelId="{7C57332C-A6DF-4EFF-BF19-BBE93B434C52}" type="presParOf" srcId="{93A0A2B9-CDEE-4ECC-963F-2690B1EF279C}" destId="{808D1C4B-DDCB-4406-982F-81F3C030F4A6}" srcOrd="0" destOrd="0" presId="urn:microsoft.com/office/officeart/2008/layout/LinedList"/>
    <dgm:cxn modelId="{3FFB7B90-4EB4-4281-A9C3-B2A76B07CF3A}" type="presParOf" srcId="{93A0A2B9-CDEE-4ECC-963F-2690B1EF279C}" destId="{BB6C7ED9-D7DC-4D35-B4A8-BBECFDB68773}" srcOrd="1" destOrd="0" presId="urn:microsoft.com/office/officeart/2008/layout/LinedList"/>
    <dgm:cxn modelId="{7A171B5F-B716-4544-97CB-551156B36298}" type="presParOf" srcId="{3CF2BB1A-6E0C-4E2D-BF15-DC090F7771BD}" destId="{1D736B72-99F0-417F-9805-9CDF27EA4A5B}" srcOrd="8" destOrd="0" presId="urn:microsoft.com/office/officeart/2008/layout/LinedList"/>
    <dgm:cxn modelId="{704C1F65-E048-450D-8298-38A032152962}" type="presParOf" srcId="{3CF2BB1A-6E0C-4E2D-BF15-DC090F7771BD}" destId="{D1C4772B-B4EF-478E-AFD6-0C565BB8938E}" srcOrd="9" destOrd="0" presId="urn:microsoft.com/office/officeart/2008/layout/LinedList"/>
    <dgm:cxn modelId="{1A59F6A4-07DB-49A9-8AF2-32FFA4B84781}" type="presParOf" srcId="{D1C4772B-B4EF-478E-AFD6-0C565BB8938E}" destId="{619D5A1C-02CF-4327-9179-5E49C03C5051}" srcOrd="0" destOrd="0" presId="urn:microsoft.com/office/officeart/2008/layout/LinedList"/>
    <dgm:cxn modelId="{833546A7-946E-4363-8C8A-003BE2F0C56B}" type="presParOf" srcId="{D1C4772B-B4EF-478E-AFD6-0C565BB8938E}" destId="{B2B26069-3EAE-4CF2-8848-7BD2F63ECA2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E2E5F7-024F-4F2D-ADD8-7F3713B98FC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0CD9058-47A2-4F7E-AEEC-56DF3F9634DB}">
      <dgm:prSet/>
      <dgm:spPr/>
      <dgm:t>
        <a:bodyPr/>
        <a:lstStyle/>
        <a:p>
          <a:pPr>
            <a:lnSpc>
              <a:spcPct val="100000"/>
            </a:lnSpc>
          </a:pPr>
          <a:r>
            <a:rPr lang="en-US" dirty="0"/>
            <a:t>Any person operating a retail food facility (including vending vehicles or a catering business) is required by law to apply for and obtain a valid public health permit from FWHD.</a:t>
          </a:r>
        </a:p>
      </dgm:t>
    </dgm:pt>
    <dgm:pt modelId="{51186F89-6143-4FED-9ACE-79F5ECB4B640}" type="parTrans" cxnId="{C02EF363-E383-4A0F-A312-72DFB34E91D2}">
      <dgm:prSet/>
      <dgm:spPr/>
      <dgm:t>
        <a:bodyPr/>
        <a:lstStyle/>
        <a:p>
          <a:endParaRPr lang="en-US"/>
        </a:p>
      </dgm:t>
    </dgm:pt>
    <dgm:pt modelId="{2D64046B-C515-40CC-BCA6-167BB9736B55}" type="sibTrans" cxnId="{C02EF363-E383-4A0F-A312-72DFB34E91D2}">
      <dgm:prSet/>
      <dgm:spPr/>
      <dgm:t>
        <a:bodyPr/>
        <a:lstStyle/>
        <a:p>
          <a:endParaRPr lang="en-US"/>
        </a:p>
      </dgm:t>
    </dgm:pt>
    <dgm:pt modelId="{F2D68D45-5063-482A-B30F-738ACBDE1941}">
      <dgm:prSet/>
      <dgm:spPr/>
      <dgm:t>
        <a:bodyPr/>
        <a:lstStyle/>
        <a:p>
          <a:pPr>
            <a:lnSpc>
              <a:spcPct val="100000"/>
            </a:lnSpc>
          </a:pPr>
          <a:r>
            <a:rPr lang="en-US" dirty="0"/>
            <a:t>FHD regulates more than 13,800 retail food facilities in San Diego County, including over 8,100 restaurants.   </a:t>
          </a:r>
        </a:p>
      </dgm:t>
    </dgm:pt>
    <dgm:pt modelId="{14C89664-778B-4D27-A22D-4C78A344EF1A}" type="parTrans" cxnId="{51ABE612-3C3F-4911-B2A9-1FCE5755F668}">
      <dgm:prSet/>
      <dgm:spPr/>
      <dgm:t>
        <a:bodyPr/>
        <a:lstStyle/>
        <a:p>
          <a:endParaRPr lang="en-US"/>
        </a:p>
      </dgm:t>
    </dgm:pt>
    <dgm:pt modelId="{F45BDACC-37C9-4FB9-A378-2D7B319469BA}" type="sibTrans" cxnId="{51ABE612-3C3F-4911-B2A9-1FCE5755F668}">
      <dgm:prSet/>
      <dgm:spPr/>
      <dgm:t>
        <a:bodyPr/>
        <a:lstStyle/>
        <a:p>
          <a:endParaRPr lang="en-US"/>
        </a:p>
      </dgm:t>
    </dgm:pt>
    <dgm:pt modelId="{31FDC0CA-80D3-451E-8AEB-D3237B76F05B}">
      <dgm:prSet/>
      <dgm:spPr/>
      <dgm:t>
        <a:bodyPr/>
        <a:lstStyle/>
        <a:p>
          <a:pPr>
            <a:lnSpc>
              <a:spcPct val="100000"/>
            </a:lnSpc>
          </a:pPr>
          <a:r>
            <a:rPr lang="en-US" dirty="0"/>
            <a:t>Our Environmental Health Specialists (EHS) conduct more than 33,000 inspections at food facilities each year.</a:t>
          </a:r>
        </a:p>
      </dgm:t>
    </dgm:pt>
    <dgm:pt modelId="{B8FB44A4-E7E7-4F7E-AB58-AC59FCA05899}" type="parTrans" cxnId="{608831CB-A104-440A-A112-36B13B75CCB6}">
      <dgm:prSet/>
      <dgm:spPr/>
      <dgm:t>
        <a:bodyPr/>
        <a:lstStyle/>
        <a:p>
          <a:endParaRPr lang="en-US"/>
        </a:p>
      </dgm:t>
    </dgm:pt>
    <dgm:pt modelId="{DE2CB411-7B2B-42E7-98A8-2449F284878B}" type="sibTrans" cxnId="{608831CB-A104-440A-A112-36B13B75CCB6}">
      <dgm:prSet/>
      <dgm:spPr/>
      <dgm:t>
        <a:bodyPr/>
        <a:lstStyle/>
        <a:p>
          <a:endParaRPr lang="en-US"/>
        </a:p>
      </dgm:t>
    </dgm:pt>
    <dgm:pt modelId="{3CDF8E6E-95BF-42FF-993F-ACA2DDF57872}">
      <dgm:prSet/>
      <dgm:spPr/>
      <dgm:t>
        <a:bodyPr/>
        <a:lstStyle/>
        <a:p>
          <a:pPr>
            <a:lnSpc>
              <a:spcPct val="100000"/>
            </a:lnSpc>
          </a:pPr>
          <a:r>
            <a:rPr lang="en-US" dirty="0"/>
            <a:t>FWHD also inspects over 7,300 public swimming pools, 2,500 housing sites, 30 jail facilities, and body art facilities. </a:t>
          </a:r>
        </a:p>
      </dgm:t>
    </dgm:pt>
    <dgm:pt modelId="{7D3C6707-7B51-46D6-AF79-F6B9320B5FF7}" type="parTrans" cxnId="{A69765F7-3778-4C6C-A0DF-A18357CF663A}">
      <dgm:prSet/>
      <dgm:spPr/>
      <dgm:t>
        <a:bodyPr/>
        <a:lstStyle/>
        <a:p>
          <a:endParaRPr lang="en-US"/>
        </a:p>
      </dgm:t>
    </dgm:pt>
    <dgm:pt modelId="{B2499284-1D35-441E-8548-463EC0246158}" type="sibTrans" cxnId="{A69765F7-3778-4C6C-A0DF-A18357CF663A}">
      <dgm:prSet/>
      <dgm:spPr/>
      <dgm:t>
        <a:bodyPr/>
        <a:lstStyle/>
        <a:p>
          <a:endParaRPr lang="en-US"/>
        </a:p>
      </dgm:t>
    </dgm:pt>
    <dgm:pt modelId="{700729A6-7F99-4D9C-898F-54D5B2274B17}" type="pres">
      <dgm:prSet presAssocID="{E5E2E5F7-024F-4F2D-ADD8-7F3713B98FCB}" presName="root" presStyleCnt="0">
        <dgm:presLayoutVars>
          <dgm:dir/>
          <dgm:resizeHandles val="exact"/>
        </dgm:presLayoutVars>
      </dgm:prSet>
      <dgm:spPr/>
    </dgm:pt>
    <dgm:pt modelId="{D6BF27FF-6112-4BB6-912D-8012C2F621B0}" type="pres">
      <dgm:prSet presAssocID="{00CD9058-47A2-4F7E-AEEC-56DF3F9634DB}" presName="compNode" presStyleCnt="0"/>
      <dgm:spPr/>
    </dgm:pt>
    <dgm:pt modelId="{4D179CC7-7B74-4CBB-83C4-B33E1FD5E997}" type="pres">
      <dgm:prSet presAssocID="{00CD9058-47A2-4F7E-AEEC-56DF3F9634DB}" presName="bgRect" presStyleLbl="bgShp" presStyleIdx="0" presStyleCnt="3"/>
      <dgm:spPr/>
    </dgm:pt>
    <dgm:pt modelId="{9332670B-972A-4C4A-9F3D-4517DB0531C9}" type="pres">
      <dgm:prSet presAssocID="{00CD9058-47A2-4F7E-AEEC-56DF3F9634D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aiter"/>
        </a:ext>
      </dgm:extLst>
    </dgm:pt>
    <dgm:pt modelId="{53E6AD61-96F4-4637-ABBC-C50CECD89C14}" type="pres">
      <dgm:prSet presAssocID="{00CD9058-47A2-4F7E-AEEC-56DF3F9634DB}" presName="spaceRect" presStyleCnt="0"/>
      <dgm:spPr/>
    </dgm:pt>
    <dgm:pt modelId="{A56488BC-B78C-453C-BB31-B49CF7580BB8}" type="pres">
      <dgm:prSet presAssocID="{00CD9058-47A2-4F7E-AEEC-56DF3F9634DB}" presName="parTx" presStyleLbl="revTx" presStyleIdx="0" presStyleCnt="4">
        <dgm:presLayoutVars>
          <dgm:chMax val="0"/>
          <dgm:chPref val="0"/>
        </dgm:presLayoutVars>
      </dgm:prSet>
      <dgm:spPr/>
    </dgm:pt>
    <dgm:pt modelId="{9864A293-570C-4BE4-B2C5-4360893B7F86}" type="pres">
      <dgm:prSet presAssocID="{2D64046B-C515-40CC-BCA6-167BB9736B55}" presName="sibTrans" presStyleCnt="0"/>
      <dgm:spPr/>
    </dgm:pt>
    <dgm:pt modelId="{B2E3B496-6FBB-4645-8162-3BBCBA2D4567}" type="pres">
      <dgm:prSet presAssocID="{F2D68D45-5063-482A-B30F-738ACBDE1941}" presName="compNode" presStyleCnt="0"/>
      <dgm:spPr/>
    </dgm:pt>
    <dgm:pt modelId="{2B24036E-37F7-420F-8C56-886EF043108E}" type="pres">
      <dgm:prSet presAssocID="{F2D68D45-5063-482A-B30F-738ACBDE1941}" presName="bgRect" presStyleLbl="bgShp" presStyleIdx="1" presStyleCnt="3"/>
      <dgm:spPr/>
    </dgm:pt>
    <dgm:pt modelId="{B4074248-C9CB-4AE2-AEE0-D3D800A6DE27}" type="pres">
      <dgm:prSet presAssocID="{F2D68D45-5063-482A-B30F-738ACBDE1941}"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co"/>
        </a:ext>
      </dgm:extLst>
    </dgm:pt>
    <dgm:pt modelId="{29F4050D-FB70-4FC8-BF84-214CF1FADE02}" type="pres">
      <dgm:prSet presAssocID="{F2D68D45-5063-482A-B30F-738ACBDE1941}" presName="spaceRect" presStyleCnt="0"/>
      <dgm:spPr/>
    </dgm:pt>
    <dgm:pt modelId="{B2230996-9DAE-45A3-BAAD-00E8734A5090}" type="pres">
      <dgm:prSet presAssocID="{F2D68D45-5063-482A-B30F-738ACBDE1941}" presName="parTx" presStyleLbl="revTx" presStyleIdx="1" presStyleCnt="4">
        <dgm:presLayoutVars>
          <dgm:chMax val="0"/>
          <dgm:chPref val="0"/>
        </dgm:presLayoutVars>
      </dgm:prSet>
      <dgm:spPr/>
    </dgm:pt>
    <dgm:pt modelId="{F9596EF3-6009-4725-9AE7-8E3B1E026C7C}" type="pres">
      <dgm:prSet presAssocID="{F45BDACC-37C9-4FB9-A378-2D7B319469BA}" presName="sibTrans" presStyleCnt="0"/>
      <dgm:spPr/>
    </dgm:pt>
    <dgm:pt modelId="{A011130B-9EC8-4560-A3FB-B07A1FB6B457}" type="pres">
      <dgm:prSet presAssocID="{31FDC0CA-80D3-451E-8AEB-D3237B76F05B}" presName="compNode" presStyleCnt="0"/>
      <dgm:spPr/>
    </dgm:pt>
    <dgm:pt modelId="{88995285-D6E6-43AB-8C23-7FC7DB285E68}" type="pres">
      <dgm:prSet presAssocID="{31FDC0CA-80D3-451E-8AEB-D3237B76F05B}" presName="bgRect" presStyleLbl="bgShp" presStyleIdx="2" presStyleCnt="3"/>
      <dgm:spPr/>
    </dgm:pt>
    <dgm:pt modelId="{978EAD05-0106-4E6B-8136-C07817EFD73C}" type="pres">
      <dgm:prSet presAssocID="{31FDC0CA-80D3-451E-8AEB-D3237B76F05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tor"/>
        </a:ext>
      </dgm:extLst>
    </dgm:pt>
    <dgm:pt modelId="{731B5561-E712-4936-B6FE-C8DC894D4AC3}" type="pres">
      <dgm:prSet presAssocID="{31FDC0CA-80D3-451E-8AEB-D3237B76F05B}" presName="spaceRect" presStyleCnt="0"/>
      <dgm:spPr/>
    </dgm:pt>
    <dgm:pt modelId="{07E0A748-208C-4A48-8306-563686426C67}" type="pres">
      <dgm:prSet presAssocID="{31FDC0CA-80D3-451E-8AEB-D3237B76F05B}" presName="parTx" presStyleLbl="revTx" presStyleIdx="2" presStyleCnt="4">
        <dgm:presLayoutVars>
          <dgm:chMax val="0"/>
          <dgm:chPref val="0"/>
        </dgm:presLayoutVars>
      </dgm:prSet>
      <dgm:spPr/>
    </dgm:pt>
    <dgm:pt modelId="{33CF7CD0-806E-4511-8CC9-A022753B8461}" type="pres">
      <dgm:prSet presAssocID="{31FDC0CA-80D3-451E-8AEB-D3237B76F05B}" presName="desTx" presStyleLbl="revTx" presStyleIdx="3" presStyleCnt="4">
        <dgm:presLayoutVars/>
      </dgm:prSet>
      <dgm:spPr/>
    </dgm:pt>
  </dgm:ptLst>
  <dgm:cxnLst>
    <dgm:cxn modelId="{62B71B07-57ED-41A4-AD3D-B5691090A396}" type="presOf" srcId="{E5E2E5F7-024F-4F2D-ADD8-7F3713B98FCB}" destId="{700729A6-7F99-4D9C-898F-54D5B2274B17}" srcOrd="0" destOrd="0" presId="urn:microsoft.com/office/officeart/2018/2/layout/IconVerticalSolidList"/>
    <dgm:cxn modelId="{51ABE612-3C3F-4911-B2A9-1FCE5755F668}" srcId="{E5E2E5F7-024F-4F2D-ADD8-7F3713B98FCB}" destId="{F2D68D45-5063-482A-B30F-738ACBDE1941}" srcOrd="1" destOrd="0" parTransId="{14C89664-778B-4D27-A22D-4C78A344EF1A}" sibTransId="{F45BDACC-37C9-4FB9-A378-2D7B319469BA}"/>
    <dgm:cxn modelId="{B9AF1024-FE89-434C-9F7E-6EFC66843EEB}" type="presOf" srcId="{F2D68D45-5063-482A-B30F-738ACBDE1941}" destId="{B2230996-9DAE-45A3-BAAD-00E8734A5090}" srcOrd="0" destOrd="0" presId="urn:microsoft.com/office/officeart/2018/2/layout/IconVerticalSolidList"/>
    <dgm:cxn modelId="{C02EF363-E383-4A0F-A312-72DFB34E91D2}" srcId="{E5E2E5F7-024F-4F2D-ADD8-7F3713B98FCB}" destId="{00CD9058-47A2-4F7E-AEEC-56DF3F9634DB}" srcOrd="0" destOrd="0" parTransId="{51186F89-6143-4FED-9ACE-79F5ECB4B640}" sibTransId="{2D64046B-C515-40CC-BCA6-167BB9736B55}"/>
    <dgm:cxn modelId="{7C777E4E-2893-4AC3-90DA-38BE32E2BC6B}" type="presOf" srcId="{00CD9058-47A2-4F7E-AEEC-56DF3F9634DB}" destId="{A56488BC-B78C-453C-BB31-B49CF7580BB8}" srcOrd="0" destOrd="0" presId="urn:microsoft.com/office/officeart/2018/2/layout/IconVerticalSolidList"/>
    <dgm:cxn modelId="{6A7B2191-E4D3-431D-A660-54B8629F2A68}" type="presOf" srcId="{31FDC0CA-80D3-451E-8AEB-D3237B76F05B}" destId="{07E0A748-208C-4A48-8306-563686426C67}" srcOrd="0" destOrd="0" presId="urn:microsoft.com/office/officeart/2018/2/layout/IconVerticalSolidList"/>
    <dgm:cxn modelId="{4094449B-4914-46AF-9FFE-0CB7B557CF18}" type="presOf" srcId="{3CDF8E6E-95BF-42FF-993F-ACA2DDF57872}" destId="{33CF7CD0-806E-4511-8CC9-A022753B8461}" srcOrd="0" destOrd="0" presId="urn:microsoft.com/office/officeart/2018/2/layout/IconVerticalSolidList"/>
    <dgm:cxn modelId="{608831CB-A104-440A-A112-36B13B75CCB6}" srcId="{E5E2E5F7-024F-4F2D-ADD8-7F3713B98FCB}" destId="{31FDC0CA-80D3-451E-8AEB-D3237B76F05B}" srcOrd="2" destOrd="0" parTransId="{B8FB44A4-E7E7-4F7E-AB58-AC59FCA05899}" sibTransId="{DE2CB411-7B2B-42E7-98A8-2449F284878B}"/>
    <dgm:cxn modelId="{A69765F7-3778-4C6C-A0DF-A18357CF663A}" srcId="{31FDC0CA-80D3-451E-8AEB-D3237B76F05B}" destId="{3CDF8E6E-95BF-42FF-993F-ACA2DDF57872}" srcOrd="0" destOrd="0" parTransId="{7D3C6707-7B51-46D6-AF79-F6B9320B5FF7}" sibTransId="{B2499284-1D35-441E-8548-463EC0246158}"/>
    <dgm:cxn modelId="{E6627167-C6AB-427D-9B51-1CE3FF2BDBD9}" type="presParOf" srcId="{700729A6-7F99-4D9C-898F-54D5B2274B17}" destId="{D6BF27FF-6112-4BB6-912D-8012C2F621B0}" srcOrd="0" destOrd="0" presId="urn:microsoft.com/office/officeart/2018/2/layout/IconVerticalSolidList"/>
    <dgm:cxn modelId="{CDBE2824-120C-4AEA-A445-75F1A51989B7}" type="presParOf" srcId="{D6BF27FF-6112-4BB6-912D-8012C2F621B0}" destId="{4D179CC7-7B74-4CBB-83C4-B33E1FD5E997}" srcOrd="0" destOrd="0" presId="urn:microsoft.com/office/officeart/2018/2/layout/IconVerticalSolidList"/>
    <dgm:cxn modelId="{2674CC96-EA93-49FA-A868-99639D6BE7CB}" type="presParOf" srcId="{D6BF27FF-6112-4BB6-912D-8012C2F621B0}" destId="{9332670B-972A-4C4A-9F3D-4517DB0531C9}" srcOrd="1" destOrd="0" presId="urn:microsoft.com/office/officeart/2018/2/layout/IconVerticalSolidList"/>
    <dgm:cxn modelId="{86BBD009-ECC1-4A49-8808-70996C97DEB0}" type="presParOf" srcId="{D6BF27FF-6112-4BB6-912D-8012C2F621B0}" destId="{53E6AD61-96F4-4637-ABBC-C50CECD89C14}" srcOrd="2" destOrd="0" presId="urn:microsoft.com/office/officeart/2018/2/layout/IconVerticalSolidList"/>
    <dgm:cxn modelId="{D903480A-BAE6-4197-9772-5E892753FF4B}" type="presParOf" srcId="{D6BF27FF-6112-4BB6-912D-8012C2F621B0}" destId="{A56488BC-B78C-453C-BB31-B49CF7580BB8}" srcOrd="3" destOrd="0" presId="urn:microsoft.com/office/officeart/2018/2/layout/IconVerticalSolidList"/>
    <dgm:cxn modelId="{EC37FA70-ED86-4D08-97D3-9756D0D2A70F}" type="presParOf" srcId="{700729A6-7F99-4D9C-898F-54D5B2274B17}" destId="{9864A293-570C-4BE4-B2C5-4360893B7F86}" srcOrd="1" destOrd="0" presId="urn:microsoft.com/office/officeart/2018/2/layout/IconVerticalSolidList"/>
    <dgm:cxn modelId="{4DC372D4-0724-4471-92EE-DBA99BC6AC65}" type="presParOf" srcId="{700729A6-7F99-4D9C-898F-54D5B2274B17}" destId="{B2E3B496-6FBB-4645-8162-3BBCBA2D4567}" srcOrd="2" destOrd="0" presId="urn:microsoft.com/office/officeart/2018/2/layout/IconVerticalSolidList"/>
    <dgm:cxn modelId="{6644D8E8-D58A-474F-B45D-74D8C45866D2}" type="presParOf" srcId="{B2E3B496-6FBB-4645-8162-3BBCBA2D4567}" destId="{2B24036E-37F7-420F-8C56-886EF043108E}" srcOrd="0" destOrd="0" presId="urn:microsoft.com/office/officeart/2018/2/layout/IconVerticalSolidList"/>
    <dgm:cxn modelId="{62411331-1CCA-47A0-8296-72BBFCCC9769}" type="presParOf" srcId="{B2E3B496-6FBB-4645-8162-3BBCBA2D4567}" destId="{B4074248-C9CB-4AE2-AEE0-D3D800A6DE27}" srcOrd="1" destOrd="0" presId="urn:microsoft.com/office/officeart/2018/2/layout/IconVerticalSolidList"/>
    <dgm:cxn modelId="{3D052359-DCE0-4BF1-82D9-2989A96841AD}" type="presParOf" srcId="{B2E3B496-6FBB-4645-8162-3BBCBA2D4567}" destId="{29F4050D-FB70-4FC8-BF84-214CF1FADE02}" srcOrd="2" destOrd="0" presId="urn:microsoft.com/office/officeart/2018/2/layout/IconVerticalSolidList"/>
    <dgm:cxn modelId="{7639ECA2-F6E0-49DE-BD86-A8AED6B2C7CA}" type="presParOf" srcId="{B2E3B496-6FBB-4645-8162-3BBCBA2D4567}" destId="{B2230996-9DAE-45A3-BAAD-00E8734A5090}" srcOrd="3" destOrd="0" presId="urn:microsoft.com/office/officeart/2018/2/layout/IconVerticalSolidList"/>
    <dgm:cxn modelId="{3AF19004-39D1-4312-9B37-C097E51758DE}" type="presParOf" srcId="{700729A6-7F99-4D9C-898F-54D5B2274B17}" destId="{F9596EF3-6009-4725-9AE7-8E3B1E026C7C}" srcOrd="3" destOrd="0" presId="urn:microsoft.com/office/officeart/2018/2/layout/IconVerticalSolidList"/>
    <dgm:cxn modelId="{CAFBD178-16DF-44B3-839C-86283048A2CC}" type="presParOf" srcId="{700729A6-7F99-4D9C-898F-54D5B2274B17}" destId="{A011130B-9EC8-4560-A3FB-B07A1FB6B457}" srcOrd="4" destOrd="0" presId="urn:microsoft.com/office/officeart/2018/2/layout/IconVerticalSolidList"/>
    <dgm:cxn modelId="{F9F7C78B-461B-49AF-854B-0A8BAAF2C907}" type="presParOf" srcId="{A011130B-9EC8-4560-A3FB-B07A1FB6B457}" destId="{88995285-D6E6-43AB-8C23-7FC7DB285E68}" srcOrd="0" destOrd="0" presId="urn:microsoft.com/office/officeart/2018/2/layout/IconVerticalSolidList"/>
    <dgm:cxn modelId="{A49FF167-8CBE-4D65-B8D9-84B817B3B636}" type="presParOf" srcId="{A011130B-9EC8-4560-A3FB-B07A1FB6B457}" destId="{978EAD05-0106-4E6B-8136-C07817EFD73C}" srcOrd="1" destOrd="0" presId="urn:microsoft.com/office/officeart/2018/2/layout/IconVerticalSolidList"/>
    <dgm:cxn modelId="{24A68538-7504-462A-ABEF-886C577C5DFC}" type="presParOf" srcId="{A011130B-9EC8-4560-A3FB-B07A1FB6B457}" destId="{731B5561-E712-4936-B6FE-C8DC894D4AC3}" srcOrd="2" destOrd="0" presId="urn:microsoft.com/office/officeart/2018/2/layout/IconVerticalSolidList"/>
    <dgm:cxn modelId="{CA83736B-33AD-4D4D-9665-913B9DA43A75}" type="presParOf" srcId="{A011130B-9EC8-4560-A3FB-B07A1FB6B457}" destId="{07E0A748-208C-4A48-8306-563686426C67}" srcOrd="3" destOrd="0" presId="urn:microsoft.com/office/officeart/2018/2/layout/IconVerticalSolidList"/>
    <dgm:cxn modelId="{214290A2-170B-4F87-AD48-4CBDFEF1D575}" type="presParOf" srcId="{A011130B-9EC8-4560-A3FB-B07A1FB6B457}" destId="{33CF7CD0-806E-4511-8CC9-A022753B8461}"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279E28-6A99-459B-A5C0-76907C3D826B}">
      <dsp:nvSpPr>
        <dsp:cNvPr id="0" name=""/>
        <dsp:cNvSpPr/>
      </dsp:nvSpPr>
      <dsp:spPr>
        <a:xfrm>
          <a:off x="0" y="473"/>
          <a:ext cx="8596312"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E9F79A-C0B9-47EA-BEBC-A5C8F731A5D3}">
      <dsp:nvSpPr>
        <dsp:cNvPr id="0" name=""/>
        <dsp:cNvSpPr/>
      </dsp:nvSpPr>
      <dsp:spPr>
        <a:xfrm>
          <a:off x="0" y="473"/>
          <a:ext cx="8596312" cy="77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Summary of the Department of Environmental Health and Quality</a:t>
          </a:r>
        </a:p>
      </dsp:txBody>
      <dsp:txXfrm>
        <a:off x="0" y="473"/>
        <a:ext cx="8596312" cy="776097"/>
      </dsp:txXfrm>
    </dsp:sp>
    <dsp:sp modelId="{49DF7479-CFBC-4D12-95FA-6116F86A03B7}">
      <dsp:nvSpPr>
        <dsp:cNvPr id="0" name=""/>
        <dsp:cNvSpPr/>
      </dsp:nvSpPr>
      <dsp:spPr>
        <a:xfrm>
          <a:off x="0" y="776571"/>
          <a:ext cx="8596312" cy="0"/>
        </a:xfrm>
        <a:prstGeom prst="line">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A737B4-190E-49CC-82DD-2D5A3837D6B2}">
      <dsp:nvSpPr>
        <dsp:cNvPr id="0" name=""/>
        <dsp:cNvSpPr/>
      </dsp:nvSpPr>
      <dsp:spPr>
        <a:xfrm>
          <a:off x="0" y="776571"/>
          <a:ext cx="8596312" cy="77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Overview of the Food and Housing Division</a:t>
          </a:r>
        </a:p>
      </dsp:txBody>
      <dsp:txXfrm>
        <a:off x="0" y="776571"/>
        <a:ext cx="8596312" cy="776097"/>
      </dsp:txXfrm>
    </dsp:sp>
    <dsp:sp modelId="{02EB6FB9-3CAA-44EB-B9B8-102779C80A12}">
      <dsp:nvSpPr>
        <dsp:cNvPr id="0" name=""/>
        <dsp:cNvSpPr/>
      </dsp:nvSpPr>
      <dsp:spPr>
        <a:xfrm>
          <a:off x="0" y="1552669"/>
          <a:ext cx="8596312"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2DFEBF-DB5F-44E4-8D9C-A8DA79F30284}">
      <dsp:nvSpPr>
        <dsp:cNvPr id="0" name=""/>
        <dsp:cNvSpPr/>
      </dsp:nvSpPr>
      <dsp:spPr>
        <a:xfrm>
          <a:off x="0" y="1552669"/>
          <a:ext cx="8596312" cy="77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How to obtain a health permit</a:t>
          </a:r>
        </a:p>
      </dsp:txBody>
      <dsp:txXfrm>
        <a:off x="0" y="1552669"/>
        <a:ext cx="8596312" cy="776097"/>
      </dsp:txXfrm>
    </dsp:sp>
    <dsp:sp modelId="{819F387C-A857-42F5-ACC2-1EA32997EFCF}">
      <dsp:nvSpPr>
        <dsp:cNvPr id="0" name=""/>
        <dsp:cNvSpPr/>
      </dsp:nvSpPr>
      <dsp:spPr>
        <a:xfrm>
          <a:off x="0" y="2328767"/>
          <a:ext cx="8596312"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8D1C4B-DDCB-4406-982F-81F3C030F4A6}">
      <dsp:nvSpPr>
        <dsp:cNvPr id="0" name=""/>
        <dsp:cNvSpPr/>
      </dsp:nvSpPr>
      <dsp:spPr>
        <a:xfrm>
          <a:off x="0" y="2328767"/>
          <a:ext cx="8596312" cy="77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Review of Plan Check process</a:t>
          </a:r>
        </a:p>
      </dsp:txBody>
      <dsp:txXfrm>
        <a:off x="0" y="2328767"/>
        <a:ext cx="8596312" cy="776097"/>
      </dsp:txXfrm>
    </dsp:sp>
    <dsp:sp modelId="{1D736B72-99F0-417F-9805-9CDF27EA4A5B}">
      <dsp:nvSpPr>
        <dsp:cNvPr id="0" name=""/>
        <dsp:cNvSpPr/>
      </dsp:nvSpPr>
      <dsp:spPr>
        <a:xfrm>
          <a:off x="0" y="3104865"/>
          <a:ext cx="8596312" cy="0"/>
        </a:xfrm>
        <a:prstGeom prst="line">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9D5A1C-02CF-4327-9179-5E49C03C5051}">
      <dsp:nvSpPr>
        <dsp:cNvPr id="0" name=""/>
        <dsp:cNvSpPr/>
      </dsp:nvSpPr>
      <dsp:spPr>
        <a:xfrm>
          <a:off x="0" y="3104865"/>
          <a:ext cx="8596312" cy="77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What to expect after a health permit is obtained</a:t>
          </a:r>
        </a:p>
      </dsp:txBody>
      <dsp:txXfrm>
        <a:off x="0" y="3104865"/>
        <a:ext cx="8596312" cy="7760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179CC7-7B74-4CBB-83C4-B33E1FD5E997}">
      <dsp:nvSpPr>
        <dsp:cNvPr id="0" name=""/>
        <dsp:cNvSpPr/>
      </dsp:nvSpPr>
      <dsp:spPr>
        <a:xfrm>
          <a:off x="0" y="473"/>
          <a:ext cx="8596312" cy="11087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32670B-972A-4C4A-9F3D-4517DB0531C9}">
      <dsp:nvSpPr>
        <dsp:cNvPr id="0" name=""/>
        <dsp:cNvSpPr/>
      </dsp:nvSpPr>
      <dsp:spPr>
        <a:xfrm>
          <a:off x="335385" y="249933"/>
          <a:ext cx="609791" cy="6097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6488BC-B78C-453C-BB31-B49CF7580BB8}">
      <dsp:nvSpPr>
        <dsp:cNvPr id="0" name=""/>
        <dsp:cNvSpPr/>
      </dsp:nvSpPr>
      <dsp:spPr>
        <a:xfrm>
          <a:off x="1280561" y="473"/>
          <a:ext cx="731575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711200">
            <a:lnSpc>
              <a:spcPct val="100000"/>
            </a:lnSpc>
            <a:spcBef>
              <a:spcPct val="0"/>
            </a:spcBef>
            <a:spcAft>
              <a:spcPct val="35000"/>
            </a:spcAft>
            <a:buNone/>
          </a:pPr>
          <a:r>
            <a:rPr lang="en-US" sz="1600" kern="1200" dirty="0"/>
            <a:t>Any person operating a retail food facility (including vending vehicles or a catering business) is required by law to apply for and obtain a valid public health permit from FWHD.</a:t>
          </a:r>
        </a:p>
      </dsp:txBody>
      <dsp:txXfrm>
        <a:off x="1280561" y="473"/>
        <a:ext cx="7315750" cy="1108711"/>
      </dsp:txXfrm>
    </dsp:sp>
    <dsp:sp modelId="{2B24036E-37F7-420F-8C56-886EF043108E}">
      <dsp:nvSpPr>
        <dsp:cNvPr id="0" name=""/>
        <dsp:cNvSpPr/>
      </dsp:nvSpPr>
      <dsp:spPr>
        <a:xfrm>
          <a:off x="0" y="1386362"/>
          <a:ext cx="8596312" cy="11087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074248-C9CB-4AE2-AEE0-D3D800A6DE27}">
      <dsp:nvSpPr>
        <dsp:cNvPr id="0" name=""/>
        <dsp:cNvSpPr/>
      </dsp:nvSpPr>
      <dsp:spPr>
        <a:xfrm>
          <a:off x="335385" y="1635822"/>
          <a:ext cx="609791" cy="6097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2230996-9DAE-45A3-BAAD-00E8734A5090}">
      <dsp:nvSpPr>
        <dsp:cNvPr id="0" name=""/>
        <dsp:cNvSpPr/>
      </dsp:nvSpPr>
      <dsp:spPr>
        <a:xfrm>
          <a:off x="1280561" y="1386362"/>
          <a:ext cx="731575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711200">
            <a:lnSpc>
              <a:spcPct val="100000"/>
            </a:lnSpc>
            <a:spcBef>
              <a:spcPct val="0"/>
            </a:spcBef>
            <a:spcAft>
              <a:spcPct val="35000"/>
            </a:spcAft>
            <a:buNone/>
          </a:pPr>
          <a:r>
            <a:rPr lang="en-US" sz="1600" kern="1200" dirty="0"/>
            <a:t>FHD regulates more than 13,800 retail food facilities in San Diego County, including over 8,100 restaurants.   </a:t>
          </a:r>
        </a:p>
      </dsp:txBody>
      <dsp:txXfrm>
        <a:off x="1280561" y="1386362"/>
        <a:ext cx="7315750" cy="1108711"/>
      </dsp:txXfrm>
    </dsp:sp>
    <dsp:sp modelId="{88995285-D6E6-43AB-8C23-7FC7DB285E68}">
      <dsp:nvSpPr>
        <dsp:cNvPr id="0" name=""/>
        <dsp:cNvSpPr/>
      </dsp:nvSpPr>
      <dsp:spPr>
        <a:xfrm>
          <a:off x="0" y="2772251"/>
          <a:ext cx="8596312" cy="11087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8EAD05-0106-4E6B-8136-C07817EFD73C}">
      <dsp:nvSpPr>
        <dsp:cNvPr id="0" name=""/>
        <dsp:cNvSpPr/>
      </dsp:nvSpPr>
      <dsp:spPr>
        <a:xfrm>
          <a:off x="335385" y="3021711"/>
          <a:ext cx="609791" cy="6097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7E0A748-208C-4A48-8306-563686426C67}">
      <dsp:nvSpPr>
        <dsp:cNvPr id="0" name=""/>
        <dsp:cNvSpPr/>
      </dsp:nvSpPr>
      <dsp:spPr>
        <a:xfrm>
          <a:off x="1280561" y="2772251"/>
          <a:ext cx="386834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711200">
            <a:lnSpc>
              <a:spcPct val="100000"/>
            </a:lnSpc>
            <a:spcBef>
              <a:spcPct val="0"/>
            </a:spcBef>
            <a:spcAft>
              <a:spcPct val="35000"/>
            </a:spcAft>
            <a:buNone/>
          </a:pPr>
          <a:r>
            <a:rPr lang="en-US" sz="1600" kern="1200" dirty="0"/>
            <a:t>Our Environmental Health Specialists (EHS) conduct more than 33,000 inspections at food facilities each year.</a:t>
          </a:r>
        </a:p>
      </dsp:txBody>
      <dsp:txXfrm>
        <a:off x="1280561" y="2772251"/>
        <a:ext cx="3868340" cy="1108711"/>
      </dsp:txXfrm>
    </dsp:sp>
    <dsp:sp modelId="{33CF7CD0-806E-4511-8CC9-A022753B8461}">
      <dsp:nvSpPr>
        <dsp:cNvPr id="0" name=""/>
        <dsp:cNvSpPr/>
      </dsp:nvSpPr>
      <dsp:spPr>
        <a:xfrm>
          <a:off x="5148901" y="2772251"/>
          <a:ext cx="344741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533400">
            <a:lnSpc>
              <a:spcPct val="100000"/>
            </a:lnSpc>
            <a:spcBef>
              <a:spcPct val="0"/>
            </a:spcBef>
            <a:spcAft>
              <a:spcPct val="35000"/>
            </a:spcAft>
            <a:buNone/>
          </a:pPr>
          <a:r>
            <a:rPr lang="en-US" sz="1200" kern="1200" dirty="0"/>
            <a:t>FWHD also inspects over 7,300 public swimming pools, 2,500 housing sites, 30 jail facilities, and body art facilities. </a:t>
          </a:r>
        </a:p>
      </dsp:txBody>
      <dsp:txXfrm>
        <a:off x="5148901" y="2772251"/>
        <a:ext cx="3447410" cy="110871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3168556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25188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1845172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0C3D5D-2C46-4049-A065-373EEC485AC5}"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3836575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0C3D5D-2C46-4049-A065-373EEC485AC5}"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599949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0C3D5D-2C46-4049-A065-373EEC485AC5}"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3231693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0C3D5D-2C46-4049-A065-373EEC485AC5}"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4014134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0C3D5D-2C46-4049-A065-373EEC485AC5}"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1722288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0045B-C333-4ED5-8344-311305B537F7}" type="slidenum">
              <a:rPr lang="en-US" smtClean="0"/>
              <a:t>‹#›</a:t>
            </a:fld>
            <a:endParaRPr lang="en-US"/>
          </a:p>
        </p:txBody>
      </p:sp>
      <p:sp>
        <p:nvSpPr>
          <p:cNvPr id="5" name="Date Placeholder 4"/>
          <p:cNvSpPr>
            <a:spLocks noGrp="1"/>
          </p:cNvSpPr>
          <p:nvPr>
            <p:ph type="dt" sz="half" idx="10"/>
          </p:nvPr>
        </p:nvSpPr>
        <p:spPr/>
        <p:txBody>
          <a:bodyPr/>
          <a:lstStyle/>
          <a:p>
            <a:fld id="{730C3D5D-2C46-4049-A065-373EEC485AC5}" type="datetimeFigureOut">
              <a:rPr lang="en-US" smtClean="0"/>
              <a:t>9/18/2026</a:t>
            </a:fld>
            <a:endParaRPr lang="en-US"/>
          </a:p>
        </p:txBody>
      </p:sp>
    </p:spTree>
    <p:extLst>
      <p:ext uri="{BB962C8B-B14F-4D97-AF65-F5344CB8AC3E}">
        <p14:creationId xmlns:p14="http://schemas.microsoft.com/office/powerpoint/2010/main" val="3753180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3913161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36917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419170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62430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2601732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3930187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0C3D5D-2C46-4049-A065-373EEC485AC5}"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0045B-C333-4ED5-8344-311305B537F7}" type="slidenum">
              <a:rPr lang="en-US" smtClean="0"/>
              <a:t>‹#›</a:t>
            </a:fld>
            <a:endParaRPr lang="en-US"/>
          </a:p>
        </p:txBody>
      </p:sp>
    </p:spTree>
    <p:extLst>
      <p:ext uri="{BB962C8B-B14F-4D97-AF65-F5344CB8AC3E}">
        <p14:creationId xmlns:p14="http://schemas.microsoft.com/office/powerpoint/2010/main" val="1075625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30C3D5D-2C46-4049-A065-373EEC485AC5}" type="datetimeFigureOut">
              <a:rPr lang="en-US" smtClean="0"/>
              <a:t>9/18/2026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C00045B-C333-4ED5-8344-311305B537F7}" type="slidenum">
              <a:rPr lang="en-US" smtClean="0"/>
              <a:t>‹#›</a:t>
            </a:fld>
            <a:endParaRPr lang="en-US"/>
          </a:p>
        </p:txBody>
      </p:sp>
    </p:spTree>
    <p:extLst>
      <p:ext uri="{BB962C8B-B14F-4D97-AF65-F5344CB8AC3E}">
        <p14:creationId xmlns:p14="http://schemas.microsoft.com/office/powerpoint/2010/main" val="234693676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sdcountyplancheck.org/" TargetMode="External"/><Relationship Id="rId2" Type="http://schemas.openxmlformats.org/officeDocument/2006/relationships/hyperlink" Target="mailto:FHDPermits@sdcounty.ca.gov" TargetMode="External"/><Relationship Id="rId1" Type="http://schemas.openxmlformats.org/officeDocument/2006/relationships/slideLayout" Target="../slideLayouts/slideLayout2.xml"/><Relationship Id="rId4" Type="http://schemas.openxmlformats.org/officeDocument/2006/relationships/hyperlink" Target="mailto:fhdutyeh@sdcounty.ca.gov"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6A825-FBF9-40E0-A51D-20C951A8D1BB}"/>
              </a:ext>
            </a:extLst>
          </p:cNvPr>
          <p:cNvSpPr>
            <a:spLocks noGrp="1"/>
          </p:cNvSpPr>
          <p:nvPr>
            <p:ph type="ctrTitle"/>
          </p:nvPr>
        </p:nvSpPr>
        <p:spPr>
          <a:xfrm>
            <a:off x="795131" y="570433"/>
            <a:ext cx="8716716" cy="1918984"/>
          </a:xfrm>
        </p:spPr>
        <p:txBody>
          <a:bodyPr>
            <a:normAutofit/>
          </a:bodyPr>
          <a:lstStyle/>
          <a:p>
            <a:pPr algn="ctr"/>
            <a:r>
              <a:rPr lang="en-US" sz="4400" b="1" dirty="0">
                <a:solidFill>
                  <a:schemeClr val="tx1"/>
                </a:solidFill>
              </a:rPr>
              <a:t>How to Successfully Open Your New Food Business </a:t>
            </a:r>
          </a:p>
        </p:txBody>
      </p:sp>
      <p:sp>
        <p:nvSpPr>
          <p:cNvPr id="3" name="Subtitle 2">
            <a:extLst>
              <a:ext uri="{FF2B5EF4-FFF2-40B4-BE49-F238E27FC236}">
                <a16:creationId xmlns:a16="http://schemas.microsoft.com/office/drawing/2014/main" id="{3221D1F5-0419-412F-B7DC-E5C8B8821655}"/>
              </a:ext>
            </a:extLst>
          </p:cNvPr>
          <p:cNvSpPr>
            <a:spLocks noGrp="1"/>
          </p:cNvSpPr>
          <p:nvPr>
            <p:ph type="subTitle" idx="1"/>
          </p:nvPr>
        </p:nvSpPr>
        <p:spPr>
          <a:xfrm>
            <a:off x="1048623" y="4231176"/>
            <a:ext cx="7766936" cy="1096899"/>
          </a:xfrm>
        </p:spPr>
        <p:txBody>
          <a:bodyPr>
            <a:noAutofit/>
          </a:bodyPr>
          <a:lstStyle/>
          <a:p>
            <a:pPr algn="l"/>
            <a:r>
              <a:rPr lang="en-US" dirty="0">
                <a:solidFill>
                  <a:schemeClr val="tx1"/>
                </a:solidFill>
              </a:rPr>
              <a:t>County of San Diego</a:t>
            </a:r>
          </a:p>
          <a:p>
            <a:pPr algn="l"/>
            <a:r>
              <a:rPr lang="en-US" dirty="0">
                <a:solidFill>
                  <a:schemeClr val="tx1"/>
                </a:solidFill>
              </a:rPr>
              <a:t>Department of Environmental Health and Quality </a:t>
            </a:r>
          </a:p>
          <a:p>
            <a:pPr algn="l"/>
            <a:r>
              <a:rPr lang="en-US" dirty="0">
                <a:solidFill>
                  <a:schemeClr val="tx1"/>
                </a:solidFill>
              </a:rPr>
              <a:t>Food and Housing Division</a:t>
            </a:r>
          </a:p>
        </p:txBody>
      </p:sp>
      <p:pic>
        <p:nvPicPr>
          <p:cNvPr id="5" name="Picture 4">
            <a:extLst>
              <a:ext uri="{FF2B5EF4-FFF2-40B4-BE49-F238E27FC236}">
                <a16:creationId xmlns:a16="http://schemas.microsoft.com/office/drawing/2014/main" id="{6B79F3B9-1986-443C-B391-930A7661748F}"/>
              </a:ext>
            </a:extLst>
          </p:cNvPr>
          <p:cNvPicPr>
            <a:picLocks noChangeAspect="1"/>
          </p:cNvPicPr>
          <p:nvPr/>
        </p:nvPicPr>
        <p:blipFill>
          <a:blip r:embed="rId2"/>
          <a:stretch>
            <a:fillRect/>
          </a:stretch>
        </p:blipFill>
        <p:spPr>
          <a:xfrm>
            <a:off x="7784717" y="3056223"/>
            <a:ext cx="1895487" cy="1918985"/>
          </a:xfrm>
          <a:prstGeom prst="rect">
            <a:avLst/>
          </a:prstGeom>
        </p:spPr>
      </p:pic>
    </p:spTree>
    <p:extLst>
      <p:ext uri="{BB962C8B-B14F-4D97-AF65-F5344CB8AC3E}">
        <p14:creationId xmlns:p14="http://schemas.microsoft.com/office/powerpoint/2010/main" val="76326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518E0-9FB5-C3F7-06C8-95A0D7E45825}"/>
              </a:ext>
            </a:extLst>
          </p:cNvPr>
          <p:cNvSpPr>
            <a:spLocks noGrp="1"/>
          </p:cNvSpPr>
          <p:nvPr>
            <p:ph type="title"/>
          </p:nvPr>
        </p:nvSpPr>
        <p:spPr>
          <a:xfrm>
            <a:off x="677334" y="609600"/>
            <a:ext cx="8596668" cy="1320800"/>
          </a:xfrm>
        </p:spPr>
        <p:txBody>
          <a:bodyPr>
            <a:normAutofit/>
          </a:bodyPr>
          <a:lstStyle/>
          <a:p>
            <a:r>
              <a:rPr lang="en-US" b="1"/>
              <a:t>Overview</a:t>
            </a:r>
          </a:p>
        </p:txBody>
      </p:sp>
      <p:graphicFrame>
        <p:nvGraphicFramePr>
          <p:cNvPr id="5" name="Content Placeholder 2">
            <a:extLst>
              <a:ext uri="{FF2B5EF4-FFF2-40B4-BE49-F238E27FC236}">
                <a16:creationId xmlns:a16="http://schemas.microsoft.com/office/drawing/2014/main" id="{857875AA-03DC-10CD-E036-650B52EC8126}"/>
              </a:ext>
            </a:extLst>
          </p:cNvPr>
          <p:cNvGraphicFramePr>
            <a:graphicFrameLocks noGrp="1"/>
          </p:cNvGraphicFramePr>
          <p:nvPr>
            <p:ph idx="1"/>
            <p:extLst>
              <p:ext uri="{D42A27DB-BD31-4B8C-83A1-F6EECF244321}">
                <p14:modId xmlns:p14="http://schemas.microsoft.com/office/powerpoint/2010/main" val="2228118523"/>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4050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518E0-9FB5-C3F7-06C8-95A0D7E45825}"/>
              </a:ext>
            </a:extLst>
          </p:cNvPr>
          <p:cNvSpPr>
            <a:spLocks noGrp="1"/>
          </p:cNvSpPr>
          <p:nvPr>
            <p:ph type="title"/>
          </p:nvPr>
        </p:nvSpPr>
        <p:spPr>
          <a:xfrm>
            <a:off x="677334" y="609600"/>
            <a:ext cx="8596668" cy="1320800"/>
          </a:xfrm>
        </p:spPr>
        <p:txBody>
          <a:bodyPr>
            <a:normAutofit/>
          </a:bodyPr>
          <a:lstStyle/>
          <a:p>
            <a:r>
              <a:rPr lang="en-US" b="1"/>
              <a:t>Food, Water and Housing Division (FWHD)</a:t>
            </a:r>
          </a:p>
        </p:txBody>
      </p:sp>
      <p:graphicFrame>
        <p:nvGraphicFramePr>
          <p:cNvPr id="5" name="Content Placeholder 2">
            <a:extLst>
              <a:ext uri="{FF2B5EF4-FFF2-40B4-BE49-F238E27FC236}">
                <a16:creationId xmlns:a16="http://schemas.microsoft.com/office/drawing/2014/main" id="{7101F408-4643-62F6-C0E5-1DB6F5249360}"/>
              </a:ext>
            </a:extLst>
          </p:cNvPr>
          <p:cNvGraphicFramePr>
            <a:graphicFrameLocks noGrp="1"/>
          </p:cNvGraphicFramePr>
          <p:nvPr>
            <p:ph idx="1"/>
            <p:extLst>
              <p:ext uri="{D42A27DB-BD31-4B8C-83A1-F6EECF244321}">
                <p14:modId xmlns:p14="http://schemas.microsoft.com/office/powerpoint/2010/main" val="1204900311"/>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0497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Shape 27">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553D588-E51C-4248-9C02-F602957FDC03}"/>
              </a:ext>
            </a:extLst>
          </p:cNvPr>
          <p:cNvSpPr>
            <a:spLocks noGrp="1"/>
          </p:cNvSpPr>
          <p:nvPr>
            <p:ph type="title"/>
          </p:nvPr>
        </p:nvSpPr>
        <p:spPr>
          <a:xfrm>
            <a:off x="7181723" y="609600"/>
            <a:ext cx="4512989" cy="2227730"/>
          </a:xfrm>
        </p:spPr>
        <p:txBody>
          <a:bodyPr anchor="ctr">
            <a:normAutofit/>
          </a:bodyPr>
          <a:lstStyle/>
          <a:p>
            <a:r>
              <a:rPr lang="en-US" b="1">
                <a:solidFill>
                  <a:srgbClr val="FFFFFF"/>
                </a:solidFill>
              </a:rPr>
              <a:t>How to Obtain a Food Facility Permit</a:t>
            </a:r>
          </a:p>
        </p:txBody>
      </p:sp>
      <p:pic>
        <p:nvPicPr>
          <p:cNvPr id="7" name="Graphic 6" descr="Fork and knife">
            <a:extLst>
              <a:ext uri="{FF2B5EF4-FFF2-40B4-BE49-F238E27FC236}">
                <a16:creationId xmlns:a16="http://schemas.microsoft.com/office/drawing/2014/main" id="{142D88CC-6BBD-608D-795A-DEB5DEE464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7251" y="1545062"/>
            <a:ext cx="3856774" cy="3856774"/>
          </a:xfrm>
          <a:prstGeom prst="rect">
            <a:avLst/>
          </a:prstGeom>
        </p:spPr>
      </p:pic>
      <p:sp>
        <p:nvSpPr>
          <p:cNvPr id="3" name="Content Placeholder 2">
            <a:extLst>
              <a:ext uri="{FF2B5EF4-FFF2-40B4-BE49-F238E27FC236}">
                <a16:creationId xmlns:a16="http://schemas.microsoft.com/office/drawing/2014/main" id="{B9A6F763-57A7-4FC9-8E45-8C0766D24321}"/>
              </a:ext>
            </a:extLst>
          </p:cNvPr>
          <p:cNvSpPr>
            <a:spLocks noGrp="1"/>
          </p:cNvSpPr>
          <p:nvPr>
            <p:ph idx="1"/>
          </p:nvPr>
        </p:nvSpPr>
        <p:spPr>
          <a:xfrm>
            <a:off x="7181725" y="2837329"/>
            <a:ext cx="4512988" cy="3317938"/>
          </a:xfrm>
        </p:spPr>
        <p:txBody>
          <a:bodyPr anchor="t">
            <a:normAutofit/>
          </a:bodyPr>
          <a:lstStyle/>
          <a:p>
            <a:r>
              <a:rPr lang="en-US" dirty="0">
                <a:solidFill>
                  <a:srgbClr val="FFFFFF"/>
                </a:solidFill>
              </a:rPr>
              <a:t>Two ways to obtain a permit for a permanent food facility:</a:t>
            </a:r>
          </a:p>
          <a:p>
            <a:endParaRPr lang="en-US" dirty="0">
              <a:solidFill>
                <a:srgbClr val="FFFFFF"/>
              </a:solidFill>
            </a:endParaRPr>
          </a:p>
          <a:p>
            <a:pPr lvl="1"/>
            <a:r>
              <a:rPr lang="en-US" dirty="0">
                <a:solidFill>
                  <a:srgbClr val="FFFFFF"/>
                </a:solidFill>
              </a:rPr>
              <a:t>1. Plan Check Process:</a:t>
            </a:r>
          </a:p>
          <a:p>
            <a:pPr lvl="1"/>
            <a:r>
              <a:rPr lang="en-US" dirty="0">
                <a:solidFill>
                  <a:srgbClr val="FFFFFF"/>
                </a:solidFill>
              </a:rPr>
              <a:t>- Plan Submittal </a:t>
            </a:r>
          </a:p>
          <a:p>
            <a:pPr lvl="1"/>
            <a:r>
              <a:rPr lang="en-US" dirty="0">
                <a:solidFill>
                  <a:srgbClr val="FFFFFF"/>
                </a:solidFill>
              </a:rPr>
              <a:t>- Consultation</a:t>
            </a:r>
          </a:p>
          <a:p>
            <a:pPr lvl="1"/>
            <a:endParaRPr lang="en-US" dirty="0">
              <a:solidFill>
                <a:srgbClr val="FFFFFF"/>
              </a:solidFill>
            </a:endParaRPr>
          </a:p>
          <a:p>
            <a:pPr lvl="1"/>
            <a:r>
              <a:rPr lang="en-US" dirty="0">
                <a:solidFill>
                  <a:srgbClr val="FFFFFF"/>
                </a:solidFill>
              </a:rPr>
              <a:t>2. Change of Ownership for an Existing Permitted Food Facility</a:t>
            </a:r>
          </a:p>
          <a:p>
            <a:pPr lvl="1"/>
            <a:endParaRPr lang="en-US" dirty="0">
              <a:solidFill>
                <a:srgbClr val="FFFFFF"/>
              </a:solidFill>
            </a:endParaRPr>
          </a:p>
        </p:txBody>
      </p:sp>
    </p:spTree>
    <p:extLst>
      <p:ext uri="{BB962C8B-B14F-4D97-AF65-F5344CB8AC3E}">
        <p14:creationId xmlns:p14="http://schemas.microsoft.com/office/powerpoint/2010/main" val="3991357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1320800"/>
          </a:xfrm>
        </p:spPr>
        <p:txBody>
          <a:bodyPr anchor="t">
            <a:normAutofit/>
          </a:bodyPr>
          <a:lstStyle/>
          <a:p>
            <a:r>
              <a:rPr lang="en-US" b="1" dirty="0"/>
              <a:t>Plan Check Process:</a:t>
            </a:r>
            <a:br>
              <a:rPr lang="en-US" b="1" dirty="0"/>
            </a:br>
            <a:r>
              <a:rPr lang="en-US" b="1" dirty="0"/>
              <a:t>Plan Submittal</a:t>
            </a:r>
          </a:p>
        </p:txBody>
      </p:sp>
      <p:sp>
        <p:nvSpPr>
          <p:cNvPr id="2" name="Content Placeholder 1"/>
          <p:cNvSpPr>
            <a:spLocks noGrp="1"/>
          </p:cNvSpPr>
          <p:nvPr>
            <p:ph idx="1"/>
          </p:nvPr>
        </p:nvSpPr>
        <p:spPr>
          <a:xfrm>
            <a:off x="6336287" y="2160589"/>
            <a:ext cx="2934714" cy="3880773"/>
          </a:xfrm>
        </p:spPr>
        <p:txBody>
          <a:bodyPr>
            <a:normAutofit/>
          </a:bodyPr>
          <a:lstStyle/>
          <a:p>
            <a:r>
              <a:rPr lang="en-US"/>
              <a:t>Plans are a graphic representation of the proposed facility which include utility connections and equipment.</a:t>
            </a:r>
          </a:p>
        </p:txBody>
      </p:sp>
      <p:pic>
        <p:nvPicPr>
          <p:cNvPr id="5" name="Picture 4">
            <a:extLst>
              <a:ext uri="{FF2B5EF4-FFF2-40B4-BE49-F238E27FC236}">
                <a16:creationId xmlns:a16="http://schemas.microsoft.com/office/drawing/2014/main" id="{104DAB47-E44A-71FF-E75E-F55462FE1556}"/>
              </a:ext>
            </a:extLst>
          </p:cNvPr>
          <p:cNvPicPr>
            <a:picLocks noChangeAspect="1"/>
          </p:cNvPicPr>
          <p:nvPr/>
        </p:nvPicPr>
        <p:blipFill>
          <a:blip r:embed="rId2"/>
          <a:srcRect l="3552" r="4948" b="-1"/>
          <a:stretch>
            <a:fillRect/>
          </a:stretch>
        </p:blipFill>
        <p:spPr>
          <a:xfrm>
            <a:off x="677334" y="2159331"/>
            <a:ext cx="5423429" cy="38823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a:xfrm>
            <a:off x="643467" y="816638"/>
            <a:ext cx="3367359" cy="5224724"/>
          </a:xfrm>
        </p:spPr>
        <p:txBody>
          <a:bodyPr anchor="ctr">
            <a:normAutofit/>
          </a:bodyPr>
          <a:lstStyle/>
          <a:p>
            <a:r>
              <a:rPr lang="en-US" b="1"/>
              <a:t>Plan Check Process:</a:t>
            </a:r>
            <a:br>
              <a:rPr lang="en-US" b="1"/>
            </a:br>
            <a:r>
              <a:rPr lang="en-US" b="1"/>
              <a:t>Plan Submittal</a:t>
            </a:r>
          </a:p>
        </p:txBody>
      </p:sp>
      <p:sp>
        <p:nvSpPr>
          <p:cNvPr id="2" name="Content Placeholder 1"/>
          <p:cNvSpPr>
            <a:spLocks noGrp="1"/>
          </p:cNvSpPr>
          <p:nvPr>
            <p:ph idx="1"/>
          </p:nvPr>
        </p:nvSpPr>
        <p:spPr>
          <a:xfrm>
            <a:off x="4654295" y="816638"/>
            <a:ext cx="4619706" cy="5224724"/>
          </a:xfrm>
        </p:spPr>
        <p:txBody>
          <a:bodyPr anchor="ctr">
            <a:normAutofit/>
          </a:bodyPr>
          <a:lstStyle/>
          <a:p>
            <a:r>
              <a:rPr lang="en-US" dirty="0"/>
              <a:t>All locations/facilities that are proposing:</a:t>
            </a:r>
          </a:p>
          <a:p>
            <a:pPr lvl="1"/>
            <a:r>
              <a:rPr lang="en-US" dirty="0"/>
              <a:t>New builds</a:t>
            </a:r>
          </a:p>
          <a:p>
            <a:pPr lvl="1"/>
            <a:r>
              <a:rPr lang="en-US" dirty="0"/>
              <a:t>Remodels</a:t>
            </a:r>
          </a:p>
          <a:p>
            <a:pPr lvl="1"/>
            <a:r>
              <a:rPr lang="en-US" dirty="0"/>
              <a:t>Tenant Improvement (aka remodels)</a:t>
            </a:r>
          </a:p>
          <a:p>
            <a:pPr lvl="1"/>
            <a:r>
              <a:rPr lang="en-US" dirty="0"/>
              <a:t>Change equipment</a:t>
            </a:r>
          </a:p>
          <a:p>
            <a:pPr lvl="1"/>
            <a:r>
              <a:rPr lang="en-US" dirty="0"/>
              <a:t>Change menu</a:t>
            </a:r>
          </a:p>
          <a:p>
            <a:pPr lvl="1"/>
            <a:r>
              <a:rPr lang="en-US" dirty="0"/>
              <a:t>Change owner</a:t>
            </a:r>
          </a:p>
          <a:p>
            <a:pPr lvl="1"/>
            <a:endParaRPr lang="en-US" dirty="0"/>
          </a:p>
          <a:p>
            <a:r>
              <a:rPr lang="en-US" b="1" dirty="0"/>
              <a:t>Plan shall be approved before construction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2E222-C642-43B4-9621-5D352FDA545B}"/>
              </a:ext>
            </a:extLst>
          </p:cNvPr>
          <p:cNvSpPr>
            <a:spLocks noGrp="1"/>
          </p:cNvSpPr>
          <p:nvPr>
            <p:ph type="title"/>
          </p:nvPr>
        </p:nvSpPr>
        <p:spPr>
          <a:xfrm>
            <a:off x="4683420" y="589935"/>
            <a:ext cx="4924878" cy="1320800"/>
          </a:xfrm>
        </p:spPr>
        <p:txBody>
          <a:bodyPr anchor="ctr">
            <a:normAutofit/>
          </a:bodyPr>
          <a:lstStyle/>
          <a:p>
            <a:r>
              <a:rPr lang="en-US" b="1" dirty="0"/>
              <a:t>Plan Submission</a:t>
            </a:r>
          </a:p>
        </p:txBody>
      </p:sp>
      <p:pic>
        <p:nvPicPr>
          <p:cNvPr id="5" name="Picture 4">
            <a:extLst>
              <a:ext uri="{FF2B5EF4-FFF2-40B4-BE49-F238E27FC236}">
                <a16:creationId xmlns:a16="http://schemas.microsoft.com/office/drawing/2014/main" id="{1FB37407-7FB7-3474-F8F2-1DC89B4E841D}"/>
              </a:ext>
            </a:extLst>
          </p:cNvPr>
          <p:cNvPicPr>
            <a:picLocks noChangeAspect="1"/>
          </p:cNvPicPr>
          <p:nvPr/>
        </p:nvPicPr>
        <p:blipFill>
          <a:blip r:embed="rId2"/>
          <a:stretch>
            <a:fillRect/>
          </a:stretch>
        </p:blipFill>
        <p:spPr>
          <a:xfrm>
            <a:off x="452285" y="167148"/>
            <a:ext cx="3908468" cy="6433693"/>
          </a:xfrm>
          <a:prstGeom prst="rect">
            <a:avLst/>
          </a:prstGeom>
        </p:spPr>
      </p:pic>
      <p:sp>
        <p:nvSpPr>
          <p:cNvPr id="3" name="Content Placeholder 2">
            <a:extLst>
              <a:ext uri="{FF2B5EF4-FFF2-40B4-BE49-F238E27FC236}">
                <a16:creationId xmlns:a16="http://schemas.microsoft.com/office/drawing/2014/main" id="{1F43E5CB-F58D-4CA7-9F07-0F39298D55D8}"/>
              </a:ext>
            </a:extLst>
          </p:cNvPr>
          <p:cNvSpPr>
            <a:spLocks noGrp="1"/>
          </p:cNvSpPr>
          <p:nvPr>
            <p:ph idx="1"/>
          </p:nvPr>
        </p:nvSpPr>
        <p:spPr>
          <a:xfrm>
            <a:off x="4683420" y="2140925"/>
            <a:ext cx="4921876" cy="3739698"/>
          </a:xfrm>
        </p:spPr>
        <p:txBody>
          <a:bodyPr>
            <a:normAutofit lnSpcReduction="10000"/>
          </a:bodyPr>
          <a:lstStyle/>
          <a:p>
            <a:pPr>
              <a:lnSpc>
                <a:spcPct val="90000"/>
              </a:lnSpc>
              <a:spcBef>
                <a:spcPts val="600"/>
              </a:spcBef>
            </a:pPr>
            <a:r>
              <a:rPr lang="en-US" sz="1500" dirty="0"/>
              <a:t>Plan Submission</a:t>
            </a:r>
          </a:p>
          <a:p>
            <a:pPr lvl="1">
              <a:lnSpc>
                <a:spcPct val="90000"/>
              </a:lnSpc>
              <a:spcBef>
                <a:spcPts val="600"/>
              </a:spcBef>
            </a:pPr>
            <a:r>
              <a:rPr lang="en-US" sz="1500" dirty="0"/>
              <a:t>For every newly or remodeled food facility</a:t>
            </a:r>
          </a:p>
          <a:p>
            <a:pPr lvl="1">
              <a:lnSpc>
                <a:spcPct val="90000"/>
              </a:lnSpc>
              <a:spcBef>
                <a:spcPts val="600"/>
              </a:spcBef>
            </a:pPr>
            <a:r>
              <a:rPr lang="en-US" sz="1500" dirty="0"/>
              <a:t>Plan approval is required prior to construction</a:t>
            </a:r>
          </a:p>
          <a:p>
            <a:pPr lvl="1">
              <a:lnSpc>
                <a:spcPct val="90000"/>
              </a:lnSpc>
              <a:spcBef>
                <a:spcPts val="600"/>
              </a:spcBef>
            </a:pPr>
            <a:r>
              <a:rPr lang="en-US" sz="1500" dirty="0"/>
              <a:t>1 digital file if submitted online</a:t>
            </a:r>
          </a:p>
          <a:p>
            <a:pPr lvl="1">
              <a:lnSpc>
                <a:spcPct val="90000"/>
              </a:lnSpc>
              <a:spcBef>
                <a:spcPts val="600"/>
              </a:spcBef>
            </a:pPr>
            <a:endParaRPr lang="en-US" sz="1500" dirty="0"/>
          </a:p>
          <a:p>
            <a:pPr>
              <a:lnSpc>
                <a:spcPct val="90000"/>
              </a:lnSpc>
              <a:spcBef>
                <a:spcPts val="600"/>
              </a:spcBef>
            </a:pPr>
            <a:r>
              <a:rPr lang="en-US" sz="1500" dirty="0"/>
              <a:t>Plan Review Process</a:t>
            </a:r>
          </a:p>
          <a:p>
            <a:pPr lvl="1">
              <a:lnSpc>
                <a:spcPct val="90000"/>
              </a:lnSpc>
              <a:spcBef>
                <a:spcPts val="600"/>
              </a:spcBef>
            </a:pPr>
            <a:r>
              <a:rPr lang="en-US" sz="1500" dirty="0"/>
              <a:t>Plan Submittal</a:t>
            </a:r>
          </a:p>
          <a:p>
            <a:pPr lvl="1">
              <a:lnSpc>
                <a:spcPct val="90000"/>
              </a:lnSpc>
              <a:spcBef>
                <a:spcPts val="600"/>
              </a:spcBef>
            </a:pPr>
            <a:r>
              <a:rPr lang="en-US" sz="1500" dirty="0"/>
              <a:t>Plan Review</a:t>
            </a:r>
          </a:p>
          <a:p>
            <a:pPr lvl="1">
              <a:lnSpc>
                <a:spcPct val="90000"/>
              </a:lnSpc>
              <a:spcBef>
                <a:spcPts val="600"/>
              </a:spcBef>
            </a:pPr>
            <a:r>
              <a:rPr lang="en-US" sz="1500" dirty="0"/>
              <a:t>Plan Approval</a:t>
            </a:r>
          </a:p>
          <a:p>
            <a:pPr lvl="1">
              <a:lnSpc>
                <a:spcPct val="90000"/>
              </a:lnSpc>
              <a:spcBef>
                <a:spcPts val="600"/>
              </a:spcBef>
            </a:pPr>
            <a:r>
              <a:rPr lang="en-US" sz="1500" dirty="0"/>
              <a:t>Facility Inspections</a:t>
            </a:r>
          </a:p>
          <a:p>
            <a:pPr lvl="1">
              <a:lnSpc>
                <a:spcPct val="90000"/>
              </a:lnSpc>
              <a:spcBef>
                <a:spcPts val="600"/>
              </a:spcBef>
            </a:pPr>
            <a:r>
              <a:rPr lang="en-US" sz="1500" dirty="0"/>
              <a:t>Approval for Operation (pending health permit application)</a:t>
            </a:r>
          </a:p>
          <a:p>
            <a:pPr lvl="2">
              <a:lnSpc>
                <a:spcPct val="90000"/>
              </a:lnSpc>
              <a:spcBef>
                <a:spcPts val="600"/>
              </a:spcBef>
            </a:pPr>
            <a:r>
              <a:rPr lang="en-US" sz="1500" dirty="0"/>
              <a:t>Building Approval Needed (if major work completed)</a:t>
            </a:r>
          </a:p>
        </p:txBody>
      </p:sp>
    </p:spTree>
    <p:extLst>
      <p:ext uri="{BB962C8B-B14F-4D97-AF65-F5344CB8AC3E}">
        <p14:creationId xmlns:p14="http://schemas.microsoft.com/office/powerpoint/2010/main" val="3662661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0D4C-87D4-A5AD-25B3-461D9B3B535C}"/>
              </a:ext>
            </a:extLst>
          </p:cNvPr>
          <p:cNvSpPr>
            <a:spLocks noGrp="1"/>
          </p:cNvSpPr>
          <p:nvPr>
            <p:ph type="title"/>
          </p:nvPr>
        </p:nvSpPr>
        <p:spPr>
          <a:xfrm>
            <a:off x="5536734" y="609600"/>
            <a:ext cx="3737268" cy="1320800"/>
          </a:xfrm>
        </p:spPr>
        <p:txBody>
          <a:bodyPr>
            <a:normAutofit/>
          </a:bodyPr>
          <a:lstStyle/>
          <a:p>
            <a:r>
              <a:rPr lang="en-US" sz="3300" b="1" dirty="0"/>
              <a:t>Plan Submission – What is needed?</a:t>
            </a:r>
          </a:p>
        </p:txBody>
      </p:sp>
      <p:sp>
        <p:nvSpPr>
          <p:cNvPr id="3" name="Content Placeholder 2">
            <a:extLst>
              <a:ext uri="{FF2B5EF4-FFF2-40B4-BE49-F238E27FC236}">
                <a16:creationId xmlns:a16="http://schemas.microsoft.com/office/drawing/2014/main" id="{E9F72D12-7F48-AF0C-2CDF-A6F368871D6B}"/>
              </a:ext>
            </a:extLst>
          </p:cNvPr>
          <p:cNvSpPr>
            <a:spLocks noGrp="1"/>
          </p:cNvSpPr>
          <p:nvPr>
            <p:ph idx="1"/>
          </p:nvPr>
        </p:nvSpPr>
        <p:spPr>
          <a:xfrm>
            <a:off x="5209563" y="2160589"/>
            <a:ext cx="4064439" cy="3880773"/>
          </a:xfrm>
        </p:spPr>
        <p:txBody>
          <a:bodyPr>
            <a:normAutofit fontScale="92500" lnSpcReduction="10000"/>
          </a:bodyPr>
          <a:lstStyle/>
          <a:p>
            <a:pPr>
              <a:lnSpc>
                <a:spcPct val="90000"/>
              </a:lnSpc>
            </a:pPr>
            <a:r>
              <a:rPr lang="en-US" dirty="0"/>
              <a:t>Plan Packet:</a:t>
            </a:r>
          </a:p>
          <a:p>
            <a:pPr lvl="1">
              <a:lnSpc>
                <a:spcPct val="90000"/>
              </a:lnSpc>
            </a:pPr>
            <a:r>
              <a:rPr lang="en-US" dirty="0"/>
              <a:t>Plans - 3 sets if paper or 1 set if digital</a:t>
            </a:r>
          </a:p>
          <a:p>
            <a:pPr lvl="1">
              <a:lnSpc>
                <a:spcPct val="90000"/>
              </a:lnSpc>
            </a:pPr>
            <a:r>
              <a:rPr lang="en-US" dirty="0"/>
              <a:t>Application (not needed if digital)</a:t>
            </a:r>
          </a:p>
          <a:p>
            <a:pPr lvl="1">
              <a:lnSpc>
                <a:spcPct val="90000"/>
              </a:lnSpc>
            </a:pPr>
            <a:r>
              <a:rPr lang="en-US" dirty="0"/>
              <a:t>Menu</a:t>
            </a:r>
          </a:p>
          <a:p>
            <a:pPr lvl="1">
              <a:lnSpc>
                <a:spcPct val="90000"/>
              </a:lnSpc>
            </a:pPr>
            <a:r>
              <a:rPr lang="en-US" dirty="0"/>
              <a:t>Exemption forms (mechanical ventilation)</a:t>
            </a:r>
          </a:p>
          <a:p>
            <a:pPr lvl="1">
              <a:lnSpc>
                <a:spcPct val="90000"/>
              </a:lnSpc>
            </a:pPr>
            <a:r>
              <a:rPr lang="en-US" dirty="0"/>
              <a:t>Fees</a:t>
            </a:r>
          </a:p>
          <a:p>
            <a:pPr lvl="1">
              <a:lnSpc>
                <a:spcPct val="90000"/>
              </a:lnSpc>
            </a:pPr>
            <a:r>
              <a:rPr lang="en-US" dirty="0"/>
              <a:t>Specification sheets</a:t>
            </a:r>
          </a:p>
          <a:p>
            <a:pPr lvl="1">
              <a:lnSpc>
                <a:spcPct val="90000"/>
              </a:lnSpc>
            </a:pPr>
            <a:r>
              <a:rPr lang="en-US" dirty="0"/>
              <a:t>Samples of finishes</a:t>
            </a:r>
          </a:p>
          <a:p>
            <a:pPr lvl="1">
              <a:lnSpc>
                <a:spcPct val="90000"/>
              </a:lnSpc>
            </a:pPr>
            <a:r>
              <a:rPr lang="en-US" dirty="0"/>
              <a:t>Standard Operating Procedures/HACCP</a:t>
            </a:r>
          </a:p>
          <a:p>
            <a:pPr lvl="1">
              <a:lnSpc>
                <a:spcPct val="90000"/>
              </a:lnSpc>
            </a:pPr>
            <a:r>
              <a:rPr lang="en-US" dirty="0"/>
              <a:t>Any other supporting documentation</a:t>
            </a:r>
          </a:p>
          <a:p>
            <a:pPr lvl="1">
              <a:lnSpc>
                <a:spcPct val="90000"/>
              </a:lnSpc>
            </a:pPr>
            <a:endParaRPr lang="en-US" dirty="0"/>
          </a:p>
        </p:txBody>
      </p:sp>
      <p:pic>
        <p:nvPicPr>
          <p:cNvPr id="4" name="Content Placeholder 9" descr="Graphical user interface, application&#10;&#10;Description automatically generated">
            <a:extLst>
              <a:ext uri="{FF2B5EF4-FFF2-40B4-BE49-F238E27FC236}">
                <a16:creationId xmlns:a16="http://schemas.microsoft.com/office/drawing/2014/main" id="{04E635E0-59C5-6D2E-A4F9-BE509593504F}"/>
              </a:ext>
            </a:extLst>
          </p:cNvPr>
          <p:cNvPicPr>
            <a:picLocks noChangeAspect="1"/>
          </p:cNvPicPr>
          <p:nvPr/>
        </p:nvPicPr>
        <p:blipFill>
          <a:blip r:embed="rId2">
            <a:extLst>
              <a:ext uri="{28A0092B-C50C-407E-A947-70E740481C1C}">
                <a14:useLocalDpi xmlns:a14="http://schemas.microsoft.com/office/drawing/2010/main" val="0"/>
              </a:ext>
            </a:extLst>
          </a:blip>
          <a:srcRect l="1243" r="2561"/>
          <a:stretch>
            <a:fillRect/>
          </a:stretch>
        </p:blipFill>
        <p:spPr>
          <a:xfrm>
            <a:off x="68826" y="-1"/>
            <a:ext cx="5326134"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62" name="Isosceles Triangle 6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563778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DCD2-7F75-66D9-94E2-99927CE76485}"/>
              </a:ext>
            </a:extLst>
          </p:cNvPr>
          <p:cNvSpPr>
            <a:spLocks noGrp="1"/>
          </p:cNvSpPr>
          <p:nvPr>
            <p:ph type="title"/>
          </p:nvPr>
        </p:nvSpPr>
        <p:spPr>
          <a:xfrm>
            <a:off x="1099365" y="529213"/>
            <a:ext cx="8596668" cy="1320800"/>
          </a:xfrm>
        </p:spPr>
        <p:txBody>
          <a:bodyPr/>
          <a:lstStyle/>
          <a:p>
            <a:pPr algn="ctr"/>
            <a:r>
              <a:rPr lang="en-US" b="1" dirty="0"/>
              <a:t>Plan Submission – What is on the plan?</a:t>
            </a:r>
          </a:p>
        </p:txBody>
      </p:sp>
      <p:sp>
        <p:nvSpPr>
          <p:cNvPr id="3" name="Content Placeholder 2">
            <a:extLst>
              <a:ext uri="{FF2B5EF4-FFF2-40B4-BE49-F238E27FC236}">
                <a16:creationId xmlns:a16="http://schemas.microsoft.com/office/drawing/2014/main" id="{35E60D21-8B7E-C8AB-EA9B-D542DD0EB85C}"/>
              </a:ext>
            </a:extLst>
          </p:cNvPr>
          <p:cNvSpPr>
            <a:spLocks noGrp="1"/>
          </p:cNvSpPr>
          <p:nvPr>
            <p:ph idx="1"/>
          </p:nvPr>
        </p:nvSpPr>
        <p:spPr>
          <a:xfrm>
            <a:off x="1490302" y="1577132"/>
            <a:ext cx="3769596" cy="4458240"/>
          </a:xfrm>
        </p:spPr>
        <p:txBody>
          <a:bodyPr>
            <a:normAutofit fontScale="92500"/>
          </a:bodyPr>
          <a:lstStyle/>
          <a:p>
            <a:r>
              <a:rPr lang="en-US" sz="2400" dirty="0"/>
              <a:t>Plan Components</a:t>
            </a:r>
          </a:p>
          <a:p>
            <a:pPr lvl="1"/>
            <a:r>
              <a:rPr lang="en-US" dirty="0"/>
              <a:t>3 sets or 1 if digital</a:t>
            </a:r>
          </a:p>
          <a:p>
            <a:pPr lvl="1"/>
            <a:r>
              <a:rPr lang="en-US" dirty="0"/>
              <a:t>Done in ink &amp; in a professional manner or digital</a:t>
            </a:r>
          </a:p>
          <a:p>
            <a:pPr lvl="1"/>
            <a:r>
              <a:rPr lang="en-US" dirty="0"/>
              <a:t>Size of plans- Minimum 11”X17”</a:t>
            </a:r>
          </a:p>
          <a:p>
            <a:pPr lvl="1"/>
            <a:r>
              <a:rPr lang="en-US" dirty="0"/>
              <a:t>Scale- e.g., ¼” per foot</a:t>
            </a:r>
          </a:p>
          <a:p>
            <a:pPr lvl="1"/>
            <a:r>
              <a:rPr lang="en-US" dirty="0"/>
              <a:t>Name and address of facility</a:t>
            </a:r>
          </a:p>
          <a:p>
            <a:pPr lvl="1"/>
            <a:r>
              <a:rPr lang="en-US" dirty="0"/>
              <a:t>Size of facility (ft</a:t>
            </a:r>
            <a:r>
              <a:rPr lang="en-US" sz="1400" baseline="30000" dirty="0"/>
              <a:t>2</a:t>
            </a:r>
            <a:r>
              <a:rPr lang="en-US" dirty="0"/>
              <a:t>)</a:t>
            </a:r>
          </a:p>
          <a:p>
            <a:pPr lvl="1"/>
            <a:r>
              <a:rPr lang="en-US" dirty="0"/>
              <a:t>Name and address of owner</a:t>
            </a:r>
          </a:p>
          <a:p>
            <a:pPr lvl="1"/>
            <a:r>
              <a:rPr lang="en-US" dirty="0"/>
              <a:t>Water and waste (septic) district</a:t>
            </a:r>
          </a:p>
          <a:p>
            <a:pPr lvl="1"/>
            <a:r>
              <a:rPr lang="en-US" dirty="0"/>
              <a:t>Type of facility</a:t>
            </a:r>
          </a:p>
          <a:p>
            <a:pPr lvl="1"/>
            <a:r>
              <a:rPr lang="en-US" dirty="0"/>
              <a:t># employees per shift</a:t>
            </a:r>
          </a:p>
          <a:p>
            <a:pPr marL="624078" indent="-514350">
              <a:buClrTx/>
              <a:buFont typeface="+mj-lt"/>
              <a:buAutoNum type="arabicPeriod"/>
            </a:pPr>
            <a:endParaRPr lang="en-US" dirty="0"/>
          </a:p>
          <a:p>
            <a:endParaRPr lang="en-US" dirty="0"/>
          </a:p>
        </p:txBody>
      </p:sp>
      <p:sp>
        <p:nvSpPr>
          <p:cNvPr id="4" name="Content Placeholder 2">
            <a:extLst>
              <a:ext uri="{FF2B5EF4-FFF2-40B4-BE49-F238E27FC236}">
                <a16:creationId xmlns:a16="http://schemas.microsoft.com/office/drawing/2014/main" id="{F84CEACA-E19E-9CEE-3F13-BEB654C63F6B}"/>
              </a:ext>
            </a:extLst>
          </p:cNvPr>
          <p:cNvSpPr txBox="1">
            <a:spLocks/>
          </p:cNvSpPr>
          <p:nvPr/>
        </p:nvSpPr>
        <p:spPr>
          <a:xfrm>
            <a:off x="5880393" y="1577132"/>
            <a:ext cx="3666278" cy="514245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200" dirty="0"/>
              <a:t>Plan Components</a:t>
            </a:r>
          </a:p>
          <a:p>
            <a:pPr lvl="1"/>
            <a:r>
              <a:rPr lang="en-US" sz="1500" dirty="0"/>
              <a:t>Environmental health notes</a:t>
            </a:r>
          </a:p>
          <a:p>
            <a:pPr lvl="1"/>
            <a:r>
              <a:rPr lang="en-US" sz="1500" dirty="0"/>
              <a:t>Site map</a:t>
            </a:r>
          </a:p>
          <a:p>
            <a:pPr lvl="1"/>
            <a:r>
              <a:rPr lang="en-US" sz="1500" dirty="0"/>
              <a:t>Floor plan</a:t>
            </a:r>
          </a:p>
          <a:p>
            <a:pPr lvl="1"/>
            <a:r>
              <a:rPr lang="en-US" sz="1500" dirty="0"/>
              <a:t>Equipment plan and schedule</a:t>
            </a:r>
          </a:p>
          <a:p>
            <a:pPr lvl="1"/>
            <a:r>
              <a:rPr lang="en-US" sz="1500" dirty="0"/>
              <a:t>Finish schedule</a:t>
            </a:r>
          </a:p>
          <a:p>
            <a:pPr lvl="1"/>
            <a:r>
              <a:rPr lang="en-US" sz="1500" dirty="0"/>
              <a:t>Plumbing plan and schedule</a:t>
            </a:r>
          </a:p>
          <a:p>
            <a:pPr lvl="2"/>
            <a:r>
              <a:rPr lang="en-US" sz="1300" dirty="0"/>
              <a:t>Grease trap </a:t>
            </a:r>
          </a:p>
          <a:p>
            <a:pPr lvl="1"/>
            <a:r>
              <a:rPr lang="en-US" sz="1500" dirty="0"/>
              <a:t>Mechanical plan</a:t>
            </a:r>
          </a:p>
          <a:p>
            <a:pPr lvl="2"/>
            <a:r>
              <a:rPr lang="en-US" sz="1300" dirty="0"/>
              <a:t>Ventilation hood</a:t>
            </a:r>
          </a:p>
          <a:p>
            <a:pPr lvl="1"/>
            <a:r>
              <a:rPr lang="en-US" sz="1500" dirty="0"/>
              <a:t>Electrical and lighting plan</a:t>
            </a:r>
          </a:p>
          <a:p>
            <a:pPr lvl="1"/>
            <a:r>
              <a:rPr lang="en-US" sz="1500" dirty="0"/>
              <a:t>Window and door schedule</a:t>
            </a:r>
          </a:p>
          <a:p>
            <a:pPr marL="624078" indent="-514350">
              <a:buClrTx/>
              <a:buFont typeface="+mj-lt"/>
              <a:buAutoNum type="arabicPeriod"/>
            </a:pPr>
            <a:endParaRPr lang="en-US" dirty="0"/>
          </a:p>
          <a:p>
            <a:endParaRPr lang="en-US" dirty="0"/>
          </a:p>
        </p:txBody>
      </p:sp>
    </p:spTree>
    <p:extLst>
      <p:ext uri="{BB962C8B-B14F-4D97-AF65-F5344CB8AC3E}">
        <p14:creationId xmlns:p14="http://schemas.microsoft.com/office/powerpoint/2010/main" val="2417369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2F0F03-A25F-596F-B267-6DA93C360B4A}"/>
              </a:ext>
            </a:extLst>
          </p:cNvPr>
          <p:cNvSpPr>
            <a:spLocks noGrp="1"/>
          </p:cNvSpPr>
          <p:nvPr>
            <p:ph type="title"/>
          </p:nvPr>
        </p:nvSpPr>
        <p:spPr>
          <a:xfrm>
            <a:off x="1333502" y="609600"/>
            <a:ext cx="8596668" cy="1320800"/>
          </a:xfrm>
        </p:spPr>
        <p:txBody>
          <a:bodyPr>
            <a:normAutofit/>
          </a:bodyPr>
          <a:lstStyle/>
          <a:p>
            <a:r>
              <a:rPr lang="en-US" b="1"/>
              <a:t>Plan Check Construction Inspections</a:t>
            </a:r>
          </a:p>
        </p:txBody>
      </p:sp>
      <p:sp>
        <p:nvSpPr>
          <p:cNvPr id="10" name="Isosceles Triangle 9">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FEBEC0BF-CF9A-D05A-C6A5-D5D959F6CD89}"/>
              </a:ext>
            </a:extLst>
          </p:cNvPr>
          <p:cNvSpPr>
            <a:spLocks noGrp="1"/>
          </p:cNvSpPr>
          <p:nvPr>
            <p:ph idx="1"/>
          </p:nvPr>
        </p:nvSpPr>
        <p:spPr>
          <a:xfrm>
            <a:off x="1490578" y="1714369"/>
            <a:ext cx="8852958" cy="4034497"/>
          </a:xfrm>
        </p:spPr>
        <p:txBody>
          <a:bodyPr>
            <a:noAutofit/>
          </a:bodyPr>
          <a:lstStyle/>
          <a:p>
            <a:pPr>
              <a:lnSpc>
                <a:spcPct val="90000"/>
              </a:lnSpc>
            </a:pPr>
            <a:r>
              <a:rPr lang="en-US" sz="1600" dirty="0"/>
              <a:t>After the approval of plans, inspections need to be conducted at different phases of construction to ensure the facility is being built as per plans, or revision may be need it. </a:t>
            </a:r>
          </a:p>
          <a:p>
            <a:pPr>
              <a:lnSpc>
                <a:spcPct val="90000"/>
              </a:lnSpc>
            </a:pPr>
            <a:endParaRPr lang="en-US" sz="1600" dirty="0"/>
          </a:p>
          <a:p>
            <a:pPr>
              <a:lnSpc>
                <a:spcPct val="90000"/>
              </a:lnSpc>
            </a:pPr>
            <a:r>
              <a:rPr lang="en-US" sz="1600" dirty="0"/>
              <a:t>Typically, there are 3 allotted inspections (major construction) and could be a combination of the following:</a:t>
            </a:r>
          </a:p>
          <a:p>
            <a:pPr lvl="1">
              <a:lnSpc>
                <a:spcPct val="90000"/>
              </a:lnSpc>
            </a:pPr>
            <a:r>
              <a:rPr lang="en-US" dirty="0"/>
              <a:t>Preliminary Inspection (Optional)</a:t>
            </a:r>
          </a:p>
          <a:p>
            <a:pPr lvl="1">
              <a:lnSpc>
                <a:spcPct val="90000"/>
              </a:lnSpc>
            </a:pPr>
            <a:r>
              <a:rPr lang="en-US" dirty="0"/>
              <a:t>Mid Inspection (50-80% Complete &amp; Required) May apply and pay for health permit </a:t>
            </a:r>
          </a:p>
          <a:p>
            <a:pPr lvl="1">
              <a:lnSpc>
                <a:spcPct val="90000"/>
              </a:lnSpc>
            </a:pPr>
            <a:r>
              <a:rPr lang="en-US" dirty="0"/>
              <a:t>Prefinal Inspection (Optional) May apply and pay for health permit </a:t>
            </a:r>
          </a:p>
          <a:p>
            <a:pPr lvl="1">
              <a:lnSpc>
                <a:spcPct val="90000"/>
              </a:lnSpc>
            </a:pPr>
            <a:r>
              <a:rPr lang="en-US" dirty="0"/>
              <a:t>Final Inspection (100% Complete &amp; Required) Building department final or TCO, fire department, air balance report etc. </a:t>
            </a:r>
          </a:p>
          <a:p>
            <a:pPr lvl="1">
              <a:lnSpc>
                <a:spcPct val="90000"/>
              </a:lnSpc>
            </a:pPr>
            <a:r>
              <a:rPr lang="en-US" dirty="0"/>
              <a:t>Any additional inspection after the 3 inspections would be charged an inspection fee</a:t>
            </a:r>
          </a:p>
          <a:p>
            <a:pPr marL="457200" lvl="1" indent="0">
              <a:lnSpc>
                <a:spcPct val="90000"/>
              </a:lnSpc>
              <a:buNone/>
            </a:pPr>
            <a:endParaRPr lang="en-US" dirty="0"/>
          </a:p>
          <a:p>
            <a:pPr>
              <a:lnSpc>
                <a:spcPct val="90000"/>
              </a:lnSpc>
            </a:pPr>
            <a:r>
              <a:rPr lang="en-US" sz="1600" dirty="0"/>
              <a:t>After Final Inspection, facility will be given approval to operate.</a:t>
            </a:r>
          </a:p>
        </p:txBody>
      </p:sp>
      <p:sp>
        <p:nvSpPr>
          <p:cNvPr id="18"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166030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882BC-BA89-436D-BB52-E30F7000F0D2}"/>
              </a:ext>
            </a:extLst>
          </p:cNvPr>
          <p:cNvSpPr>
            <a:spLocks noGrp="1"/>
          </p:cNvSpPr>
          <p:nvPr>
            <p:ph type="title"/>
          </p:nvPr>
        </p:nvSpPr>
        <p:spPr>
          <a:xfrm>
            <a:off x="5536734" y="609600"/>
            <a:ext cx="3737268" cy="1320800"/>
          </a:xfrm>
        </p:spPr>
        <p:txBody>
          <a:bodyPr>
            <a:normAutofit/>
          </a:bodyPr>
          <a:lstStyle/>
          <a:p>
            <a:pPr>
              <a:lnSpc>
                <a:spcPct val="90000"/>
              </a:lnSpc>
            </a:pPr>
            <a:r>
              <a:rPr lang="en-US" sz="2500" b="1"/>
              <a:t>Taking Over an Existing Food Facility -</a:t>
            </a:r>
            <a:br>
              <a:rPr lang="en-US" sz="2500" b="1"/>
            </a:br>
            <a:r>
              <a:rPr lang="en-US" sz="2500" b="1"/>
              <a:t>Change of Ownership</a:t>
            </a:r>
          </a:p>
        </p:txBody>
      </p:sp>
      <p:sp>
        <p:nvSpPr>
          <p:cNvPr id="3" name="Content Placeholder 2">
            <a:extLst>
              <a:ext uri="{FF2B5EF4-FFF2-40B4-BE49-F238E27FC236}">
                <a16:creationId xmlns:a16="http://schemas.microsoft.com/office/drawing/2014/main" id="{01349633-B7FE-4B51-9598-96A48146C39D}"/>
              </a:ext>
            </a:extLst>
          </p:cNvPr>
          <p:cNvSpPr>
            <a:spLocks noGrp="1"/>
          </p:cNvSpPr>
          <p:nvPr>
            <p:ph idx="1"/>
          </p:nvPr>
        </p:nvSpPr>
        <p:spPr>
          <a:xfrm>
            <a:off x="5209563" y="2160589"/>
            <a:ext cx="4064439" cy="3880773"/>
          </a:xfrm>
        </p:spPr>
        <p:txBody>
          <a:bodyPr>
            <a:normAutofit/>
          </a:bodyPr>
          <a:lstStyle/>
          <a:p>
            <a:pPr>
              <a:lnSpc>
                <a:spcPct val="90000"/>
              </a:lnSpc>
            </a:pPr>
            <a:r>
              <a:rPr lang="en-US"/>
              <a:t>Change of Ownership Requirements:</a:t>
            </a:r>
          </a:p>
          <a:p>
            <a:pPr lvl="1">
              <a:lnSpc>
                <a:spcPct val="90000"/>
              </a:lnSpc>
            </a:pPr>
            <a:r>
              <a:rPr lang="en-US"/>
              <a:t>Health permit application</a:t>
            </a:r>
          </a:p>
          <a:p>
            <a:pPr lvl="1">
              <a:lnSpc>
                <a:spcPct val="90000"/>
              </a:lnSpc>
            </a:pPr>
            <a:r>
              <a:rPr lang="en-US"/>
              <a:t>Change of ownership questionnaire</a:t>
            </a:r>
          </a:p>
          <a:p>
            <a:pPr lvl="1">
              <a:lnSpc>
                <a:spcPct val="90000"/>
              </a:lnSpc>
            </a:pPr>
            <a:r>
              <a:rPr lang="en-US"/>
              <a:t>Menu</a:t>
            </a:r>
          </a:p>
          <a:p>
            <a:pPr lvl="1">
              <a:lnSpc>
                <a:spcPct val="90000"/>
              </a:lnSpc>
            </a:pPr>
            <a:r>
              <a:rPr lang="en-US"/>
              <a:t>Proof of ownership</a:t>
            </a:r>
          </a:p>
          <a:p>
            <a:pPr>
              <a:lnSpc>
                <a:spcPct val="90000"/>
              </a:lnSpc>
            </a:pPr>
            <a:r>
              <a:rPr lang="en-US"/>
              <a:t>Documents will be reviewed and result in:</a:t>
            </a:r>
          </a:p>
          <a:p>
            <a:pPr lvl="1">
              <a:lnSpc>
                <a:spcPct val="90000"/>
              </a:lnSpc>
            </a:pPr>
            <a:r>
              <a:rPr lang="en-US"/>
              <a:t>Apply and Pay for Health Permit</a:t>
            </a:r>
          </a:p>
          <a:p>
            <a:pPr lvl="1">
              <a:lnSpc>
                <a:spcPct val="90000"/>
              </a:lnSpc>
            </a:pPr>
            <a:r>
              <a:rPr lang="en-US"/>
              <a:t>Field Consultation</a:t>
            </a:r>
          </a:p>
          <a:p>
            <a:pPr lvl="1">
              <a:lnSpc>
                <a:spcPct val="90000"/>
              </a:lnSpc>
            </a:pPr>
            <a:r>
              <a:rPr lang="en-US"/>
              <a:t>Plan Submittal</a:t>
            </a:r>
          </a:p>
          <a:p>
            <a:pPr lvl="1">
              <a:lnSpc>
                <a:spcPct val="90000"/>
              </a:lnSpc>
            </a:pPr>
            <a:endParaRPr lang="en-US"/>
          </a:p>
        </p:txBody>
      </p:sp>
      <p:pic>
        <p:nvPicPr>
          <p:cNvPr id="7" name="Picture 6">
            <a:extLst>
              <a:ext uri="{FF2B5EF4-FFF2-40B4-BE49-F238E27FC236}">
                <a16:creationId xmlns:a16="http://schemas.microsoft.com/office/drawing/2014/main" id="{2816A969-87B9-DFE3-8D4A-1E7A2BB74AEC}"/>
              </a:ext>
            </a:extLst>
          </p:cNvPr>
          <p:cNvPicPr>
            <a:picLocks noChangeAspect="1"/>
          </p:cNvPicPr>
          <p:nvPr/>
        </p:nvPicPr>
        <p:blipFill>
          <a:blip r:embed="rId2"/>
          <a:srcRect b="6250"/>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2" name="Isosceles Triangle 1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806211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C7046A9-C215-3692-B8C7-2272E34B2416}"/>
              </a:ext>
            </a:extLst>
          </p:cNvPr>
          <p:cNvSpPr>
            <a:spLocks noGrp="1"/>
          </p:cNvSpPr>
          <p:nvPr>
            <p:ph type="title"/>
          </p:nvPr>
        </p:nvSpPr>
        <p:spPr>
          <a:xfrm>
            <a:off x="643467" y="816638"/>
            <a:ext cx="3367359" cy="5224724"/>
          </a:xfrm>
        </p:spPr>
        <p:txBody>
          <a:bodyPr anchor="ctr">
            <a:normAutofit/>
          </a:bodyPr>
          <a:lstStyle/>
          <a:p>
            <a:r>
              <a:rPr lang="en-US" b="1"/>
              <a:t>Change of Ownership - Field Consultation</a:t>
            </a:r>
          </a:p>
        </p:txBody>
      </p:sp>
      <p:sp>
        <p:nvSpPr>
          <p:cNvPr id="3" name="Content Placeholder 2">
            <a:extLst>
              <a:ext uri="{FF2B5EF4-FFF2-40B4-BE49-F238E27FC236}">
                <a16:creationId xmlns:a16="http://schemas.microsoft.com/office/drawing/2014/main" id="{0D893B91-2DB6-993C-A447-4BBCBAF1F94A}"/>
              </a:ext>
            </a:extLst>
          </p:cNvPr>
          <p:cNvSpPr>
            <a:spLocks noGrp="1"/>
          </p:cNvSpPr>
          <p:nvPr>
            <p:ph idx="1"/>
          </p:nvPr>
        </p:nvSpPr>
        <p:spPr>
          <a:xfrm>
            <a:off x="4654295" y="816638"/>
            <a:ext cx="4619706" cy="5224724"/>
          </a:xfrm>
        </p:spPr>
        <p:txBody>
          <a:bodyPr anchor="ctr">
            <a:normAutofit lnSpcReduction="10000"/>
          </a:bodyPr>
          <a:lstStyle/>
          <a:p>
            <a:pPr>
              <a:lnSpc>
                <a:spcPct val="90000"/>
              </a:lnSpc>
            </a:pPr>
            <a:r>
              <a:rPr lang="en-US" sz="1500" dirty="0"/>
              <a:t>Field consultations are completed when:</a:t>
            </a:r>
          </a:p>
          <a:p>
            <a:pPr lvl="1">
              <a:lnSpc>
                <a:spcPct val="90000"/>
              </a:lnSpc>
            </a:pPr>
            <a:r>
              <a:rPr lang="en-US" sz="1500" dirty="0"/>
              <a:t>The facility has existing non-conforming conditions.</a:t>
            </a:r>
          </a:p>
          <a:p>
            <a:pPr lvl="1">
              <a:lnSpc>
                <a:spcPct val="90000"/>
              </a:lnSpc>
            </a:pPr>
            <a:r>
              <a:rPr lang="en-US" sz="1500" dirty="0"/>
              <a:t>The facility has replaced or added minor counter-top equipment.</a:t>
            </a:r>
          </a:p>
          <a:p>
            <a:pPr lvl="1">
              <a:lnSpc>
                <a:spcPct val="90000"/>
              </a:lnSpc>
            </a:pPr>
            <a:r>
              <a:rPr lang="en-US" sz="1500" dirty="0"/>
              <a:t>The facility has been closed for more than 6 months but all equipment remains on-site.</a:t>
            </a:r>
          </a:p>
          <a:p>
            <a:pPr lvl="1">
              <a:lnSpc>
                <a:spcPct val="90000"/>
              </a:lnSpc>
            </a:pPr>
            <a:r>
              <a:rPr lang="en-US" sz="1500" dirty="0"/>
              <a:t>When there is a change in menu, but the facility’s old equipment supports the new menu.</a:t>
            </a:r>
          </a:p>
          <a:p>
            <a:pPr lvl="1">
              <a:lnSpc>
                <a:spcPct val="90000"/>
              </a:lnSpc>
            </a:pPr>
            <a:endParaRPr lang="en-US" sz="1500" dirty="0"/>
          </a:p>
          <a:p>
            <a:pPr>
              <a:lnSpc>
                <a:spcPct val="90000"/>
              </a:lnSpc>
            </a:pPr>
            <a:r>
              <a:rPr lang="en-US" sz="1500" dirty="0"/>
              <a:t>Result: Facility may be approved to operate pending health permit application submittal</a:t>
            </a:r>
          </a:p>
          <a:p>
            <a:pPr lvl="1">
              <a:lnSpc>
                <a:spcPct val="90000"/>
              </a:lnSpc>
            </a:pPr>
            <a:r>
              <a:rPr lang="en-US" sz="1500" dirty="0"/>
              <a:t>Depends on the conditions on-site and if there are any items that need to be corrected.</a:t>
            </a:r>
          </a:p>
          <a:p>
            <a:pPr lvl="1">
              <a:lnSpc>
                <a:spcPct val="90000"/>
              </a:lnSpc>
            </a:pPr>
            <a:endParaRPr lang="en-US" sz="1500" dirty="0"/>
          </a:p>
          <a:p>
            <a:pPr>
              <a:lnSpc>
                <a:spcPct val="90000"/>
              </a:lnSpc>
            </a:pPr>
            <a:r>
              <a:rPr lang="en-US" sz="1500" dirty="0"/>
              <a:t>Field consultations are paid and scheduled (Current fee: $401). Additional inspections will require an additional fee. </a:t>
            </a:r>
          </a:p>
          <a:p>
            <a:pPr>
              <a:lnSpc>
                <a:spcPct val="90000"/>
              </a:lnSpc>
            </a:pPr>
            <a:endParaRPr lang="en-US" sz="1500" dirty="0"/>
          </a:p>
        </p:txBody>
      </p:sp>
    </p:spTree>
    <p:extLst>
      <p:ext uri="{BB962C8B-B14F-4D97-AF65-F5344CB8AC3E}">
        <p14:creationId xmlns:p14="http://schemas.microsoft.com/office/powerpoint/2010/main" val="583620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0F8102-A5C4-D426-B582-78EA19F6F350}"/>
            </a:ext>
          </a:extLst>
        </p:cNvPr>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C7DA2FB-00F6-C8E6-E1CF-303A2C034379}"/>
              </a:ext>
            </a:extLst>
          </p:cNvPr>
          <p:cNvSpPr>
            <a:spLocks noGrp="1"/>
          </p:cNvSpPr>
          <p:nvPr>
            <p:ph type="title"/>
          </p:nvPr>
        </p:nvSpPr>
        <p:spPr>
          <a:xfrm>
            <a:off x="643467" y="816638"/>
            <a:ext cx="3367359" cy="5224724"/>
          </a:xfrm>
        </p:spPr>
        <p:txBody>
          <a:bodyPr anchor="ctr">
            <a:normAutofit/>
          </a:bodyPr>
          <a:lstStyle/>
          <a:p>
            <a:r>
              <a:rPr lang="en-US" b="1" dirty="0"/>
              <a:t>Following Approval to Operate</a:t>
            </a:r>
          </a:p>
        </p:txBody>
      </p:sp>
      <p:sp>
        <p:nvSpPr>
          <p:cNvPr id="3" name="Content Placeholder 2">
            <a:extLst>
              <a:ext uri="{FF2B5EF4-FFF2-40B4-BE49-F238E27FC236}">
                <a16:creationId xmlns:a16="http://schemas.microsoft.com/office/drawing/2014/main" id="{78027F0D-F6DF-3759-D92F-F59A3133DCC6}"/>
              </a:ext>
            </a:extLst>
          </p:cNvPr>
          <p:cNvSpPr>
            <a:spLocks noGrp="1"/>
          </p:cNvSpPr>
          <p:nvPr>
            <p:ph idx="1"/>
          </p:nvPr>
        </p:nvSpPr>
        <p:spPr>
          <a:xfrm>
            <a:off x="4595302" y="1877960"/>
            <a:ext cx="4619706" cy="4163401"/>
          </a:xfrm>
        </p:spPr>
        <p:txBody>
          <a:bodyPr anchor="ctr">
            <a:normAutofit/>
          </a:bodyPr>
          <a:lstStyle/>
          <a:p>
            <a:r>
              <a:rPr lang="en-US" dirty="0"/>
              <a:t>Once a food facility has been granted approval to operate by a Plan Check EHS, the owner must apply for a health permit</a:t>
            </a:r>
          </a:p>
          <a:p>
            <a:r>
              <a:rPr lang="en-US" dirty="0"/>
              <a:t>Conditions of a health permit:</a:t>
            </a:r>
          </a:p>
          <a:p>
            <a:pPr lvl="1"/>
            <a:r>
              <a:rPr lang="en-US" dirty="0"/>
              <a:t>Facility will comply with relevant requirements of the California Retail Food Code (CalCode)</a:t>
            </a:r>
          </a:p>
          <a:p>
            <a:pPr lvl="1"/>
            <a:r>
              <a:rPr lang="en-US" dirty="0"/>
              <a:t>Allow access to FWHD Environmental Health Specialists for unannounced routine inspections </a:t>
            </a:r>
          </a:p>
          <a:p>
            <a:pPr lvl="1"/>
            <a:r>
              <a:rPr lang="en-US" dirty="0"/>
              <a:t>Rectify any conditions found to be out of compliance with CalCode</a:t>
            </a:r>
          </a:p>
          <a:p>
            <a:pPr lvl="1"/>
            <a:endParaRPr lang="en-US" dirty="0"/>
          </a:p>
          <a:p>
            <a:pPr lvl="1"/>
            <a:endParaRPr lang="en-US" dirty="0"/>
          </a:p>
          <a:p>
            <a:endParaRPr lang="en-US" dirty="0"/>
          </a:p>
        </p:txBody>
      </p:sp>
    </p:spTree>
    <p:extLst>
      <p:ext uri="{BB962C8B-B14F-4D97-AF65-F5344CB8AC3E}">
        <p14:creationId xmlns:p14="http://schemas.microsoft.com/office/powerpoint/2010/main" val="3385825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F7D42FF-DFE8-61A8-D3F8-75CF2313D1EB}"/>
              </a:ext>
            </a:extLst>
          </p:cNvPr>
          <p:cNvSpPr>
            <a:spLocks noGrp="1"/>
          </p:cNvSpPr>
          <p:nvPr>
            <p:ph type="title"/>
          </p:nvPr>
        </p:nvSpPr>
        <p:spPr>
          <a:xfrm>
            <a:off x="643467" y="816638"/>
            <a:ext cx="3367359" cy="5224724"/>
          </a:xfrm>
        </p:spPr>
        <p:txBody>
          <a:bodyPr anchor="ctr">
            <a:normAutofit/>
          </a:bodyPr>
          <a:lstStyle/>
          <a:p>
            <a:r>
              <a:rPr lang="en-US" b="1"/>
              <a:t>Food Facility Routine Inspections</a:t>
            </a:r>
          </a:p>
        </p:txBody>
      </p:sp>
      <p:sp>
        <p:nvSpPr>
          <p:cNvPr id="3" name="Content Placeholder 2">
            <a:extLst>
              <a:ext uri="{FF2B5EF4-FFF2-40B4-BE49-F238E27FC236}">
                <a16:creationId xmlns:a16="http://schemas.microsoft.com/office/drawing/2014/main" id="{635A6E1A-AB20-934D-0717-EE038CD11A1F}"/>
              </a:ext>
            </a:extLst>
          </p:cNvPr>
          <p:cNvSpPr>
            <a:spLocks noGrp="1"/>
          </p:cNvSpPr>
          <p:nvPr>
            <p:ph idx="1"/>
          </p:nvPr>
        </p:nvSpPr>
        <p:spPr>
          <a:xfrm>
            <a:off x="4654295" y="816638"/>
            <a:ext cx="4619706" cy="5224724"/>
          </a:xfrm>
        </p:spPr>
        <p:txBody>
          <a:bodyPr anchor="ctr">
            <a:normAutofit/>
          </a:bodyPr>
          <a:lstStyle/>
          <a:p>
            <a:pPr>
              <a:lnSpc>
                <a:spcPct val="90000"/>
              </a:lnSpc>
            </a:pPr>
            <a:r>
              <a:rPr lang="en-US" sz="1300"/>
              <a:t>FWHD conducts routine risk-based inspections, focused on conditions that strongly affect food safety and foodborne illness (“major risk factors”), including:</a:t>
            </a:r>
          </a:p>
          <a:p>
            <a:pPr lvl="1">
              <a:lnSpc>
                <a:spcPct val="90000"/>
              </a:lnSpc>
            </a:pPr>
            <a:r>
              <a:rPr lang="en-US" sz="1300"/>
              <a:t>Employee hygiene</a:t>
            </a:r>
          </a:p>
          <a:p>
            <a:pPr lvl="1">
              <a:lnSpc>
                <a:spcPct val="90000"/>
              </a:lnSpc>
            </a:pPr>
            <a:r>
              <a:rPr lang="en-US" sz="1300"/>
              <a:t>Food from approved sources</a:t>
            </a:r>
          </a:p>
          <a:p>
            <a:pPr lvl="1">
              <a:lnSpc>
                <a:spcPct val="90000"/>
              </a:lnSpc>
            </a:pPr>
            <a:r>
              <a:rPr lang="en-US" sz="1300"/>
              <a:t>Cooking and holding temperatures</a:t>
            </a:r>
          </a:p>
          <a:p>
            <a:pPr lvl="1">
              <a:lnSpc>
                <a:spcPct val="90000"/>
              </a:lnSpc>
            </a:pPr>
            <a:r>
              <a:rPr lang="en-US" sz="1300"/>
              <a:t>Protection from contamination</a:t>
            </a:r>
          </a:p>
          <a:p>
            <a:pPr lvl="1">
              <a:lnSpc>
                <a:spcPct val="90000"/>
              </a:lnSpc>
            </a:pPr>
            <a:r>
              <a:rPr lang="en-US" sz="1300"/>
              <a:t>Vermin exclusion</a:t>
            </a:r>
          </a:p>
          <a:p>
            <a:pPr marL="0" indent="0">
              <a:lnSpc>
                <a:spcPct val="90000"/>
              </a:lnSpc>
              <a:buNone/>
            </a:pPr>
            <a:endParaRPr lang="en-US" sz="1300"/>
          </a:p>
          <a:p>
            <a:pPr>
              <a:lnSpc>
                <a:spcPct val="90000"/>
              </a:lnSpc>
            </a:pPr>
            <a:r>
              <a:rPr lang="en-US" sz="1300"/>
              <a:t>Routine inspections occur 1-2 times annually* and include:</a:t>
            </a:r>
          </a:p>
          <a:p>
            <a:pPr lvl="1">
              <a:lnSpc>
                <a:spcPct val="90000"/>
              </a:lnSpc>
            </a:pPr>
            <a:r>
              <a:rPr lang="en-US" sz="1300"/>
              <a:t>Walkthrough of entire facility</a:t>
            </a:r>
          </a:p>
          <a:p>
            <a:pPr lvl="1">
              <a:lnSpc>
                <a:spcPct val="90000"/>
              </a:lnSpc>
            </a:pPr>
            <a:r>
              <a:rPr lang="en-US" sz="1300"/>
              <a:t>Review of facilities procedures/processes</a:t>
            </a:r>
          </a:p>
          <a:p>
            <a:pPr lvl="1">
              <a:lnSpc>
                <a:spcPct val="90000"/>
              </a:lnSpc>
            </a:pPr>
            <a:r>
              <a:rPr lang="en-US" sz="1300"/>
              <a:t>Opportunities for operator/staff education</a:t>
            </a:r>
          </a:p>
          <a:p>
            <a:pPr lvl="1">
              <a:lnSpc>
                <a:spcPct val="90000"/>
              </a:lnSpc>
            </a:pPr>
            <a:r>
              <a:rPr lang="en-US" sz="1300"/>
              <a:t>Inspection report detailing observed violations and corrective actions</a:t>
            </a:r>
          </a:p>
          <a:p>
            <a:pPr marL="457200" lvl="1" indent="0">
              <a:lnSpc>
                <a:spcPct val="90000"/>
              </a:lnSpc>
              <a:buNone/>
            </a:pPr>
            <a:endParaRPr lang="en-US" sz="1300"/>
          </a:p>
          <a:p>
            <a:pPr marL="457200" lvl="1" indent="0">
              <a:lnSpc>
                <a:spcPct val="90000"/>
              </a:lnSpc>
              <a:buNone/>
            </a:pPr>
            <a:r>
              <a:rPr lang="en-US" sz="1300" i="1"/>
              <a:t>*Additional inspections may occur in response to public complaints or foodborne illness investigations</a:t>
            </a:r>
          </a:p>
          <a:p>
            <a:pPr marL="0" indent="0">
              <a:lnSpc>
                <a:spcPct val="90000"/>
              </a:lnSpc>
              <a:buNone/>
            </a:pPr>
            <a:endParaRPr lang="en-US" sz="1300"/>
          </a:p>
        </p:txBody>
      </p:sp>
    </p:spTree>
    <p:extLst>
      <p:ext uri="{BB962C8B-B14F-4D97-AF65-F5344CB8AC3E}">
        <p14:creationId xmlns:p14="http://schemas.microsoft.com/office/powerpoint/2010/main" val="1057194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172021-E821-FADB-91B2-95CA305F29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17681-4285-1262-0E00-F03EE4B93369}"/>
              </a:ext>
            </a:extLst>
          </p:cNvPr>
          <p:cNvSpPr>
            <a:spLocks noGrp="1"/>
          </p:cNvSpPr>
          <p:nvPr>
            <p:ph type="title"/>
          </p:nvPr>
        </p:nvSpPr>
        <p:spPr>
          <a:xfrm>
            <a:off x="4997309" y="609600"/>
            <a:ext cx="4276692" cy="1320800"/>
          </a:xfrm>
        </p:spPr>
        <p:txBody>
          <a:bodyPr anchor="ctr">
            <a:normAutofit/>
          </a:bodyPr>
          <a:lstStyle/>
          <a:p>
            <a:r>
              <a:rPr lang="en-US" b="1"/>
              <a:t>Food Facility Inspection Reports</a:t>
            </a:r>
          </a:p>
        </p:txBody>
      </p:sp>
      <p:pic>
        <p:nvPicPr>
          <p:cNvPr id="5" name="Picture 4">
            <a:extLst>
              <a:ext uri="{FF2B5EF4-FFF2-40B4-BE49-F238E27FC236}">
                <a16:creationId xmlns:a16="http://schemas.microsoft.com/office/drawing/2014/main" id="{3EEB0A5E-BBAF-41FA-0412-36A773337744}"/>
              </a:ext>
            </a:extLst>
          </p:cNvPr>
          <p:cNvPicPr>
            <a:picLocks noChangeAspect="1"/>
          </p:cNvPicPr>
          <p:nvPr/>
        </p:nvPicPr>
        <p:blipFill>
          <a:blip r:embed="rId2"/>
          <a:stretch>
            <a:fillRect/>
          </a:stretch>
        </p:blipFill>
        <p:spPr>
          <a:xfrm>
            <a:off x="294968" y="1455174"/>
            <a:ext cx="4602494" cy="4027181"/>
          </a:xfrm>
          <a:prstGeom prst="rect">
            <a:avLst/>
          </a:prstGeom>
        </p:spPr>
      </p:pic>
      <p:sp>
        <p:nvSpPr>
          <p:cNvPr id="3" name="Content Placeholder 2">
            <a:extLst>
              <a:ext uri="{FF2B5EF4-FFF2-40B4-BE49-F238E27FC236}">
                <a16:creationId xmlns:a16="http://schemas.microsoft.com/office/drawing/2014/main" id="{AAC10BDA-9F46-5023-CCCE-31A84D442A76}"/>
              </a:ext>
            </a:extLst>
          </p:cNvPr>
          <p:cNvSpPr>
            <a:spLocks noGrp="1"/>
          </p:cNvSpPr>
          <p:nvPr>
            <p:ph idx="1"/>
          </p:nvPr>
        </p:nvSpPr>
        <p:spPr>
          <a:xfrm>
            <a:off x="4985823" y="2160589"/>
            <a:ext cx="4285176" cy="3768573"/>
          </a:xfrm>
        </p:spPr>
        <p:txBody>
          <a:bodyPr>
            <a:normAutofit fontScale="92500" lnSpcReduction="20000"/>
          </a:bodyPr>
          <a:lstStyle/>
          <a:p>
            <a:pPr>
              <a:lnSpc>
                <a:spcPct val="90000"/>
              </a:lnSpc>
            </a:pPr>
            <a:r>
              <a:rPr lang="en-US" sz="1400"/>
              <a:t>Reports information on:</a:t>
            </a:r>
          </a:p>
          <a:p>
            <a:pPr lvl="1">
              <a:lnSpc>
                <a:spcPct val="90000"/>
              </a:lnSpc>
            </a:pPr>
            <a:r>
              <a:rPr lang="en-US" sz="1400"/>
              <a:t>Violations given</a:t>
            </a:r>
          </a:p>
          <a:p>
            <a:pPr lvl="1">
              <a:lnSpc>
                <a:spcPct val="90000"/>
              </a:lnSpc>
            </a:pPr>
            <a:r>
              <a:rPr lang="en-US" sz="1400"/>
              <a:t>Observation that caused violation to be marked</a:t>
            </a:r>
          </a:p>
          <a:p>
            <a:pPr lvl="1">
              <a:lnSpc>
                <a:spcPct val="90000"/>
              </a:lnSpc>
            </a:pPr>
            <a:r>
              <a:rPr lang="en-US" sz="1400"/>
              <a:t>Corrective action(s) that need to be made to rectify violation</a:t>
            </a:r>
          </a:p>
          <a:p>
            <a:pPr lvl="1">
              <a:lnSpc>
                <a:spcPct val="90000"/>
              </a:lnSpc>
            </a:pPr>
            <a:endParaRPr lang="en-US" sz="1400"/>
          </a:p>
          <a:p>
            <a:pPr>
              <a:lnSpc>
                <a:spcPct val="90000"/>
              </a:lnSpc>
            </a:pPr>
            <a:r>
              <a:rPr lang="en-US" sz="1400"/>
              <a:t>Inspection scores:</a:t>
            </a:r>
          </a:p>
          <a:p>
            <a:pPr lvl="1">
              <a:lnSpc>
                <a:spcPct val="90000"/>
              </a:lnSpc>
            </a:pPr>
            <a:r>
              <a:rPr lang="en-US" sz="1400"/>
              <a:t>Facilities start an inspection with a score of 100</a:t>
            </a:r>
          </a:p>
          <a:p>
            <a:pPr lvl="1">
              <a:lnSpc>
                <a:spcPct val="90000"/>
              </a:lnSpc>
            </a:pPr>
            <a:r>
              <a:rPr lang="en-US" sz="1400"/>
              <a:t>Each observed violation deducts a point value, assigned based on public health risk associated with observation</a:t>
            </a:r>
          </a:p>
          <a:p>
            <a:pPr lvl="2">
              <a:lnSpc>
                <a:spcPct val="90000"/>
              </a:lnSpc>
            </a:pPr>
            <a:r>
              <a:rPr lang="en-US"/>
              <a:t>“Good Retail Practices” = 1-point deduction</a:t>
            </a:r>
          </a:p>
          <a:p>
            <a:pPr lvl="2">
              <a:lnSpc>
                <a:spcPct val="90000"/>
              </a:lnSpc>
            </a:pPr>
            <a:r>
              <a:rPr lang="en-US"/>
              <a:t>Minor violations = 2-point deduction</a:t>
            </a:r>
          </a:p>
          <a:p>
            <a:pPr lvl="2">
              <a:lnSpc>
                <a:spcPct val="90000"/>
              </a:lnSpc>
            </a:pPr>
            <a:r>
              <a:rPr lang="en-US"/>
              <a:t>Major violations = 4-point deduction</a:t>
            </a:r>
          </a:p>
          <a:p>
            <a:pPr marL="0" indent="0">
              <a:lnSpc>
                <a:spcPct val="90000"/>
              </a:lnSpc>
              <a:buNone/>
            </a:pPr>
            <a:endParaRPr lang="en-US" sz="1400"/>
          </a:p>
        </p:txBody>
      </p:sp>
    </p:spTree>
    <p:extLst>
      <p:ext uri="{BB962C8B-B14F-4D97-AF65-F5344CB8AC3E}">
        <p14:creationId xmlns:p14="http://schemas.microsoft.com/office/powerpoint/2010/main" val="471159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18147-8616-A4D0-88F2-64E2A0D695EC}"/>
              </a:ext>
            </a:extLst>
          </p:cNvPr>
          <p:cNvSpPr>
            <a:spLocks noGrp="1"/>
          </p:cNvSpPr>
          <p:nvPr>
            <p:ph type="title"/>
          </p:nvPr>
        </p:nvSpPr>
        <p:spPr>
          <a:xfrm>
            <a:off x="677327" y="609600"/>
            <a:ext cx="3462053" cy="1320800"/>
          </a:xfrm>
        </p:spPr>
        <p:txBody>
          <a:bodyPr anchor="ctr">
            <a:normAutofit/>
          </a:bodyPr>
          <a:lstStyle/>
          <a:p>
            <a:pPr>
              <a:lnSpc>
                <a:spcPct val="90000"/>
              </a:lnSpc>
            </a:pPr>
            <a:r>
              <a:rPr lang="en-US" sz="2800" b="1" dirty="0"/>
              <a:t>Food Facility Inspection Results</a:t>
            </a:r>
          </a:p>
        </p:txBody>
      </p:sp>
      <p:sp>
        <p:nvSpPr>
          <p:cNvPr id="3" name="Content Placeholder 2">
            <a:extLst>
              <a:ext uri="{FF2B5EF4-FFF2-40B4-BE49-F238E27FC236}">
                <a16:creationId xmlns:a16="http://schemas.microsoft.com/office/drawing/2014/main" id="{8F5B7D5C-ACEC-6DB4-E688-FEECBA93D55C}"/>
              </a:ext>
            </a:extLst>
          </p:cNvPr>
          <p:cNvSpPr>
            <a:spLocks noGrp="1"/>
          </p:cNvSpPr>
          <p:nvPr>
            <p:ph idx="1"/>
          </p:nvPr>
        </p:nvSpPr>
        <p:spPr>
          <a:xfrm>
            <a:off x="216310" y="1930401"/>
            <a:ext cx="4807974" cy="4110962"/>
          </a:xfrm>
        </p:spPr>
        <p:txBody>
          <a:bodyPr>
            <a:normAutofit fontScale="92500" lnSpcReduction="10000"/>
          </a:bodyPr>
          <a:lstStyle/>
          <a:p>
            <a:pPr>
              <a:lnSpc>
                <a:spcPct val="90000"/>
              </a:lnSpc>
            </a:pPr>
            <a:r>
              <a:rPr lang="en-US" sz="1300" dirty="0"/>
              <a:t>Open food facilities like restaurants receive a grade during their routine inspection</a:t>
            </a:r>
          </a:p>
          <a:p>
            <a:pPr marL="0" indent="0">
              <a:lnSpc>
                <a:spcPct val="90000"/>
              </a:lnSpc>
              <a:buNone/>
            </a:pPr>
            <a:r>
              <a:rPr lang="en-US" sz="1300" dirty="0"/>
              <a:t> </a:t>
            </a:r>
          </a:p>
          <a:p>
            <a:pPr lvl="2">
              <a:lnSpc>
                <a:spcPct val="90000"/>
              </a:lnSpc>
            </a:pPr>
            <a:r>
              <a:rPr lang="en-US" sz="1300" dirty="0"/>
              <a:t>100-90 - A Grade</a:t>
            </a:r>
          </a:p>
          <a:p>
            <a:pPr lvl="2">
              <a:lnSpc>
                <a:spcPct val="90000"/>
              </a:lnSpc>
            </a:pPr>
            <a:r>
              <a:rPr lang="en-US" sz="1300" dirty="0"/>
              <a:t>80-89 - B Grade</a:t>
            </a:r>
          </a:p>
          <a:p>
            <a:pPr lvl="2">
              <a:lnSpc>
                <a:spcPct val="90000"/>
              </a:lnSpc>
            </a:pPr>
            <a:r>
              <a:rPr lang="en-US" sz="1300" dirty="0"/>
              <a:t>70-79 - C Grade</a:t>
            </a:r>
          </a:p>
          <a:p>
            <a:pPr lvl="2">
              <a:lnSpc>
                <a:spcPct val="90000"/>
              </a:lnSpc>
            </a:pPr>
            <a:r>
              <a:rPr lang="en-US" sz="1300" dirty="0"/>
              <a:t>&lt;69 – Closure</a:t>
            </a:r>
          </a:p>
          <a:p>
            <a:pPr lvl="2">
              <a:lnSpc>
                <a:spcPct val="90000"/>
              </a:lnSpc>
            </a:pPr>
            <a:endParaRPr lang="en-US" sz="1300" dirty="0"/>
          </a:p>
          <a:p>
            <a:pPr lvl="2">
              <a:lnSpc>
                <a:spcPct val="90000"/>
              </a:lnSpc>
            </a:pPr>
            <a:r>
              <a:rPr lang="en-US" sz="1300" dirty="0"/>
              <a:t>Potential reasons for downgrade: Multiple major violations based on the major risk factors</a:t>
            </a:r>
          </a:p>
          <a:p>
            <a:pPr lvl="2">
              <a:lnSpc>
                <a:spcPct val="90000"/>
              </a:lnSpc>
            </a:pPr>
            <a:endParaRPr lang="en-US" sz="1300" dirty="0"/>
          </a:p>
          <a:p>
            <a:pPr>
              <a:lnSpc>
                <a:spcPct val="90000"/>
              </a:lnSpc>
            </a:pPr>
            <a:r>
              <a:rPr lang="en-US" sz="1300" dirty="0"/>
              <a:t>Potential reasons for closure:</a:t>
            </a:r>
          </a:p>
          <a:p>
            <a:pPr lvl="1">
              <a:lnSpc>
                <a:spcPct val="90000"/>
              </a:lnSpc>
            </a:pPr>
            <a:r>
              <a:rPr lang="en-US" sz="1300" dirty="0"/>
              <a:t>Presence of vermin (rodents, flies, and cockroaches)</a:t>
            </a:r>
          </a:p>
          <a:p>
            <a:pPr lvl="1">
              <a:lnSpc>
                <a:spcPct val="90000"/>
              </a:lnSpc>
            </a:pPr>
            <a:r>
              <a:rPr lang="en-US" sz="1300" dirty="0"/>
              <a:t>No hot water, no water</a:t>
            </a:r>
          </a:p>
          <a:p>
            <a:pPr lvl="1">
              <a:lnSpc>
                <a:spcPct val="90000"/>
              </a:lnSpc>
            </a:pPr>
            <a:r>
              <a:rPr lang="en-US" sz="1300" dirty="0"/>
              <a:t>Failing sewer system</a:t>
            </a:r>
          </a:p>
          <a:p>
            <a:pPr lvl="1">
              <a:lnSpc>
                <a:spcPct val="90000"/>
              </a:lnSpc>
            </a:pPr>
            <a:r>
              <a:rPr lang="en-US" sz="1300" dirty="0"/>
              <a:t>No valid health permit</a:t>
            </a:r>
          </a:p>
          <a:p>
            <a:pPr lvl="1">
              <a:lnSpc>
                <a:spcPct val="90000"/>
              </a:lnSpc>
            </a:pPr>
            <a:endParaRPr lang="en-US" sz="900" dirty="0"/>
          </a:p>
          <a:p>
            <a:pPr marL="0" indent="0">
              <a:lnSpc>
                <a:spcPct val="90000"/>
              </a:lnSpc>
              <a:buNone/>
            </a:pPr>
            <a:endParaRPr lang="en-US" sz="900" dirty="0"/>
          </a:p>
        </p:txBody>
      </p:sp>
      <p:pic>
        <p:nvPicPr>
          <p:cNvPr id="6" name="Picture 5">
            <a:extLst>
              <a:ext uri="{FF2B5EF4-FFF2-40B4-BE49-F238E27FC236}">
                <a16:creationId xmlns:a16="http://schemas.microsoft.com/office/drawing/2014/main" id="{7EBAA3BD-E610-5B23-E0FD-4ABD44C7D9CD}"/>
              </a:ext>
            </a:extLst>
          </p:cNvPr>
          <p:cNvPicPr>
            <a:picLocks noChangeAspect="1"/>
          </p:cNvPicPr>
          <p:nvPr/>
        </p:nvPicPr>
        <p:blipFill>
          <a:blip r:embed="rId2"/>
          <a:srcRect l="864"/>
          <a:stretch>
            <a:fillRect/>
          </a:stretch>
        </p:blipFill>
        <p:spPr>
          <a:xfrm>
            <a:off x="5258401" y="1130710"/>
            <a:ext cx="1670088" cy="2166745"/>
          </a:xfrm>
          <a:prstGeom prst="rect">
            <a:avLst/>
          </a:prstGeom>
        </p:spPr>
      </p:pic>
      <p:pic>
        <p:nvPicPr>
          <p:cNvPr id="5" name="Picture 4">
            <a:extLst>
              <a:ext uri="{FF2B5EF4-FFF2-40B4-BE49-F238E27FC236}">
                <a16:creationId xmlns:a16="http://schemas.microsoft.com/office/drawing/2014/main" id="{CB461789-4F2B-15BC-DD12-96D2327CEAF5}"/>
              </a:ext>
            </a:extLst>
          </p:cNvPr>
          <p:cNvPicPr>
            <a:picLocks noChangeAspect="1"/>
          </p:cNvPicPr>
          <p:nvPr/>
        </p:nvPicPr>
        <p:blipFill>
          <a:blip r:embed="rId3"/>
          <a:stretch>
            <a:fillRect/>
          </a:stretch>
        </p:blipFill>
        <p:spPr>
          <a:xfrm>
            <a:off x="7294841" y="1130711"/>
            <a:ext cx="1673810" cy="2166745"/>
          </a:xfrm>
          <a:prstGeom prst="rect">
            <a:avLst/>
          </a:prstGeom>
        </p:spPr>
      </p:pic>
      <p:pic>
        <p:nvPicPr>
          <p:cNvPr id="4" name="Picture 3">
            <a:extLst>
              <a:ext uri="{FF2B5EF4-FFF2-40B4-BE49-F238E27FC236}">
                <a16:creationId xmlns:a16="http://schemas.microsoft.com/office/drawing/2014/main" id="{C18ADDA4-FC31-3AC0-033C-E1FC72C81E5B}"/>
              </a:ext>
            </a:extLst>
          </p:cNvPr>
          <p:cNvPicPr>
            <a:picLocks noChangeAspect="1"/>
          </p:cNvPicPr>
          <p:nvPr/>
        </p:nvPicPr>
        <p:blipFill>
          <a:blip r:embed="rId4"/>
          <a:stretch>
            <a:fillRect/>
          </a:stretch>
        </p:blipFill>
        <p:spPr>
          <a:xfrm>
            <a:off x="5251123" y="3633784"/>
            <a:ext cx="1670088" cy="2168946"/>
          </a:xfrm>
          <a:prstGeom prst="rect">
            <a:avLst/>
          </a:prstGeom>
        </p:spPr>
      </p:pic>
      <p:pic>
        <p:nvPicPr>
          <p:cNvPr id="7" name="Picture 6">
            <a:extLst>
              <a:ext uri="{FF2B5EF4-FFF2-40B4-BE49-F238E27FC236}">
                <a16:creationId xmlns:a16="http://schemas.microsoft.com/office/drawing/2014/main" id="{7F0220C4-A302-6A49-1854-F29F31DCF262}"/>
              </a:ext>
            </a:extLst>
          </p:cNvPr>
          <p:cNvPicPr>
            <a:picLocks noChangeAspect="1"/>
          </p:cNvPicPr>
          <p:nvPr/>
        </p:nvPicPr>
        <p:blipFill>
          <a:blip r:embed="rId5"/>
          <a:stretch>
            <a:fillRect/>
          </a:stretch>
        </p:blipFill>
        <p:spPr>
          <a:xfrm>
            <a:off x="7298563" y="3633784"/>
            <a:ext cx="1670088" cy="2168946"/>
          </a:xfrm>
          <a:prstGeom prst="rect">
            <a:avLst/>
          </a:prstGeom>
        </p:spPr>
      </p:pic>
    </p:spTree>
    <p:extLst>
      <p:ext uri="{BB962C8B-B14F-4D97-AF65-F5344CB8AC3E}">
        <p14:creationId xmlns:p14="http://schemas.microsoft.com/office/powerpoint/2010/main" val="1755949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D42FF-DFE8-61A8-D3F8-75CF2313D1EB}"/>
              </a:ext>
            </a:extLst>
          </p:cNvPr>
          <p:cNvSpPr>
            <a:spLocks noGrp="1"/>
          </p:cNvSpPr>
          <p:nvPr>
            <p:ph type="title"/>
          </p:nvPr>
        </p:nvSpPr>
        <p:spPr>
          <a:xfrm>
            <a:off x="1043950" y="1179151"/>
            <a:ext cx="3300646" cy="4463889"/>
          </a:xfrm>
        </p:spPr>
        <p:txBody>
          <a:bodyPr anchor="ctr">
            <a:normAutofit/>
          </a:bodyPr>
          <a:lstStyle/>
          <a:p>
            <a:r>
              <a:rPr lang="en-US" b="1"/>
              <a:t>Summary</a:t>
            </a:r>
          </a:p>
        </p:txBody>
      </p:sp>
      <p:sp>
        <p:nvSpPr>
          <p:cNvPr id="16" name="Isosceles Triangle 15">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8" name="Straight Connector 17">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635A6E1A-AB20-934D-0717-EE038CD11A1F}"/>
              </a:ext>
            </a:extLst>
          </p:cNvPr>
          <p:cNvSpPr>
            <a:spLocks noGrp="1"/>
          </p:cNvSpPr>
          <p:nvPr>
            <p:ph idx="1"/>
          </p:nvPr>
        </p:nvSpPr>
        <p:spPr>
          <a:xfrm>
            <a:off x="4978918" y="1109145"/>
            <a:ext cx="6341016" cy="4603900"/>
          </a:xfrm>
        </p:spPr>
        <p:txBody>
          <a:bodyPr anchor="ctr">
            <a:normAutofit/>
          </a:bodyPr>
          <a:lstStyle/>
          <a:p>
            <a:r>
              <a:rPr lang="en-US" dirty="0"/>
              <a:t>There are multiple paths to obtain a health permit </a:t>
            </a:r>
          </a:p>
          <a:p>
            <a:pPr lvl="1"/>
            <a:r>
              <a:rPr lang="en-US" dirty="0"/>
              <a:t>All new food facility builds require Plan Check review and approval</a:t>
            </a:r>
          </a:p>
          <a:p>
            <a:pPr lvl="1"/>
            <a:r>
              <a:rPr lang="en-US" dirty="0"/>
              <a:t>If taking over an existing food facility, a Plan Check specialist will assess your facility and confirm next steps</a:t>
            </a:r>
          </a:p>
          <a:p>
            <a:r>
              <a:rPr lang="en-US" dirty="0"/>
              <a:t>Once a health permit is obtained:</a:t>
            </a:r>
          </a:p>
          <a:p>
            <a:pPr lvl="1"/>
            <a:r>
              <a:rPr lang="en-US" dirty="0"/>
              <a:t>A facility is subject to unannounced routine inspections </a:t>
            </a:r>
          </a:p>
          <a:p>
            <a:pPr lvl="1"/>
            <a:r>
              <a:rPr lang="en-US" dirty="0"/>
              <a:t>Noncompliant conditions in facility must be rectified, once identified</a:t>
            </a:r>
          </a:p>
        </p:txBody>
      </p:sp>
      <p:sp>
        <p:nvSpPr>
          <p:cNvPr id="20" name="Isosceles Triangle 19">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22332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D42FF-DFE8-61A8-D3F8-75CF2313D1EB}"/>
              </a:ext>
            </a:extLst>
          </p:cNvPr>
          <p:cNvSpPr>
            <a:spLocks noGrp="1"/>
          </p:cNvSpPr>
          <p:nvPr>
            <p:ph type="title"/>
          </p:nvPr>
        </p:nvSpPr>
        <p:spPr>
          <a:xfrm>
            <a:off x="801273" y="427669"/>
            <a:ext cx="8596668" cy="1320800"/>
          </a:xfrm>
        </p:spPr>
        <p:txBody>
          <a:bodyPr/>
          <a:lstStyle/>
          <a:p>
            <a:pPr algn="ctr"/>
            <a:r>
              <a:rPr lang="en-US" b="1" dirty="0">
                <a:solidFill>
                  <a:schemeClr val="tx1"/>
                </a:solidFill>
              </a:rPr>
              <a:t>Contacts</a:t>
            </a:r>
          </a:p>
        </p:txBody>
      </p:sp>
      <p:sp>
        <p:nvSpPr>
          <p:cNvPr id="3" name="Content Placeholder 2">
            <a:extLst>
              <a:ext uri="{FF2B5EF4-FFF2-40B4-BE49-F238E27FC236}">
                <a16:creationId xmlns:a16="http://schemas.microsoft.com/office/drawing/2014/main" id="{635A6E1A-AB20-934D-0717-EE038CD11A1F}"/>
              </a:ext>
            </a:extLst>
          </p:cNvPr>
          <p:cNvSpPr>
            <a:spLocks noGrp="1"/>
          </p:cNvSpPr>
          <p:nvPr>
            <p:ph idx="1"/>
          </p:nvPr>
        </p:nvSpPr>
        <p:spPr>
          <a:xfrm>
            <a:off x="1144988" y="1515239"/>
            <a:ext cx="8677780" cy="4800876"/>
          </a:xfrm>
        </p:spPr>
        <p:txBody>
          <a:bodyPr>
            <a:normAutofit/>
          </a:bodyPr>
          <a:lstStyle/>
          <a:p>
            <a:r>
              <a:rPr lang="en-US" sz="2400" dirty="0">
                <a:solidFill>
                  <a:schemeClr val="tx1"/>
                </a:solidFill>
              </a:rPr>
              <a:t>For Health Permit Inquiries:</a:t>
            </a:r>
          </a:p>
          <a:p>
            <a:pPr lvl="1"/>
            <a:r>
              <a:rPr lang="en-US" sz="2200" dirty="0">
                <a:solidFill>
                  <a:schemeClr val="tx1"/>
                </a:solidFill>
                <a:hlinkClick r:id="rId2"/>
              </a:rPr>
              <a:t>FHDPermits@sdcounty.ca.gov</a:t>
            </a:r>
            <a:endParaRPr lang="en-US" sz="2200" dirty="0">
              <a:solidFill>
                <a:schemeClr val="tx1"/>
              </a:solidFill>
            </a:endParaRPr>
          </a:p>
          <a:p>
            <a:pPr lvl="1"/>
            <a:r>
              <a:rPr lang="en-US" sz="2200" dirty="0">
                <a:solidFill>
                  <a:schemeClr val="tx1"/>
                </a:solidFill>
              </a:rPr>
              <a:t>(858) 505-6666</a:t>
            </a:r>
          </a:p>
          <a:p>
            <a:r>
              <a:rPr lang="en-US" sz="2400" dirty="0">
                <a:solidFill>
                  <a:schemeClr val="tx1"/>
                </a:solidFill>
              </a:rPr>
              <a:t>For Plan Check General Inquiries:</a:t>
            </a:r>
          </a:p>
          <a:p>
            <a:pPr lvl="1"/>
            <a:r>
              <a:rPr lang="en-US" sz="2200" dirty="0">
                <a:solidFill>
                  <a:schemeClr val="tx1"/>
                </a:solidFill>
                <a:hlinkClick r:id="rId3"/>
              </a:rPr>
              <a:t>www.sdcountyplancheck.org</a:t>
            </a:r>
            <a:r>
              <a:rPr lang="en-US" sz="2200" dirty="0">
                <a:solidFill>
                  <a:schemeClr val="tx1"/>
                </a:solidFill>
              </a:rPr>
              <a:t> – submit an online inquiry</a:t>
            </a:r>
          </a:p>
          <a:p>
            <a:pPr lvl="1"/>
            <a:r>
              <a:rPr lang="en-US" sz="2200" dirty="0">
                <a:solidFill>
                  <a:schemeClr val="tx1"/>
                </a:solidFill>
              </a:rPr>
              <a:t> (858) 505-6660 </a:t>
            </a:r>
          </a:p>
          <a:p>
            <a:r>
              <a:rPr lang="en-US" sz="2400" dirty="0">
                <a:solidFill>
                  <a:schemeClr val="tx1"/>
                </a:solidFill>
              </a:rPr>
              <a:t>For General Inquiries: </a:t>
            </a:r>
          </a:p>
          <a:p>
            <a:pPr lvl="1"/>
            <a:r>
              <a:rPr lang="en-US" sz="2200" dirty="0">
                <a:solidFill>
                  <a:schemeClr val="tx1"/>
                </a:solidFill>
                <a:hlinkClick r:id="rId4"/>
              </a:rPr>
              <a:t>fhdutyeh@sdcounty.ca.gov</a:t>
            </a:r>
            <a:endParaRPr lang="en-US" sz="2200" dirty="0">
              <a:solidFill>
                <a:schemeClr val="tx1"/>
              </a:solidFill>
            </a:endParaRPr>
          </a:p>
          <a:p>
            <a:pPr lvl="1"/>
            <a:r>
              <a:rPr lang="en-US" sz="2200" dirty="0">
                <a:solidFill>
                  <a:schemeClr val="tx1"/>
                </a:solidFill>
              </a:rPr>
              <a:t>(858) 505-6900</a:t>
            </a:r>
          </a:p>
          <a:p>
            <a:pPr lvl="1"/>
            <a:endParaRPr lang="en-US" sz="2200" dirty="0">
              <a:solidFill>
                <a:schemeClr val="tx1"/>
              </a:solidFill>
            </a:endParaRPr>
          </a:p>
        </p:txBody>
      </p:sp>
    </p:spTree>
    <p:extLst>
      <p:ext uri="{BB962C8B-B14F-4D97-AF65-F5344CB8AC3E}">
        <p14:creationId xmlns:p14="http://schemas.microsoft.com/office/powerpoint/2010/main" val="4274297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0"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1" name="Straight Connector 10">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7B642BA0-4B9F-E26D-FEC6-B4F4F04BF39B}"/>
              </a:ext>
            </a:extLst>
          </p:cNvPr>
          <p:cNvSpPr>
            <a:spLocks noGrp="1"/>
          </p:cNvSpPr>
          <p:nvPr>
            <p:ph type="title"/>
          </p:nvPr>
        </p:nvSpPr>
        <p:spPr>
          <a:xfrm>
            <a:off x="4974337" y="1265314"/>
            <a:ext cx="4299666" cy="3249131"/>
          </a:xfrm>
        </p:spPr>
        <p:txBody>
          <a:bodyPr vert="horz" lIns="91440" tIns="45720" rIns="91440" bIns="45720" rtlCol="0" anchor="b">
            <a:normAutofit/>
          </a:bodyPr>
          <a:lstStyle/>
          <a:p>
            <a:r>
              <a:rPr lang="en-US" sz="5400"/>
              <a:t>Questions?</a:t>
            </a:r>
          </a:p>
        </p:txBody>
      </p:sp>
      <p:sp>
        <p:nvSpPr>
          <p:cNvPr id="21" name="Isosceles Triangle 20">
            <a:extLst>
              <a:ext uri="{FF2B5EF4-FFF2-40B4-BE49-F238E27FC236}">
                <a16:creationId xmlns:a16="http://schemas.microsoft.com/office/drawing/2014/main" id="{DC99427B-A97E-40A3-B1FD-4557346C6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 name="Graphic 5" descr="Help">
            <a:extLst>
              <a:ext uri="{FF2B5EF4-FFF2-40B4-BE49-F238E27FC236}">
                <a16:creationId xmlns:a16="http://schemas.microsoft.com/office/drawing/2014/main" id="{699A26A9-804D-30B5-D56E-F22AADB2B73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263319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1774</TotalTime>
  <Words>1202</Words>
  <Application>Microsoft Office PowerPoint</Application>
  <PresentationFormat>Widescreen</PresentationFormat>
  <Paragraphs>182</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Trebuchet MS</vt:lpstr>
      <vt:lpstr>Wingdings 3</vt:lpstr>
      <vt:lpstr>Facet</vt:lpstr>
      <vt:lpstr>How to Successfully Open Your New Food Business </vt:lpstr>
      <vt:lpstr>Overview</vt:lpstr>
      <vt:lpstr>Food, Water and Housing Division (FWHD)</vt:lpstr>
      <vt:lpstr>How to Obtain a Food Facility Permit</vt:lpstr>
      <vt:lpstr>Plan Check Process: Plan Submittal</vt:lpstr>
      <vt:lpstr>Plan Check Process: Plan Submittal</vt:lpstr>
      <vt:lpstr>Plan Submission</vt:lpstr>
      <vt:lpstr>Plan Submission – What is needed?</vt:lpstr>
      <vt:lpstr>Plan Submission – What is on the plan?</vt:lpstr>
      <vt:lpstr>Plan Check Construction Inspections</vt:lpstr>
      <vt:lpstr>Taking Over an Existing Food Facility - Change of Ownership</vt:lpstr>
      <vt:lpstr>Change of Ownership - Field Consultation</vt:lpstr>
      <vt:lpstr>Following Approval to Operate</vt:lpstr>
      <vt:lpstr>Food Facility Routine Inspections</vt:lpstr>
      <vt:lpstr>Food Facility Inspection Reports</vt:lpstr>
      <vt:lpstr>Food Facility Inspection Results</vt:lpstr>
      <vt:lpstr>Summary</vt:lpstr>
      <vt:lpstr>Contacts</vt:lpstr>
      <vt:lpstr>Questions?</vt:lpstr>
    </vt:vector>
  </TitlesOfParts>
  <Company>County of San Diego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Colon-Droz, Nolberto</dc:creator>
  <cp:lastModifiedBy>Valop, Jazmin</cp:lastModifiedBy>
  <cp:revision>6</cp:revision>
  <dcterms:created xsi:type="dcterms:W3CDTF">2022-09-07T16:08:19Z</dcterms:created>
  <dcterms:modified xsi:type="dcterms:W3CDTF">2026-09-18T18:08:26Z</dcterms:modified>
</cp:coreProperties>
</file>