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88" r:id="rId2"/>
  </p:sldMasterIdLst>
  <p:notesMasterIdLst>
    <p:notesMasterId r:id="rId11"/>
  </p:notesMasterIdLst>
  <p:handoutMasterIdLst>
    <p:handoutMasterId r:id="rId12"/>
  </p:handoutMasterIdLst>
  <p:sldIdLst>
    <p:sldId id="272" r:id="rId3"/>
    <p:sldId id="273" r:id="rId4"/>
    <p:sldId id="288" r:id="rId5"/>
    <p:sldId id="282" r:id="rId6"/>
    <p:sldId id="283" r:id="rId7"/>
    <p:sldId id="284" r:id="rId8"/>
    <p:sldId id="287" r:id="rId9"/>
    <p:sldId id="28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en, Mike" initials="HM" lastIdx="8" clrIdx="0">
    <p:extLst>
      <p:ext uri="{19B8F6BF-5375-455C-9EA6-DF929625EA0E}">
        <p15:presenceInfo xmlns:p15="http://schemas.microsoft.com/office/powerpoint/2012/main" userId="S-1-5-21-219123761-1972038647-3338400271-87727" providerId="AD"/>
      </p:ext>
    </p:extLst>
  </p:cmAuthor>
  <p:cmAuthor id="2" name="Tomlinson, Tom" initials="TT" lastIdx="4" clrIdx="1">
    <p:extLst>
      <p:ext uri="{19B8F6BF-5375-455C-9EA6-DF929625EA0E}">
        <p15:presenceInfo xmlns:p15="http://schemas.microsoft.com/office/powerpoint/2012/main" userId="S-1-5-21-219123761-1972038647-3338400271-60119" providerId="AD"/>
      </p:ext>
    </p:extLst>
  </p:cmAuthor>
  <p:cmAuthor id="3" name="Modelo, Dianne" initials="MD" lastIdx="3" clrIdx="2">
    <p:extLst>
      <p:ext uri="{19B8F6BF-5375-455C-9EA6-DF929625EA0E}">
        <p15:presenceInfo xmlns:p15="http://schemas.microsoft.com/office/powerpoint/2012/main" userId="S::DModelo@sandiego.gov::647ce832-6eeb-4ed7-9205-99f9e97b44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75187" autoAdjust="0"/>
  </p:normalViewPr>
  <p:slideViewPr>
    <p:cSldViewPr snapToGrid="0">
      <p:cViewPr varScale="1">
        <p:scale>
          <a:sx n="79" d="100"/>
          <a:sy n="79" d="100"/>
        </p:scale>
        <p:origin x="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FY 2021 Budget vs Actuals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3F7-479B-B670-3A92CBF5A332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3F7-479B-B670-3A92CBF5A33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23F7-479B-B670-3A92CBF5A332}"/>
              </c:ext>
            </c:extLst>
          </c:dPt>
          <c:dLbls>
            <c:dLbl>
              <c:idx val="0"/>
              <c:layout>
                <c:manualLayout>
                  <c:x val="5.5555555555555558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F7-479B-B670-3A92CBF5A332}"/>
                </c:ext>
              </c:extLst>
            </c:dLbl>
            <c:dLbl>
              <c:idx val="1"/>
              <c:layout>
                <c:manualLayout>
                  <c:x val="1.6666666666666566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F7-479B-B670-3A92CBF5A332}"/>
                </c:ext>
              </c:extLst>
            </c:dLbl>
            <c:dLbl>
              <c:idx val="3"/>
              <c:layout>
                <c:manualLayout>
                  <c:x val="2.50000000000001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F7-479B-B670-3A92CBF5A33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Sheet1!$A$35:$A$38</c:f>
              <c:strCache>
                <c:ptCount val="4"/>
                <c:pt idx="0">
                  <c:v>Budgeted Property Tax Revenue</c:v>
                </c:pt>
                <c:pt idx="1">
                  <c:v>Actual Property Tax Revenue</c:v>
                </c:pt>
                <c:pt idx="2">
                  <c:v>Operating Budget</c:v>
                </c:pt>
                <c:pt idx="3">
                  <c:v>Operating Expenditures</c:v>
                </c:pt>
              </c:strCache>
            </c:strRef>
          </c:cat>
          <c:val>
            <c:numRef>
              <c:f>Sheet1!$B$35:$B$38</c:f>
              <c:numCache>
                <c:formatCode>_("$"* #,##0.00_);_("$"* \(#,##0.00\);_("$"* "-"??_);_(@_)</c:formatCode>
                <c:ptCount val="4"/>
                <c:pt idx="0">
                  <c:v>1185182</c:v>
                </c:pt>
                <c:pt idx="1">
                  <c:v>1191347</c:v>
                </c:pt>
                <c:pt idx="2">
                  <c:v>85500</c:v>
                </c:pt>
                <c:pt idx="3">
                  <c:v>67942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F7-479B-B670-3A92CBF5A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4639776"/>
        <c:axId val="554640104"/>
        <c:axId val="0"/>
      </c:bar3DChart>
      <c:catAx>
        <c:axId val="55463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40104"/>
        <c:crosses val="autoZero"/>
        <c:auto val="1"/>
        <c:lblAlgn val="ctr"/>
        <c:lblOffset val="100"/>
        <c:noMultiLvlLbl val="0"/>
      </c:catAx>
      <c:valAx>
        <c:axId val="554640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3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B1F974-BBDE-40A4-91F0-1CD99AD97E83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615DCF-6671-47FA-B640-AC1B4BF2F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65F9A-70E9-4877-97AA-E787C9611D40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D30772-2387-4279-A75B-F1ABB60CE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5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04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11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54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5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7221" y="4473576"/>
            <a:ext cx="6551875" cy="4356100"/>
          </a:xfrm>
        </p:spPr>
        <p:txBody>
          <a:bodyPr/>
          <a:lstStyle/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30000"/>
              </a:lnSpc>
              <a:buClr>
                <a:srgbClr val="FFC000">
                  <a:lumMod val="75000"/>
                </a:srgbClr>
              </a:buClr>
              <a:buFont typeface="Wingdings" panose="05000000000000000000" pitchFamily="2" charset="2"/>
              <a:buNone/>
            </a:pPr>
            <a:endParaRPr lang="en-US" sz="1400" b="0" baseline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990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2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5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0"/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96850" y="2873805"/>
            <a:ext cx="8398299" cy="1739440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Fiscal Year 2021 EIFD Annual Report</a:t>
            </a: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June 13, 2022</a:t>
            </a:r>
            <a:b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</a:p>
          <a:p>
            <a:pPr algn="l"/>
            <a:endParaRPr lang="en-US" sz="2118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algn="l"/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Item #2</a:t>
            </a:r>
            <a:endParaRPr lang="en-US" sz="3530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458354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18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9615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3977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2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 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27798" y="1015213"/>
            <a:ext cx="10698389" cy="428183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Recommended Action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Approve the Fiscal Year 2021 District Annual Report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5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24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3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066435" y="1383889"/>
            <a:ext cx="8467094" cy="4714380"/>
          </a:xfrm>
          <a:prstGeom prst="rect">
            <a:avLst/>
          </a:prstGeom>
        </p:spPr>
        <p:txBody>
          <a:bodyPr vert="horz" lIns="80682" tIns="40341" rIns="80682" bIns="40341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38201" y="1076511"/>
            <a:ext cx="1067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 116 Amendment to EIFD Legislation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70249" y="2600005"/>
            <a:ext cx="10845416" cy="3342174"/>
          </a:xfrm>
        </p:spPr>
        <p:txBody>
          <a:bodyPr>
            <a:normAutofit/>
          </a:bodyPr>
          <a:lstStyle/>
          <a:p>
            <a:pPr marL="1344754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Adopt annual report on or before June 30</a:t>
            </a:r>
            <a:r>
              <a:rPr lang="en-US" sz="24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after holding a public hearing</a:t>
            </a:r>
          </a:p>
          <a:p>
            <a:pPr marL="1344754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Draft report shall be made available to the public 30 days before the hearing</a:t>
            </a:r>
          </a:p>
          <a:p>
            <a:pPr marL="1344754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Written notice shall be mailed to every landowner and occupant of District</a:t>
            </a:r>
          </a:p>
          <a:p>
            <a:pPr marL="900977" lvl="1" indent="-457200">
              <a:lnSpc>
                <a:spcPct val="120000"/>
              </a:lnSpc>
              <a:buFont typeface="+mj-lt"/>
              <a:buAutoNum type="arabicPeriod"/>
            </a:pPr>
            <a:endParaRPr lang="en-US" sz="2012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9029DE-FA35-49CD-9215-E526FFC7B985}"/>
              </a:ext>
            </a:extLst>
          </p:cNvPr>
          <p:cNvSpPr txBox="1"/>
          <p:nvPr/>
        </p:nvSpPr>
        <p:spPr>
          <a:xfrm>
            <a:off x="538201" y="2015230"/>
            <a:ext cx="8865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Open Sans Semibold"/>
              </a:rPr>
              <a:t>Fiscal Year Annual Report</a:t>
            </a:r>
          </a:p>
        </p:txBody>
      </p:sp>
    </p:spTree>
    <p:extLst>
      <p:ext uri="{BB962C8B-B14F-4D97-AF65-F5344CB8AC3E}">
        <p14:creationId xmlns:p14="http://schemas.microsoft.com/office/powerpoint/2010/main" val="61866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4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066435" y="1383889"/>
            <a:ext cx="8467094" cy="4714380"/>
          </a:xfrm>
          <a:prstGeom prst="rect">
            <a:avLst/>
          </a:prstGeom>
        </p:spPr>
        <p:txBody>
          <a:bodyPr vert="horz" lIns="80682" tIns="40341" rIns="80682" bIns="40341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38201" y="1096343"/>
            <a:ext cx="1067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Fiscal Year 2021 Annual Report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70" y="2672848"/>
            <a:ext cx="10673138" cy="280730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Open Sans "/>
              </a:rPr>
              <a:t>Description of the projects undertaken in the fiscal year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Open Sans "/>
              </a:rPr>
              <a:t>A chart comparing the actual revenues and expenses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Open Sans "/>
              </a:rPr>
              <a:t>Amount of tax increment revenues received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Open Sans "/>
              </a:rPr>
              <a:t>Assessment of the status of the District’s projects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Open Sans "/>
              </a:rPr>
              <a:t>Amount of revenues expended to assist private businesses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538201" y="2010788"/>
            <a:ext cx="835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Open Sans Semibold"/>
              </a:rPr>
              <a:t>Report Requirements</a:t>
            </a:r>
          </a:p>
        </p:txBody>
      </p:sp>
    </p:spTree>
    <p:extLst>
      <p:ext uri="{BB962C8B-B14F-4D97-AF65-F5344CB8AC3E}">
        <p14:creationId xmlns:p14="http://schemas.microsoft.com/office/powerpoint/2010/main" val="343899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5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066435" y="1383889"/>
            <a:ext cx="8467094" cy="4714380"/>
          </a:xfrm>
          <a:prstGeom prst="rect">
            <a:avLst/>
          </a:prstGeom>
        </p:spPr>
        <p:txBody>
          <a:bodyPr vert="horz" lIns="80682" tIns="40341" rIns="80682" bIns="40341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38201" y="1081494"/>
            <a:ext cx="1067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Fiscal Year 2021 Annual Report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532" y="3246499"/>
            <a:ext cx="10673138" cy="280730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Media Road Improvements (S-15018)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project will widen La Media Road between SR-905 and </a:t>
            </a:r>
            <a:r>
              <a:rPr lang="en-US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Siempre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Viva Road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Estimated total project cost $52.5 Million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will provide mobility and accessibility to residents and businesses</a:t>
            </a:r>
          </a:p>
          <a:p>
            <a:pPr lvl="1">
              <a:lnSpc>
                <a:spcPct val="120000"/>
              </a:lnSpc>
            </a:pPr>
            <a:endParaRPr lang="en-US" sz="2012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491546" y="2078276"/>
            <a:ext cx="8355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Open Sans Semibold"/>
              </a:rPr>
              <a:t>1. Description of the projects undertaken in the Fiscal Year</a:t>
            </a:r>
          </a:p>
        </p:txBody>
      </p:sp>
    </p:spTree>
    <p:extLst>
      <p:ext uri="{BB962C8B-B14F-4D97-AF65-F5344CB8AC3E}">
        <p14:creationId xmlns:p14="http://schemas.microsoft.com/office/powerpoint/2010/main" val="338417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6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066435" y="1383889"/>
            <a:ext cx="8467094" cy="4714380"/>
          </a:xfrm>
          <a:prstGeom prst="rect">
            <a:avLst/>
          </a:prstGeom>
        </p:spPr>
        <p:txBody>
          <a:bodyPr vert="horz" lIns="80682" tIns="40341" rIns="80682" bIns="40341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FFC000">
                  <a:lumMod val="75000"/>
                </a:srgbClr>
              </a:buClr>
              <a:buNone/>
            </a:pPr>
            <a:endParaRPr lang="en-US" sz="12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38201" y="1096343"/>
            <a:ext cx="1067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Fiscal Year 2021 Annual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519539" y="1843003"/>
            <a:ext cx="978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Semibold"/>
              </a:rPr>
              <a:t>2. Chart comparing actual revenues and expenditures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6534CE-D0CB-44A8-89EA-024C4ED3ACA6}"/>
              </a:ext>
            </a:extLst>
          </p:cNvPr>
          <p:cNvSpPr/>
          <p:nvPr/>
        </p:nvSpPr>
        <p:spPr>
          <a:xfrm>
            <a:off x="526200" y="4980955"/>
            <a:ext cx="6430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Semibold"/>
              </a:rPr>
              <a:t>3. Amount of Tax Increment revenues received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B3DF63-7B41-4209-BC80-F7C4388EBFB5}"/>
              </a:ext>
            </a:extLst>
          </p:cNvPr>
          <p:cNvSpPr/>
          <p:nvPr/>
        </p:nvSpPr>
        <p:spPr>
          <a:xfrm>
            <a:off x="584856" y="5486497"/>
            <a:ext cx="63485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Open Sans" panose="020B0606030504020204"/>
              </a:rPr>
              <a:t>A total of $1,191,347 of tax increment revenues were received</a:t>
            </a:r>
            <a:endParaRPr lang="en-US" sz="1400" dirty="0"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7A9B01B-790B-4EFF-A513-9605A0E786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462911"/>
              </p:ext>
            </p:extLst>
          </p:nvPr>
        </p:nvGraphicFramePr>
        <p:xfrm>
          <a:off x="1303283" y="2421218"/>
          <a:ext cx="4996699" cy="2515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683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59290"/>
            <a:ext cx="7742073" cy="55253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0755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7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Fiscal Year 2021 EIFD Annual Report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8091F-4155-44C1-B308-7F235B2BC036}"/>
              </a:ext>
            </a:extLst>
          </p:cNvPr>
          <p:cNvSpPr txBox="1"/>
          <p:nvPr/>
        </p:nvSpPr>
        <p:spPr>
          <a:xfrm>
            <a:off x="538201" y="1096343"/>
            <a:ext cx="1067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Fiscal Year 2021 Annual Report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A33031A-4130-4785-9426-EBABC02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191" y="4458098"/>
            <a:ext cx="10673138" cy="9065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>
                <a:latin typeface="Open Sans" panose="020B0606030504020204"/>
              </a:rPr>
              <a:t>No Fiscal Year 2021 revenues were expended to assist private businesses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850A3-1BB4-4454-B7CF-43C792540FD5}"/>
              </a:ext>
            </a:extLst>
          </p:cNvPr>
          <p:cNvSpPr txBox="1"/>
          <p:nvPr/>
        </p:nvSpPr>
        <p:spPr>
          <a:xfrm>
            <a:off x="500877" y="4026983"/>
            <a:ext cx="10449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Semibold"/>
              </a:rPr>
              <a:t>5. Amount of revenues expended to assist private businesses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6A966E-AA76-4CBB-B411-D32CCA1DDEB2}"/>
              </a:ext>
            </a:extLst>
          </p:cNvPr>
          <p:cNvSpPr txBox="1">
            <a:spLocks/>
          </p:cNvSpPr>
          <p:nvPr/>
        </p:nvSpPr>
        <p:spPr>
          <a:xfrm>
            <a:off x="566191" y="2389244"/>
            <a:ext cx="10673138" cy="3402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1888" indent="-221888" algn="l" defTabSz="887553" rtl="0" eaLnBrk="1" latinLnBrk="0" hangingPunct="1">
              <a:lnSpc>
                <a:spcPct val="90000"/>
              </a:lnSpc>
              <a:spcBef>
                <a:spcPts val="971"/>
              </a:spcBef>
              <a:buFont typeface="Arial" panose="020B0604020202020204" pitchFamily="34" charset="0"/>
              <a:buChar char="•"/>
              <a:defRPr sz="27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566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23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9442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53218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699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40771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84548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28325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2101" indent="-221888" algn="l" defTabSz="887553" rtl="0" eaLnBrk="1" latinLnBrk="0" hangingPunct="1">
              <a:lnSpc>
                <a:spcPct val="90000"/>
              </a:lnSpc>
              <a:spcBef>
                <a:spcPts val="485"/>
              </a:spcBef>
              <a:buFont typeface="Arial" panose="020B0604020202020204" pitchFamily="34" charset="0"/>
              <a:buChar char="•"/>
              <a:defRPr sz="17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Open Sans" panose="020B0606030504020204"/>
              </a:rPr>
              <a:t>La Media Road Improvements (S-15018)</a:t>
            </a:r>
          </a:p>
          <a:p>
            <a:pPr lvl="1"/>
            <a:r>
              <a:rPr lang="en-US" sz="1800" dirty="0">
                <a:latin typeface="Open Sans" panose="020B0606030504020204"/>
              </a:rPr>
              <a:t>Continued work on the final design, environmental and Right-of-Way Phases</a:t>
            </a:r>
          </a:p>
          <a:p>
            <a:pPr lvl="1"/>
            <a:r>
              <a:rPr lang="en-US" sz="1800" dirty="0">
                <a:latin typeface="Open Sans" panose="020B0606030504020204"/>
              </a:rPr>
              <a:t>Obtained CEQA clearance</a:t>
            </a:r>
          </a:p>
          <a:p>
            <a:pPr lvl="1"/>
            <a:r>
              <a:rPr lang="en-US" sz="1800" dirty="0">
                <a:latin typeface="Open Sans" panose="020B0606030504020204"/>
              </a:rPr>
              <a:t>Continued efforts to obtain the required resource agency permits</a:t>
            </a:r>
          </a:p>
          <a:p>
            <a:pPr lvl="1"/>
            <a:r>
              <a:rPr lang="en-US" sz="1800" dirty="0">
                <a:latin typeface="Open Sans" panose="020B0606030504020204"/>
              </a:rPr>
              <a:t>Continued coordination with Caltrans to obtain the necessary encroachment permit</a:t>
            </a: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lvl="1"/>
            <a:endParaRPr lang="en-US" sz="1800" dirty="0">
              <a:latin typeface="Open Sans" panose="020B0606030504020204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FF91EC-ABA4-40DE-98A4-F5B7D489815D}"/>
              </a:ext>
            </a:extLst>
          </p:cNvPr>
          <p:cNvSpPr txBox="1"/>
          <p:nvPr/>
        </p:nvSpPr>
        <p:spPr>
          <a:xfrm>
            <a:off x="528870" y="1927579"/>
            <a:ext cx="950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Open Sans Semibold"/>
              </a:rPr>
              <a:t>4. Assessment of the Status of the District’s projects</a:t>
            </a:r>
          </a:p>
        </p:txBody>
      </p:sp>
    </p:spTree>
    <p:extLst>
      <p:ext uri="{BB962C8B-B14F-4D97-AF65-F5344CB8AC3E}">
        <p14:creationId xmlns:p14="http://schemas.microsoft.com/office/powerpoint/2010/main" val="269272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5189" y="2914554"/>
            <a:ext cx="8398299" cy="1739440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Fiscal Year 2021 EIFD Annual Report</a:t>
            </a:r>
            <a:b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kumimoji="0" lang="en-US" sz="353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June </a:t>
            </a: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13</a:t>
            </a: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, 2022</a:t>
            </a:r>
          </a:p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</a:p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118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Item #2</a:t>
            </a:r>
            <a:endParaRPr kumimoji="0" lang="en-US" sz="353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458354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rriweather" panose="02060503050406030704" pitchFamily="18" charset="0"/>
                <a:ea typeface="+mn-ea"/>
                <a:cs typeface="+mn-cs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7685175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F7CADA7D-774A-45CD-9EF4-136701F05724}"/>
    </a:ext>
  </a:extLst>
</a:theme>
</file>

<file path=ppt/theme/theme2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D3A6B414-DE2A-4D4F-9AA7-0485A2EFC10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BA Dept FY19 BRC May XX</Template>
  <TotalTime>12874</TotalTime>
  <Words>416</Words>
  <Application>Microsoft Office PowerPoint</Application>
  <PresentationFormat>Widescreen</PresentationFormat>
  <Paragraphs>82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Merriweather</vt:lpstr>
      <vt:lpstr>Open Sans</vt:lpstr>
      <vt:lpstr>Open Sans </vt:lpstr>
      <vt:lpstr>Open Sans Semibold</vt:lpstr>
      <vt:lpstr>Wingdings</vt:lpstr>
      <vt:lpstr>1_Office Theme</vt:lpstr>
      <vt:lpstr>9_Office Theme</vt:lpstr>
      <vt:lpstr>PowerPoint Presentation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Otay Mesa Enhanced Infrastructure Financing District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Nicholas</dc:creator>
  <cp:lastModifiedBy>Mercer, Scott</cp:lastModifiedBy>
  <cp:revision>159</cp:revision>
  <cp:lastPrinted>2020-06-08T22:16:43Z</cp:lastPrinted>
  <dcterms:created xsi:type="dcterms:W3CDTF">2018-04-11T23:39:44Z</dcterms:created>
  <dcterms:modified xsi:type="dcterms:W3CDTF">2022-06-03T19:58:40Z</dcterms:modified>
</cp:coreProperties>
</file>