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8" r:id="rId2"/>
    <p:sldId id="285" r:id="rId3"/>
    <p:sldId id="263" r:id="rId4"/>
    <p:sldId id="286" r:id="rId5"/>
    <p:sldId id="276" r:id="rId6"/>
    <p:sldId id="280" r:id="rId7"/>
    <p:sldId id="288" r:id="rId8"/>
    <p:sldId id="258" r:id="rId9"/>
    <p:sldId id="289" r:id="rId10"/>
    <p:sldId id="264" r:id="rId11"/>
  </p:sldIdLst>
  <p:sldSz cx="32918400" cy="21945600"/>
  <p:notesSz cx="21488400" cy="3246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88" userDrawn="1">
          <p15:clr>
            <a:srgbClr val="A4A3A4"/>
          </p15:clr>
        </p15:guide>
        <p15:guide id="2" pos="10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C884"/>
    <a:srgbClr val="A8D973"/>
    <a:srgbClr val="24B8B5"/>
    <a:srgbClr val="26B3BE"/>
    <a:srgbClr val="4472C4"/>
    <a:srgbClr val="EC5E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5" autoAdjust="0"/>
    <p:restoredTop sz="93792" autoAdjust="0"/>
  </p:normalViewPr>
  <p:slideViewPr>
    <p:cSldViewPr snapToGrid="0">
      <p:cViewPr varScale="1">
        <p:scale>
          <a:sx n="34" d="100"/>
          <a:sy n="34" d="100"/>
        </p:scale>
        <p:origin x="1080" y="90"/>
      </p:cViewPr>
      <p:guideLst>
        <p:guide orient="horz" pos="6888"/>
        <p:guide pos="103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6T21:48:03.82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6:29.682"/>
    </inkml:context>
    <inkml:brush xml:id="br0">
      <inkml:brushProperty name="width" value="0.025" units="cm"/>
      <inkml:brushProperty name="height" value="0.025" units="cm"/>
      <inkml:brushProperty name="ignorePressure" value="1"/>
    </inkml:brush>
  </inkml:definitions>
  <inkml:trace contextRef="#ctx0" brushRef="#br0">1 1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7:22.197"/>
    </inkml:context>
    <inkml:brush xml:id="br0">
      <inkml:brushProperty name="width" value="0.025" units="cm"/>
      <inkml:brushProperty name="height" value="0.025" units="cm"/>
      <inkml:brushProperty name="ignorePressure" value="1"/>
    </inkml:brush>
  </inkml:definitions>
  <inkml:trace contextRef="#ctx0" brushRef="#br0">1 0,'1383'0,"-1338"0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33:46.210"/>
    </inkml:context>
    <inkml:brush xml:id="br0">
      <inkml:brushProperty name="width" value="0.025" units="cm"/>
      <inkml:brushProperty name="height" value="0.025" units="cm"/>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33:53.801"/>
    </inkml:context>
    <inkml:brush xml:id="br0">
      <inkml:brushProperty name="width" value="0.025" units="cm"/>
      <inkml:brushProperty name="height" value="0.025" units="cm"/>
      <inkml:brushProperty name="ignorePressure" value="1"/>
    </inkml:brush>
  </inkml:definitions>
  <inkml:trace contextRef="#ctx0" brushRef="#br0">1 0,'691'0,"-669"0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34:24.625"/>
    </inkml:context>
    <inkml:brush xml:id="br0">
      <inkml:brushProperty name="width" value="0.025" units="cm"/>
      <inkml:brushProperty name="height" value="0.025" units="cm"/>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1:59.893"/>
    </inkml:context>
    <inkml:brush xml:id="br0">
      <inkml:brushProperty name="width" value="0.025" units="cm"/>
      <inkml:brushProperty name="height" value="0.025" units="cm"/>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1:59.908"/>
    </inkml:context>
    <inkml:brush xml:id="br0">
      <inkml:brushProperty name="width" value="0.025" units="cm"/>
      <inkml:brushProperty name="height" value="0.025" units="cm"/>
      <inkml:brushProperty name="ignorePressure" value="1"/>
    </inkml:brush>
  </inkml:definitions>
  <inkml:trace contextRef="#ctx0" brushRef="#br0">1 0,'691'0,"-669"0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1:59.909"/>
    </inkml:context>
    <inkml:brush xml:id="br0">
      <inkml:brushProperty name="width" value="0.025" units="cm"/>
      <inkml:brushProperty name="height" value="0.025" units="cm"/>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6:29.680"/>
    </inkml:context>
    <inkml:brush xml:id="br0">
      <inkml:brushProperty name="width" value="0.025" units="cm"/>
      <inkml:brushProperty name="height" value="0.025" units="cm"/>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1T16:46:29.681"/>
    </inkml:context>
    <inkml:brush xml:id="br0">
      <inkml:brushProperty name="width" value="0.025" units="cm"/>
      <inkml:brushProperty name="height" value="0.025" units="cm"/>
      <inkml:brushProperty name="ignorePressure" value="1"/>
    </inkml:brush>
  </inkml:definitions>
  <inkml:trace contextRef="#ctx0" brushRef="#br0">1 0,'1383'0,"-1338"0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9311640" cy="1628696"/>
          </a:xfrm>
          <a:prstGeom prst="rect">
            <a:avLst/>
          </a:prstGeom>
        </p:spPr>
        <p:txBody>
          <a:bodyPr vert="horz" lIns="308201" tIns="154104" rIns="308201" bIns="154104" rtlCol="0"/>
          <a:lstStyle>
            <a:lvl1pPr algn="l">
              <a:defRPr sz="3800"/>
            </a:lvl1pPr>
          </a:lstStyle>
          <a:p>
            <a:endParaRPr lang="en-US"/>
          </a:p>
        </p:txBody>
      </p:sp>
      <p:sp>
        <p:nvSpPr>
          <p:cNvPr id="3" name="Date Placeholder 2"/>
          <p:cNvSpPr>
            <a:spLocks noGrp="1"/>
          </p:cNvSpPr>
          <p:nvPr>
            <p:ph type="dt" idx="1"/>
          </p:nvPr>
        </p:nvSpPr>
        <p:spPr>
          <a:xfrm>
            <a:off x="12171790" y="2"/>
            <a:ext cx="9311640" cy="1628696"/>
          </a:xfrm>
          <a:prstGeom prst="rect">
            <a:avLst/>
          </a:prstGeom>
        </p:spPr>
        <p:txBody>
          <a:bodyPr vert="horz" lIns="308201" tIns="154104" rIns="308201" bIns="154104" rtlCol="0"/>
          <a:lstStyle>
            <a:lvl1pPr algn="r">
              <a:defRPr sz="3800"/>
            </a:lvl1pPr>
          </a:lstStyle>
          <a:p>
            <a:fld id="{70010C31-C478-40A8-A743-5FB693FDD5BB}" type="datetimeFigureOut">
              <a:rPr lang="en-US" smtClean="0"/>
              <a:t>6/1/2022</a:t>
            </a:fld>
            <a:endParaRPr lang="en-US"/>
          </a:p>
        </p:txBody>
      </p:sp>
      <p:sp>
        <p:nvSpPr>
          <p:cNvPr id="4" name="Slide Image Placeholder 3"/>
          <p:cNvSpPr>
            <a:spLocks noGrp="1" noRot="1" noChangeAspect="1"/>
          </p:cNvSpPr>
          <p:nvPr>
            <p:ph type="sldImg" idx="2"/>
          </p:nvPr>
        </p:nvSpPr>
        <p:spPr>
          <a:xfrm>
            <a:off x="2528888" y="4057650"/>
            <a:ext cx="16430625" cy="10955338"/>
          </a:xfrm>
          <a:prstGeom prst="rect">
            <a:avLst/>
          </a:prstGeom>
          <a:noFill/>
          <a:ln w="12700">
            <a:solidFill>
              <a:prstClr val="black"/>
            </a:solidFill>
          </a:ln>
        </p:spPr>
        <p:txBody>
          <a:bodyPr vert="horz" lIns="308201" tIns="154104" rIns="308201" bIns="154104" rtlCol="0" anchor="ctr"/>
          <a:lstStyle/>
          <a:p>
            <a:endParaRPr lang="en-US"/>
          </a:p>
        </p:txBody>
      </p:sp>
      <p:sp>
        <p:nvSpPr>
          <p:cNvPr id="5" name="Notes Placeholder 4"/>
          <p:cNvSpPr>
            <a:spLocks noGrp="1"/>
          </p:cNvSpPr>
          <p:nvPr>
            <p:ph type="body" sz="quarter" idx="3"/>
          </p:nvPr>
        </p:nvSpPr>
        <p:spPr>
          <a:xfrm>
            <a:off x="2148843" y="15621956"/>
            <a:ext cx="17190720" cy="12781599"/>
          </a:xfrm>
          <a:prstGeom prst="rect">
            <a:avLst/>
          </a:prstGeom>
        </p:spPr>
        <p:txBody>
          <a:bodyPr vert="horz" lIns="308201" tIns="154104" rIns="308201" bIns="1541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0832511"/>
            <a:ext cx="9311640" cy="1628693"/>
          </a:xfrm>
          <a:prstGeom prst="rect">
            <a:avLst/>
          </a:prstGeom>
        </p:spPr>
        <p:txBody>
          <a:bodyPr vert="horz" lIns="308201" tIns="154104" rIns="308201" bIns="154104" rtlCol="0" anchor="b"/>
          <a:lstStyle>
            <a:lvl1pPr algn="l">
              <a:defRPr sz="3800"/>
            </a:lvl1pPr>
          </a:lstStyle>
          <a:p>
            <a:endParaRPr lang="en-US"/>
          </a:p>
        </p:txBody>
      </p:sp>
      <p:sp>
        <p:nvSpPr>
          <p:cNvPr id="7" name="Slide Number Placeholder 6"/>
          <p:cNvSpPr>
            <a:spLocks noGrp="1"/>
          </p:cNvSpPr>
          <p:nvPr>
            <p:ph type="sldNum" sz="quarter" idx="5"/>
          </p:nvPr>
        </p:nvSpPr>
        <p:spPr>
          <a:xfrm>
            <a:off x="12171790" y="30832511"/>
            <a:ext cx="9311640" cy="1628693"/>
          </a:xfrm>
          <a:prstGeom prst="rect">
            <a:avLst/>
          </a:prstGeom>
        </p:spPr>
        <p:txBody>
          <a:bodyPr vert="horz" lIns="308201" tIns="154104" rIns="308201" bIns="154104" rtlCol="0" anchor="b"/>
          <a:lstStyle>
            <a:lvl1pPr algn="r">
              <a:defRPr sz="3800"/>
            </a:lvl1pPr>
          </a:lstStyle>
          <a:p>
            <a:fld id="{BF3E4F7B-D666-453E-B1A2-1C5DCFA014E3}" type="slidenum">
              <a:rPr lang="en-US" smtClean="0"/>
              <a:t>‹#›</a:t>
            </a:fld>
            <a:endParaRPr lang="en-US"/>
          </a:p>
        </p:txBody>
      </p:sp>
    </p:spTree>
    <p:extLst>
      <p:ext uri="{BB962C8B-B14F-4D97-AF65-F5344CB8AC3E}">
        <p14:creationId xmlns:p14="http://schemas.microsoft.com/office/powerpoint/2010/main" val="339768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3E4F7B-D666-453E-B1A2-1C5DCFA014E3}" type="slidenum">
              <a:rPr lang="en-US" smtClean="0"/>
              <a:t>1</a:t>
            </a:fld>
            <a:endParaRPr lang="en-US"/>
          </a:p>
        </p:txBody>
      </p:sp>
    </p:spTree>
    <p:extLst>
      <p:ext uri="{BB962C8B-B14F-4D97-AF65-F5344CB8AC3E}">
        <p14:creationId xmlns:p14="http://schemas.microsoft.com/office/powerpoint/2010/main" val="53795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B18C89-715E-4F17-BC03-E4F1E5E2C3C0}"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107355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B18C89-715E-4F17-BC03-E4F1E5E2C3C0}"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3250088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B18C89-715E-4F17-BC03-E4F1E5E2C3C0}"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210545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B18C89-715E-4F17-BC03-E4F1E5E2C3C0}"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92011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B18C89-715E-4F17-BC03-E4F1E5E2C3C0}"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64826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B18C89-715E-4F17-BC03-E4F1E5E2C3C0}"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2724895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B18C89-715E-4F17-BC03-E4F1E5E2C3C0}" type="datetimeFigureOut">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279760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B18C89-715E-4F17-BC03-E4F1E5E2C3C0}" type="datetimeFigureOut">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360904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18C89-715E-4F17-BC03-E4F1E5E2C3C0}" type="datetimeFigureOut">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303493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13B18C89-715E-4F17-BC03-E4F1E5E2C3C0}"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190647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13B18C89-715E-4F17-BC03-E4F1E5E2C3C0}"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69CA6-4E1E-46BC-A843-47CE9A3B4A73}" type="slidenum">
              <a:rPr lang="en-US" smtClean="0"/>
              <a:t>‹#›</a:t>
            </a:fld>
            <a:endParaRPr lang="en-US"/>
          </a:p>
        </p:txBody>
      </p:sp>
    </p:spTree>
    <p:extLst>
      <p:ext uri="{BB962C8B-B14F-4D97-AF65-F5344CB8AC3E}">
        <p14:creationId xmlns:p14="http://schemas.microsoft.com/office/powerpoint/2010/main" val="2324967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13B18C89-715E-4F17-BC03-E4F1E5E2C3C0}" type="datetimeFigureOut">
              <a:rPr lang="en-US" smtClean="0"/>
              <a:t>6/1/2022</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7BB69CA6-4E1E-46BC-A843-47CE9A3B4A73}" type="slidenum">
              <a:rPr lang="en-US" smtClean="0"/>
              <a:t>‹#›</a:t>
            </a:fld>
            <a:endParaRPr lang="en-US"/>
          </a:p>
        </p:txBody>
      </p:sp>
    </p:spTree>
    <p:extLst>
      <p:ext uri="{BB962C8B-B14F-4D97-AF65-F5344CB8AC3E}">
        <p14:creationId xmlns:p14="http://schemas.microsoft.com/office/powerpoint/2010/main" val="3472462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law.cornell.edu/definitions/uscode.php?width=840&amp;height=800&amp;iframe=true&amp;def_id=42-USC-1379945720-1213592234&amp;term_occur=999&amp;term_src=title:42:chapter:81:subchapter:II:section:6832" TargetMode="External"/><Relationship Id="rId5" Type="http://schemas.openxmlformats.org/officeDocument/2006/relationships/image" Target="../media/image30.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4.xml"/><Relationship Id="rId3" Type="http://schemas.openxmlformats.org/officeDocument/2006/relationships/image" Target="../media/image13.png"/><Relationship Id="rId7" Type="http://schemas.openxmlformats.org/officeDocument/2006/relationships/image" Target="../media/image2.pn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customXml" Target="../ink/ink3.xml"/><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customXml" Target="../ink/ink6.xml"/><Relationship Id="rId3" Type="http://schemas.openxmlformats.org/officeDocument/2006/relationships/image" Target="../media/image19.png"/><Relationship Id="rId7" Type="http://schemas.openxmlformats.org/officeDocument/2006/relationships/image" Target="../media/image21.JP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customXml" Target="../ink/ink5.xml"/><Relationship Id="rId5" Type="http://schemas.openxmlformats.org/officeDocument/2006/relationships/image" Target="../media/image2.png"/><Relationship Id="rId15" Type="http://schemas.openxmlformats.org/officeDocument/2006/relationships/customXml" Target="../ink/ink7.xml"/><Relationship Id="rId10" Type="http://schemas.openxmlformats.org/officeDocument/2006/relationships/image" Target="../media/image24.png"/><Relationship Id="rId4" Type="http://schemas.openxmlformats.org/officeDocument/2006/relationships/image" Target="../media/image20.jpg"/><Relationship Id="rId9" Type="http://schemas.openxmlformats.org/officeDocument/2006/relationships/image" Target="../media/image23.JP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customXml" Target="../ink/ink9.xml"/><Relationship Id="rId3" Type="http://schemas.openxmlformats.org/officeDocument/2006/relationships/image" Target="../media/image12.png"/><Relationship Id="rId7" Type="http://schemas.openxmlformats.org/officeDocument/2006/relationships/image" Target="../media/image27.png"/><Relationship Id="rId12" Type="http://schemas.openxmlformats.org/officeDocument/2006/relationships/image" Target="../media/image17.png"/><Relationship Id="rId2" Type="http://schemas.openxmlformats.org/officeDocument/2006/relationships/image" Target="../media/image25.png"/><Relationship Id="rId16" Type="http://schemas.openxmlformats.org/officeDocument/2006/relationships/customXml" Target="../ink/ink11.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customXml" Target="../ink/ink8.xml"/><Relationship Id="rId5" Type="http://schemas.openxmlformats.org/officeDocument/2006/relationships/image" Target="../media/image3.png"/><Relationship Id="rId15" Type="http://schemas.openxmlformats.org/officeDocument/2006/relationships/customXml" Target="../ink/ink10.xml"/><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png"/><Relationship Id="rId7" Type="http://schemas.openxmlformats.org/officeDocument/2006/relationships/image" Target="../media/image34.svg"/><Relationship Id="rId12"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sv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png"/><Relationship Id="rId18" Type="http://schemas.openxmlformats.org/officeDocument/2006/relationships/image" Target="../media/image55.png"/><Relationship Id="rId3" Type="http://schemas.openxmlformats.org/officeDocument/2006/relationships/image" Target="../media/image42.png"/><Relationship Id="rId7" Type="http://schemas.openxmlformats.org/officeDocument/2006/relationships/image" Target="../media/image46.jpg"/><Relationship Id="rId12" Type="http://schemas.openxmlformats.org/officeDocument/2006/relationships/image" Target="../media/image2.png"/><Relationship Id="rId17" Type="http://schemas.openxmlformats.org/officeDocument/2006/relationships/image" Target="../media/image54.png"/><Relationship Id="rId2" Type="http://schemas.openxmlformats.org/officeDocument/2006/relationships/image" Target="../media/image41.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9.jpg"/><Relationship Id="rId19" Type="http://schemas.openxmlformats.org/officeDocument/2006/relationships/image" Target="../media/image56.png"/><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EB4F9-A256-41A4-AB78-CA28723DBE22}"/>
              </a:ext>
            </a:extLst>
          </p:cNvPr>
          <p:cNvPicPr>
            <a:picLocks noChangeAspect="1"/>
          </p:cNvPicPr>
          <p:nvPr/>
        </p:nvPicPr>
        <p:blipFill>
          <a:blip r:embed="rId3"/>
          <a:stretch>
            <a:fillRect/>
          </a:stretch>
        </p:blipFill>
        <p:spPr>
          <a:xfrm>
            <a:off x="1363295" y="12088096"/>
            <a:ext cx="19125205" cy="6443039"/>
          </a:xfrm>
          <a:prstGeom prst="rect">
            <a:avLst/>
          </a:prstGeom>
          <a:ln w="2286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1</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a:t>
            </a:fld>
            <a:endParaRPr lang="en-US"/>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a:t>
            </a:fld>
            <a:endParaRPr lang="en-US"/>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a:t>
            </a:fld>
            <a:endParaRPr lang="en-US" dirty="0"/>
          </a:p>
        </p:txBody>
      </p:sp>
      <p:cxnSp>
        <p:nvCxnSpPr>
          <p:cNvPr id="77" name="Straight Connector 76">
            <a:extLst>
              <a:ext uri="{FF2B5EF4-FFF2-40B4-BE49-F238E27FC236}">
                <a16:creationId xmlns:a16="http://schemas.microsoft.com/office/drawing/2014/main" id="{E6E9DC96-F076-4EA1-8DF8-C6A23AFDEF09}"/>
              </a:ext>
            </a:extLst>
          </p:cNvPr>
          <p:cNvCxnSpPr>
            <a:cxnSpLocks/>
          </p:cNvCxnSpPr>
          <p:nvPr/>
        </p:nvCxnSpPr>
        <p:spPr>
          <a:xfrm>
            <a:off x="7738749" y="740443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369735A-3916-484E-8461-5D26703B8F74}"/>
              </a:ext>
            </a:extLst>
          </p:cNvPr>
          <p:cNvGrpSpPr/>
          <p:nvPr/>
        </p:nvGrpSpPr>
        <p:grpSpPr>
          <a:xfrm>
            <a:off x="-1" y="-500"/>
            <a:ext cx="32941720" cy="21946100"/>
            <a:chOff x="-1" y="-500"/>
            <a:chExt cx="32941720" cy="21946100"/>
          </a:xfrm>
        </p:grpSpPr>
        <p:sp>
          <p:nvSpPr>
            <p:cNvPr id="10" name="Freeform 41">
              <a:extLst>
                <a:ext uri="{FF2B5EF4-FFF2-40B4-BE49-F238E27FC236}">
                  <a16:creationId xmlns:a16="http://schemas.microsoft.com/office/drawing/2014/main" id="{30FD3107-4CB0-48C5-B4D8-835C43964F72}"/>
                </a:ext>
              </a:extLst>
            </p:cNvPr>
            <p:cNvSpPr/>
            <p:nvPr/>
          </p:nvSpPr>
          <p:spPr>
            <a:xfrm>
              <a:off x="-1" y="18834318"/>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F56433C-49F6-4303-95BC-F3E80E4BF6B2}"/>
                </a:ext>
              </a:extLst>
            </p:cNvPr>
            <p:cNvSpPr/>
            <p:nvPr/>
          </p:nvSpPr>
          <p:spPr>
            <a:xfrm>
              <a:off x="21237955" y="11623555"/>
              <a:ext cx="10550695" cy="7745197"/>
            </a:xfrm>
            <a:prstGeom prst="rect">
              <a:avLst/>
            </a:prstGeom>
          </p:spPr>
          <p:txBody>
            <a:bodyPr wrap="square">
              <a:spAutoFit/>
            </a:bodyPr>
            <a:lstStyle/>
            <a:p>
              <a:pPr lvl="0" defTabSz="2926080">
                <a:spcBef>
                  <a:spcPts val="3200"/>
                </a:spcBef>
              </a:pPr>
              <a:r>
                <a:rPr lang="en-US" sz="4800" b="1" dirty="0">
                  <a:solidFill>
                    <a:srgbClr val="FF9933"/>
                  </a:solidFill>
                </a:rPr>
                <a:t>Proposed Library’s New Addition Design Concept:</a:t>
              </a:r>
            </a:p>
            <a:p>
              <a:pPr defTabSz="2926080">
                <a:lnSpc>
                  <a:spcPct val="90000"/>
                </a:lnSpc>
                <a:spcBef>
                  <a:spcPts val="3200"/>
                </a:spcBef>
              </a:pPr>
              <a:r>
                <a:rPr lang="en-US" sz="3200" dirty="0"/>
                <a:t>The Ocean Beach Library expansion is inspired by the nearby Pacific Ocean as well as the community itself.  This Historic Library is an example of the Spanish –Monterey Revival architecture. We are working closely with Historic Planners to ensure that any option chosen will be in conjunction with the Department of the Interiors Standards and harmonious with this style.</a:t>
              </a:r>
            </a:p>
            <a:p>
              <a:pPr defTabSz="2926080">
                <a:lnSpc>
                  <a:spcPct val="90000"/>
                </a:lnSpc>
                <a:spcBef>
                  <a:spcPts val="3200"/>
                </a:spcBef>
              </a:pPr>
              <a:r>
                <a:rPr lang="en-US" sz="3200" dirty="0"/>
                <a:t>This presentation features </a:t>
              </a:r>
              <a:r>
                <a:rPr lang="en-US" sz="3200" b="1" dirty="0"/>
                <a:t>3 Concepts</a:t>
              </a:r>
              <a:r>
                <a:rPr lang="en-US" sz="3200" dirty="0"/>
                <a:t>: a modern design approach on a Spanish Revival style, a Flexible option, and an option that marries the classic elements of the Spanish Monterey stylings with the metaphoric Waves of the Ocean.</a:t>
              </a:r>
            </a:p>
            <a:p>
              <a:pPr defTabSz="2926080">
                <a:lnSpc>
                  <a:spcPct val="90000"/>
                </a:lnSpc>
                <a:spcBef>
                  <a:spcPts val="3200"/>
                </a:spcBef>
              </a:pPr>
              <a:endParaRPr lang="en-US" sz="500" dirty="0">
                <a:solidFill>
                  <a:schemeClr val="accent2">
                    <a:lumMod val="75000"/>
                  </a:schemeClr>
                </a:solidFill>
              </a:endParaRPr>
            </a:p>
          </p:txBody>
        </p:sp>
        <p:sp>
          <p:nvSpPr>
            <p:cNvPr id="27" name="TextBox 26">
              <a:extLst>
                <a:ext uri="{FF2B5EF4-FFF2-40B4-BE49-F238E27FC236}">
                  <a16:creationId xmlns:a16="http://schemas.microsoft.com/office/drawing/2014/main" id="{711C30F4-4C58-44AB-8A93-201F843796C1}"/>
                </a:ext>
              </a:extLst>
            </p:cNvPr>
            <p:cNvSpPr txBox="1"/>
            <p:nvPr/>
          </p:nvSpPr>
          <p:spPr>
            <a:xfrm>
              <a:off x="23318" y="-500"/>
              <a:ext cx="32918401" cy="2109502"/>
            </a:xfrm>
            <a:prstGeom prst="rect">
              <a:avLst/>
            </a:prstGeom>
            <a:solidFill>
              <a:schemeClr val="tx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8DE9E82A-7BE7-4AC5-BDE3-5407C03B3AB8}"/>
                </a:ext>
              </a:extLst>
            </p:cNvPr>
            <p:cNvSpPr txBox="1"/>
            <p:nvPr/>
          </p:nvSpPr>
          <p:spPr>
            <a:xfrm>
              <a:off x="8894440" y="367055"/>
              <a:ext cx="151761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Ocean Beach Library Addition</a:t>
              </a:r>
              <a:endPar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9" name="Group 28">
              <a:extLst>
                <a:ext uri="{FF2B5EF4-FFF2-40B4-BE49-F238E27FC236}">
                  <a16:creationId xmlns:a16="http://schemas.microsoft.com/office/drawing/2014/main" id="{34BBE4C5-BD6F-4A72-8603-BDB641373012}"/>
                </a:ext>
              </a:extLst>
            </p:cNvPr>
            <p:cNvGrpSpPr/>
            <p:nvPr/>
          </p:nvGrpSpPr>
          <p:grpSpPr>
            <a:xfrm>
              <a:off x="172337" y="51799"/>
              <a:ext cx="2782441" cy="1820872"/>
              <a:chOff x="6999948" y="323058"/>
              <a:chExt cx="867023" cy="715916"/>
            </a:xfrm>
          </p:grpSpPr>
          <p:pic>
            <p:nvPicPr>
              <p:cNvPr id="31" name="Picture 6">
                <a:extLst>
                  <a:ext uri="{FF2B5EF4-FFF2-40B4-BE49-F238E27FC236}">
                    <a16:creationId xmlns:a16="http://schemas.microsoft.com/office/drawing/2014/main" id="{2BF06E6B-979F-4E18-9477-C55B642AC3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460" y="37255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95999CC-EA08-4FD1-AE81-0F36942F0C6E}"/>
                  </a:ext>
                </a:extLst>
              </p:cNvPr>
              <p:cNvGrpSpPr/>
              <p:nvPr/>
            </p:nvGrpSpPr>
            <p:grpSpPr>
              <a:xfrm>
                <a:off x="6999948" y="323058"/>
                <a:ext cx="653391" cy="454775"/>
                <a:chOff x="266729" y="3465296"/>
                <a:chExt cx="1445208" cy="1024570"/>
              </a:xfrm>
            </p:grpSpPr>
            <p:pic>
              <p:nvPicPr>
                <p:cNvPr id="33" name="Picture 2" descr="Design | Communications | City of San Diego Official Website">
                  <a:extLst>
                    <a:ext uri="{FF2B5EF4-FFF2-40B4-BE49-F238E27FC236}">
                      <a16:creationId xmlns:a16="http://schemas.microsoft.com/office/drawing/2014/main" id="{9015CA91-B92A-41F5-ADAE-2FF95B60AD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esign | Communications | City of San Diego Official Website">
                  <a:extLst>
                    <a:ext uri="{FF2B5EF4-FFF2-40B4-BE49-F238E27FC236}">
                      <a16:creationId xmlns:a16="http://schemas.microsoft.com/office/drawing/2014/main" id="{49CD771E-A335-4F34-BB63-76CBCCF226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9" name="Picture 8">
            <a:extLst>
              <a:ext uri="{FF2B5EF4-FFF2-40B4-BE49-F238E27FC236}">
                <a16:creationId xmlns:a16="http://schemas.microsoft.com/office/drawing/2014/main" id="{98A4BC4D-9D6B-45FC-93C8-BE796A0162F4}"/>
              </a:ext>
            </a:extLst>
          </p:cNvPr>
          <p:cNvPicPr>
            <a:picLocks noChangeAspect="1"/>
          </p:cNvPicPr>
          <p:nvPr/>
        </p:nvPicPr>
        <p:blipFill rotWithShape="1">
          <a:blip r:embed="rId6">
            <a:extLst>
              <a:ext uri="{28A0092B-C50C-407E-A947-70E740481C1C}">
                <a14:useLocalDpi xmlns:a14="http://schemas.microsoft.com/office/drawing/2010/main" val="0"/>
              </a:ext>
            </a:extLst>
          </a:blip>
          <a:srcRect l="5371" t="32218" r="1341" b="20278"/>
          <a:stretch/>
        </p:blipFill>
        <p:spPr>
          <a:xfrm>
            <a:off x="20092260" y="3393150"/>
            <a:ext cx="10889665" cy="6411381"/>
          </a:xfrm>
          <a:prstGeom prst="rect">
            <a:avLst/>
          </a:prstGeom>
          <a:ln w="228600" cap="sq" cmpd="thickThin">
            <a:solidFill>
              <a:srgbClr val="000000"/>
            </a:solidFill>
            <a:prstDash val="solid"/>
            <a:miter lim="800000"/>
          </a:ln>
          <a:effectLst>
            <a:innerShdw blurRad="76200">
              <a:srgbClr val="000000"/>
            </a:innerShdw>
          </a:effectLst>
        </p:spPr>
      </p:pic>
      <p:sp>
        <p:nvSpPr>
          <p:cNvPr id="36" name="Rectangle 35">
            <a:extLst>
              <a:ext uri="{FF2B5EF4-FFF2-40B4-BE49-F238E27FC236}">
                <a16:creationId xmlns:a16="http://schemas.microsoft.com/office/drawing/2014/main" id="{9FF8931C-84E5-432A-952F-660BBF1B9DFD}"/>
              </a:ext>
            </a:extLst>
          </p:cNvPr>
          <p:cNvSpPr/>
          <p:nvPr/>
        </p:nvSpPr>
        <p:spPr>
          <a:xfrm>
            <a:off x="1363295" y="3414465"/>
            <a:ext cx="15457715" cy="6830075"/>
          </a:xfrm>
          <a:prstGeom prst="rect">
            <a:avLst/>
          </a:prstGeom>
        </p:spPr>
        <p:txBody>
          <a:bodyPr wrap="square">
            <a:spAutoFit/>
          </a:bodyPr>
          <a:lstStyle/>
          <a:p>
            <a:r>
              <a:rPr lang="en-US" sz="4800" b="1" dirty="0">
                <a:solidFill>
                  <a:srgbClr val="FF9933"/>
                </a:solidFill>
              </a:rPr>
              <a:t>Ocean Beach Library Historic Designation:  </a:t>
            </a:r>
          </a:p>
          <a:p>
            <a:endParaRPr lang="en-US" sz="2800" b="1" dirty="0">
              <a:solidFill>
                <a:srgbClr val="FF9933"/>
              </a:solidFill>
            </a:endParaRPr>
          </a:p>
          <a:p>
            <a:r>
              <a:rPr lang="en-US" sz="3200" dirty="0"/>
              <a:t>The Historically Designated Building (HRB #565) is located within the Ocean Beach Cottage Emerging District, which is a designated historical district.</a:t>
            </a:r>
          </a:p>
          <a:p>
            <a:r>
              <a:rPr lang="en-US" sz="3200" dirty="0"/>
              <a:t>This Ocean Beach branch of the San Diego Library was open on October 25, 1928 and is the oldest Library in San Diego. In 1962 the branch expanded to its current size.  </a:t>
            </a:r>
          </a:p>
          <a:p>
            <a:r>
              <a:rPr lang="en-US" sz="3200" dirty="0"/>
              <a:t>The Ocean Beach Library was designated “Historic” in 2002 by the San Diego City Council  for its architecture and contribution to the Ocean Beach cultural landscape. </a:t>
            </a:r>
          </a:p>
          <a:p>
            <a:r>
              <a:rPr lang="en-US" sz="3200" dirty="0"/>
              <a:t>The two large urns, installed in 1993, replaced earlier urns that were damaged. These contain time capsules with assorted local items and are schedule to be opened in 2043. </a:t>
            </a:r>
          </a:p>
          <a:p>
            <a:pPr lvl="0" defTabSz="2926080">
              <a:spcBef>
                <a:spcPts val="3200"/>
              </a:spcBef>
            </a:pPr>
            <a:r>
              <a:rPr lang="en-US" sz="4800" b="1" dirty="0">
                <a:solidFill>
                  <a:srgbClr val="FF9933"/>
                </a:solidFill>
              </a:rPr>
              <a:t>		</a:t>
            </a:r>
          </a:p>
          <a:p>
            <a:pPr lvl="0" defTabSz="2926080">
              <a:lnSpc>
                <a:spcPct val="90000"/>
              </a:lnSpc>
              <a:spcBef>
                <a:spcPts val="3200"/>
              </a:spcBef>
            </a:pPr>
            <a:endParaRPr lang="en-US" sz="500" dirty="0">
              <a:solidFill>
                <a:schemeClr val="accent2">
                  <a:lumMod val="75000"/>
                </a:schemeClr>
              </a:solidFill>
            </a:endParaRPr>
          </a:p>
        </p:txBody>
      </p:sp>
    </p:spTree>
    <p:extLst>
      <p:ext uri="{BB962C8B-B14F-4D97-AF65-F5344CB8AC3E}">
        <p14:creationId xmlns:p14="http://schemas.microsoft.com/office/powerpoint/2010/main" val="84844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8BF5-5729-4C37-AA1E-8BA9446D2E41}"/>
              </a:ext>
            </a:extLst>
          </p:cNvPr>
          <p:cNvSpPr>
            <a:spLocks noGrp="1"/>
          </p:cNvSpPr>
          <p:nvPr>
            <p:ph type="title"/>
          </p:nvPr>
        </p:nvSpPr>
        <p:spPr>
          <a:xfrm>
            <a:off x="2263140" y="8331205"/>
            <a:ext cx="28392120" cy="4241802"/>
          </a:xfrm>
        </p:spPr>
        <p:txBody>
          <a:bodyPr/>
          <a:lstStyle/>
          <a:p>
            <a:pPr algn="ctr"/>
            <a:r>
              <a:rPr lang="en-US" dirty="0"/>
              <a:t>END OF SLIDES</a:t>
            </a:r>
          </a:p>
        </p:txBody>
      </p:sp>
    </p:spTree>
    <p:extLst>
      <p:ext uri="{BB962C8B-B14F-4D97-AF65-F5344CB8AC3E}">
        <p14:creationId xmlns:p14="http://schemas.microsoft.com/office/powerpoint/2010/main" val="372654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E6E9DC96-F076-4EA1-8DF8-C6A23AFDEF09}"/>
              </a:ext>
            </a:extLst>
          </p:cNvPr>
          <p:cNvCxnSpPr>
            <a:cxnSpLocks/>
          </p:cNvCxnSpPr>
          <p:nvPr/>
        </p:nvCxnSpPr>
        <p:spPr>
          <a:xfrm>
            <a:off x="7738749" y="740443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8B8170-1A63-4F89-8DE1-9CA70B59F42B}"/>
              </a:ext>
            </a:extLst>
          </p:cNvPr>
          <p:cNvSpPr txBox="1"/>
          <p:nvPr/>
        </p:nvSpPr>
        <p:spPr>
          <a:xfrm>
            <a:off x="-7422" y="-10201"/>
            <a:ext cx="32918401" cy="2109502"/>
          </a:xfrm>
          <a:prstGeom prst="rect">
            <a:avLst/>
          </a:prstGeom>
          <a:solidFill>
            <a:schemeClr val="tx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0FDC3BC-F13C-4464-AC34-888E954E5DE1}"/>
              </a:ext>
            </a:extLst>
          </p:cNvPr>
          <p:cNvSpPr txBox="1"/>
          <p:nvPr/>
        </p:nvSpPr>
        <p:spPr>
          <a:xfrm>
            <a:off x="8863700" y="357354"/>
            <a:ext cx="151761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Design Concept</a:t>
            </a:r>
            <a:endPar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8" name="Group 17">
            <a:extLst>
              <a:ext uri="{FF2B5EF4-FFF2-40B4-BE49-F238E27FC236}">
                <a16:creationId xmlns:a16="http://schemas.microsoft.com/office/drawing/2014/main" id="{AAF23F13-3206-477E-AED5-9E0E9DF74A1D}"/>
              </a:ext>
            </a:extLst>
          </p:cNvPr>
          <p:cNvGrpSpPr/>
          <p:nvPr/>
        </p:nvGrpSpPr>
        <p:grpSpPr>
          <a:xfrm>
            <a:off x="141597" y="167975"/>
            <a:ext cx="2782441" cy="1716611"/>
            <a:chOff x="6999948" y="102910"/>
            <a:chExt cx="867023" cy="674923"/>
          </a:xfrm>
        </p:grpSpPr>
        <p:pic>
          <p:nvPicPr>
            <p:cNvPr id="19" name="Picture 6">
              <a:extLst>
                <a:ext uri="{FF2B5EF4-FFF2-40B4-BE49-F238E27FC236}">
                  <a16:creationId xmlns:a16="http://schemas.microsoft.com/office/drawing/2014/main" id="{E99FF6E5-7C8C-47B3-B735-B7EB09832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78A8EBC-58A4-4997-B159-0A763777CAEF}"/>
                </a:ext>
              </a:extLst>
            </p:cNvPr>
            <p:cNvGrpSpPr/>
            <p:nvPr/>
          </p:nvGrpSpPr>
          <p:grpSpPr>
            <a:xfrm>
              <a:off x="6999948" y="323058"/>
              <a:ext cx="653391" cy="454775"/>
              <a:chOff x="266729" y="3465296"/>
              <a:chExt cx="1445208" cy="1024570"/>
            </a:xfrm>
          </p:grpSpPr>
          <p:pic>
            <p:nvPicPr>
              <p:cNvPr id="21" name="Picture 2" descr="Design | Communications | City of San Diego Official Website">
                <a:extLst>
                  <a:ext uri="{FF2B5EF4-FFF2-40B4-BE49-F238E27FC236}">
                    <a16:creationId xmlns:a16="http://schemas.microsoft.com/office/drawing/2014/main" id="{A2A7090E-599F-4D77-89CB-2841291A0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sign | Communications | City of San Diego Official Website">
                <a:extLst>
                  <a:ext uri="{FF2B5EF4-FFF2-40B4-BE49-F238E27FC236}">
                    <a16:creationId xmlns:a16="http://schemas.microsoft.com/office/drawing/2014/main" id="{6EE81D43-AB65-4998-AC98-08BD5D8E4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Freeform 41">
            <a:extLst>
              <a:ext uri="{FF2B5EF4-FFF2-40B4-BE49-F238E27FC236}">
                <a16:creationId xmlns:a16="http://schemas.microsoft.com/office/drawing/2014/main" id="{30FD3107-4CB0-48C5-B4D8-835C43964F72}"/>
              </a:ext>
            </a:extLst>
          </p:cNvPr>
          <p:cNvSpPr/>
          <p:nvPr/>
        </p:nvSpPr>
        <p:spPr>
          <a:xfrm>
            <a:off x="-2166" y="18796964"/>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11C30F4-4C58-44AB-8A93-201F843796C1}"/>
              </a:ext>
            </a:extLst>
          </p:cNvPr>
          <p:cNvSpPr txBox="1"/>
          <p:nvPr/>
        </p:nvSpPr>
        <p:spPr>
          <a:xfrm>
            <a:off x="-7422" y="-10201"/>
            <a:ext cx="32918401" cy="2109502"/>
          </a:xfrm>
          <a:prstGeom prst="rect">
            <a:avLst/>
          </a:prstGeom>
          <a:solidFill>
            <a:schemeClr val="tx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8DE9E82A-7BE7-4AC5-BDE3-5407C03B3AB8}"/>
              </a:ext>
            </a:extLst>
          </p:cNvPr>
          <p:cNvSpPr txBox="1"/>
          <p:nvPr/>
        </p:nvSpPr>
        <p:spPr>
          <a:xfrm>
            <a:off x="8335623" y="341046"/>
            <a:ext cx="151761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Location</a:t>
            </a:r>
            <a:endPar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9" name="Group 28">
            <a:extLst>
              <a:ext uri="{FF2B5EF4-FFF2-40B4-BE49-F238E27FC236}">
                <a16:creationId xmlns:a16="http://schemas.microsoft.com/office/drawing/2014/main" id="{34BBE4C5-BD6F-4A72-8603-BDB641373012}"/>
              </a:ext>
            </a:extLst>
          </p:cNvPr>
          <p:cNvGrpSpPr/>
          <p:nvPr/>
        </p:nvGrpSpPr>
        <p:grpSpPr>
          <a:xfrm>
            <a:off x="141597" y="167975"/>
            <a:ext cx="2782441" cy="1716611"/>
            <a:chOff x="6999948" y="102910"/>
            <a:chExt cx="867023" cy="674923"/>
          </a:xfrm>
        </p:grpSpPr>
        <p:pic>
          <p:nvPicPr>
            <p:cNvPr id="31" name="Picture 6">
              <a:extLst>
                <a:ext uri="{FF2B5EF4-FFF2-40B4-BE49-F238E27FC236}">
                  <a16:creationId xmlns:a16="http://schemas.microsoft.com/office/drawing/2014/main" id="{2BF06E6B-979F-4E18-9477-C55B642AC3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95999CC-EA08-4FD1-AE81-0F36942F0C6E}"/>
                </a:ext>
              </a:extLst>
            </p:cNvPr>
            <p:cNvGrpSpPr/>
            <p:nvPr/>
          </p:nvGrpSpPr>
          <p:grpSpPr>
            <a:xfrm>
              <a:off x="6999948" y="323058"/>
              <a:ext cx="653391" cy="454775"/>
              <a:chOff x="266729" y="3465296"/>
              <a:chExt cx="1445208" cy="1024570"/>
            </a:xfrm>
          </p:grpSpPr>
          <p:pic>
            <p:nvPicPr>
              <p:cNvPr id="33" name="Picture 2" descr="Design | Communications | City of San Diego Official Website">
                <a:extLst>
                  <a:ext uri="{FF2B5EF4-FFF2-40B4-BE49-F238E27FC236}">
                    <a16:creationId xmlns:a16="http://schemas.microsoft.com/office/drawing/2014/main" id="{9015CA91-B92A-41F5-ADAE-2FF95B60AD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esign | Communications | City of San Diego Official Website">
                <a:extLst>
                  <a:ext uri="{FF2B5EF4-FFF2-40B4-BE49-F238E27FC236}">
                    <a16:creationId xmlns:a16="http://schemas.microsoft.com/office/drawing/2014/main" id="{49CD771E-A335-4F34-BB63-76CBCCF22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5" name="Group 84">
            <a:extLst>
              <a:ext uri="{FF2B5EF4-FFF2-40B4-BE49-F238E27FC236}">
                <a16:creationId xmlns:a16="http://schemas.microsoft.com/office/drawing/2014/main" id="{D1843E2B-B3CB-43B0-BC47-BE2E4ECBFD20}"/>
              </a:ext>
            </a:extLst>
          </p:cNvPr>
          <p:cNvGrpSpPr/>
          <p:nvPr/>
        </p:nvGrpSpPr>
        <p:grpSpPr>
          <a:xfrm>
            <a:off x="14091266" y="2453248"/>
            <a:ext cx="17970668" cy="7526573"/>
            <a:chOff x="10352595" y="8073716"/>
            <a:chExt cx="21523046" cy="9576503"/>
          </a:xfrm>
        </p:grpSpPr>
        <p:pic>
          <p:nvPicPr>
            <p:cNvPr id="54" name="Picture 53">
              <a:extLst>
                <a:ext uri="{FF2B5EF4-FFF2-40B4-BE49-F238E27FC236}">
                  <a16:creationId xmlns:a16="http://schemas.microsoft.com/office/drawing/2014/main" id="{DB9358FA-0F0D-4694-B768-437725EEAEC0}"/>
                </a:ext>
              </a:extLst>
            </p:cNvPr>
            <p:cNvPicPr>
              <a:picLocks noChangeAspect="1"/>
            </p:cNvPicPr>
            <p:nvPr/>
          </p:nvPicPr>
          <p:blipFill>
            <a:blip r:embed="rId4">
              <a:alphaModFix amt="85000"/>
            </a:blip>
            <a:stretch>
              <a:fillRect/>
            </a:stretch>
          </p:blipFill>
          <p:spPr>
            <a:xfrm>
              <a:off x="10352595" y="8073716"/>
              <a:ext cx="21523046" cy="9576503"/>
            </a:xfrm>
            <a:prstGeom prst="rect">
              <a:avLst/>
            </a:prstGeom>
            <a:ln w="228600" cap="sq" cmpd="thickThin">
              <a:solidFill>
                <a:srgbClr val="000000"/>
              </a:solidFill>
              <a:prstDash val="solid"/>
              <a:miter lim="800000"/>
            </a:ln>
            <a:effectLst>
              <a:innerShdw blurRad="76200">
                <a:srgbClr val="000000"/>
              </a:innerShdw>
            </a:effectLst>
          </p:spPr>
        </p:pic>
        <p:cxnSp>
          <p:nvCxnSpPr>
            <p:cNvPr id="48" name="Connector: Curved 47">
              <a:extLst>
                <a:ext uri="{FF2B5EF4-FFF2-40B4-BE49-F238E27FC236}">
                  <a16:creationId xmlns:a16="http://schemas.microsoft.com/office/drawing/2014/main" id="{B5471086-63F1-4950-8556-B3B770337179}"/>
                </a:ext>
              </a:extLst>
            </p:cNvPr>
            <p:cNvCxnSpPr>
              <a:cxnSpLocks/>
            </p:cNvCxnSpPr>
            <p:nvPr/>
          </p:nvCxnSpPr>
          <p:spPr>
            <a:xfrm rot="5400000">
              <a:off x="17326142" y="11067060"/>
              <a:ext cx="1242306" cy="1025493"/>
            </a:xfrm>
            <a:prstGeom prst="curvedConnector3">
              <a:avLst>
                <a:gd name="adj1" fmla="val 50000"/>
              </a:avLst>
            </a:prstGeom>
            <a:ln w="92075" cmpd="thinThick">
              <a:solidFill>
                <a:srgbClr val="EC5E32"/>
              </a:solidFill>
              <a:headEnd type="none"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3F85EBE7-0AA7-43AA-A8DD-1F64949D897F}"/>
                </a:ext>
              </a:extLst>
            </p:cNvPr>
            <p:cNvCxnSpPr>
              <a:cxnSpLocks/>
            </p:cNvCxnSpPr>
            <p:nvPr/>
          </p:nvCxnSpPr>
          <p:spPr>
            <a:xfrm rot="10800000">
              <a:off x="16238173" y="13566307"/>
              <a:ext cx="1788540" cy="312357"/>
            </a:xfrm>
            <a:prstGeom prst="curvedConnector3">
              <a:avLst>
                <a:gd name="adj1" fmla="val 50000"/>
              </a:avLst>
            </a:prstGeom>
            <a:ln w="92075" cmpd="thinThick">
              <a:solidFill>
                <a:srgbClr val="EC5E32"/>
              </a:solidFill>
              <a:headEnd type="none" w="lg" len="lg"/>
              <a:tailEnd type="triangle" w="lg"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C9730C9-064E-43B5-AB93-123CAE4BE32D}"/>
                </a:ext>
              </a:extLst>
            </p:cNvPr>
            <p:cNvSpPr/>
            <p:nvPr/>
          </p:nvSpPr>
          <p:spPr>
            <a:xfrm>
              <a:off x="16672838" y="10457764"/>
              <a:ext cx="3386186" cy="461665"/>
            </a:xfrm>
            <a:prstGeom prst="rect">
              <a:avLst/>
            </a:prstGeom>
            <a:solidFill>
              <a:schemeClr val="bg1">
                <a:lumMod val="95000"/>
              </a:schemeClr>
            </a:solidFill>
            <a:ln cmpd="thinThick">
              <a:solidFill>
                <a:schemeClr val="dk1"/>
              </a:solidFill>
            </a:ln>
          </p:spPr>
          <p:txBody>
            <a:bodyPr wrap="square">
              <a:spAutoFit/>
            </a:bodyPr>
            <a:lstStyle/>
            <a:p>
              <a:pPr algn="ctr"/>
              <a:r>
                <a:rPr lang="en-US" sz="2400" b="1" dirty="0">
                  <a:solidFill>
                    <a:schemeClr val="accent2"/>
                  </a:solidFill>
                  <a:latin typeface="Palatino Linotype" panose="02040502050505030304" pitchFamily="18" charset="0"/>
                </a:rPr>
                <a:t>Sunset Cliffs Blvd.</a:t>
              </a:r>
            </a:p>
          </p:txBody>
        </p:sp>
        <p:sp>
          <p:nvSpPr>
            <p:cNvPr id="40" name="Rectangle 39">
              <a:extLst>
                <a:ext uri="{FF2B5EF4-FFF2-40B4-BE49-F238E27FC236}">
                  <a16:creationId xmlns:a16="http://schemas.microsoft.com/office/drawing/2014/main" id="{C3FEC2DB-612D-4993-98A4-E8E4EA3CEE72}"/>
                </a:ext>
              </a:extLst>
            </p:cNvPr>
            <p:cNvSpPr/>
            <p:nvPr/>
          </p:nvSpPr>
          <p:spPr>
            <a:xfrm>
              <a:off x="17911986" y="13623006"/>
              <a:ext cx="1478704" cy="461665"/>
            </a:xfrm>
            <a:prstGeom prst="rect">
              <a:avLst/>
            </a:prstGeom>
            <a:solidFill>
              <a:schemeClr val="bg1">
                <a:lumMod val="95000"/>
              </a:schemeClr>
            </a:solidFill>
            <a:ln cmpd="thinThick">
              <a:solidFill>
                <a:schemeClr val="dk1"/>
              </a:solidFill>
            </a:ln>
          </p:spPr>
          <p:txBody>
            <a:bodyPr wrap="square">
              <a:spAutoFit/>
            </a:bodyPr>
            <a:lstStyle/>
            <a:p>
              <a:pPr algn="ctr"/>
              <a:r>
                <a:rPr lang="en-US" sz="2400" b="1" dirty="0">
                  <a:solidFill>
                    <a:schemeClr val="accent2"/>
                  </a:solidFill>
                  <a:latin typeface="Palatino Linotype" panose="02040502050505030304" pitchFamily="18" charset="0"/>
                </a:rPr>
                <a:t>Alley</a:t>
              </a:r>
            </a:p>
          </p:txBody>
        </p:sp>
        <p:cxnSp>
          <p:nvCxnSpPr>
            <p:cNvPr id="44" name="Connector: Curved 43">
              <a:extLst>
                <a:ext uri="{FF2B5EF4-FFF2-40B4-BE49-F238E27FC236}">
                  <a16:creationId xmlns:a16="http://schemas.microsoft.com/office/drawing/2014/main" id="{ABF4F0A6-5205-4326-8A9C-12BA4B503040}"/>
                </a:ext>
              </a:extLst>
            </p:cNvPr>
            <p:cNvCxnSpPr>
              <a:cxnSpLocks/>
            </p:cNvCxnSpPr>
            <p:nvPr/>
          </p:nvCxnSpPr>
          <p:spPr>
            <a:xfrm rot="16200000" flipV="1">
              <a:off x="16359944" y="14860504"/>
              <a:ext cx="1337830" cy="811380"/>
            </a:xfrm>
            <a:prstGeom prst="curvedConnector3">
              <a:avLst/>
            </a:prstGeom>
            <a:ln w="92075" cmpd="thinThick">
              <a:solidFill>
                <a:srgbClr val="EC5E3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E18595B-E59A-4E2A-913A-F6410C976711}"/>
                </a:ext>
              </a:extLst>
            </p:cNvPr>
            <p:cNvSpPr/>
            <p:nvPr/>
          </p:nvSpPr>
          <p:spPr>
            <a:xfrm>
              <a:off x="17142069" y="15750444"/>
              <a:ext cx="2116398" cy="461665"/>
            </a:xfrm>
            <a:prstGeom prst="rect">
              <a:avLst/>
            </a:prstGeom>
            <a:solidFill>
              <a:schemeClr val="bg1">
                <a:lumMod val="95000"/>
              </a:schemeClr>
            </a:solidFill>
            <a:ln cmpd="thinThick">
              <a:solidFill>
                <a:schemeClr val="dk1"/>
              </a:solidFill>
            </a:ln>
          </p:spPr>
          <p:txBody>
            <a:bodyPr wrap="square">
              <a:spAutoFit/>
            </a:bodyPr>
            <a:lstStyle/>
            <a:p>
              <a:pPr algn="ctr"/>
              <a:r>
                <a:rPr lang="en-US" sz="2400" b="1" dirty="0">
                  <a:solidFill>
                    <a:schemeClr val="accent2"/>
                  </a:solidFill>
                  <a:latin typeface="Palatino Linotype" panose="02040502050505030304" pitchFamily="18" charset="0"/>
                </a:rPr>
                <a:t>Cable St.</a:t>
              </a:r>
            </a:p>
          </p:txBody>
        </p:sp>
        <p:sp>
          <p:nvSpPr>
            <p:cNvPr id="25" name="Rectangle 24">
              <a:extLst>
                <a:ext uri="{FF2B5EF4-FFF2-40B4-BE49-F238E27FC236}">
                  <a16:creationId xmlns:a16="http://schemas.microsoft.com/office/drawing/2014/main" id="{07B9AB3F-9B87-4830-A5DF-114E84A919AF}"/>
                </a:ext>
              </a:extLst>
            </p:cNvPr>
            <p:cNvSpPr/>
            <p:nvPr/>
          </p:nvSpPr>
          <p:spPr>
            <a:xfrm>
              <a:off x="10352595" y="12156188"/>
              <a:ext cx="2865284" cy="1086131"/>
            </a:xfrm>
            <a:prstGeom prst="rect">
              <a:avLst/>
            </a:prstGeom>
            <a:solidFill>
              <a:schemeClr val="bg1">
                <a:lumMod val="95000"/>
              </a:schemeClr>
            </a:solidFill>
            <a:ln cmpd="thinThick">
              <a:solidFill>
                <a:schemeClr val="dk1"/>
              </a:solidFill>
            </a:ln>
          </p:spPr>
          <p:txBody>
            <a:bodyPr wrap="square">
              <a:spAutoFit/>
            </a:bodyPr>
            <a:lstStyle/>
            <a:p>
              <a:pPr algn="ctr"/>
              <a:r>
                <a:rPr lang="en-US" sz="2400" b="1" dirty="0">
                  <a:solidFill>
                    <a:schemeClr val="accent2"/>
                  </a:solidFill>
                  <a:latin typeface="Palatino Linotype" panose="02040502050505030304" pitchFamily="18" charset="0"/>
                </a:rPr>
                <a:t>Ocean Beach Branch Library</a:t>
              </a:r>
            </a:p>
          </p:txBody>
        </p:sp>
        <p:cxnSp>
          <p:nvCxnSpPr>
            <p:cNvPr id="69" name="Connector: Curved 68">
              <a:extLst>
                <a:ext uri="{FF2B5EF4-FFF2-40B4-BE49-F238E27FC236}">
                  <a16:creationId xmlns:a16="http://schemas.microsoft.com/office/drawing/2014/main" id="{4425AA50-E7CD-46AC-8B13-0A74EE918754}"/>
                </a:ext>
              </a:extLst>
            </p:cNvPr>
            <p:cNvCxnSpPr>
              <a:cxnSpLocks/>
            </p:cNvCxnSpPr>
            <p:nvPr/>
          </p:nvCxnSpPr>
          <p:spPr>
            <a:xfrm>
              <a:off x="13310251" y="12486394"/>
              <a:ext cx="1875410" cy="699850"/>
            </a:xfrm>
            <a:prstGeom prst="curvedConnector3">
              <a:avLst>
                <a:gd name="adj1" fmla="val 50000"/>
              </a:avLst>
            </a:prstGeom>
            <a:ln w="92075" cmpd="thinThick">
              <a:solidFill>
                <a:srgbClr val="EC5E3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66D3B006-73CC-41F0-B18C-364A3D723A0A}"/>
                </a:ext>
              </a:extLst>
            </p:cNvPr>
            <p:cNvCxnSpPr>
              <a:cxnSpLocks/>
            </p:cNvCxnSpPr>
            <p:nvPr/>
          </p:nvCxnSpPr>
          <p:spPr>
            <a:xfrm flipV="1">
              <a:off x="13977828" y="14109055"/>
              <a:ext cx="1125731" cy="851341"/>
            </a:xfrm>
            <a:prstGeom prst="curvedConnector3">
              <a:avLst>
                <a:gd name="adj1" fmla="val 50000"/>
              </a:avLst>
            </a:prstGeom>
            <a:ln w="92075" cmpd="thinThick">
              <a:solidFill>
                <a:srgbClr val="EC5E3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73B63353-4377-42B6-9727-2430AEDE7CC6}"/>
                </a:ext>
              </a:extLst>
            </p:cNvPr>
            <p:cNvSpPr/>
            <p:nvPr/>
          </p:nvSpPr>
          <p:spPr>
            <a:xfrm>
              <a:off x="10724428" y="14729564"/>
              <a:ext cx="3386186" cy="461665"/>
            </a:xfrm>
            <a:prstGeom prst="rect">
              <a:avLst/>
            </a:prstGeom>
            <a:solidFill>
              <a:schemeClr val="bg1">
                <a:lumMod val="95000"/>
              </a:schemeClr>
            </a:solidFill>
            <a:ln cmpd="thinThick">
              <a:solidFill>
                <a:schemeClr val="dk1"/>
              </a:solidFill>
            </a:ln>
          </p:spPr>
          <p:txBody>
            <a:bodyPr wrap="square">
              <a:spAutoFit/>
            </a:bodyPr>
            <a:lstStyle/>
            <a:p>
              <a:pPr algn="ctr"/>
              <a:r>
                <a:rPr lang="en-US" sz="2400" b="1" dirty="0">
                  <a:solidFill>
                    <a:schemeClr val="accent2"/>
                  </a:solidFill>
                  <a:latin typeface="Palatino Linotype" panose="02040502050505030304" pitchFamily="18" charset="0"/>
                </a:rPr>
                <a:t>Santa Monica Ave.</a:t>
              </a:r>
            </a:p>
          </p:txBody>
        </p:sp>
      </p:grpSp>
      <p:sp>
        <p:nvSpPr>
          <p:cNvPr id="5" name="Rectangle 4">
            <a:extLst>
              <a:ext uri="{FF2B5EF4-FFF2-40B4-BE49-F238E27FC236}">
                <a16:creationId xmlns:a16="http://schemas.microsoft.com/office/drawing/2014/main" id="{7E0A41B6-33C2-45EF-AFDA-FCCD1F7328BA}"/>
              </a:ext>
            </a:extLst>
          </p:cNvPr>
          <p:cNvSpPr/>
          <p:nvPr/>
        </p:nvSpPr>
        <p:spPr>
          <a:xfrm>
            <a:off x="856466" y="2243971"/>
            <a:ext cx="12786719" cy="4144724"/>
          </a:xfrm>
          <a:prstGeom prst="rect">
            <a:avLst/>
          </a:prstGeom>
        </p:spPr>
        <p:txBody>
          <a:bodyPr wrap="square">
            <a:spAutoFit/>
          </a:bodyPr>
          <a:lstStyle/>
          <a:p>
            <a:pPr lvl="0" defTabSz="2926080">
              <a:spcBef>
                <a:spcPts val="3200"/>
              </a:spcBef>
            </a:pPr>
            <a:r>
              <a:rPr lang="en-US" sz="4800" b="1" dirty="0">
                <a:solidFill>
                  <a:srgbClr val="FF9933"/>
                </a:solidFill>
              </a:rPr>
              <a:t>Location:</a:t>
            </a:r>
          </a:p>
          <a:p>
            <a:pPr marL="571500" lvl="0" indent="-571500" defTabSz="2926080">
              <a:lnSpc>
                <a:spcPct val="90000"/>
              </a:lnSpc>
              <a:spcBef>
                <a:spcPts val="3200"/>
              </a:spcBef>
              <a:buFont typeface="Courier New" panose="02070309020205020404" pitchFamily="49" charset="0"/>
              <a:buChar char="o"/>
            </a:pPr>
            <a:r>
              <a:rPr lang="en-US" sz="3600" dirty="0">
                <a:solidFill>
                  <a:prstClr val="black"/>
                </a:solidFill>
              </a:rPr>
              <a:t>Located in the heart of Ocean Beach, located at the corner of the intersection of Santa Monica Ave. &amp; Sunset Cliffs Blvd. </a:t>
            </a:r>
          </a:p>
          <a:p>
            <a:pPr marL="571500" lvl="0" indent="-571500" defTabSz="2926080">
              <a:lnSpc>
                <a:spcPct val="90000"/>
              </a:lnSpc>
              <a:spcBef>
                <a:spcPts val="3200"/>
              </a:spcBef>
              <a:buFont typeface="Courier New" panose="02070309020205020404" pitchFamily="49" charset="0"/>
              <a:buChar char="o"/>
            </a:pPr>
            <a:r>
              <a:rPr lang="en-US" sz="3600" dirty="0">
                <a:solidFill>
                  <a:prstClr val="black"/>
                </a:solidFill>
              </a:rPr>
              <a:t>The library building and it was expanded in 1962 to its current size of 5,085 square feet. Another renovation in early 2012 provided new carpeting and a new roof.</a:t>
            </a:r>
          </a:p>
        </p:txBody>
      </p:sp>
      <p:sp>
        <p:nvSpPr>
          <p:cNvPr id="6" name="TextBox 5">
            <a:extLst>
              <a:ext uri="{FF2B5EF4-FFF2-40B4-BE49-F238E27FC236}">
                <a16:creationId xmlns:a16="http://schemas.microsoft.com/office/drawing/2014/main" id="{6C0B0CDC-8A3D-467E-BE76-26685FA63B4D}"/>
              </a:ext>
            </a:extLst>
          </p:cNvPr>
          <p:cNvSpPr txBox="1"/>
          <p:nvPr/>
        </p:nvSpPr>
        <p:spPr>
          <a:xfrm>
            <a:off x="20782001" y="10472661"/>
            <a:ext cx="10890897" cy="9555436"/>
          </a:xfrm>
          <a:prstGeom prst="rect">
            <a:avLst/>
          </a:prstGeom>
          <a:noFill/>
        </p:spPr>
        <p:txBody>
          <a:bodyPr wrap="square" rtlCol="0">
            <a:spAutoFit/>
          </a:bodyPr>
          <a:lstStyle/>
          <a:p>
            <a:pPr defTabSz="2926080">
              <a:lnSpc>
                <a:spcPct val="90000"/>
              </a:lnSpc>
              <a:spcBef>
                <a:spcPts val="3200"/>
              </a:spcBef>
            </a:pPr>
            <a:r>
              <a:rPr lang="en-US" sz="4800" b="1" dirty="0">
                <a:solidFill>
                  <a:srgbClr val="FF9933"/>
                </a:solidFill>
              </a:rPr>
              <a:t>IMPORTANT Information:</a:t>
            </a:r>
          </a:p>
          <a:p>
            <a:pPr marL="571500" lvl="0" indent="-571500" defTabSz="2926080">
              <a:lnSpc>
                <a:spcPct val="90000"/>
              </a:lnSpc>
              <a:spcBef>
                <a:spcPts val="3200"/>
              </a:spcBef>
              <a:buFont typeface="Courier New" panose="02070309020205020404" pitchFamily="49" charset="0"/>
              <a:buChar char="o"/>
            </a:pPr>
            <a:r>
              <a:rPr lang="en-US" sz="3600" dirty="0">
                <a:solidFill>
                  <a:prstClr val="black"/>
                </a:solidFill>
              </a:rPr>
              <a:t>The Ocean Beach Library Expansion will include demolition of the 2-story adjacent building (the Annex), remodel the existing 5,085 sf library and construct a new 4,300 sf extension to the library. The new extension will designate space for expanded book collection area, a community meeting room with kitchenette, study rooms, office space, a Teen area, storage rooms, outdoor gathering area and new restrooms.</a:t>
            </a:r>
          </a:p>
          <a:p>
            <a:pPr marL="571500" lvl="0" indent="-571500" defTabSz="2926080">
              <a:lnSpc>
                <a:spcPct val="90000"/>
              </a:lnSpc>
              <a:spcBef>
                <a:spcPts val="3200"/>
              </a:spcBef>
              <a:buFont typeface="Courier New" panose="02070309020205020404" pitchFamily="49" charset="0"/>
              <a:buChar char="o"/>
            </a:pPr>
            <a:r>
              <a:rPr lang="en-US" sz="3600" dirty="0">
                <a:solidFill>
                  <a:prstClr val="black"/>
                </a:solidFill>
              </a:rPr>
              <a:t>The operational functioning of the Library has been designed in alignment with the defined “Program” from the Library management.  The vast majority of the existing Library will remain as an area to house reference materials and the addition contains office area for the staff as well as the new Community Room meant to support gatherings of up to 100 attendees.  </a:t>
            </a:r>
          </a:p>
        </p:txBody>
      </p:sp>
      <p:grpSp>
        <p:nvGrpSpPr>
          <p:cNvPr id="110" name="Group 109">
            <a:extLst>
              <a:ext uri="{FF2B5EF4-FFF2-40B4-BE49-F238E27FC236}">
                <a16:creationId xmlns:a16="http://schemas.microsoft.com/office/drawing/2014/main" id="{A04AE04B-7D21-4BEF-A78F-3C22CCE219CC}"/>
              </a:ext>
            </a:extLst>
          </p:cNvPr>
          <p:cNvGrpSpPr/>
          <p:nvPr/>
        </p:nvGrpSpPr>
        <p:grpSpPr>
          <a:xfrm>
            <a:off x="856466" y="10774640"/>
            <a:ext cx="18511887" cy="9803179"/>
            <a:chOff x="606237" y="10349053"/>
            <a:chExt cx="19120738" cy="10492484"/>
          </a:xfrm>
        </p:grpSpPr>
        <p:pic>
          <p:nvPicPr>
            <p:cNvPr id="89" name="Picture 88">
              <a:extLst>
                <a:ext uri="{FF2B5EF4-FFF2-40B4-BE49-F238E27FC236}">
                  <a16:creationId xmlns:a16="http://schemas.microsoft.com/office/drawing/2014/main" id="{15AAE593-88BB-4AEA-98EC-C5568463D72A}"/>
                </a:ext>
              </a:extLst>
            </p:cNvPr>
            <p:cNvPicPr>
              <a:picLocks noChangeAspect="1"/>
            </p:cNvPicPr>
            <p:nvPr/>
          </p:nvPicPr>
          <p:blipFill>
            <a:blip r:embed="rId5">
              <a:alphaModFix amt="85000"/>
            </a:blip>
            <a:stretch>
              <a:fillRect/>
            </a:stretch>
          </p:blipFill>
          <p:spPr>
            <a:xfrm>
              <a:off x="606237" y="10349053"/>
              <a:ext cx="19120738" cy="10492484"/>
            </a:xfrm>
            <a:prstGeom prst="rect">
              <a:avLst/>
            </a:prstGeom>
            <a:ln w="228600" cap="sq" cmpd="thickThin">
              <a:solidFill>
                <a:srgbClr val="000000"/>
              </a:solidFill>
              <a:prstDash val="solid"/>
              <a:miter lim="800000"/>
            </a:ln>
            <a:effectLst>
              <a:innerShdw blurRad="76200">
                <a:srgbClr val="000000"/>
              </a:innerShdw>
            </a:effectLst>
          </p:spPr>
        </p:pic>
        <p:grpSp>
          <p:nvGrpSpPr>
            <p:cNvPr id="109" name="Group 108">
              <a:extLst>
                <a:ext uri="{FF2B5EF4-FFF2-40B4-BE49-F238E27FC236}">
                  <a16:creationId xmlns:a16="http://schemas.microsoft.com/office/drawing/2014/main" id="{6C6C57EC-DCAF-42D0-979F-7BE5F42EAABC}"/>
                </a:ext>
              </a:extLst>
            </p:cNvPr>
            <p:cNvGrpSpPr/>
            <p:nvPr/>
          </p:nvGrpSpPr>
          <p:grpSpPr>
            <a:xfrm>
              <a:off x="7555617" y="13857251"/>
              <a:ext cx="7966323" cy="4792057"/>
              <a:chOff x="7555617" y="13857251"/>
              <a:chExt cx="7966323" cy="4792057"/>
            </a:xfrm>
          </p:grpSpPr>
          <p:sp>
            <p:nvSpPr>
              <p:cNvPr id="87" name="Rectangle 86">
                <a:extLst>
                  <a:ext uri="{FF2B5EF4-FFF2-40B4-BE49-F238E27FC236}">
                    <a16:creationId xmlns:a16="http://schemas.microsoft.com/office/drawing/2014/main" id="{2C4AB487-5FD4-4BDB-8619-DA0C85E61F54}"/>
                  </a:ext>
                </a:extLst>
              </p:cNvPr>
              <p:cNvSpPr/>
              <p:nvPr/>
            </p:nvSpPr>
            <p:spPr>
              <a:xfrm>
                <a:off x="7763280" y="13857251"/>
                <a:ext cx="3386186" cy="461665"/>
              </a:xfrm>
              <a:prstGeom prst="rect">
                <a:avLst/>
              </a:prstGeom>
              <a:solidFill>
                <a:schemeClr val="bg1">
                  <a:lumMod val="95000"/>
                </a:schemeClr>
              </a:solidFill>
            </p:spPr>
            <p:txBody>
              <a:bodyPr wrap="square">
                <a:spAutoFit/>
              </a:bodyPr>
              <a:lstStyle/>
              <a:p>
                <a:pPr algn="ctr"/>
                <a:r>
                  <a:rPr lang="en-US" sz="2400" b="1" dirty="0">
                    <a:solidFill>
                      <a:schemeClr val="accent2"/>
                    </a:solidFill>
                    <a:latin typeface="Palatino Linotype" panose="02040502050505030304" pitchFamily="18" charset="0"/>
                  </a:rPr>
                  <a:t>Sunset Cliffs Blvd.</a:t>
                </a:r>
              </a:p>
            </p:txBody>
          </p:sp>
          <p:cxnSp>
            <p:nvCxnSpPr>
              <p:cNvPr id="88" name="Connector: Curved 87">
                <a:extLst>
                  <a:ext uri="{FF2B5EF4-FFF2-40B4-BE49-F238E27FC236}">
                    <a16:creationId xmlns:a16="http://schemas.microsoft.com/office/drawing/2014/main" id="{65B8988B-E237-4623-8B00-43E148AE53DB}"/>
                  </a:ext>
                </a:extLst>
              </p:cNvPr>
              <p:cNvCxnSpPr>
                <a:cxnSpLocks/>
              </p:cNvCxnSpPr>
              <p:nvPr/>
            </p:nvCxnSpPr>
            <p:spPr>
              <a:xfrm>
                <a:off x="10166606" y="14849081"/>
                <a:ext cx="1965721" cy="580482"/>
              </a:xfrm>
              <a:prstGeom prst="curvedConnector3">
                <a:avLst>
                  <a:gd name="adj1" fmla="val 50000"/>
                </a:avLst>
              </a:prstGeom>
              <a:ln w="92075">
                <a:solidFill>
                  <a:srgbClr val="EC5E3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1DE5C8-D08C-427A-8A00-B59325D5D3B0}"/>
                  </a:ext>
                </a:extLst>
              </p:cNvPr>
              <p:cNvCxnSpPr/>
              <p:nvPr/>
            </p:nvCxnSpPr>
            <p:spPr>
              <a:xfrm flipV="1">
                <a:off x="13860379" y="16256750"/>
                <a:ext cx="1155032" cy="539334"/>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FB74E703-F040-4153-9805-B7C6FCF107B5}"/>
                  </a:ext>
                </a:extLst>
              </p:cNvPr>
              <p:cNvCxnSpPr>
                <a:cxnSpLocks/>
              </p:cNvCxnSpPr>
              <p:nvPr/>
            </p:nvCxnSpPr>
            <p:spPr>
              <a:xfrm>
                <a:off x="15015411" y="16256750"/>
                <a:ext cx="506529" cy="380509"/>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A6AD0489-8B9E-41AA-A0D4-D76E9F786B93}"/>
                  </a:ext>
                </a:extLst>
              </p:cNvPr>
              <p:cNvCxnSpPr>
                <a:cxnSpLocks/>
              </p:cNvCxnSpPr>
              <p:nvPr/>
            </p:nvCxnSpPr>
            <p:spPr>
              <a:xfrm flipH="1">
                <a:off x="14360127" y="16637259"/>
                <a:ext cx="1161813" cy="608724"/>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E21F123E-CEBA-4FB0-87B3-13B329C38F21}"/>
                  </a:ext>
                </a:extLst>
              </p:cNvPr>
              <p:cNvCxnSpPr>
                <a:cxnSpLocks/>
              </p:cNvCxnSpPr>
              <p:nvPr/>
            </p:nvCxnSpPr>
            <p:spPr>
              <a:xfrm>
                <a:off x="13821494" y="16796084"/>
                <a:ext cx="563495" cy="449899"/>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79F988F9-F9E1-46C3-A4AC-E65A4175E805}"/>
                  </a:ext>
                </a:extLst>
              </p:cNvPr>
              <p:cNvCxnSpPr/>
              <p:nvPr/>
            </p:nvCxnSpPr>
            <p:spPr>
              <a:xfrm flipH="1">
                <a:off x="14695451" y="16256750"/>
                <a:ext cx="319960" cy="8141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A103EF-C6EC-4001-8BE8-0262D8D8D56C}"/>
                  </a:ext>
                </a:extLst>
              </p:cNvPr>
              <p:cNvCxnSpPr>
                <a:cxnSpLocks/>
              </p:cNvCxnSpPr>
              <p:nvPr/>
            </p:nvCxnSpPr>
            <p:spPr>
              <a:xfrm flipH="1">
                <a:off x="14948653" y="16357056"/>
                <a:ext cx="199943" cy="5604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87E8CF1-517C-47FA-8A85-D8483A7A6A8D}"/>
                  </a:ext>
                </a:extLst>
              </p:cNvPr>
              <p:cNvCxnSpPr>
                <a:cxnSpLocks/>
              </p:cNvCxnSpPr>
              <p:nvPr/>
            </p:nvCxnSpPr>
            <p:spPr>
              <a:xfrm flipH="1">
                <a:off x="15188685" y="16484207"/>
                <a:ext cx="112271" cy="3118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3A8567-43D1-488E-8532-0E527ECD885D}"/>
                  </a:ext>
                </a:extLst>
              </p:cNvPr>
              <p:cNvCxnSpPr>
                <a:cxnSpLocks/>
              </p:cNvCxnSpPr>
              <p:nvPr/>
            </p:nvCxnSpPr>
            <p:spPr>
              <a:xfrm flipH="1">
                <a:off x="14131523" y="16573509"/>
                <a:ext cx="196359" cy="4860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FA9F091-3EC0-4833-BF5C-8D2A24C55A7A}"/>
                  </a:ext>
                </a:extLst>
              </p:cNvPr>
              <p:cNvCxnSpPr>
                <a:cxnSpLocks/>
              </p:cNvCxnSpPr>
              <p:nvPr/>
            </p:nvCxnSpPr>
            <p:spPr>
              <a:xfrm flipH="1">
                <a:off x="14276991" y="16520198"/>
                <a:ext cx="248656" cy="6449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6DACB2-2976-48FC-8CDA-65503669E497}"/>
                  </a:ext>
                </a:extLst>
              </p:cNvPr>
              <p:cNvCxnSpPr>
                <a:cxnSpLocks/>
              </p:cNvCxnSpPr>
              <p:nvPr/>
            </p:nvCxnSpPr>
            <p:spPr>
              <a:xfrm flipH="1">
                <a:off x="14468935" y="16366444"/>
                <a:ext cx="310831" cy="7986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97E0E2E-17D3-4D12-8476-CC06F82A99F8}"/>
                  </a:ext>
                </a:extLst>
              </p:cNvPr>
              <p:cNvCxnSpPr>
                <a:cxnSpLocks/>
              </p:cNvCxnSpPr>
              <p:nvPr/>
            </p:nvCxnSpPr>
            <p:spPr>
              <a:xfrm flipH="1">
                <a:off x="13998338" y="16663836"/>
                <a:ext cx="108561" cy="2910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7CCC856-4755-4327-90B2-9A96EDF9B90F}"/>
                  </a:ext>
                </a:extLst>
              </p:cNvPr>
              <p:cNvCxnSpPr>
                <a:cxnSpLocks/>
              </p:cNvCxnSpPr>
              <p:nvPr/>
            </p:nvCxnSpPr>
            <p:spPr>
              <a:xfrm>
                <a:off x="13998338" y="15139322"/>
                <a:ext cx="527309" cy="35698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F4DF4DF-A530-4AE9-AB32-9914E5995FE2}"/>
                  </a:ext>
                </a:extLst>
              </p:cNvPr>
              <p:cNvCxnSpPr>
                <a:cxnSpLocks/>
              </p:cNvCxnSpPr>
              <p:nvPr/>
            </p:nvCxnSpPr>
            <p:spPr>
              <a:xfrm flipH="1">
                <a:off x="13763890" y="15489054"/>
                <a:ext cx="705045" cy="33229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A6D3764-1688-4CE3-8DAB-41B7B824DA8B}"/>
                  </a:ext>
                </a:extLst>
              </p:cNvPr>
              <p:cNvCxnSpPr>
                <a:cxnSpLocks/>
              </p:cNvCxnSpPr>
              <p:nvPr/>
            </p:nvCxnSpPr>
            <p:spPr>
              <a:xfrm>
                <a:off x="13763890" y="15806851"/>
                <a:ext cx="652979" cy="53531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211FC0-F89B-4593-8A4B-53A8F563810E}"/>
                  </a:ext>
                </a:extLst>
              </p:cNvPr>
              <p:cNvCxnSpPr>
                <a:cxnSpLocks/>
              </p:cNvCxnSpPr>
              <p:nvPr/>
            </p:nvCxnSpPr>
            <p:spPr>
              <a:xfrm flipH="1">
                <a:off x="13819418" y="16319571"/>
                <a:ext cx="597451" cy="29672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24D4BFB-9016-4C37-A354-75DC589BAADC}"/>
                  </a:ext>
                </a:extLst>
              </p:cNvPr>
              <p:cNvCxnSpPr>
                <a:cxnSpLocks/>
              </p:cNvCxnSpPr>
              <p:nvPr/>
            </p:nvCxnSpPr>
            <p:spPr>
              <a:xfrm flipH="1" flipV="1">
                <a:off x="13141842" y="16051782"/>
                <a:ext cx="666471" cy="56451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057BDCD-E121-4812-8FF1-1C359CFC6E6B}"/>
                  </a:ext>
                </a:extLst>
              </p:cNvPr>
              <p:cNvCxnSpPr>
                <a:cxnSpLocks/>
              </p:cNvCxnSpPr>
              <p:nvPr/>
            </p:nvCxnSpPr>
            <p:spPr>
              <a:xfrm flipV="1">
                <a:off x="13166210" y="15509133"/>
                <a:ext cx="16559" cy="56572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5855A78-2698-47F1-B536-B80238DF403D}"/>
                  </a:ext>
                </a:extLst>
              </p:cNvPr>
              <p:cNvCxnSpPr>
                <a:cxnSpLocks/>
              </p:cNvCxnSpPr>
              <p:nvPr/>
            </p:nvCxnSpPr>
            <p:spPr>
              <a:xfrm flipV="1">
                <a:off x="13166210" y="15142352"/>
                <a:ext cx="886408" cy="35395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A083BB68-2B15-4256-A498-5BDD6A3078CF}"/>
                  </a:ext>
                </a:extLst>
              </p:cNvPr>
              <p:cNvSpPr/>
              <p:nvPr/>
            </p:nvSpPr>
            <p:spPr>
              <a:xfrm>
                <a:off x="7555617" y="18187643"/>
                <a:ext cx="3386186" cy="461665"/>
              </a:xfrm>
              <a:prstGeom prst="rect">
                <a:avLst/>
              </a:prstGeom>
              <a:solidFill>
                <a:schemeClr val="bg1">
                  <a:lumMod val="95000"/>
                </a:schemeClr>
              </a:solidFill>
            </p:spPr>
            <p:txBody>
              <a:bodyPr wrap="square">
                <a:spAutoFit/>
              </a:bodyPr>
              <a:lstStyle/>
              <a:p>
                <a:pPr algn="ctr"/>
                <a:r>
                  <a:rPr lang="en-US" sz="2400" b="1" dirty="0">
                    <a:solidFill>
                      <a:schemeClr val="accent2"/>
                    </a:solidFill>
                    <a:latin typeface="Palatino Linotype" panose="02040502050505030304" pitchFamily="18" charset="0"/>
                  </a:rPr>
                  <a:t>Santa Monica Ave. </a:t>
                </a:r>
              </a:p>
            </p:txBody>
          </p:sp>
          <p:cxnSp>
            <p:nvCxnSpPr>
              <p:cNvPr id="105" name="Connector: Curved 104">
                <a:extLst>
                  <a:ext uri="{FF2B5EF4-FFF2-40B4-BE49-F238E27FC236}">
                    <a16:creationId xmlns:a16="http://schemas.microsoft.com/office/drawing/2014/main" id="{9239A032-862F-4BCF-9BFD-B73F9E39E38C}"/>
                  </a:ext>
                </a:extLst>
              </p:cNvPr>
              <p:cNvCxnSpPr>
                <a:cxnSpLocks/>
              </p:cNvCxnSpPr>
              <p:nvPr/>
            </p:nvCxnSpPr>
            <p:spPr>
              <a:xfrm rot="5400000" flipH="1" flipV="1">
                <a:off x="10341991" y="16524544"/>
                <a:ext cx="1701085" cy="1404235"/>
              </a:xfrm>
              <a:prstGeom prst="curvedConnector3">
                <a:avLst>
                  <a:gd name="adj1" fmla="val 50000"/>
                </a:avLst>
              </a:prstGeom>
              <a:ln w="92075">
                <a:solidFill>
                  <a:srgbClr val="EC5E3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sp>
        <p:nvSpPr>
          <p:cNvPr id="111" name="Rectangle 110">
            <a:extLst>
              <a:ext uri="{FF2B5EF4-FFF2-40B4-BE49-F238E27FC236}">
                <a16:creationId xmlns:a16="http://schemas.microsoft.com/office/drawing/2014/main" id="{8F94BFAE-025D-46C2-AA54-A4BBDCC26DD3}"/>
              </a:ext>
            </a:extLst>
          </p:cNvPr>
          <p:cNvSpPr/>
          <p:nvPr/>
        </p:nvSpPr>
        <p:spPr>
          <a:xfrm>
            <a:off x="856466" y="6554031"/>
            <a:ext cx="10812319" cy="3147528"/>
          </a:xfrm>
          <a:prstGeom prst="rect">
            <a:avLst/>
          </a:prstGeom>
        </p:spPr>
        <p:txBody>
          <a:bodyPr wrap="square">
            <a:spAutoFit/>
          </a:bodyPr>
          <a:lstStyle/>
          <a:p>
            <a:pPr lvl="0" defTabSz="2926080">
              <a:spcBef>
                <a:spcPts val="3200"/>
              </a:spcBef>
            </a:pPr>
            <a:r>
              <a:rPr lang="en-US" sz="4800" b="1" dirty="0">
                <a:solidFill>
                  <a:srgbClr val="FF9933"/>
                </a:solidFill>
              </a:rPr>
              <a:t>Adjacent Site Information:</a:t>
            </a:r>
          </a:p>
          <a:p>
            <a:pPr marL="571500" lvl="0" indent="-571500" defTabSz="2926080">
              <a:lnSpc>
                <a:spcPct val="90000"/>
              </a:lnSpc>
              <a:spcBef>
                <a:spcPts val="3200"/>
              </a:spcBef>
              <a:buFont typeface="Courier New" panose="02070309020205020404" pitchFamily="49" charset="0"/>
              <a:buChar char="o"/>
            </a:pPr>
            <a:r>
              <a:rPr lang="en-US" sz="3600" dirty="0">
                <a:solidFill>
                  <a:prstClr val="black"/>
                </a:solidFill>
              </a:rPr>
              <a:t>The surrounding buildings are 1-3 stories high</a:t>
            </a:r>
          </a:p>
          <a:p>
            <a:pPr marL="571500" lvl="0" indent="-571500" defTabSz="2926080">
              <a:lnSpc>
                <a:spcPct val="90000"/>
              </a:lnSpc>
              <a:spcBef>
                <a:spcPts val="3200"/>
              </a:spcBef>
              <a:buFont typeface="Courier New" panose="02070309020205020404" pitchFamily="49" charset="0"/>
              <a:buChar char="o"/>
            </a:pPr>
            <a:r>
              <a:rPr lang="en-US" sz="3600" dirty="0">
                <a:solidFill>
                  <a:prstClr val="black"/>
                </a:solidFill>
              </a:rPr>
              <a:t>The roofs in that area are mixed of flat roofs and pitched roofs.</a:t>
            </a:r>
          </a:p>
        </p:txBody>
      </p:sp>
    </p:spTree>
    <p:extLst>
      <p:ext uri="{BB962C8B-B14F-4D97-AF65-F5344CB8AC3E}">
        <p14:creationId xmlns:p14="http://schemas.microsoft.com/office/powerpoint/2010/main" val="342805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3</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3</a:t>
            </a:fld>
            <a:endParaRPr lang="en-US"/>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3</a:t>
            </a:fld>
            <a:endParaRPr lang="en-US"/>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3</a:t>
            </a:fld>
            <a:endParaRPr lang="en-US" dirty="0"/>
          </a:p>
        </p:txBody>
      </p:sp>
      <p:sp>
        <p:nvSpPr>
          <p:cNvPr id="10" name="Freeform 41">
            <a:extLst>
              <a:ext uri="{FF2B5EF4-FFF2-40B4-BE49-F238E27FC236}">
                <a16:creationId xmlns:a16="http://schemas.microsoft.com/office/drawing/2014/main" id="{30FD3107-4CB0-48C5-B4D8-835C43964F72}"/>
              </a:ext>
            </a:extLst>
          </p:cNvPr>
          <p:cNvSpPr/>
          <p:nvPr/>
        </p:nvSpPr>
        <p:spPr>
          <a:xfrm>
            <a:off x="-1" y="18834318"/>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98B8170-1A63-4F89-8DE1-9CA70B59F42B}"/>
              </a:ext>
            </a:extLst>
          </p:cNvPr>
          <p:cNvSpPr txBox="1"/>
          <p:nvPr/>
        </p:nvSpPr>
        <p:spPr>
          <a:xfrm>
            <a:off x="-1" y="-10116"/>
            <a:ext cx="32918401" cy="2109502"/>
          </a:xfrm>
          <a:prstGeom prst="rect">
            <a:avLst/>
          </a:prstGeom>
          <a:solidFill>
            <a:schemeClr val="tx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0FDC3BC-F13C-4464-AC34-888E954E5DE1}"/>
              </a:ext>
            </a:extLst>
          </p:cNvPr>
          <p:cNvSpPr txBox="1"/>
          <p:nvPr/>
        </p:nvSpPr>
        <p:spPr>
          <a:xfrm>
            <a:off x="8871121" y="357439"/>
            <a:ext cx="151761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Project Constraints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8" name="Group 17">
            <a:extLst>
              <a:ext uri="{FF2B5EF4-FFF2-40B4-BE49-F238E27FC236}">
                <a16:creationId xmlns:a16="http://schemas.microsoft.com/office/drawing/2014/main" id="{AAF23F13-3206-477E-AED5-9E0E9DF74A1D}"/>
              </a:ext>
            </a:extLst>
          </p:cNvPr>
          <p:cNvGrpSpPr/>
          <p:nvPr/>
        </p:nvGrpSpPr>
        <p:grpSpPr>
          <a:xfrm>
            <a:off x="149018" y="168060"/>
            <a:ext cx="2782441" cy="1716611"/>
            <a:chOff x="6999948" y="102910"/>
            <a:chExt cx="867023" cy="674923"/>
          </a:xfrm>
        </p:grpSpPr>
        <p:pic>
          <p:nvPicPr>
            <p:cNvPr id="19" name="Picture 6">
              <a:extLst>
                <a:ext uri="{FF2B5EF4-FFF2-40B4-BE49-F238E27FC236}">
                  <a16:creationId xmlns:a16="http://schemas.microsoft.com/office/drawing/2014/main" id="{E99FF6E5-7C8C-47B3-B735-B7EB09832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78A8EBC-58A4-4997-B159-0A763777CAEF}"/>
                </a:ext>
              </a:extLst>
            </p:cNvPr>
            <p:cNvGrpSpPr/>
            <p:nvPr/>
          </p:nvGrpSpPr>
          <p:grpSpPr>
            <a:xfrm>
              <a:off x="6999948" y="323058"/>
              <a:ext cx="653391" cy="454775"/>
              <a:chOff x="266729" y="3465296"/>
              <a:chExt cx="1445208" cy="1024570"/>
            </a:xfrm>
          </p:grpSpPr>
          <p:pic>
            <p:nvPicPr>
              <p:cNvPr id="21" name="Picture 2" descr="Design | Communications | City of San Diego Official Website">
                <a:extLst>
                  <a:ext uri="{FF2B5EF4-FFF2-40B4-BE49-F238E27FC236}">
                    <a16:creationId xmlns:a16="http://schemas.microsoft.com/office/drawing/2014/main" id="{A2A7090E-599F-4D77-89CB-2841291A0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sign | Communications | City of San Diego Official Website">
                <a:extLst>
                  <a:ext uri="{FF2B5EF4-FFF2-40B4-BE49-F238E27FC236}">
                    <a16:creationId xmlns:a16="http://schemas.microsoft.com/office/drawing/2014/main" id="{6EE81D43-AB65-4998-AC98-08BD5D8E4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Rectangle: Rounded Corners 13">
            <a:extLst>
              <a:ext uri="{FF2B5EF4-FFF2-40B4-BE49-F238E27FC236}">
                <a16:creationId xmlns:a16="http://schemas.microsoft.com/office/drawing/2014/main" id="{E072CB12-BAB0-41A8-9618-E90A6EF5EED9}"/>
              </a:ext>
            </a:extLst>
          </p:cNvPr>
          <p:cNvSpPr/>
          <p:nvPr/>
        </p:nvSpPr>
        <p:spPr>
          <a:xfrm>
            <a:off x="27417200" y="10045198"/>
            <a:ext cx="3657600" cy="2286000"/>
          </a:xfrm>
          <a:prstGeom prst="roundRect">
            <a:avLst/>
          </a:prstGeom>
          <a:solidFill>
            <a:srgbClr val="26B3BE"/>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Summer Moratorium</a:t>
            </a:r>
          </a:p>
        </p:txBody>
      </p:sp>
      <p:sp>
        <p:nvSpPr>
          <p:cNvPr id="15" name="Rectangle: Rounded Corners 14">
            <a:extLst>
              <a:ext uri="{FF2B5EF4-FFF2-40B4-BE49-F238E27FC236}">
                <a16:creationId xmlns:a16="http://schemas.microsoft.com/office/drawing/2014/main" id="{F337F5C6-19BF-47F8-A1AC-13A6EA177C1F}"/>
              </a:ext>
            </a:extLst>
          </p:cNvPr>
          <p:cNvSpPr/>
          <p:nvPr/>
        </p:nvSpPr>
        <p:spPr>
          <a:xfrm>
            <a:off x="1893326" y="10109198"/>
            <a:ext cx="3657600" cy="2286000"/>
          </a:xfrm>
          <a:prstGeom prst="roundRect">
            <a:avLst/>
          </a:prstGeom>
          <a:solidFill>
            <a:srgbClr val="26B3BE"/>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Accessibility Requirements</a:t>
            </a:r>
          </a:p>
        </p:txBody>
      </p:sp>
      <p:sp>
        <p:nvSpPr>
          <p:cNvPr id="24" name="Rectangle: Rounded Corners 23">
            <a:extLst>
              <a:ext uri="{FF2B5EF4-FFF2-40B4-BE49-F238E27FC236}">
                <a16:creationId xmlns:a16="http://schemas.microsoft.com/office/drawing/2014/main" id="{3CB22DD0-9B57-4F8A-8DE2-FB1DB3F63498}"/>
              </a:ext>
            </a:extLst>
          </p:cNvPr>
          <p:cNvSpPr/>
          <p:nvPr/>
        </p:nvSpPr>
        <p:spPr>
          <a:xfrm>
            <a:off x="14576611" y="15534116"/>
            <a:ext cx="3657600" cy="2286000"/>
          </a:xfrm>
          <a:prstGeom prst="roundRect">
            <a:avLst/>
          </a:prstGeom>
          <a:solidFill>
            <a:srgbClr val="24B8B5"/>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Construction Activities Adjacent to Post Office</a:t>
            </a:r>
          </a:p>
          <a:p>
            <a:pPr algn="ctr"/>
            <a:r>
              <a:rPr lang="en-US" sz="3200" dirty="0"/>
              <a:t>(Federal Agency)</a:t>
            </a:r>
          </a:p>
        </p:txBody>
      </p:sp>
      <p:sp>
        <p:nvSpPr>
          <p:cNvPr id="25" name="Rectangle: Rounded Corners 24">
            <a:extLst>
              <a:ext uri="{FF2B5EF4-FFF2-40B4-BE49-F238E27FC236}">
                <a16:creationId xmlns:a16="http://schemas.microsoft.com/office/drawing/2014/main" id="{80A69C31-F0F4-4366-A0DF-DB1636575A52}"/>
              </a:ext>
            </a:extLst>
          </p:cNvPr>
          <p:cNvSpPr/>
          <p:nvPr/>
        </p:nvSpPr>
        <p:spPr>
          <a:xfrm>
            <a:off x="1866624" y="15607328"/>
            <a:ext cx="3657600" cy="2286000"/>
          </a:xfrm>
          <a:prstGeom prst="roundRect">
            <a:avLst/>
          </a:prstGeom>
          <a:solidFill>
            <a:srgbClr val="4CC884"/>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Coastal Development Permit</a:t>
            </a:r>
          </a:p>
        </p:txBody>
      </p:sp>
      <p:sp>
        <p:nvSpPr>
          <p:cNvPr id="26" name="Rectangle: Rounded Corners 25">
            <a:extLst>
              <a:ext uri="{FF2B5EF4-FFF2-40B4-BE49-F238E27FC236}">
                <a16:creationId xmlns:a16="http://schemas.microsoft.com/office/drawing/2014/main" id="{D93390BE-793B-49D3-9B15-3168C335572E}"/>
              </a:ext>
            </a:extLst>
          </p:cNvPr>
          <p:cNvSpPr/>
          <p:nvPr/>
        </p:nvSpPr>
        <p:spPr>
          <a:xfrm>
            <a:off x="27417200" y="15534116"/>
            <a:ext cx="3657600" cy="2286000"/>
          </a:xfrm>
          <a:prstGeom prst="roundRect">
            <a:avLst/>
          </a:prstGeom>
          <a:solidFill>
            <a:srgbClr val="4CC884"/>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CEQA Compliance- </a:t>
            </a:r>
          </a:p>
          <a:p>
            <a:pPr algn="ctr"/>
            <a:r>
              <a:rPr lang="en-US" sz="3200" dirty="0"/>
              <a:t>Mitigated Negative Declaration</a:t>
            </a:r>
          </a:p>
        </p:txBody>
      </p:sp>
      <p:sp>
        <p:nvSpPr>
          <p:cNvPr id="27" name="Rectangle: Rounded Corners 26">
            <a:extLst>
              <a:ext uri="{FF2B5EF4-FFF2-40B4-BE49-F238E27FC236}">
                <a16:creationId xmlns:a16="http://schemas.microsoft.com/office/drawing/2014/main" id="{978E550E-F999-4D3D-8E62-94F8C5D18A0A}"/>
              </a:ext>
            </a:extLst>
          </p:cNvPr>
          <p:cNvSpPr/>
          <p:nvPr/>
        </p:nvSpPr>
        <p:spPr>
          <a:xfrm>
            <a:off x="21054871" y="15567375"/>
            <a:ext cx="3657600" cy="2286000"/>
          </a:xfrm>
          <a:prstGeom prst="roundRect">
            <a:avLst/>
          </a:prstGeom>
          <a:solidFill>
            <a:srgbClr val="92D050">
              <a:alpha val="80000"/>
            </a:srgb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The Site is in an Archaeological Sensitive Area</a:t>
            </a:r>
          </a:p>
        </p:txBody>
      </p:sp>
      <p:sp>
        <p:nvSpPr>
          <p:cNvPr id="28" name="Rectangle: Rounded Corners 27">
            <a:extLst>
              <a:ext uri="{FF2B5EF4-FFF2-40B4-BE49-F238E27FC236}">
                <a16:creationId xmlns:a16="http://schemas.microsoft.com/office/drawing/2014/main" id="{F948C2A2-5451-4336-B22C-355B62695E3F}"/>
              </a:ext>
            </a:extLst>
          </p:cNvPr>
          <p:cNvSpPr/>
          <p:nvPr/>
        </p:nvSpPr>
        <p:spPr>
          <a:xfrm>
            <a:off x="21090216" y="10045198"/>
            <a:ext cx="3657600" cy="2286000"/>
          </a:xfrm>
          <a:prstGeom prst="roundRect">
            <a:avLst/>
          </a:prstGeom>
          <a:solidFill>
            <a:srgbClr val="4472C4"/>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Security Concerns</a:t>
            </a:r>
          </a:p>
        </p:txBody>
      </p:sp>
      <p:sp>
        <p:nvSpPr>
          <p:cNvPr id="29" name="Rectangle: Rounded Corners 28">
            <a:extLst>
              <a:ext uri="{FF2B5EF4-FFF2-40B4-BE49-F238E27FC236}">
                <a16:creationId xmlns:a16="http://schemas.microsoft.com/office/drawing/2014/main" id="{E4A58317-5070-48B3-B388-80664F2FBA7F}"/>
              </a:ext>
            </a:extLst>
          </p:cNvPr>
          <p:cNvSpPr/>
          <p:nvPr/>
        </p:nvSpPr>
        <p:spPr>
          <a:xfrm>
            <a:off x="7273759" y="2933912"/>
            <a:ext cx="5486400" cy="3200400"/>
          </a:xfrm>
          <a:prstGeom prst="roundRect">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Historical Designation</a:t>
            </a:r>
          </a:p>
        </p:txBody>
      </p:sp>
      <p:sp>
        <p:nvSpPr>
          <p:cNvPr id="30" name="Rectangle: Rounded Corners 29">
            <a:extLst>
              <a:ext uri="{FF2B5EF4-FFF2-40B4-BE49-F238E27FC236}">
                <a16:creationId xmlns:a16="http://schemas.microsoft.com/office/drawing/2014/main" id="{1245E842-E6A9-4F24-BDB3-5E55453CDD8E}"/>
              </a:ext>
            </a:extLst>
          </p:cNvPr>
          <p:cNvSpPr/>
          <p:nvPr/>
        </p:nvSpPr>
        <p:spPr>
          <a:xfrm>
            <a:off x="14648009" y="10023943"/>
            <a:ext cx="3657600" cy="2286000"/>
          </a:xfrm>
          <a:prstGeom prst="roundRect">
            <a:avLst/>
          </a:prstGeom>
          <a:solidFill>
            <a:srgbClr val="7030A0">
              <a:alpha val="90000"/>
            </a:srgb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Limited Parking  </a:t>
            </a:r>
          </a:p>
        </p:txBody>
      </p:sp>
      <p:sp>
        <p:nvSpPr>
          <p:cNvPr id="32" name="Rectangle: Rounded Corners 31">
            <a:extLst>
              <a:ext uri="{FF2B5EF4-FFF2-40B4-BE49-F238E27FC236}">
                <a16:creationId xmlns:a16="http://schemas.microsoft.com/office/drawing/2014/main" id="{BDEB43D0-79A5-4BB2-B880-16AE2A5D4F27}"/>
              </a:ext>
            </a:extLst>
          </p:cNvPr>
          <p:cNvSpPr/>
          <p:nvPr/>
        </p:nvSpPr>
        <p:spPr>
          <a:xfrm>
            <a:off x="20730341" y="2909176"/>
            <a:ext cx="5486400" cy="3200400"/>
          </a:xfrm>
          <a:prstGeom prst="roundRect">
            <a:avLst/>
          </a:prstGeom>
          <a:solidFill>
            <a:srgbClr val="FFC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Funding</a:t>
            </a:r>
          </a:p>
        </p:txBody>
      </p:sp>
      <p:sp>
        <p:nvSpPr>
          <p:cNvPr id="2" name="TextBox 1">
            <a:extLst>
              <a:ext uri="{FF2B5EF4-FFF2-40B4-BE49-F238E27FC236}">
                <a16:creationId xmlns:a16="http://schemas.microsoft.com/office/drawing/2014/main" id="{EEBD94CD-13BA-4EFA-BF05-D5CE2475F8FA}"/>
              </a:ext>
            </a:extLst>
          </p:cNvPr>
          <p:cNvSpPr txBox="1"/>
          <p:nvPr/>
        </p:nvSpPr>
        <p:spPr>
          <a:xfrm>
            <a:off x="1188655" y="18214943"/>
            <a:ext cx="5061882" cy="2862322"/>
          </a:xfrm>
          <a:prstGeom prst="rect">
            <a:avLst/>
          </a:prstGeom>
          <a:noFill/>
        </p:spPr>
        <p:txBody>
          <a:bodyPr wrap="square" rtlCol="0">
            <a:spAutoFit/>
          </a:bodyPr>
          <a:lstStyle/>
          <a:p>
            <a:pPr algn="ctr"/>
            <a:r>
              <a:rPr lang="en-US" dirty="0">
                <a:latin typeface="Roboto"/>
              </a:rPr>
              <a:t>What does coastal Commission do?</a:t>
            </a:r>
          </a:p>
          <a:p>
            <a:pPr algn="ctr"/>
            <a:r>
              <a:rPr lang="en-US" dirty="0">
                <a:latin typeface="Roboto"/>
              </a:rPr>
              <a:t>The California Coastal Commission works in partnership with local governments to </a:t>
            </a:r>
            <a:r>
              <a:rPr lang="en-US" b="1" dirty="0">
                <a:latin typeface="Roboto"/>
              </a:rPr>
              <a:t>protect shoreline public access and recreation, terrestrial and marine habitats, views of the coast and scenic coastal areas, agricultural lands, and more</a:t>
            </a:r>
            <a:r>
              <a:rPr lang="en-US" dirty="0">
                <a:latin typeface="Roboto"/>
              </a:rPr>
              <a:t>, by regulating proposed development along the coast and in nearby areas.</a:t>
            </a:r>
          </a:p>
          <a:p>
            <a:endParaRPr lang="en-US" dirty="0"/>
          </a:p>
        </p:txBody>
      </p:sp>
      <p:sp>
        <p:nvSpPr>
          <p:cNvPr id="3" name="TextBox 2">
            <a:extLst>
              <a:ext uri="{FF2B5EF4-FFF2-40B4-BE49-F238E27FC236}">
                <a16:creationId xmlns:a16="http://schemas.microsoft.com/office/drawing/2014/main" id="{E9FABECC-01BB-4ECD-A2FE-F8F0ED2E97F9}"/>
              </a:ext>
            </a:extLst>
          </p:cNvPr>
          <p:cNvSpPr txBox="1"/>
          <p:nvPr/>
        </p:nvSpPr>
        <p:spPr>
          <a:xfrm>
            <a:off x="27207490" y="18187469"/>
            <a:ext cx="4077020" cy="2308324"/>
          </a:xfrm>
          <a:prstGeom prst="rect">
            <a:avLst/>
          </a:prstGeom>
          <a:noFill/>
        </p:spPr>
        <p:txBody>
          <a:bodyPr wrap="square" rtlCol="0">
            <a:spAutoFit/>
          </a:bodyPr>
          <a:lstStyle/>
          <a:p>
            <a:pPr algn="ctr"/>
            <a:r>
              <a:rPr lang="en-US" dirty="0">
                <a:latin typeface="Roboto"/>
              </a:rPr>
              <a:t>What is the purpose of CEQA?</a:t>
            </a:r>
          </a:p>
          <a:p>
            <a:pPr algn="ctr"/>
            <a:r>
              <a:rPr lang="en-US" dirty="0">
                <a:latin typeface="Roboto"/>
              </a:rPr>
              <a:t>CEQA is intended to </a:t>
            </a:r>
            <a:r>
              <a:rPr lang="en-US" b="1" dirty="0">
                <a:latin typeface="Roboto"/>
              </a:rPr>
              <a:t>inform government decisionmakers and the public about the potential environmental effects of proposed activities</a:t>
            </a:r>
            <a:r>
              <a:rPr lang="en-US" dirty="0">
                <a:latin typeface="Roboto"/>
              </a:rPr>
              <a:t> and to prevent significant, avoidable environmental impacts</a:t>
            </a:r>
          </a:p>
          <a:p>
            <a:endParaRPr lang="en-US" dirty="0"/>
          </a:p>
        </p:txBody>
      </p:sp>
      <p:sp>
        <p:nvSpPr>
          <p:cNvPr id="8" name="TextBox 7">
            <a:extLst>
              <a:ext uri="{FF2B5EF4-FFF2-40B4-BE49-F238E27FC236}">
                <a16:creationId xmlns:a16="http://schemas.microsoft.com/office/drawing/2014/main" id="{A185EBAE-729F-48B1-8101-092C1A5AF80B}"/>
              </a:ext>
            </a:extLst>
          </p:cNvPr>
          <p:cNvSpPr txBox="1"/>
          <p:nvPr/>
        </p:nvSpPr>
        <p:spPr>
          <a:xfrm>
            <a:off x="20369295" y="18118393"/>
            <a:ext cx="5264728" cy="2031325"/>
          </a:xfrm>
          <a:prstGeom prst="rect">
            <a:avLst/>
          </a:prstGeom>
          <a:noFill/>
        </p:spPr>
        <p:txBody>
          <a:bodyPr wrap="square" rtlCol="0">
            <a:spAutoFit/>
          </a:bodyPr>
          <a:lstStyle/>
          <a:p>
            <a:pPr algn="ctr"/>
            <a:r>
              <a:rPr lang="en-US" dirty="0">
                <a:latin typeface="Roboto"/>
              </a:rPr>
              <a:t>Native American monitors </a:t>
            </a:r>
            <a:r>
              <a:rPr lang="en-US" b="1" dirty="0">
                <a:latin typeface="Roboto"/>
              </a:rPr>
              <a:t>observe archaeological excavations or construction activity in areas that have been mutually agreed upon to be sensitive</a:t>
            </a:r>
            <a:r>
              <a:rPr lang="en-US" dirty="0">
                <a:latin typeface="Roboto"/>
              </a:rPr>
              <a:t>. ... The monitors were to represent the Native American heritage area applicable to the specific project, and for the purposes of Public Resources Code 5097</a:t>
            </a:r>
          </a:p>
        </p:txBody>
      </p:sp>
      <p:sp>
        <p:nvSpPr>
          <p:cNvPr id="11" name="TextBox 10">
            <a:extLst>
              <a:ext uri="{FF2B5EF4-FFF2-40B4-BE49-F238E27FC236}">
                <a16:creationId xmlns:a16="http://schemas.microsoft.com/office/drawing/2014/main" id="{BC736489-C96B-436B-8C85-806606D767AD}"/>
              </a:ext>
            </a:extLst>
          </p:cNvPr>
          <p:cNvSpPr txBox="1"/>
          <p:nvPr/>
        </p:nvSpPr>
        <p:spPr>
          <a:xfrm>
            <a:off x="26960521" y="12711418"/>
            <a:ext cx="4371236" cy="2031325"/>
          </a:xfrm>
          <a:prstGeom prst="rect">
            <a:avLst/>
          </a:prstGeom>
          <a:noFill/>
        </p:spPr>
        <p:txBody>
          <a:bodyPr wrap="square" rtlCol="0">
            <a:spAutoFit/>
          </a:bodyPr>
          <a:lstStyle/>
          <a:p>
            <a:pPr algn="ctr"/>
            <a:r>
              <a:rPr lang="en-US" dirty="0">
                <a:latin typeface="Roboto"/>
              </a:rPr>
              <a:t>The summer moratorium period </a:t>
            </a:r>
            <a:r>
              <a:rPr lang="en-US" b="1" dirty="0">
                <a:latin typeface="Roboto"/>
              </a:rPr>
              <a:t>extends from Memorial Day to Labor Day</a:t>
            </a:r>
            <a:r>
              <a:rPr lang="en-US" dirty="0">
                <a:latin typeface="Roboto"/>
              </a:rPr>
              <a:t>. </a:t>
            </a:r>
          </a:p>
          <a:p>
            <a:pPr algn="ctr"/>
            <a:r>
              <a:rPr lang="en-US" dirty="0">
                <a:latin typeface="Roboto"/>
              </a:rPr>
              <a:t>The restriction affects streets and parking lanes as well as pedestrian walkways in this area. The moratorium is intended to reduce adverse construction activities impacts on local merchants.</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E910CC64-3450-4E4A-8E6F-3589883F5A42}"/>
                  </a:ext>
                </a:extLst>
              </p14:cNvPr>
              <p14:cNvContentPartPr/>
              <p14:nvPr/>
            </p14:nvContentPartPr>
            <p14:xfrm>
              <a:off x="-720" y="4959175"/>
              <a:ext cx="360" cy="360"/>
            </p14:xfrm>
          </p:contentPart>
        </mc:Choice>
        <mc:Fallback xmlns="">
          <p:pic>
            <p:nvPicPr>
              <p:cNvPr id="12" name="Ink 11">
                <a:extLst>
                  <a:ext uri="{FF2B5EF4-FFF2-40B4-BE49-F238E27FC236}">
                    <a16:creationId xmlns:a16="http://schemas.microsoft.com/office/drawing/2014/main" id="{E910CC64-3450-4E4A-8E6F-3589883F5A42}"/>
                  </a:ext>
                </a:extLst>
              </p:cNvPr>
              <p:cNvPicPr/>
              <p:nvPr/>
            </p:nvPicPr>
            <p:blipFill>
              <a:blip r:embed="rId5"/>
              <a:stretch>
                <a:fillRect/>
              </a:stretch>
            </p:blipFill>
            <p:spPr>
              <a:xfrm>
                <a:off x="-9360" y="4950535"/>
                <a:ext cx="18000" cy="18000"/>
              </a:xfrm>
              <a:prstGeom prst="rect">
                <a:avLst/>
              </a:prstGeom>
            </p:spPr>
          </p:pic>
        </mc:Fallback>
      </mc:AlternateContent>
      <p:sp>
        <p:nvSpPr>
          <p:cNvPr id="36" name="Rectangle 35">
            <a:extLst>
              <a:ext uri="{FF2B5EF4-FFF2-40B4-BE49-F238E27FC236}">
                <a16:creationId xmlns:a16="http://schemas.microsoft.com/office/drawing/2014/main" id="{26C7C35D-B663-4E66-A1A4-5DA568FAFD9C}"/>
              </a:ext>
            </a:extLst>
          </p:cNvPr>
          <p:cNvSpPr/>
          <p:nvPr/>
        </p:nvSpPr>
        <p:spPr>
          <a:xfrm>
            <a:off x="14334558" y="18194487"/>
            <a:ext cx="4262988" cy="1754326"/>
          </a:xfrm>
          <a:prstGeom prst="rect">
            <a:avLst/>
          </a:prstGeom>
        </p:spPr>
        <p:txBody>
          <a:bodyPr wrap="square">
            <a:spAutoFit/>
          </a:bodyPr>
          <a:lstStyle/>
          <a:p>
            <a:pPr algn="ctr"/>
            <a:r>
              <a:rPr lang="en-US" dirty="0">
                <a:solidFill>
                  <a:srgbClr val="333333"/>
                </a:solidFill>
                <a:latin typeface="Roboto"/>
              </a:rPr>
              <a:t>The term “</a:t>
            </a:r>
            <a:r>
              <a:rPr lang="en-US" dirty="0">
                <a:solidFill>
                  <a:srgbClr val="0068AC"/>
                </a:solidFill>
                <a:latin typeface="Roboto"/>
                <a:hlinkClick r:id="rId6"/>
              </a:rPr>
              <a:t>Federal agency</a:t>
            </a:r>
            <a:r>
              <a:rPr lang="en-US" dirty="0">
                <a:solidFill>
                  <a:srgbClr val="333333"/>
                </a:solidFill>
                <a:latin typeface="Roboto"/>
              </a:rPr>
              <a:t>” means any department, agency, corporation, or other entity or instrumentality of the executive branch of the Federal Government, including the United States Postal Service.</a:t>
            </a:r>
            <a:endParaRPr lang="en-US" dirty="0">
              <a:latin typeface="Roboto"/>
            </a:endParaRPr>
          </a:p>
        </p:txBody>
      </p:sp>
      <p:sp>
        <p:nvSpPr>
          <p:cNvPr id="37" name="Rectangle 36">
            <a:extLst>
              <a:ext uri="{FF2B5EF4-FFF2-40B4-BE49-F238E27FC236}">
                <a16:creationId xmlns:a16="http://schemas.microsoft.com/office/drawing/2014/main" id="{AEFCD9E3-563D-4857-BD74-66F49C04C2BE}"/>
              </a:ext>
            </a:extLst>
          </p:cNvPr>
          <p:cNvSpPr/>
          <p:nvPr/>
        </p:nvSpPr>
        <p:spPr>
          <a:xfrm>
            <a:off x="1656914" y="12660862"/>
            <a:ext cx="4077020" cy="2031325"/>
          </a:xfrm>
          <a:prstGeom prst="rect">
            <a:avLst/>
          </a:prstGeom>
        </p:spPr>
        <p:txBody>
          <a:bodyPr wrap="square">
            <a:spAutoFit/>
          </a:bodyPr>
          <a:lstStyle/>
          <a:p>
            <a:pPr algn="ctr"/>
            <a:r>
              <a:rPr lang="en-US" dirty="0">
                <a:solidFill>
                  <a:srgbClr val="202124"/>
                </a:solidFill>
                <a:latin typeface="Roboto"/>
              </a:rPr>
              <a:t>Many elements will need to be brought up to current accessibility standards including front entry, parking and interior accessible pathways.  In addition, site conditions will require coordination to connect the new expansion with the existing.</a:t>
            </a:r>
            <a:endParaRPr lang="en-US" dirty="0"/>
          </a:p>
        </p:txBody>
      </p:sp>
      <p:sp>
        <p:nvSpPr>
          <p:cNvPr id="38" name="Rectangle 37">
            <a:extLst>
              <a:ext uri="{FF2B5EF4-FFF2-40B4-BE49-F238E27FC236}">
                <a16:creationId xmlns:a16="http://schemas.microsoft.com/office/drawing/2014/main" id="{F1060BEB-F569-4736-A3F9-B31F8B15CB3A}"/>
              </a:ext>
            </a:extLst>
          </p:cNvPr>
          <p:cNvSpPr/>
          <p:nvPr/>
        </p:nvSpPr>
        <p:spPr>
          <a:xfrm>
            <a:off x="8082946" y="12711418"/>
            <a:ext cx="3833289" cy="1477328"/>
          </a:xfrm>
          <a:prstGeom prst="rect">
            <a:avLst/>
          </a:prstGeom>
        </p:spPr>
        <p:txBody>
          <a:bodyPr wrap="square">
            <a:spAutoFit/>
          </a:bodyPr>
          <a:lstStyle/>
          <a:p>
            <a:pPr algn="ctr"/>
            <a:r>
              <a:rPr lang="en-US" dirty="0">
                <a:solidFill>
                  <a:srgbClr val="202124"/>
                </a:solidFill>
                <a:latin typeface="Roboto"/>
              </a:rPr>
              <a:t>The building that will be demolished is approximately 3’ lower than the existing library entrance.  </a:t>
            </a:r>
          </a:p>
          <a:p>
            <a:pPr algn="ctr"/>
            <a:r>
              <a:rPr lang="en-US" dirty="0">
                <a:solidFill>
                  <a:srgbClr val="202124"/>
                </a:solidFill>
                <a:latin typeface="Roboto"/>
              </a:rPr>
              <a:t>This will mean that we will need to add fill or to create a level site</a:t>
            </a:r>
            <a:endParaRPr lang="en-US" dirty="0"/>
          </a:p>
        </p:txBody>
      </p:sp>
      <p:sp>
        <p:nvSpPr>
          <p:cNvPr id="39" name="Rectangle 38">
            <a:extLst>
              <a:ext uri="{FF2B5EF4-FFF2-40B4-BE49-F238E27FC236}">
                <a16:creationId xmlns:a16="http://schemas.microsoft.com/office/drawing/2014/main" id="{AA0C70EC-60F0-4CEF-B2BA-0B979FB078A0}"/>
              </a:ext>
            </a:extLst>
          </p:cNvPr>
          <p:cNvSpPr/>
          <p:nvPr/>
        </p:nvSpPr>
        <p:spPr>
          <a:xfrm>
            <a:off x="14692011" y="12623938"/>
            <a:ext cx="3756620" cy="2031325"/>
          </a:xfrm>
          <a:prstGeom prst="rect">
            <a:avLst/>
          </a:prstGeom>
        </p:spPr>
        <p:txBody>
          <a:bodyPr wrap="square">
            <a:spAutoFit/>
          </a:bodyPr>
          <a:lstStyle/>
          <a:p>
            <a:pPr algn="ctr"/>
            <a:r>
              <a:rPr lang="en-US" dirty="0">
                <a:solidFill>
                  <a:srgbClr val="202124"/>
                </a:solidFill>
                <a:latin typeface="Roboto"/>
              </a:rPr>
              <a:t>We will gain some parking spaces, but it is anticipated that most Library patrons will walk, bike, skate, or use public transportation.  We understand the desire to maximize parking and will work towards that goal.</a:t>
            </a:r>
            <a:endParaRPr lang="en-US" dirty="0"/>
          </a:p>
        </p:txBody>
      </p:sp>
      <p:sp>
        <p:nvSpPr>
          <p:cNvPr id="40" name="Rectangle 39">
            <a:extLst>
              <a:ext uri="{FF2B5EF4-FFF2-40B4-BE49-F238E27FC236}">
                <a16:creationId xmlns:a16="http://schemas.microsoft.com/office/drawing/2014/main" id="{337A8811-C548-4D54-B403-3009F8EAB097}"/>
              </a:ext>
            </a:extLst>
          </p:cNvPr>
          <p:cNvSpPr/>
          <p:nvPr/>
        </p:nvSpPr>
        <p:spPr>
          <a:xfrm>
            <a:off x="21040706" y="12623938"/>
            <a:ext cx="3756620" cy="1754326"/>
          </a:xfrm>
          <a:prstGeom prst="rect">
            <a:avLst/>
          </a:prstGeom>
        </p:spPr>
        <p:txBody>
          <a:bodyPr wrap="square">
            <a:spAutoFit/>
          </a:bodyPr>
          <a:lstStyle/>
          <a:p>
            <a:pPr algn="ctr"/>
            <a:r>
              <a:rPr lang="en-US" dirty="0">
                <a:solidFill>
                  <a:srgbClr val="202124"/>
                </a:solidFill>
                <a:latin typeface="Roboto"/>
              </a:rPr>
              <a:t>Security is a top priority.  The design will take into consideration any places people may try to hide or climb.  We are working with the SDPD to ensure we create a safe space for all users and citizens.</a:t>
            </a:r>
            <a:endParaRPr lang="en-US" dirty="0"/>
          </a:p>
        </p:txBody>
      </p:sp>
      <p:sp>
        <p:nvSpPr>
          <p:cNvPr id="41" name="Rectangle 40">
            <a:extLst>
              <a:ext uri="{FF2B5EF4-FFF2-40B4-BE49-F238E27FC236}">
                <a16:creationId xmlns:a16="http://schemas.microsoft.com/office/drawing/2014/main" id="{B8810BDE-4FE6-429B-B700-C8471950DAFC}"/>
              </a:ext>
            </a:extLst>
          </p:cNvPr>
          <p:cNvSpPr/>
          <p:nvPr/>
        </p:nvSpPr>
        <p:spPr>
          <a:xfrm>
            <a:off x="6813755" y="6588867"/>
            <a:ext cx="6341806" cy="3129062"/>
          </a:xfrm>
          <a:prstGeom prst="rect">
            <a:avLst/>
          </a:prstGeom>
          <a:solidFill>
            <a:schemeClr val="bg1"/>
          </a:solidFill>
        </p:spPr>
        <p:txBody>
          <a:bodyPr wrap="square">
            <a:spAutoFit/>
          </a:bodyPr>
          <a:lstStyle/>
          <a:p>
            <a:pPr algn="ctr" defTabSz="2926080">
              <a:lnSpc>
                <a:spcPct val="90000"/>
              </a:lnSpc>
              <a:spcBef>
                <a:spcPts val="3200"/>
              </a:spcBef>
            </a:pPr>
            <a:r>
              <a:rPr lang="en-US" sz="2000" b="1" dirty="0">
                <a:latin typeface="Roboto"/>
              </a:rPr>
              <a:t>Any new addition should be compatible, but differentiated enough so that it is not confused as “Historic” or original to the building.</a:t>
            </a:r>
          </a:p>
          <a:p>
            <a:pPr algn="ctr" defTabSz="2926080">
              <a:lnSpc>
                <a:spcPct val="90000"/>
              </a:lnSpc>
              <a:spcBef>
                <a:spcPts val="3200"/>
              </a:spcBef>
            </a:pPr>
            <a:r>
              <a:rPr lang="en-US" sz="2000" dirty="0">
                <a:latin typeface="Roboto"/>
              </a:rPr>
              <a:t>We are working closely with Historic Planners to ensure that any option chosen will be in conjunction with the </a:t>
            </a:r>
            <a:r>
              <a:rPr lang="en-US" sz="2000" dirty="0">
                <a:solidFill>
                  <a:srgbClr val="5F6368"/>
                </a:solidFill>
                <a:latin typeface="Roboto"/>
              </a:rPr>
              <a:t>Department</a:t>
            </a:r>
            <a:r>
              <a:rPr lang="en-US" sz="2000" dirty="0">
                <a:latin typeface="Roboto"/>
              </a:rPr>
              <a:t> of the Interiors Standards and harmonious with this style.  </a:t>
            </a:r>
          </a:p>
          <a:p>
            <a:pPr algn="ctr" defTabSz="2926080">
              <a:lnSpc>
                <a:spcPct val="90000"/>
              </a:lnSpc>
              <a:spcBef>
                <a:spcPts val="3200"/>
              </a:spcBef>
            </a:pPr>
            <a:endParaRPr lang="en-US" sz="2000" b="1" dirty="0">
              <a:latin typeface="Roboto"/>
            </a:endParaRPr>
          </a:p>
        </p:txBody>
      </p:sp>
      <p:sp>
        <p:nvSpPr>
          <p:cNvPr id="43" name="Rectangle 42">
            <a:extLst>
              <a:ext uri="{FF2B5EF4-FFF2-40B4-BE49-F238E27FC236}">
                <a16:creationId xmlns:a16="http://schemas.microsoft.com/office/drawing/2014/main" id="{6DDD7311-2368-4678-9A11-AB7F5E00946D}"/>
              </a:ext>
            </a:extLst>
          </p:cNvPr>
          <p:cNvSpPr/>
          <p:nvPr/>
        </p:nvSpPr>
        <p:spPr>
          <a:xfrm>
            <a:off x="21573230" y="6631911"/>
            <a:ext cx="3800622" cy="1938992"/>
          </a:xfrm>
          <a:prstGeom prst="rect">
            <a:avLst/>
          </a:prstGeom>
        </p:spPr>
        <p:txBody>
          <a:bodyPr wrap="square">
            <a:spAutoFit/>
          </a:bodyPr>
          <a:lstStyle/>
          <a:p>
            <a:pPr algn="ctr"/>
            <a:r>
              <a:rPr lang="en-US" sz="2000" b="1" dirty="0">
                <a:solidFill>
                  <a:srgbClr val="5F6368"/>
                </a:solidFill>
                <a:latin typeface="Roboto"/>
              </a:rPr>
              <a:t>The Library Department is part of the City of San Diego’s General Fund.</a:t>
            </a:r>
          </a:p>
          <a:p>
            <a:pPr algn="ctr"/>
            <a:r>
              <a:rPr lang="en-US" sz="2000" b="1" dirty="0">
                <a:solidFill>
                  <a:srgbClr val="5F6368"/>
                </a:solidFill>
                <a:latin typeface="Roboto"/>
              </a:rPr>
              <a:t>It is dependent upon funding from the annual City budget, Grants and from Donors.  </a:t>
            </a:r>
            <a:endParaRPr lang="en-US" sz="2000" dirty="0"/>
          </a:p>
        </p:txBody>
      </p:sp>
      <p:sp>
        <p:nvSpPr>
          <p:cNvPr id="44" name="Rectangle: Rounded Corners 43">
            <a:extLst>
              <a:ext uri="{FF2B5EF4-FFF2-40B4-BE49-F238E27FC236}">
                <a16:creationId xmlns:a16="http://schemas.microsoft.com/office/drawing/2014/main" id="{0224A81D-E15E-46AB-B9AC-F882B2CDBACD}"/>
              </a:ext>
            </a:extLst>
          </p:cNvPr>
          <p:cNvSpPr/>
          <p:nvPr/>
        </p:nvSpPr>
        <p:spPr>
          <a:xfrm>
            <a:off x="8234377" y="15563841"/>
            <a:ext cx="3657600" cy="2286000"/>
          </a:xfrm>
          <a:prstGeom prst="roundRect">
            <a:avLst/>
          </a:prstGeom>
          <a:solidFill>
            <a:srgbClr val="A8D973"/>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Bring existing Library up to current Energy Codes</a:t>
            </a:r>
          </a:p>
        </p:txBody>
      </p:sp>
      <p:sp>
        <p:nvSpPr>
          <p:cNvPr id="45" name="Rectangle 44">
            <a:extLst>
              <a:ext uri="{FF2B5EF4-FFF2-40B4-BE49-F238E27FC236}">
                <a16:creationId xmlns:a16="http://schemas.microsoft.com/office/drawing/2014/main" id="{F7A2E591-444C-4C1C-8FF5-3DB7AD524961}"/>
              </a:ext>
            </a:extLst>
          </p:cNvPr>
          <p:cNvSpPr/>
          <p:nvPr/>
        </p:nvSpPr>
        <p:spPr>
          <a:xfrm>
            <a:off x="7530174" y="18255059"/>
            <a:ext cx="4973570" cy="2031325"/>
          </a:xfrm>
          <a:prstGeom prst="rect">
            <a:avLst/>
          </a:prstGeom>
        </p:spPr>
        <p:txBody>
          <a:bodyPr wrap="square">
            <a:spAutoFit/>
          </a:bodyPr>
          <a:lstStyle/>
          <a:p>
            <a:pPr algn="ctr"/>
            <a:r>
              <a:rPr lang="en-US" b="1" dirty="0">
                <a:latin typeface="Roboto"/>
              </a:rPr>
              <a:t>California's energy code</a:t>
            </a:r>
            <a:r>
              <a:rPr lang="en-US" dirty="0">
                <a:latin typeface="Roboto"/>
              </a:rPr>
              <a:t> is designed to reduce wasteful and unnecessary energy consumption in newly constructed and existing buildings.</a:t>
            </a:r>
          </a:p>
          <a:p>
            <a:pPr algn="ctr"/>
            <a:r>
              <a:rPr lang="en-US" dirty="0">
                <a:latin typeface="Roboto"/>
              </a:rPr>
              <a:t>We will have to bring the existing Library up to current standards while still maintaining it’s Historic designation</a:t>
            </a:r>
          </a:p>
        </p:txBody>
      </p:sp>
      <p:sp>
        <p:nvSpPr>
          <p:cNvPr id="23" name="Rectangle: Rounded Corners 22">
            <a:extLst>
              <a:ext uri="{FF2B5EF4-FFF2-40B4-BE49-F238E27FC236}">
                <a16:creationId xmlns:a16="http://schemas.microsoft.com/office/drawing/2014/main" id="{86BB7A08-7A6D-4DF5-A312-42723F431949}"/>
              </a:ext>
            </a:extLst>
          </p:cNvPr>
          <p:cNvSpPr/>
          <p:nvPr/>
        </p:nvSpPr>
        <p:spPr>
          <a:xfrm>
            <a:off x="8170791" y="10109198"/>
            <a:ext cx="3657600" cy="2286000"/>
          </a:xfrm>
          <a:prstGeom prst="roundRect">
            <a:avLst/>
          </a:prstGeom>
          <a:solidFill>
            <a:srgbClr val="4472C4"/>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Site Slope</a:t>
            </a:r>
          </a:p>
        </p:txBody>
      </p:sp>
    </p:spTree>
    <p:extLst>
      <p:ext uri="{BB962C8B-B14F-4D97-AF65-F5344CB8AC3E}">
        <p14:creationId xmlns:p14="http://schemas.microsoft.com/office/powerpoint/2010/main" val="5660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D8190E-00D9-4BC2-8AA6-37718423EC99}"/>
              </a:ext>
            </a:extLst>
          </p:cNvPr>
          <p:cNvGrpSpPr/>
          <p:nvPr/>
        </p:nvGrpSpPr>
        <p:grpSpPr>
          <a:xfrm>
            <a:off x="-1" y="18459"/>
            <a:ext cx="32918401" cy="20935697"/>
            <a:chOff x="-1" y="18459"/>
            <a:chExt cx="32918401" cy="20935697"/>
          </a:xfrm>
        </p:grpSpPr>
        <p:pic>
          <p:nvPicPr>
            <p:cNvPr id="9" name="Picture 8">
              <a:extLst>
                <a:ext uri="{FF2B5EF4-FFF2-40B4-BE49-F238E27FC236}">
                  <a16:creationId xmlns:a16="http://schemas.microsoft.com/office/drawing/2014/main" id="{581ED495-125B-4FAC-ABAD-5B7EFC9C5B8A}"/>
                </a:ext>
              </a:extLst>
            </p:cNvPr>
            <p:cNvPicPr>
              <a:picLocks noChangeAspect="1"/>
            </p:cNvPicPr>
            <p:nvPr/>
          </p:nvPicPr>
          <p:blipFill>
            <a:blip r:embed="rId2"/>
            <a:stretch>
              <a:fillRect/>
            </a:stretch>
          </p:blipFill>
          <p:spPr>
            <a:xfrm>
              <a:off x="278086" y="2603761"/>
              <a:ext cx="20706448" cy="18350395"/>
            </a:xfrm>
            <a:prstGeom prst="rect">
              <a:avLst/>
            </a:prstGeom>
          </p:spPr>
        </p:pic>
        <p:sp>
          <p:nvSpPr>
            <p:cNvPr id="16" name="TextBox 15">
              <a:extLst>
                <a:ext uri="{FF2B5EF4-FFF2-40B4-BE49-F238E27FC236}">
                  <a16:creationId xmlns:a16="http://schemas.microsoft.com/office/drawing/2014/main" id="{998B8170-1A63-4F89-8DE1-9CA70B59F42B}"/>
                </a:ext>
              </a:extLst>
            </p:cNvPr>
            <p:cNvSpPr txBox="1"/>
            <p:nvPr/>
          </p:nvSpPr>
          <p:spPr>
            <a:xfrm>
              <a:off x="-1" y="18459"/>
              <a:ext cx="32918401" cy="2109502"/>
            </a:xfrm>
            <a:prstGeom prst="rect">
              <a:avLst/>
            </a:prstGeom>
            <a:solidFill>
              <a:schemeClr val="tx1"/>
            </a:solidFill>
          </p:spPr>
          <p:txBody>
            <a:bodyPr wrap="square" rtlCol="0">
              <a:spAutoFit/>
            </a:bodyPr>
            <a:lstStyle/>
            <a:p>
              <a:endParaRPr lang="en-US" dirty="0"/>
            </a:p>
          </p:txBody>
        </p:sp>
        <p:sp>
          <p:nvSpPr>
            <p:cNvPr id="31" name="Rectangle 30">
              <a:extLst>
                <a:ext uri="{FF2B5EF4-FFF2-40B4-BE49-F238E27FC236}">
                  <a16:creationId xmlns:a16="http://schemas.microsoft.com/office/drawing/2014/main" id="{240D7F7A-0F72-4E3B-83F3-CC367864E11B}"/>
                </a:ext>
              </a:extLst>
            </p:cNvPr>
            <p:cNvSpPr/>
            <p:nvPr/>
          </p:nvSpPr>
          <p:spPr>
            <a:xfrm>
              <a:off x="22374021" y="2795456"/>
              <a:ext cx="9470240" cy="17820263"/>
            </a:xfrm>
            <a:prstGeom prst="rect">
              <a:avLst/>
            </a:prstGeom>
          </p:spPr>
          <p:txBody>
            <a:bodyPr wrap="square">
              <a:spAutoFit/>
            </a:bodyPr>
            <a:lstStyle/>
            <a:p>
              <a:pPr algn="ctr"/>
              <a:r>
                <a:rPr lang="en-US" sz="4800" b="1" dirty="0">
                  <a:solidFill>
                    <a:schemeClr val="accent2"/>
                  </a:solidFill>
                </a:rPr>
                <a:t>Proposed Floor Plan </a:t>
              </a:r>
            </a:p>
            <a:p>
              <a:pPr algn="ctr"/>
              <a:endParaRPr lang="en-US" sz="4800" b="1" dirty="0">
                <a:solidFill>
                  <a:schemeClr val="accent2"/>
                </a:solidFill>
              </a:endParaRPr>
            </a:p>
            <a:p>
              <a:pPr marL="457200" indent="-457200">
                <a:buFont typeface="Courier New" panose="02070309020205020404" pitchFamily="49" charset="0"/>
                <a:buChar char="o"/>
              </a:pPr>
              <a:r>
                <a:rPr lang="en-US" sz="3200" dirty="0"/>
                <a:t>The OB Library is located next to the ocean and the design is inspired by ocean waves- the curved lines in the flooring, ceiling, lighting and furniture.  The Kid’s space within the Library is meant to reflect the dynamic of the ocean while giving a playful aspect of the kids, with a low-profile colored furniture that doesn't abstract view and allow for supervision.</a:t>
              </a:r>
            </a:p>
            <a:p>
              <a:endParaRPr lang="en-US" sz="3200" b="1" dirty="0">
                <a:solidFill>
                  <a:schemeClr val="accent2"/>
                </a:solidFill>
              </a:endParaRPr>
            </a:p>
            <a:p>
              <a:pPr marL="571500" indent="-571500">
                <a:buFont typeface="Courier New" panose="02070309020205020404" pitchFamily="49" charset="0"/>
                <a:buChar char="o"/>
              </a:pPr>
              <a:r>
                <a:rPr lang="en-US" sz="3200" dirty="0"/>
                <a:t>The kid’s area includes a study room, staff desk and family restroom which are all located close to the main entrance while the computer terminals are located toward the backwall. Supervision/ monitoring is possible by library staff members working at the Front Desk or the office inside the kid’s zone.  </a:t>
              </a:r>
            </a:p>
            <a:p>
              <a:pPr marL="571500" indent="-571500">
                <a:buFont typeface="Courier New" panose="02070309020205020404" pitchFamily="49" charset="0"/>
                <a:buChar char="o"/>
              </a:pPr>
              <a:endParaRPr lang="en-US" sz="3200" dirty="0"/>
            </a:p>
            <a:p>
              <a:pPr marL="571500" indent="-571500">
                <a:buFont typeface="Courier New" panose="02070309020205020404" pitchFamily="49" charset="0"/>
                <a:buChar char="o"/>
              </a:pPr>
              <a:r>
                <a:rPr lang="en-US" sz="3200" dirty="0"/>
                <a:t>The common area is designed with curved lines to connect with the kid's area, as shown in the reflected ceiling and lighting. Bookshelves will be in the center of the common area with varying lengths to complement the ceiling/lighting design and to allow separation for quiet space the computer, study and reading areas. </a:t>
              </a:r>
            </a:p>
            <a:p>
              <a:endParaRPr lang="en-US" sz="3200" dirty="0"/>
            </a:p>
            <a:p>
              <a:pPr marL="571500" indent="-571500">
                <a:buFont typeface="Courier New" panose="02070309020205020404" pitchFamily="49" charset="0"/>
                <a:buChar char="o"/>
              </a:pPr>
              <a:r>
                <a:rPr lang="en-US" sz="3200" dirty="0"/>
                <a:t>The staff area is separated from public access.  It  includes a breakroom, offices, book drop and restroom. </a:t>
              </a:r>
            </a:p>
            <a:p>
              <a:pPr marL="571500" indent="-571500">
                <a:buFont typeface="Courier New" panose="02070309020205020404" pitchFamily="49" charset="0"/>
                <a:buChar char="o"/>
              </a:pPr>
              <a:endParaRPr lang="en-US" sz="3200" dirty="0"/>
            </a:p>
            <a:p>
              <a:endParaRPr lang="en-US" sz="3200" dirty="0"/>
            </a:p>
            <a:p>
              <a:r>
                <a:rPr lang="en-US" sz="3200" dirty="0"/>
                <a:t>*</a:t>
              </a:r>
              <a:r>
                <a:rPr lang="en-US" sz="2800" dirty="0"/>
                <a:t>The patio shown here is part of </a:t>
              </a:r>
              <a:r>
                <a:rPr lang="en-US" sz="2800" b="1" dirty="0"/>
                <a:t>one</a:t>
              </a:r>
              <a:r>
                <a:rPr lang="en-US" sz="2800" dirty="0"/>
                <a:t> of the options you will see on the other boards.  All options for the Courtyard area consider shade and seating options.</a:t>
              </a:r>
            </a:p>
            <a:p>
              <a:r>
                <a:rPr lang="en-US" sz="3200" dirty="0"/>
                <a:t> </a:t>
              </a:r>
            </a:p>
          </p:txBody>
        </p:sp>
        <p:sp>
          <p:nvSpPr>
            <p:cNvPr id="60" name="Rectangle 59">
              <a:extLst>
                <a:ext uri="{FF2B5EF4-FFF2-40B4-BE49-F238E27FC236}">
                  <a16:creationId xmlns:a16="http://schemas.microsoft.com/office/drawing/2014/main" id="{A0B34281-718F-4D29-875F-4A0191AC6269}"/>
                </a:ext>
              </a:extLst>
            </p:cNvPr>
            <p:cNvSpPr/>
            <p:nvPr/>
          </p:nvSpPr>
          <p:spPr>
            <a:xfrm>
              <a:off x="7019957" y="19380132"/>
              <a:ext cx="2520269" cy="369332"/>
            </a:xfrm>
            <a:prstGeom prst="rect">
              <a:avLst/>
            </a:prstGeom>
            <a:solidFill>
              <a:schemeClr val="bg1"/>
            </a:solidFill>
          </p:spPr>
          <p:txBody>
            <a:bodyPr wrap="square">
              <a:spAutoFit/>
            </a:bodyPr>
            <a:lstStyle/>
            <a:p>
              <a:r>
                <a:rPr lang="en-US" dirty="0"/>
                <a:t>Existing Historical Walls </a:t>
              </a:r>
            </a:p>
          </p:txBody>
        </p:sp>
      </p:grpSp>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4</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4</a:t>
            </a:fld>
            <a:endParaRPr lang="en-US" dirty="0"/>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4</a:t>
            </a:fld>
            <a:endParaRPr lang="en-US" dirty="0"/>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4</a:t>
            </a:fld>
            <a:endParaRPr lang="en-US" dirty="0"/>
          </a:p>
        </p:txBody>
      </p:sp>
      <p:cxnSp>
        <p:nvCxnSpPr>
          <p:cNvPr id="77" name="Straight Connector 76">
            <a:extLst>
              <a:ext uri="{FF2B5EF4-FFF2-40B4-BE49-F238E27FC236}">
                <a16:creationId xmlns:a16="http://schemas.microsoft.com/office/drawing/2014/main" id="{E6E9DC96-F076-4EA1-8DF8-C6A23AFDEF09}"/>
              </a:ext>
            </a:extLst>
          </p:cNvPr>
          <p:cNvCxnSpPr>
            <a:cxnSpLocks/>
          </p:cNvCxnSpPr>
          <p:nvPr/>
        </p:nvCxnSpPr>
        <p:spPr>
          <a:xfrm>
            <a:off x="7738749" y="740443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0FDC3BC-F13C-4464-AC34-888E954E5DE1}"/>
              </a:ext>
            </a:extLst>
          </p:cNvPr>
          <p:cNvSpPr txBox="1"/>
          <p:nvPr/>
        </p:nvSpPr>
        <p:spPr>
          <a:xfrm>
            <a:off x="8871121" y="386014"/>
            <a:ext cx="151761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Floor Plan</a:t>
            </a:r>
            <a:endPar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4" name="Group 23">
            <a:extLst>
              <a:ext uri="{FF2B5EF4-FFF2-40B4-BE49-F238E27FC236}">
                <a16:creationId xmlns:a16="http://schemas.microsoft.com/office/drawing/2014/main" id="{3527F3A3-FC34-42D0-8D32-6EF2CEE45D84}"/>
              </a:ext>
            </a:extLst>
          </p:cNvPr>
          <p:cNvGrpSpPr/>
          <p:nvPr/>
        </p:nvGrpSpPr>
        <p:grpSpPr>
          <a:xfrm>
            <a:off x="149018" y="196635"/>
            <a:ext cx="2782441" cy="1716611"/>
            <a:chOff x="149018" y="168060"/>
            <a:chExt cx="2782441" cy="1716611"/>
          </a:xfrm>
        </p:grpSpPr>
        <p:pic>
          <p:nvPicPr>
            <p:cNvPr id="19" name="Picture 6">
              <a:extLst>
                <a:ext uri="{FF2B5EF4-FFF2-40B4-BE49-F238E27FC236}">
                  <a16:creationId xmlns:a16="http://schemas.microsoft.com/office/drawing/2014/main" id="{E99FF6E5-7C8C-47B3-B735-B7EB09832B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72" y="168060"/>
              <a:ext cx="2706987" cy="169499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78A8EBC-58A4-4997-B159-0A763777CAEF}"/>
                </a:ext>
              </a:extLst>
            </p:cNvPr>
            <p:cNvGrpSpPr/>
            <p:nvPr/>
          </p:nvGrpSpPr>
          <p:grpSpPr>
            <a:xfrm>
              <a:off x="149018" y="727988"/>
              <a:ext cx="2096855" cy="1156683"/>
              <a:chOff x="266729" y="3465296"/>
              <a:chExt cx="1445208" cy="1024570"/>
            </a:xfrm>
          </p:grpSpPr>
          <p:pic>
            <p:nvPicPr>
              <p:cNvPr id="21" name="Picture 2" descr="Design | Communications | City of San Diego Official Website">
                <a:extLst>
                  <a:ext uri="{FF2B5EF4-FFF2-40B4-BE49-F238E27FC236}">
                    <a16:creationId xmlns:a16="http://schemas.microsoft.com/office/drawing/2014/main" id="{A2A7090E-599F-4D77-89CB-2841291A0C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sign | Communications | City of San Diego Official Website">
                <a:extLst>
                  <a:ext uri="{FF2B5EF4-FFF2-40B4-BE49-F238E27FC236}">
                    <a16:creationId xmlns:a16="http://schemas.microsoft.com/office/drawing/2014/main" id="{6EE81D43-AB65-4998-AC98-08BD5D8E4A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Freeform 41">
            <a:extLst>
              <a:ext uri="{FF2B5EF4-FFF2-40B4-BE49-F238E27FC236}">
                <a16:creationId xmlns:a16="http://schemas.microsoft.com/office/drawing/2014/main" id="{30FD3107-4CB0-48C5-B4D8-835C43964F72}"/>
              </a:ext>
            </a:extLst>
          </p:cNvPr>
          <p:cNvSpPr/>
          <p:nvPr/>
        </p:nvSpPr>
        <p:spPr>
          <a:xfrm>
            <a:off x="-1" y="18834318"/>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058C9833-F4D2-4C3A-BCA2-6631D8ABB13E}"/>
              </a:ext>
            </a:extLst>
          </p:cNvPr>
          <p:cNvSpPr txBox="1"/>
          <p:nvPr/>
        </p:nvSpPr>
        <p:spPr>
          <a:xfrm>
            <a:off x="439450" y="2170880"/>
            <a:ext cx="6689147" cy="400110"/>
          </a:xfrm>
          <a:prstGeom prst="rect">
            <a:avLst/>
          </a:prstGeom>
          <a:noFill/>
        </p:spPr>
        <p:txBody>
          <a:bodyPr wrap="square" rtlCol="0">
            <a:spAutoFit/>
          </a:bodyPr>
          <a:lstStyle/>
          <a:p>
            <a:pPr algn="ctr"/>
            <a:r>
              <a:rPr lang="en-US" sz="2000" b="1" dirty="0"/>
              <a:t>NORTH ELEVATION - FROM SANTA MONICA AVE. </a:t>
            </a:r>
          </a:p>
        </p:txBody>
      </p:sp>
      <p:sp>
        <p:nvSpPr>
          <p:cNvPr id="41" name="TextBox 40">
            <a:extLst>
              <a:ext uri="{FF2B5EF4-FFF2-40B4-BE49-F238E27FC236}">
                <a16:creationId xmlns:a16="http://schemas.microsoft.com/office/drawing/2014/main" id="{8B4C9015-90E1-4A76-B80E-97B2621D4403}"/>
              </a:ext>
            </a:extLst>
          </p:cNvPr>
          <p:cNvSpPr txBox="1"/>
          <p:nvPr/>
        </p:nvSpPr>
        <p:spPr>
          <a:xfrm rot="5400000">
            <a:off x="17897691" y="6132469"/>
            <a:ext cx="5666427" cy="400110"/>
          </a:xfrm>
          <a:prstGeom prst="rect">
            <a:avLst/>
          </a:prstGeom>
          <a:solidFill>
            <a:schemeClr val="bg1"/>
          </a:solidFill>
        </p:spPr>
        <p:txBody>
          <a:bodyPr wrap="square" rtlCol="0">
            <a:spAutoFit/>
          </a:bodyPr>
          <a:lstStyle/>
          <a:p>
            <a:pPr algn="ctr"/>
            <a:r>
              <a:rPr lang="en-US" sz="2000" b="1" dirty="0"/>
              <a:t>EAST ELEVATION - FROM SUNSET CLIFFS BLVD</a:t>
            </a:r>
          </a:p>
        </p:txBody>
      </p:sp>
      <p:pic>
        <p:nvPicPr>
          <p:cNvPr id="45" name="Picture 44">
            <a:extLst>
              <a:ext uri="{FF2B5EF4-FFF2-40B4-BE49-F238E27FC236}">
                <a16:creationId xmlns:a16="http://schemas.microsoft.com/office/drawing/2014/main" id="{47B72F59-5B31-4EDC-A296-C3CC09AAA667}"/>
              </a:ext>
            </a:extLst>
          </p:cNvPr>
          <p:cNvPicPr>
            <a:picLocks noChangeAspect="1"/>
          </p:cNvPicPr>
          <p:nvPr/>
        </p:nvPicPr>
        <p:blipFill rotWithShape="1">
          <a:blip r:embed="rId5"/>
          <a:srcRect t="31236"/>
          <a:stretch/>
        </p:blipFill>
        <p:spPr>
          <a:xfrm rot="5400000">
            <a:off x="18759839" y="5964492"/>
            <a:ext cx="2566962" cy="975057"/>
          </a:xfrm>
          <a:prstGeom prst="rect">
            <a:avLst/>
          </a:prstGeom>
          <a:solidFill>
            <a:schemeClr val="bg1"/>
          </a:solidFill>
        </p:spPr>
      </p:pic>
      <p:sp>
        <p:nvSpPr>
          <p:cNvPr id="8" name="Rectangle 7">
            <a:extLst>
              <a:ext uri="{FF2B5EF4-FFF2-40B4-BE49-F238E27FC236}">
                <a16:creationId xmlns:a16="http://schemas.microsoft.com/office/drawing/2014/main" id="{1F993444-4252-4835-9652-F64E7F39501D}"/>
              </a:ext>
            </a:extLst>
          </p:cNvPr>
          <p:cNvSpPr/>
          <p:nvPr/>
        </p:nvSpPr>
        <p:spPr>
          <a:xfrm>
            <a:off x="1577965" y="6278104"/>
            <a:ext cx="2520269" cy="400110"/>
          </a:xfrm>
          <a:prstGeom prst="rect">
            <a:avLst/>
          </a:prstGeom>
        </p:spPr>
        <p:txBody>
          <a:bodyPr wrap="square">
            <a:spAutoFit/>
          </a:bodyPr>
          <a:lstStyle/>
          <a:p>
            <a:r>
              <a:rPr lang="en-US" sz="2000" dirty="0"/>
              <a:t>COMMUNITY ROOM</a:t>
            </a:r>
          </a:p>
        </p:txBody>
      </p:sp>
      <p:sp>
        <p:nvSpPr>
          <p:cNvPr id="25" name="Rectangle 24">
            <a:extLst>
              <a:ext uri="{FF2B5EF4-FFF2-40B4-BE49-F238E27FC236}">
                <a16:creationId xmlns:a16="http://schemas.microsoft.com/office/drawing/2014/main" id="{307C066F-F169-4B72-BF48-D5A4F1F89BA9}"/>
              </a:ext>
            </a:extLst>
          </p:cNvPr>
          <p:cNvSpPr/>
          <p:nvPr/>
        </p:nvSpPr>
        <p:spPr>
          <a:xfrm>
            <a:off x="5685338" y="6278104"/>
            <a:ext cx="2520269" cy="400110"/>
          </a:xfrm>
          <a:prstGeom prst="rect">
            <a:avLst/>
          </a:prstGeom>
        </p:spPr>
        <p:txBody>
          <a:bodyPr wrap="square">
            <a:spAutoFit/>
          </a:bodyPr>
          <a:lstStyle/>
          <a:p>
            <a:r>
              <a:rPr lang="en-US" sz="2000" dirty="0"/>
              <a:t>OUTDOOR PATIO</a:t>
            </a:r>
          </a:p>
        </p:txBody>
      </p:sp>
      <p:sp>
        <p:nvSpPr>
          <p:cNvPr id="26" name="Rectangle 25">
            <a:extLst>
              <a:ext uri="{FF2B5EF4-FFF2-40B4-BE49-F238E27FC236}">
                <a16:creationId xmlns:a16="http://schemas.microsoft.com/office/drawing/2014/main" id="{B1DE4B82-5D4D-4622-BD8F-AE626A6725A4}"/>
              </a:ext>
            </a:extLst>
          </p:cNvPr>
          <p:cNvSpPr/>
          <p:nvPr/>
        </p:nvSpPr>
        <p:spPr>
          <a:xfrm>
            <a:off x="1829777" y="10516158"/>
            <a:ext cx="2520269" cy="369332"/>
          </a:xfrm>
          <a:prstGeom prst="rect">
            <a:avLst/>
          </a:prstGeom>
        </p:spPr>
        <p:txBody>
          <a:bodyPr wrap="square">
            <a:spAutoFit/>
          </a:bodyPr>
          <a:lstStyle/>
          <a:p>
            <a:r>
              <a:rPr lang="en-US" dirty="0"/>
              <a:t>STORAGE ROOM</a:t>
            </a:r>
          </a:p>
        </p:txBody>
      </p:sp>
      <p:sp>
        <p:nvSpPr>
          <p:cNvPr id="27" name="Rectangle 26">
            <a:extLst>
              <a:ext uri="{FF2B5EF4-FFF2-40B4-BE49-F238E27FC236}">
                <a16:creationId xmlns:a16="http://schemas.microsoft.com/office/drawing/2014/main" id="{4AEEF39E-BFA8-4FA4-ACB7-AB2946A79445}"/>
              </a:ext>
            </a:extLst>
          </p:cNvPr>
          <p:cNvSpPr/>
          <p:nvPr/>
        </p:nvSpPr>
        <p:spPr>
          <a:xfrm>
            <a:off x="6654081" y="14762793"/>
            <a:ext cx="2520269" cy="369332"/>
          </a:xfrm>
          <a:prstGeom prst="rect">
            <a:avLst/>
          </a:prstGeom>
        </p:spPr>
        <p:txBody>
          <a:bodyPr wrap="square">
            <a:spAutoFit/>
          </a:bodyPr>
          <a:lstStyle/>
          <a:p>
            <a:r>
              <a:rPr lang="en-US" dirty="0"/>
              <a:t>STORAGE ROOM</a:t>
            </a:r>
          </a:p>
        </p:txBody>
      </p:sp>
      <p:sp>
        <p:nvSpPr>
          <p:cNvPr id="28" name="Rectangle 27">
            <a:extLst>
              <a:ext uri="{FF2B5EF4-FFF2-40B4-BE49-F238E27FC236}">
                <a16:creationId xmlns:a16="http://schemas.microsoft.com/office/drawing/2014/main" id="{8DEC8C6B-2442-4097-AF64-37B7E06850C0}"/>
              </a:ext>
            </a:extLst>
          </p:cNvPr>
          <p:cNvSpPr/>
          <p:nvPr/>
        </p:nvSpPr>
        <p:spPr>
          <a:xfrm>
            <a:off x="1829777" y="11623304"/>
            <a:ext cx="2520269" cy="369332"/>
          </a:xfrm>
          <a:prstGeom prst="rect">
            <a:avLst/>
          </a:prstGeom>
        </p:spPr>
        <p:txBody>
          <a:bodyPr wrap="square">
            <a:spAutoFit/>
          </a:bodyPr>
          <a:lstStyle/>
          <a:p>
            <a:r>
              <a:rPr lang="en-US" dirty="0"/>
              <a:t>WOMEN ROOM</a:t>
            </a:r>
          </a:p>
        </p:txBody>
      </p:sp>
      <p:sp>
        <p:nvSpPr>
          <p:cNvPr id="29" name="Rectangle 28">
            <a:extLst>
              <a:ext uri="{FF2B5EF4-FFF2-40B4-BE49-F238E27FC236}">
                <a16:creationId xmlns:a16="http://schemas.microsoft.com/office/drawing/2014/main" id="{3C60ACBF-E274-4027-BBAE-6B05894F6619}"/>
              </a:ext>
            </a:extLst>
          </p:cNvPr>
          <p:cNvSpPr/>
          <p:nvPr/>
        </p:nvSpPr>
        <p:spPr>
          <a:xfrm>
            <a:off x="2020278" y="13852932"/>
            <a:ext cx="1755904" cy="369332"/>
          </a:xfrm>
          <a:prstGeom prst="rect">
            <a:avLst/>
          </a:prstGeom>
        </p:spPr>
        <p:txBody>
          <a:bodyPr wrap="square">
            <a:spAutoFit/>
          </a:bodyPr>
          <a:lstStyle/>
          <a:p>
            <a:r>
              <a:rPr lang="en-US" dirty="0"/>
              <a:t>MEN ROOM</a:t>
            </a:r>
          </a:p>
        </p:txBody>
      </p:sp>
      <p:sp>
        <p:nvSpPr>
          <p:cNvPr id="30" name="Rectangle 29">
            <a:extLst>
              <a:ext uri="{FF2B5EF4-FFF2-40B4-BE49-F238E27FC236}">
                <a16:creationId xmlns:a16="http://schemas.microsoft.com/office/drawing/2014/main" id="{E50FCEEF-6C13-4651-A2D0-2F71B2EED13D}"/>
              </a:ext>
            </a:extLst>
          </p:cNvPr>
          <p:cNvSpPr/>
          <p:nvPr/>
        </p:nvSpPr>
        <p:spPr>
          <a:xfrm>
            <a:off x="2838098" y="14837065"/>
            <a:ext cx="1166774" cy="646331"/>
          </a:xfrm>
          <a:prstGeom prst="rect">
            <a:avLst/>
          </a:prstGeom>
        </p:spPr>
        <p:txBody>
          <a:bodyPr wrap="square">
            <a:spAutoFit/>
          </a:bodyPr>
          <a:lstStyle/>
          <a:p>
            <a:pPr algn="ctr"/>
            <a:r>
              <a:rPr lang="en-US" dirty="0"/>
              <a:t>JANITOR</a:t>
            </a:r>
          </a:p>
          <a:p>
            <a:pPr algn="ctr"/>
            <a:r>
              <a:rPr lang="en-US" dirty="0"/>
              <a:t>CLOSET </a:t>
            </a:r>
          </a:p>
        </p:txBody>
      </p:sp>
      <p:sp>
        <p:nvSpPr>
          <p:cNvPr id="32" name="Rectangle 31">
            <a:extLst>
              <a:ext uri="{FF2B5EF4-FFF2-40B4-BE49-F238E27FC236}">
                <a16:creationId xmlns:a16="http://schemas.microsoft.com/office/drawing/2014/main" id="{D250541E-EE95-4894-88D5-FF737DCF450D}"/>
              </a:ext>
            </a:extLst>
          </p:cNvPr>
          <p:cNvSpPr/>
          <p:nvPr/>
        </p:nvSpPr>
        <p:spPr>
          <a:xfrm>
            <a:off x="1764685" y="14847054"/>
            <a:ext cx="1166774" cy="369332"/>
          </a:xfrm>
          <a:prstGeom prst="rect">
            <a:avLst/>
          </a:prstGeom>
        </p:spPr>
        <p:txBody>
          <a:bodyPr wrap="square">
            <a:spAutoFit/>
          </a:bodyPr>
          <a:lstStyle/>
          <a:p>
            <a:pPr algn="ctr"/>
            <a:r>
              <a:rPr lang="en-US" dirty="0"/>
              <a:t>FIRE RISER</a:t>
            </a:r>
          </a:p>
        </p:txBody>
      </p:sp>
      <p:sp>
        <p:nvSpPr>
          <p:cNvPr id="33" name="Rectangle 32">
            <a:extLst>
              <a:ext uri="{FF2B5EF4-FFF2-40B4-BE49-F238E27FC236}">
                <a16:creationId xmlns:a16="http://schemas.microsoft.com/office/drawing/2014/main" id="{54B270C3-97B0-4CEB-84BE-21F2248B3140}"/>
              </a:ext>
            </a:extLst>
          </p:cNvPr>
          <p:cNvSpPr/>
          <p:nvPr/>
        </p:nvSpPr>
        <p:spPr>
          <a:xfrm>
            <a:off x="505535" y="14847054"/>
            <a:ext cx="1266185" cy="646331"/>
          </a:xfrm>
          <a:prstGeom prst="rect">
            <a:avLst/>
          </a:prstGeom>
        </p:spPr>
        <p:txBody>
          <a:bodyPr wrap="square">
            <a:spAutoFit/>
          </a:bodyPr>
          <a:lstStyle/>
          <a:p>
            <a:pPr algn="ctr"/>
            <a:r>
              <a:rPr lang="en-US" dirty="0"/>
              <a:t>BUILDING </a:t>
            </a:r>
          </a:p>
          <a:p>
            <a:pPr algn="ctr"/>
            <a:r>
              <a:rPr lang="en-US" dirty="0"/>
              <a:t>SUPPORT</a:t>
            </a:r>
          </a:p>
        </p:txBody>
      </p:sp>
      <p:sp>
        <p:nvSpPr>
          <p:cNvPr id="34" name="Rectangle 33">
            <a:extLst>
              <a:ext uri="{FF2B5EF4-FFF2-40B4-BE49-F238E27FC236}">
                <a16:creationId xmlns:a16="http://schemas.microsoft.com/office/drawing/2014/main" id="{7FB3B27E-FF8D-480C-81AE-9B9DED88FEC9}"/>
              </a:ext>
            </a:extLst>
          </p:cNvPr>
          <p:cNvSpPr/>
          <p:nvPr/>
        </p:nvSpPr>
        <p:spPr>
          <a:xfrm>
            <a:off x="5046425" y="14481866"/>
            <a:ext cx="1055812" cy="646331"/>
          </a:xfrm>
          <a:prstGeom prst="rect">
            <a:avLst/>
          </a:prstGeom>
        </p:spPr>
        <p:txBody>
          <a:bodyPr wrap="square">
            <a:spAutoFit/>
          </a:bodyPr>
          <a:lstStyle/>
          <a:p>
            <a:pPr algn="ctr"/>
            <a:r>
              <a:rPr lang="en-US" dirty="0"/>
              <a:t>IT </a:t>
            </a:r>
          </a:p>
          <a:p>
            <a:pPr algn="ctr"/>
            <a:r>
              <a:rPr lang="en-US" dirty="0"/>
              <a:t>ROOM</a:t>
            </a:r>
          </a:p>
        </p:txBody>
      </p:sp>
      <p:sp>
        <p:nvSpPr>
          <p:cNvPr id="35" name="Rectangle 34">
            <a:extLst>
              <a:ext uri="{FF2B5EF4-FFF2-40B4-BE49-F238E27FC236}">
                <a16:creationId xmlns:a16="http://schemas.microsoft.com/office/drawing/2014/main" id="{B4E30A5E-4FB8-4ACD-8588-23F8CD531C32}"/>
              </a:ext>
            </a:extLst>
          </p:cNvPr>
          <p:cNvSpPr/>
          <p:nvPr/>
        </p:nvSpPr>
        <p:spPr>
          <a:xfrm>
            <a:off x="9324449" y="14017802"/>
            <a:ext cx="1755903" cy="369332"/>
          </a:xfrm>
          <a:prstGeom prst="rect">
            <a:avLst/>
          </a:prstGeom>
        </p:spPr>
        <p:txBody>
          <a:bodyPr wrap="square">
            <a:spAutoFit/>
          </a:bodyPr>
          <a:lstStyle/>
          <a:p>
            <a:pPr algn="ctr"/>
            <a:r>
              <a:rPr lang="en-US" dirty="0"/>
              <a:t>BREAK ROOM </a:t>
            </a:r>
          </a:p>
        </p:txBody>
      </p:sp>
      <p:sp>
        <p:nvSpPr>
          <p:cNvPr id="36" name="Rectangle 35">
            <a:extLst>
              <a:ext uri="{FF2B5EF4-FFF2-40B4-BE49-F238E27FC236}">
                <a16:creationId xmlns:a16="http://schemas.microsoft.com/office/drawing/2014/main" id="{0027F896-E103-4C6A-9C88-58522CCB13FE}"/>
              </a:ext>
            </a:extLst>
          </p:cNvPr>
          <p:cNvSpPr/>
          <p:nvPr/>
        </p:nvSpPr>
        <p:spPr>
          <a:xfrm>
            <a:off x="3824281" y="15170219"/>
            <a:ext cx="1402735" cy="369332"/>
          </a:xfrm>
          <a:prstGeom prst="rect">
            <a:avLst/>
          </a:prstGeom>
        </p:spPr>
        <p:txBody>
          <a:bodyPr wrap="square">
            <a:spAutoFit/>
          </a:bodyPr>
          <a:lstStyle/>
          <a:p>
            <a:pPr algn="ctr"/>
            <a:r>
              <a:rPr lang="en-US" dirty="0"/>
              <a:t>ENTRANCE</a:t>
            </a:r>
          </a:p>
        </p:txBody>
      </p:sp>
      <p:sp>
        <p:nvSpPr>
          <p:cNvPr id="37" name="Rectangle 36">
            <a:extLst>
              <a:ext uri="{FF2B5EF4-FFF2-40B4-BE49-F238E27FC236}">
                <a16:creationId xmlns:a16="http://schemas.microsoft.com/office/drawing/2014/main" id="{E05BBEF8-E2AB-48A3-BCE0-7A8C1CBE538B}"/>
              </a:ext>
            </a:extLst>
          </p:cNvPr>
          <p:cNvSpPr/>
          <p:nvPr/>
        </p:nvSpPr>
        <p:spPr>
          <a:xfrm>
            <a:off x="14922756" y="14805031"/>
            <a:ext cx="1402735" cy="369332"/>
          </a:xfrm>
          <a:prstGeom prst="rect">
            <a:avLst/>
          </a:prstGeom>
        </p:spPr>
        <p:txBody>
          <a:bodyPr wrap="square">
            <a:spAutoFit/>
          </a:bodyPr>
          <a:lstStyle/>
          <a:p>
            <a:pPr algn="ctr"/>
            <a:r>
              <a:rPr lang="en-US" dirty="0"/>
              <a:t>ENTRANCE</a:t>
            </a:r>
          </a:p>
        </p:txBody>
      </p:sp>
      <p:sp>
        <p:nvSpPr>
          <p:cNvPr id="38" name="Rectangle 37">
            <a:extLst>
              <a:ext uri="{FF2B5EF4-FFF2-40B4-BE49-F238E27FC236}">
                <a16:creationId xmlns:a16="http://schemas.microsoft.com/office/drawing/2014/main" id="{EE378DB7-2261-42E8-9558-0691BA5994DB}"/>
              </a:ext>
            </a:extLst>
          </p:cNvPr>
          <p:cNvSpPr/>
          <p:nvPr/>
        </p:nvSpPr>
        <p:spPr>
          <a:xfrm>
            <a:off x="17746952" y="9438642"/>
            <a:ext cx="1402735" cy="646331"/>
          </a:xfrm>
          <a:prstGeom prst="rect">
            <a:avLst/>
          </a:prstGeom>
        </p:spPr>
        <p:txBody>
          <a:bodyPr wrap="square">
            <a:spAutoFit/>
          </a:bodyPr>
          <a:lstStyle/>
          <a:p>
            <a:pPr algn="ctr"/>
            <a:r>
              <a:rPr lang="en-US" dirty="0"/>
              <a:t>MAIN</a:t>
            </a:r>
          </a:p>
          <a:p>
            <a:pPr algn="ctr"/>
            <a:r>
              <a:rPr lang="en-US" dirty="0"/>
              <a:t>ENTRANCE</a:t>
            </a:r>
          </a:p>
        </p:txBody>
      </p:sp>
      <p:sp>
        <p:nvSpPr>
          <p:cNvPr id="39" name="Rectangle 38">
            <a:extLst>
              <a:ext uri="{FF2B5EF4-FFF2-40B4-BE49-F238E27FC236}">
                <a16:creationId xmlns:a16="http://schemas.microsoft.com/office/drawing/2014/main" id="{BF187CED-A3EF-4578-BD84-CCB96808E54C}"/>
              </a:ext>
            </a:extLst>
          </p:cNvPr>
          <p:cNvSpPr/>
          <p:nvPr/>
        </p:nvSpPr>
        <p:spPr>
          <a:xfrm>
            <a:off x="11801882" y="14017802"/>
            <a:ext cx="1402735" cy="369332"/>
          </a:xfrm>
          <a:prstGeom prst="rect">
            <a:avLst/>
          </a:prstGeom>
        </p:spPr>
        <p:txBody>
          <a:bodyPr wrap="square">
            <a:spAutoFit/>
          </a:bodyPr>
          <a:lstStyle/>
          <a:p>
            <a:pPr algn="ctr"/>
            <a:r>
              <a:rPr lang="en-US" dirty="0"/>
              <a:t>WORK AREA</a:t>
            </a:r>
          </a:p>
        </p:txBody>
      </p:sp>
      <p:sp>
        <p:nvSpPr>
          <p:cNvPr id="46" name="Rectangle 45">
            <a:extLst>
              <a:ext uri="{FF2B5EF4-FFF2-40B4-BE49-F238E27FC236}">
                <a16:creationId xmlns:a16="http://schemas.microsoft.com/office/drawing/2014/main" id="{95282B9E-B704-43B5-8C80-10A766145A00}"/>
              </a:ext>
            </a:extLst>
          </p:cNvPr>
          <p:cNvSpPr/>
          <p:nvPr/>
        </p:nvSpPr>
        <p:spPr>
          <a:xfrm>
            <a:off x="10817993" y="14537213"/>
            <a:ext cx="1402735" cy="584775"/>
          </a:xfrm>
          <a:prstGeom prst="rect">
            <a:avLst/>
          </a:prstGeom>
        </p:spPr>
        <p:txBody>
          <a:bodyPr wrap="square">
            <a:spAutoFit/>
          </a:bodyPr>
          <a:lstStyle/>
          <a:p>
            <a:pPr algn="ctr"/>
            <a:r>
              <a:rPr lang="en-US" sz="1600" dirty="0"/>
              <a:t>STAFF</a:t>
            </a:r>
          </a:p>
          <a:p>
            <a:pPr algn="ctr"/>
            <a:r>
              <a:rPr lang="en-US" sz="1600" dirty="0"/>
              <a:t>RESTROOM</a:t>
            </a:r>
          </a:p>
        </p:txBody>
      </p:sp>
      <p:sp>
        <p:nvSpPr>
          <p:cNvPr id="47" name="Rectangle 46">
            <a:extLst>
              <a:ext uri="{FF2B5EF4-FFF2-40B4-BE49-F238E27FC236}">
                <a16:creationId xmlns:a16="http://schemas.microsoft.com/office/drawing/2014/main" id="{A05A6D96-C9E8-438F-BB95-836DACEA4947}"/>
              </a:ext>
            </a:extLst>
          </p:cNvPr>
          <p:cNvSpPr/>
          <p:nvPr/>
        </p:nvSpPr>
        <p:spPr>
          <a:xfrm>
            <a:off x="12089051" y="15031720"/>
            <a:ext cx="1014829" cy="646331"/>
          </a:xfrm>
          <a:prstGeom prst="rect">
            <a:avLst/>
          </a:prstGeom>
        </p:spPr>
        <p:txBody>
          <a:bodyPr wrap="square">
            <a:spAutoFit/>
          </a:bodyPr>
          <a:lstStyle/>
          <a:p>
            <a:pPr algn="ctr"/>
            <a:r>
              <a:rPr lang="en-US" dirty="0"/>
              <a:t>STAFF</a:t>
            </a:r>
          </a:p>
          <a:p>
            <a:pPr algn="ctr"/>
            <a:r>
              <a:rPr lang="en-US" dirty="0"/>
              <a:t>OFFICE</a:t>
            </a:r>
          </a:p>
        </p:txBody>
      </p:sp>
      <p:sp>
        <p:nvSpPr>
          <p:cNvPr id="48" name="Rectangle 47">
            <a:extLst>
              <a:ext uri="{FF2B5EF4-FFF2-40B4-BE49-F238E27FC236}">
                <a16:creationId xmlns:a16="http://schemas.microsoft.com/office/drawing/2014/main" id="{5A6709FF-C563-4780-9953-EAE1129ABB51}"/>
              </a:ext>
            </a:extLst>
          </p:cNvPr>
          <p:cNvSpPr/>
          <p:nvPr/>
        </p:nvSpPr>
        <p:spPr>
          <a:xfrm>
            <a:off x="13308507" y="14806582"/>
            <a:ext cx="1014830" cy="646331"/>
          </a:xfrm>
          <a:prstGeom prst="rect">
            <a:avLst/>
          </a:prstGeom>
        </p:spPr>
        <p:txBody>
          <a:bodyPr wrap="square">
            <a:spAutoFit/>
          </a:bodyPr>
          <a:lstStyle/>
          <a:p>
            <a:pPr algn="ctr"/>
            <a:r>
              <a:rPr lang="en-US" dirty="0"/>
              <a:t>BOOK DROP</a:t>
            </a:r>
          </a:p>
        </p:txBody>
      </p:sp>
      <p:sp>
        <p:nvSpPr>
          <p:cNvPr id="11" name="Rectangle 10">
            <a:extLst>
              <a:ext uri="{FF2B5EF4-FFF2-40B4-BE49-F238E27FC236}">
                <a16:creationId xmlns:a16="http://schemas.microsoft.com/office/drawing/2014/main" id="{BEB543E9-9596-4929-A64A-FB515E55240D}"/>
              </a:ext>
            </a:extLst>
          </p:cNvPr>
          <p:cNvSpPr/>
          <p:nvPr/>
        </p:nvSpPr>
        <p:spPr>
          <a:xfrm>
            <a:off x="13999615" y="13666869"/>
            <a:ext cx="867094" cy="646331"/>
          </a:xfrm>
          <a:prstGeom prst="rect">
            <a:avLst/>
          </a:prstGeom>
        </p:spPr>
        <p:txBody>
          <a:bodyPr wrap="square">
            <a:spAutoFit/>
          </a:bodyPr>
          <a:lstStyle/>
          <a:p>
            <a:r>
              <a:rPr lang="en-US" dirty="0"/>
              <a:t>STAFF</a:t>
            </a:r>
          </a:p>
          <a:p>
            <a:r>
              <a:rPr lang="en-US" dirty="0"/>
              <a:t>OFFICE</a:t>
            </a:r>
          </a:p>
        </p:txBody>
      </p:sp>
      <p:sp>
        <p:nvSpPr>
          <p:cNvPr id="12" name="Rectangle 11">
            <a:extLst>
              <a:ext uri="{FF2B5EF4-FFF2-40B4-BE49-F238E27FC236}">
                <a16:creationId xmlns:a16="http://schemas.microsoft.com/office/drawing/2014/main" id="{B77479FC-40BD-4A90-BB26-3449AD47B9E2}"/>
              </a:ext>
            </a:extLst>
          </p:cNvPr>
          <p:cNvSpPr/>
          <p:nvPr/>
        </p:nvSpPr>
        <p:spPr>
          <a:xfrm>
            <a:off x="16845774" y="7865529"/>
            <a:ext cx="1009781" cy="923330"/>
          </a:xfrm>
          <a:prstGeom prst="rect">
            <a:avLst/>
          </a:prstGeom>
        </p:spPr>
        <p:txBody>
          <a:bodyPr wrap="square">
            <a:spAutoFit/>
          </a:bodyPr>
          <a:lstStyle/>
          <a:p>
            <a:r>
              <a:rPr lang="en-US" dirty="0"/>
              <a:t>FRIENDS OF THE LIBRARY </a:t>
            </a:r>
          </a:p>
        </p:txBody>
      </p:sp>
      <p:sp>
        <p:nvSpPr>
          <p:cNvPr id="13" name="Rectangle 12">
            <a:extLst>
              <a:ext uri="{FF2B5EF4-FFF2-40B4-BE49-F238E27FC236}">
                <a16:creationId xmlns:a16="http://schemas.microsoft.com/office/drawing/2014/main" id="{319414FE-F345-4C14-B375-AE1EE24D0031}"/>
              </a:ext>
            </a:extLst>
          </p:cNvPr>
          <p:cNvSpPr/>
          <p:nvPr/>
        </p:nvSpPr>
        <p:spPr>
          <a:xfrm>
            <a:off x="17855555" y="11830344"/>
            <a:ext cx="1402734" cy="646331"/>
          </a:xfrm>
          <a:prstGeom prst="rect">
            <a:avLst/>
          </a:prstGeom>
        </p:spPr>
        <p:txBody>
          <a:bodyPr wrap="square">
            <a:spAutoFit/>
          </a:bodyPr>
          <a:lstStyle/>
          <a:p>
            <a:pPr algn="ctr"/>
            <a:r>
              <a:rPr lang="en-US" dirty="0"/>
              <a:t>RECEPTION DESK </a:t>
            </a:r>
          </a:p>
        </p:txBody>
      </p:sp>
      <p:sp>
        <p:nvSpPr>
          <p:cNvPr id="14" name="Rectangle 13">
            <a:extLst>
              <a:ext uri="{FF2B5EF4-FFF2-40B4-BE49-F238E27FC236}">
                <a16:creationId xmlns:a16="http://schemas.microsoft.com/office/drawing/2014/main" id="{E9704880-4D59-49A4-922B-1C4CA4B392A0}"/>
              </a:ext>
            </a:extLst>
          </p:cNvPr>
          <p:cNvSpPr/>
          <p:nvPr/>
        </p:nvSpPr>
        <p:spPr>
          <a:xfrm>
            <a:off x="18892620" y="10368465"/>
            <a:ext cx="1085883" cy="646331"/>
          </a:xfrm>
          <a:prstGeom prst="rect">
            <a:avLst/>
          </a:prstGeom>
        </p:spPr>
        <p:txBody>
          <a:bodyPr wrap="square">
            <a:spAutoFit/>
          </a:bodyPr>
          <a:lstStyle/>
          <a:p>
            <a:pPr algn="ctr"/>
            <a:r>
              <a:rPr lang="en-US" dirty="0"/>
              <a:t>SEED</a:t>
            </a:r>
          </a:p>
          <a:p>
            <a:pPr algn="ctr"/>
            <a:r>
              <a:rPr lang="en-US" dirty="0"/>
              <a:t>LIBRARY</a:t>
            </a:r>
          </a:p>
        </p:txBody>
      </p:sp>
      <p:sp>
        <p:nvSpPr>
          <p:cNvPr id="15" name="Rectangle 14">
            <a:extLst>
              <a:ext uri="{FF2B5EF4-FFF2-40B4-BE49-F238E27FC236}">
                <a16:creationId xmlns:a16="http://schemas.microsoft.com/office/drawing/2014/main" id="{D472F8BF-F980-4622-BA8F-18E3D276CFB9}"/>
              </a:ext>
            </a:extLst>
          </p:cNvPr>
          <p:cNvSpPr/>
          <p:nvPr/>
        </p:nvSpPr>
        <p:spPr>
          <a:xfrm>
            <a:off x="12503250" y="6304969"/>
            <a:ext cx="1269707" cy="369332"/>
          </a:xfrm>
          <a:prstGeom prst="rect">
            <a:avLst/>
          </a:prstGeom>
        </p:spPr>
        <p:txBody>
          <a:bodyPr wrap="none">
            <a:spAutoFit/>
          </a:bodyPr>
          <a:lstStyle/>
          <a:p>
            <a:r>
              <a:rPr lang="en-US" dirty="0"/>
              <a:t>ADA RAMP </a:t>
            </a:r>
          </a:p>
        </p:txBody>
      </p:sp>
      <p:sp>
        <p:nvSpPr>
          <p:cNvPr id="50" name="Rectangle 49">
            <a:extLst>
              <a:ext uri="{FF2B5EF4-FFF2-40B4-BE49-F238E27FC236}">
                <a16:creationId xmlns:a16="http://schemas.microsoft.com/office/drawing/2014/main" id="{A6A1D158-A54B-4529-A536-1ED8080C02FA}"/>
              </a:ext>
            </a:extLst>
          </p:cNvPr>
          <p:cNvSpPr/>
          <p:nvPr/>
        </p:nvSpPr>
        <p:spPr>
          <a:xfrm>
            <a:off x="19149687" y="13290497"/>
            <a:ext cx="1529329" cy="369332"/>
          </a:xfrm>
          <a:prstGeom prst="rect">
            <a:avLst/>
          </a:prstGeom>
        </p:spPr>
        <p:txBody>
          <a:bodyPr wrap="none">
            <a:spAutoFit/>
          </a:bodyPr>
          <a:lstStyle/>
          <a:p>
            <a:r>
              <a:rPr lang="en-US" dirty="0"/>
              <a:t>STUDY ROOM </a:t>
            </a:r>
          </a:p>
        </p:txBody>
      </p:sp>
      <p:sp>
        <p:nvSpPr>
          <p:cNvPr id="51" name="Rectangle 50">
            <a:extLst>
              <a:ext uri="{FF2B5EF4-FFF2-40B4-BE49-F238E27FC236}">
                <a16:creationId xmlns:a16="http://schemas.microsoft.com/office/drawing/2014/main" id="{F34A386D-F577-4407-913A-AACB141A8051}"/>
              </a:ext>
            </a:extLst>
          </p:cNvPr>
          <p:cNvSpPr/>
          <p:nvPr/>
        </p:nvSpPr>
        <p:spPr>
          <a:xfrm>
            <a:off x="16788116" y="14797797"/>
            <a:ext cx="1389203" cy="646331"/>
          </a:xfrm>
          <a:prstGeom prst="rect">
            <a:avLst/>
          </a:prstGeom>
        </p:spPr>
        <p:txBody>
          <a:bodyPr wrap="square">
            <a:spAutoFit/>
          </a:bodyPr>
          <a:lstStyle/>
          <a:p>
            <a:pPr algn="ctr"/>
            <a:r>
              <a:rPr lang="en-US" dirty="0"/>
              <a:t>FAMILY RESTROOM </a:t>
            </a:r>
          </a:p>
        </p:txBody>
      </p:sp>
      <p:sp>
        <p:nvSpPr>
          <p:cNvPr id="52" name="Rectangle 51">
            <a:extLst>
              <a:ext uri="{FF2B5EF4-FFF2-40B4-BE49-F238E27FC236}">
                <a16:creationId xmlns:a16="http://schemas.microsoft.com/office/drawing/2014/main" id="{0A682909-00A3-4565-A09E-FC498BAC79D8}"/>
              </a:ext>
            </a:extLst>
          </p:cNvPr>
          <p:cNvSpPr/>
          <p:nvPr/>
        </p:nvSpPr>
        <p:spPr>
          <a:xfrm>
            <a:off x="16177707" y="15757069"/>
            <a:ext cx="895064" cy="646331"/>
          </a:xfrm>
          <a:prstGeom prst="rect">
            <a:avLst/>
          </a:prstGeom>
        </p:spPr>
        <p:txBody>
          <a:bodyPr wrap="square">
            <a:spAutoFit/>
          </a:bodyPr>
          <a:lstStyle/>
          <a:p>
            <a:pPr algn="ctr"/>
            <a:r>
              <a:rPr lang="en-US" dirty="0"/>
              <a:t>STAFF</a:t>
            </a:r>
          </a:p>
          <a:p>
            <a:pPr algn="ctr"/>
            <a:r>
              <a:rPr lang="en-US" dirty="0"/>
              <a:t>OFFICE </a:t>
            </a:r>
          </a:p>
        </p:txBody>
      </p:sp>
      <p:sp>
        <p:nvSpPr>
          <p:cNvPr id="53" name="Rectangle 52">
            <a:extLst>
              <a:ext uri="{FF2B5EF4-FFF2-40B4-BE49-F238E27FC236}">
                <a16:creationId xmlns:a16="http://schemas.microsoft.com/office/drawing/2014/main" id="{FE7AF64F-F9BD-4653-BBC3-CFEA67A1EC8D}"/>
              </a:ext>
            </a:extLst>
          </p:cNvPr>
          <p:cNvSpPr/>
          <p:nvPr/>
        </p:nvSpPr>
        <p:spPr>
          <a:xfrm>
            <a:off x="18439670" y="14639638"/>
            <a:ext cx="867094" cy="646331"/>
          </a:xfrm>
          <a:prstGeom prst="rect">
            <a:avLst/>
          </a:prstGeom>
        </p:spPr>
        <p:txBody>
          <a:bodyPr wrap="square">
            <a:spAutoFit/>
          </a:bodyPr>
          <a:lstStyle/>
          <a:p>
            <a:pPr algn="ctr"/>
            <a:r>
              <a:rPr lang="en-US" dirty="0"/>
              <a:t>KIDS </a:t>
            </a:r>
          </a:p>
          <a:p>
            <a:pPr algn="ctr"/>
            <a:r>
              <a:rPr lang="en-US" dirty="0"/>
              <a:t>AREA  </a:t>
            </a:r>
          </a:p>
        </p:txBody>
      </p:sp>
      <p:sp>
        <p:nvSpPr>
          <p:cNvPr id="54" name="Rectangle 53">
            <a:extLst>
              <a:ext uri="{FF2B5EF4-FFF2-40B4-BE49-F238E27FC236}">
                <a16:creationId xmlns:a16="http://schemas.microsoft.com/office/drawing/2014/main" id="{E8D075B0-2A2D-4639-8B60-F3CB8984247D}"/>
              </a:ext>
            </a:extLst>
          </p:cNvPr>
          <p:cNvSpPr/>
          <p:nvPr/>
        </p:nvSpPr>
        <p:spPr>
          <a:xfrm>
            <a:off x="5477941" y="10357187"/>
            <a:ext cx="1347805" cy="369332"/>
          </a:xfrm>
          <a:prstGeom prst="rect">
            <a:avLst/>
          </a:prstGeom>
        </p:spPr>
        <p:txBody>
          <a:bodyPr wrap="none">
            <a:spAutoFit/>
          </a:bodyPr>
          <a:lstStyle/>
          <a:p>
            <a:r>
              <a:rPr lang="en-US" dirty="0"/>
              <a:t>TEEN ROOM</a:t>
            </a:r>
          </a:p>
        </p:txBody>
      </p:sp>
      <p:sp>
        <p:nvSpPr>
          <p:cNvPr id="55" name="Rectangle 54">
            <a:extLst>
              <a:ext uri="{FF2B5EF4-FFF2-40B4-BE49-F238E27FC236}">
                <a16:creationId xmlns:a16="http://schemas.microsoft.com/office/drawing/2014/main" id="{7C212F34-12B1-43D9-9CFB-39EFB567FA84}"/>
              </a:ext>
            </a:extLst>
          </p:cNvPr>
          <p:cNvSpPr/>
          <p:nvPr/>
        </p:nvSpPr>
        <p:spPr>
          <a:xfrm>
            <a:off x="10620874" y="10608790"/>
            <a:ext cx="2295025" cy="369332"/>
          </a:xfrm>
          <a:prstGeom prst="rect">
            <a:avLst/>
          </a:prstGeom>
        </p:spPr>
        <p:txBody>
          <a:bodyPr wrap="square">
            <a:spAutoFit/>
          </a:bodyPr>
          <a:lstStyle/>
          <a:p>
            <a:r>
              <a:rPr lang="en-US" dirty="0"/>
              <a:t>BOOKSHELVES AREA</a:t>
            </a:r>
          </a:p>
        </p:txBody>
      </p:sp>
      <p:sp>
        <p:nvSpPr>
          <p:cNvPr id="56" name="Rectangle 55">
            <a:extLst>
              <a:ext uri="{FF2B5EF4-FFF2-40B4-BE49-F238E27FC236}">
                <a16:creationId xmlns:a16="http://schemas.microsoft.com/office/drawing/2014/main" id="{45648CB1-49F8-4704-9C61-7B5125B083D4}"/>
              </a:ext>
            </a:extLst>
          </p:cNvPr>
          <p:cNvSpPr/>
          <p:nvPr/>
        </p:nvSpPr>
        <p:spPr>
          <a:xfrm>
            <a:off x="15624124" y="10533459"/>
            <a:ext cx="1402735" cy="646331"/>
          </a:xfrm>
          <a:prstGeom prst="rect">
            <a:avLst/>
          </a:prstGeom>
        </p:spPr>
        <p:txBody>
          <a:bodyPr wrap="square">
            <a:spAutoFit/>
          </a:bodyPr>
          <a:lstStyle/>
          <a:p>
            <a:pPr algn="ctr"/>
            <a:r>
              <a:rPr lang="en-US" dirty="0"/>
              <a:t>COMMON AREA</a:t>
            </a:r>
          </a:p>
        </p:txBody>
      </p:sp>
      <p:sp>
        <p:nvSpPr>
          <p:cNvPr id="57" name="Rectangle 56">
            <a:extLst>
              <a:ext uri="{FF2B5EF4-FFF2-40B4-BE49-F238E27FC236}">
                <a16:creationId xmlns:a16="http://schemas.microsoft.com/office/drawing/2014/main" id="{F3C74F16-E182-47DC-BE52-DFBCC43BD573}"/>
              </a:ext>
            </a:extLst>
          </p:cNvPr>
          <p:cNvSpPr/>
          <p:nvPr/>
        </p:nvSpPr>
        <p:spPr>
          <a:xfrm rot="5400000">
            <a:off x="5003629" y="11501502"/>
            <a:ext cx="1141403" cy="646331"/>
          </a:xfrm>
          <a:prstGeom prst="rect">
            <a:avLst/>
          </a:prstGeom>
        </p:spPr>
        <p:txBody>
          <a:bodyPr wrap="none">
            <a:spAutoFit/>
          </a:bodyPr>
          <a:lstStyle/>
          <a:p>
            <a:pPr algn="ctr"/>
            <a:r>
              <a:rPr lang="en-US" dirty="0"/>
              <a:t>LOCKABLE</a:t>
            </a:r>
          </a:p>
          <a:p>
            <a:pPr algn="ctr"/>
            <a:r>
              <a:rPr lang="en-US" dirty="0"/>
              <a:t>STORAGE</a:t>
            </a:r>
          </a:p>
        </p:txBody>
      </p:sp>
      <p:sp>
        <p:nvSpPr>
          <p:cNvPr id="59" name="Rectangle 58">
            <a:extLst>
              <a:ext uri="{FF2B5EF4-FFF2-40B4-BE49-F238E27FC236}">
                <a16:creationId xmlns:a16="http://schemas.microsoft.com/office/drawing/2014/main" id="{771EEDB7-61EE-4F35-A2D7-5959DB9B0382}"/>
              </a:ext>
            </a:extLst>
          </p:cNvPr>
          <p:cNvSpPr/>
          <p:nvPr/>
        </p:nvSpPr>
        <p:spPr>
          <a:xfrm>
            <a:off x="5666781" y="11046228"/>
            <a:ext cx="1879864" cy="369332"/>
          </a:xfrm>
          <a:prstGeom prst="rect">
            <a:avLst/>
          </a:prstGeom>
        </p:spPr>
        <p:txBody>
          <a:bodyPr wrap="square">
            <a:spAutoFit/>
          </a:bodyPr>
          <a:lstStyle/>
          <a:p>
            <a:pPr algn="ctr"/>
            <a:r>
              <a:rPr lang="en-US" dirty="0"/>
              <a:t>STUDY ROOM </a:t>
            </a:r>
          </a:p>
        </p:txBody>
      </p:sp>
      <p:sp>
        <p:nvSpPr>
          <p:cNvPr id="2" name="Rectangle 1">
            <a:extLst>
              <a:ext uri="{FF2B5EF4-FFF2-40B4-BE49-F238E27FC236}">
                <a16:creationId xmlns:a16="http://schemas.microsoft.com/office/drawing/2014/main" id="{44A7C2CA-D39B-456D-826F-05B4280626C3}"/>
              </a:ext>
            </a:extLst>
          </p:cNvPr>
          <p:cNvSpPr/>
          <p:nvPr/>
        </p:nvSpPr>
        <p:spPr>
          <a:xfrm>
            <a:off x="17855555" y="4691715"/>
            <a:ext cx="1700236" cy="1472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58" name="Rectangle 57">
            <a:extLst>
              <a:ext uri="{FF2B5EF4-FFF2-40B4-BE49-F238E27FC236}">
                <a16:creationId xmlns:a16="http://schemas.microsoft.com/office/drawing/2014/main" id="{BAC8050C-FE15-4F14-815E-74885E91D46D}"/>
              </a:ext>
            </a:extLst>
          </p:cNvPr>
          <p:cNvSpPr/>
          <p:nvPr/>
        </p:nvSpPr>
        <p:spPr>
          <a:xfrm>
            <a:off x="1577965" y="2509461"/>
            <a:ext cx="2344595" cy="985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44" name="Picture 43">
            <a:extLst>
              <a:ext uri="{FF2B5EF4-FFF2-40B4-BE49-F238E27FC236}">
                <a16:creationId xmlns:a16="http://schemas.microsoft.com/office/drawing/2014/main" id="{5DE2E032-59C7-45F5-9FC3-452ECF42F830}"/>
              </a:ext>
            </a:extLst>
          </p:cNvPr>
          <p:cNvPicPr>
            <a:picLocks noChangeAspect="1"/>
          </p:cNvPicPr>
          <p:nvPr/>
        </p:nvPicPr>
        <p:blipFill rotWithShape="1">
          <a:blip r:embed="rId5"/>
          <a:srcRect t="31236"/>
          <a:stretch/>
        </p:blipFill>
        <p:spPr>
          <a:xfrm>
            <a:off x="1684323" y="2681694"/>
            <a:ext cx="2161433" cy="812871"/>
          </a:xfrm>
          <a:prstGeom prst="rect">
            <a:avLst/>
          </a:prstGeom>
          <a:noFill/>
        </p:spPr>
      </p:pic>
      <p:pic>
        <p:nvPicPr>
          <p:cNvPr id="23" name="Picture 22">
            <a:extLst>
              <a:ext uri="{FF2B5EF4-FFF2-40B4-BE49-F238E27FC236}">
                <a16:creationId xmlns:a16="http://schemas.microsoft.com/office/drawing/2014/main" id="{5177CD38-0A8E-4837-9E86-1D3DFECBA278}"/>
              </a:ext>
            </a:extLst>
          </p:cNvPr>
          <p:cNvPicPr>
            <a:picLocks noChangeAspect="1"/>
          </p:cNvPicPr>
          <p:nvPr/>
        </p:nvPicPr>
        <p:blipFill>
          <a:blip r:embed="rId6"/>
          <a:stretch>
            <a:fillRect/>
          </a:stretch>
        </p:blipFill>
        <p:spPr>
          <a:xfrm>
            <a:off x="6553429" y="19364326"/>
            <a:ext cx="379311" cy="415895"/>
          </a:xfrm>
          <a:prstGeom prst="rect">
            <a:avLst/>
          </a:prstGeom>
        </p:spPr>
      </p:pic>
      <p:sp>
        <p:nvSpPr>
          <p:cNvPr id="61" name="Rectangle 60">
            <a:extLst>
              <a:ext uri="{FF2B5EF4-FFF2-40B4-BE49-F238E27FC236}">
                <a16:creationId xmlns:a16="http://schemas.microsoft.com/office/drawing/2014/main" id="{5BB65A3A-9713-4997-9CBC-1EA69618A826}"/>
              </a:ext>
            </a:extLst>
          </p:cNvPr>
          <p:cNvSpPr/>
          <p:nvPr/>
        </p:nvSpPr>
        <p:spPr>
          <a:xfrm>
            <a:off x="6932741" y="19973494"/>
            <a:ext cx="2872380" cy="369332"/>
          </a:xfrm>
          <a:prstGeom prst="rect">
            <a:avLst/>
          </a:prstGeom>
          <a:solidFill>
            <a:schemeClr val="bg1"/>
          </a:solidFill>
        </p:spPr>
        <p:txBody>
          <a:bodyPr wrap="square">
            <a:spAutoFit/>
          </a:bodyPr>
          <a:lstStyle/>
          <a:p>
            <a:r>
              <a:rPr lang="en-US" dirty="0"/>
              <a:t>  New Extension Walls </a:t>
            </a:r>
          </a:p>
        </p:txBody>
      </p:sp>
      <p:pic>
        <p:nvPicPr>
          <p:cNvPr id="49" name="Picture 48">
            <a:extLst>
              <a:ext uri="{FF2B5EF4-FFF2-40B4-BE49-F238E27FC236}">
                <a16:creationId xmlns:a16="http://schemas.microsoft.com/office/drawing/2014/main" id="{157DD1BF-431D-45FF-BCF8-8676D20782BB}"/>
              </a:ext>
            </a:extLst>
          </p:cNvPr>
          <p:cNvPicPr>
            <a:picLocks noChangeAspect="1"/>
          </p:cNvPicPr>
          <p:nvPr/>
        </p:nvPicPr>
        <p:blipFill>
          <a:blip r:embed="rId7"/>
          <a:stretch>
            <a:fillRect/>
          </a:stretch>
        </p:blipFill>
        <p:spPr>
          <a:xfrm>
            <a:off x="6587777" y="20503946"/>
            <a:ext cx="287016" cy="370819"/>
          </a:xfrm>
          <a:prstGeom prst="rect">
            <a:avLst/>
          </a:prstGeom>
        </p:spPr>
      </p:pic>
      <p:sp>
        <p:nvSpPr>
          <p:cNvPr id="63" name="Rectangle 62">
            <a:extLst>
              <a:ext uri="{FF2B5EF4-FFF2-40B4-BE49-F238E27FC236}">
                <a16:creationId xmlns:a16="http://schemas.microsoft.com/office/drawing/2014/main" id="{88CD2F36-21F2-4750-92F1-182464BB38F0}"/>
              </a:ext>
            </a:extLst>
          </p:cNvPr>
          <p:cNvSpPr/>
          <p:nvPr/>
        </p:nvSpPr>
        <p:spPr>
          <a:xfrm>
            <a:off x="6975758" y="20512173"/>
            <a:ext cx="2396080" cy="369332"/>
          </a:xfrm>
          <a:prstGeom prst="rect">
            <a:avLst/>
          </a:prstGeom>
          <a:solidFill>
            <a:schemeClr val="bg1"/>
          </a:solidFill>
        </p:spPr>
        <p:txBody>
          <a:bodyPr wrap="square">
            <a:spAutoFit/>
          </a:bodyPr>
          <a:lstStyle/>
          <a:p>
            <a:r>
              <a:rPr lang="en-US" dirty="0"/>
              <a:t>  Colored Flooring</a:t>
            </a:r>
          </a:p>
        </p:txBody>
      </p:sp>
      <p:pic>
        <p:nvPicPr>
          <p:cNvPr id="65" name="Picture 64">
            <a:extLst>
              <a:ext uri="{FF2B5EF4-FFF2-40B4-BE49-F238E27FC236}">
                <a16:creationId xmlns:a16="http://schemas.microsoft.com/office/drawing/2014/main" id="{7568EC5D-4BCC-4AB4-9013-AE7BE0ADF616}"/>
              </a:ext>
            </a:extLst>
          </p:cNvPr>
          <p:cNvPicPr>
            <a:picLocks noChangeAspect="1"/>
          </p:cNvPicPr>
          <p:nvPr/>
        </p:nvPicPr>
        <p:blipFill>
          <a:blip r:embed="rId8"/>
          <a:stretch>
            <a:fillRect/>
          </a:stretch>
        </p:blipFill>
        <p:spPr>
          <a:xfrm>
            <a:off x="6553429" y="19931024"/>
            <a:ext cx="544635" cy="504825"/>
          </a:xfrm>
          <a:prstGeom prst="rect">
            <a:avLst/>
          </a:prstGeom>
        </p:spPr>
      </p:pic>
      <p:sp>
        <p:nvSpPr>
          <p:cNvPr id="69" name="TextBox 68">
            <a:extLst>
              <a:ext uri="{FF2B5EF4-FFF2-40B4-BE49-F238E27FC236}">
                <a16:creationId xmlns:a16="http://schemas.microsoft.com/office/drawing/2014/main" id="{C9385DE2-62C8-4DAA-BEB1-4637F3CEC36D}"/>
              </a:ext>
            </a:extLst>
          </p:cNvPr>
          <p:cNvSpPr txBox="1"/>
          <p:nvPr/>
        </p:nvSpPr>
        <p:spPr>
          <a:xfrm>
            <a:off x="17038512" y="9900307"/>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2</a:t>
            </a:r>
          </a:p>
        </p:txBody>
      </p:sp>
      <p:sp>
        <p:nvSpPr>
          <p:cNvPr id="74" name="TextBox 73">
            <a:extLst>
              <a:ext uri="{FF2B5EF4-FFF2-40B4-BE49-F238E27FC236}">
                <a16:creationId xmlns:a16="http://schemas.microsoft.com/office/drawing/2014/main" id="{D7842B39-541F-4D26-826E-914BB1A94858}"/>
              </a:ext>
            </a:extLst>
          </p:cNvPr>
          <p:cNvSpPr txBox="1"/>
          <p:nvPr/>
        </p:nvSpPr>
        <p:spPr>
          <a:xfrm>
            <a:off x="16225907" y="13044940"/>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2</a:t>
            </a:r>
          </a:p>
        </p:txBody>
      </p:sp>
      <p:sp>
        <p:nvSpPr>
          <p:cNvPr id="75" name="TextBox 74">
            <a:extLst>
              <a:ext uri="{FF2B5EF4-FFF2-40B4-BE49-F238E27FC236}">
                <a16:creationId xmlns:a16="http://schemas.microsoft.com/office/drawing/2014/main" id="{349E63C9-64AD-4DC9-8F28-AE2136DF3C29}"/>
              </a:ext>
            </a:extLst>
          </p:cNvPr>
          <p:cNvSpPr txBox="1"/>
          <p:nvPr/>
        </p:nvSpPr>
        <p:spPr>
          <a:xfrm>
            <a:off x="18039782" y="10137776"/>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1</a:t>
            </a:r>
          </a:p>
        </p:txBody>
      </p:sp>
      <p:sp>
        <p:nvSpPr>
          <p:cNvPr id="76" name="TextBox 75">
            <a:extLst>
              <a:ext uri="{FF2B5EF4-FFF2-40B4-BE49-F238E27FC236}">
                <a16:creationId xmlns:a16="http://schemas.microsoft.com/office/drawing/2014/main" id="{68F12CC4-3C36-4564-8BF6-67347B3898E2}"/>
              </a:ext>
            </a:extLst>
          </p:cNvPr>
          <p:cNvSpPr txBox="1"/>
          <p:nvPr/>
        </p:nvSpPr>
        <p:spPr>
          <a:xfrm>
            <a:off x="12582949" y="7696252"/>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6</a:t>
            </a:r>
          </a:p>
        </p:txBody>
      </p:sp>
      <p:sp>
        <p:nvSpPr>
          <p:cNvPr id="78" name="TextBox 77">
            <a:extLst>
              <a:ext uri="{FF2B5EF4-FFF2-40B4-BE49-F238E27FC236}">
                <a16:creationId xmlns:a16="http://schemas.microsoft.com/office/drawing/2014/main" id="{EF24DCD7-8E28-4FEC-B488-B8C0C2BB9883}"/>
              </a:ext>
            </a:extLst>
          </p:cNvPr>
          <p:cNvSpPr txBox="1"/>
          <p:nvPr/>
        </p:nvSpPr>
        <p:spPr>
          <a:xfrm>
            <a:off x="8487668" y="7988640"/>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3</a:t>
            </a:r>
          </a:p>
        </p:txBody>
      </p:sp>
      <p:sp>
        <p:nvSpPr>
          <p:cNvPr id="79" name="TextBox 78">
            <a:extLst>
              <a:ext uri="{FF2B5EF4-FFF2-40B4-BE49-F238E27FC236}">
                <a16:creationId xmlns:a16="http://schemas.microsoft.com/office/drawing/2014/main" id="{2624EBBB-1FE1-4E50-9053-6F40C5ED7E99}"/>
              </a:ext>
            </a:extLst>
          </p:cNvPr>
          <p:cNvSpPr txBox="1"/>
          <p:nvPr/>
        </p:nvSpPr>
        <p:spPr>
          <a:xfrm>
            <a:off x="7746671" y="9100088"/>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4</a:t>
            </a:r>
          </a:p>
        </p:txBody>
      </p:sp>
      <p:sp>
        <p:nvSpPr>
          <p:cNvPr id="80" name="TextBox 79">
            <a:extLst>
              <a:ext uri="{FF2B5EF4-FFF2-40B4-BE49-F238E27FC236}">
                <a16:creationId xmlns:a16="http://schemas.microsoft.com/office/drawing/2014/main" id="{61DE7A02-C20D-494F-BB3F-1DF1B167357C}"/>
              </a:ext>
            </a:extLst>
          </p:cNvPr>
          <p:cNvSpPr txBox="1"/>
          <p:nvPr/>
        </p:nvSpPr>
        <p:spPr>
          <a:xfrm>
            <a:off x="15062846" y="8228283"/>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4</a:t>
            </a:r>
          </a:p>
        </p:txBody>
      </p:sp>
      <p:sp>
        <p:nvSpPr>
          <p:cNvPr id="81" name="TextBox 80">
            <a:extLst>
              <a:ext uri="{FF2B5EF4-FFF2-40B4-BE49-F238E27FC236}">
                <a16:creationId xmlns:a16="http://schemas.microsoft.com/office/drawing/2014/main" id="{98D55E83-A4BE-4029-8FA0-5886B18D6F06}"/>
              </a:ext>
            </a:extLst>
          </p:cNvPr>
          <p:cNvSpPr txBox="1"/>
          <p:nvPr/>
        </p:nvSpPr>
        <p:spPr>
          <a:xfrm>
            <a:off x="11496701" y="13137753"/>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5</a:t>
            </a:r>
          </a:p>
        </p:txBody>
      </p:sp>
      <p:sp>
        <p:nvSpPr>
          <p:cNvPr id="82" name="TextBox 81">
            <a:extLst>
              <a:ext uri="{FF2B5EF4-FFF2-40B4-BE49-F238E27FC236}">
                <a16:creationId xmlns:a16="http://schemas.microsoft.com/office/drawing/2014/main" id="{BA64B83E-3A62-4DA1-9B25-A534CDC906BE}"/>
              </a:ext>
            </a:extLst>
          </p:cNvPr>
          <p:cNvSpPr txBox="1"/>
          <p:nvPr/>
        </p:nvSpPr>
        <p:spPr>
          <a:xfrm>
            <a:off x="19620380" y="15082862"/>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7</a:t>
            </a:r>
          </a:p>
        </p:txBody>
      </p:sp>
      <p:sp>
        <p:nvSpPr>
          <p:cNvPr id="83" name="TextBox 82">
            <a:extLst>
              <a:ext uri="{FF2B5EF4-FFF2-40B4-BE49-F238E27FC236}">
                <a16:creationId xmlns:a16="http://schemas.microsoft.com/office/drawing/2014/main" id="{35D2FF51-A047-418E-9CCA-500D6AF0FEE9}"/>
              </a:ext>
            </a:extLst>
          </p:cNvPr>
          <p:cNvSpPr txBox="1"/>
          <p:nvPr/>
        </p:nvSpPr>
        <p:spPr>
          <a:xfrm>
            <a:off x="16933184" y="19315711"/>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7</a:t>
            </a:r>
          </a:p>
        </p:txBody>
      </p:sp>
      <p:sp>
        <p:nvSpPr>
          <p:cNvPr id="84" name="TextBox 83">
            <a:extLst>
              <a:ext uri="{FF2B5EF4-FFF2-40B4-BE49-F238E27FC236}">
                <a16:creationId xmlns:a16="http://schemas.microsoft.com/office/drawing/2014/main" id="{509A1BB9-870C-4365-86F8-1FF70B329431}"/>
              </a:ext>
            </a:extLst>
          </p:cNvPr>
          <p:cNvSpPr txBox="1"/>
          <p:nvPr/>
        </p:nvSpPr>
        <p:spPr>
          <a:xfrm>
            <a:off x="18538129" y="16373951"/>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8</a:t>
            </a:r>
          </a:p>
        </p:txBody>
      </p:sp>
      <p:sp>
        <p:nvSpPr>
          <p:cNvPr id="85" name="TextBox 84">
            <a:extLst>
              <a:ext uri="{FF2B5EF4-FFF2-40B4-BE49-F238E27FC236}">
                <a16:creationId xmlns:a16="http://schemas.microsoft.com/office/drawing/2014/main" id="{56C3E102-7C8E-4843-B38C-7B5EE1F52E9E}"/>
              </a:ext>
            </a:extLst>
          </p:cNvPr>
          <p:cNvSpPr txBox="1"/>
          <p:nvPr/>
        </p:nvSpPr>
        <p:spPr>
          <a:xfrm>
            <a:off x="18556922" y="18273684"/>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8</a:t>
            </a:r>
          </a:p>
        </p:txBody>
      </p:sp>
      <p:sp>
        <p:nvSpPr>
          <p:cNvPr id="86" name="TextBox 85">
            <a:extLst>
              <a:ext uri="{FF2B5EF4-FFF2-40B4-BE49-F238E27FC236}">
                <a16:creationId xmlns:a16="http://schemas.microsoft.com/office/drawing/2014/main" id="{7D7B59F7-8A05-4EA5-819D-6547B020E47C}"/>
              </a:ext>
            </a:extLst>
          </p:cNvPr>
          <p:cNvSpPr txBox="1"/>
          <p:nvPr/>
        </p:nvSpPr>
        <p:spPr>
          <a:xfrm>
            <a:off x="19793997" y="19624365"/>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9</a:t>
            </a:r>
          </a:p>
        </p:txBody>
      </p:sp>
      <p:sp>
        <p:nvSpPr>
          <p:cNvPr id="87" name="TextBox 86">
            <a:extLst>
              <a:ext uri="{FF2B5EF4-FFF2-40B4-BE49-F238E27FC236}">
                <a16:creationId xmlns:a16="http://schemas.microsoft.com/office/drawing/2014/main" id="{C133E026-1434-4B52-82E5-5BEE6A5C193D}"/>
              </a:ext>
            </a:extLst>
          </p:cNvPr>
          <p:cNvSpPr txBox="1"/>
          <p:nvPr/>
        </p:nvSpPr>
        <p:spPr>
          <a:xfrm>
            <a:off x="17683454" y="20278781"/>
            <a:ext cx="398586"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10</a:t>
            </a:r>
          </a:p>
        </p:txBody>
      </p:sp>
      <p:sp>
        <p:nvSpPr>
          <p:cNvPr id="88" name="Rectangle 87">
            <a:extLst>
              <a:ext uri="{FF2B5EF4-FFF2-40B4-BE49-F238E27FC236}">
                <a16:creationId xmlns:a16="http://schemas.microsoft.com/office/drawing/2014/main" id="{4E8F5A75-B04F-451B-AB23-99E07D9CD178}"/>
              </a:ext>
            </a:extLst>
          </p:cNvPr>
          <p:cNvSpPr/>
          <p:nvPr/>
        </p:nvSpPr>
        <p:spPr>
          <a:xfrm>
            <a:off x="623142" y="16992987"/>
            <a:ext cx="2520269" cy="369332"/>
          </a:xfrm>
          <a:prstGeom prst="rect">
            <a:avLst/>
          </a:prstGeom>
          <a:solidFill>
            <a:schemeClr val="bg1"/>
          </a:solidFill>
        </p:spPr>
        <p:txBody>
          <a:bodyPr wrap="square">
            <a:spAutoFit/>
          </a:bodyPr>
          <a:lstStyle/>
          <a:p>
            <a:r>
              <a:rPr lang="en-US" dirty="0"/>
              <a:t>LEGEND:</a:t>
            </a:r>
          </a:p>
        </p:txBody>
      </p:sp>
      <p:sp>
        <p:nvSpPr>
          <p:cNvPr id="89" name="TextBox 88">
            <a:extLst>
              <a:ext uri="{FF2B5EF4-FFF2-40B4-BE49-F238E27FC236}">
                <a16:creationId xmlns:a16="http://schemas.microsoft.com/office/drawing/2014/main" id="{860898A2-ABE4-4E97-9732-8DDECC924721}"/>
              </a:ext>
            </a:extLst>
          </p:cNvPr>
          <p:cNvSpPr txBox="1"/>
          <p:nvPr/>
        </p:nvSpPr>
        <p:spPr>
          <a:xfrm>
            <a:off x="663430" y="17453174"/>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1</a:t>
            </a:r>
          </a:p>
        </p:txBody>
      </p:sp>
      <p:sp>
        <p:nvSpPr>
          <p:cNvPr id="91" name="Rectangle 90">
            <a:extLst>
              <a:ext uri="{FF2B5EF4-FFF2-40B4-BE49-F238E27FC236}">
                <a16:creationId xmlns:a16="http://schemas.microsoft.com/office/drawing/2014/main" id="{8FF8BBB7-8B6E-45C2-93FD-980E25455447}"/>
              </a:ext>
            </a:extLst>
          </p:cNvPr>
          <p:cNvSpPr/>
          <p:nvPr/>
        </p:nvSpPr>
        <p:spPr>
          <a:xfrm>
            <a:off x="998518" y="17467824"/>
            <a:ext cx="2520269" cy="369332"/>
          </a:xfrm>
          <a:prstGeom prst="rect">
            <a:avLst/>
          </a:prstGeom>
        </p:spPr>
        <p:txBody>
          <a:bodyPr wrap="square">
            <a:spAutoFit/>
          </a:bodyPr>
          <a:lstStyle/>
          <a:p>
            <a:r>
              <a:rPr lang="en-US" dirty="0"/>
              <a:t>Book Detectors</a:t>
            </a:r>
          </a:p>
        </p:txBody>
      </p:sp>
      <p:sp>
        <p:nvSpPr>
          <p:cNvPr id="92" name="TextBox 91">
            <a:extLst>
              <a:ext uri="{FF2B5EF4-FFF2-40B4-BE49-F238E27FC236}">
                <a16:creationId xmlns:a16="http://schemas.microsoft.com/office/drawing/2014/main" id="{CC7060DE-1138-45D8-9980-846C0A5D1A4D}"/>
              </a:ext>
            </a:extLst>
          </p:cNvPr>
          <p:cNvSpPr txBox="1"/>
          <p:nvPr/>
        </p:nvSpPr>
        <p:spPr>
          <a:xfrm>
            <a:off x="663430" y="17869575"/>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2</a:t>
            </a:r>
          </a:p>
        </p:txBody>
      </p:sp>
      <p:sp>
        <p:nvSpPr>
          <p:cNvPr id="93" name="Rectangle 92">
            <a:extLst>
              <a:ext uri="{FF2B5EF4-FFF2-40B4-BE49-F238E27FC236}">
                <a16:creationId xmlns:a16="http://schemas.microsoft.com/office/drawing/2014/main" id="{04E0E465-A34E-42C8-8479-64EC5A62D305}"/>
              </a:ext>
            </a:extLst>
          </p:cNvPr>
          <p:cNvSpPr/>
          <p:nvPr/>
        </p:nvSpPr>
        <p:spPr>
          <a:xfrm>
            <a:off x="998518" y="17884225"/>
            <a:ext cx="5876276" cy="369332"/>
          </a:xfrm>
          <a:prstGeom prst="rect">
            <a:avLst/>
          </a:prstGeom>
        </p:spPr>
        <p:txBody>
          <a:bodyPr wrap="square">
            <a:spAutoFit/>
          </a:bodyPr>
          <a:lstStyle/>
          <a:p>
            <a:r>
              <a:rPr lang="en-US" dirty="0"/>
              <a:t>Self- Checkout Stations - 2 Stations are ADA Accessible </a:t>
            </a:r>
          </a:p>
        </p:txBody>
      </p:sp>
      <p:sp>
        <p:nvSpPr>
          <p:cNvPr id="94" name="TextBox 93">
            <a:extLst>
              <a:ext uri="{FF2B5EF4-FFF2-40B4-BE49-F238E27FC236}">
                <a16:creationId xmlns:a16="http://schemas.microsoft.com/office/drawing/2014/main" id="{A3D93BB5-5F76-427D-9049-0751A67AD585}"/>
              </a:ext>
            </a:extLst>
          </p:cNvPr>
          <p:cNvSpPr txBox="1"/>
          <p:nvPr/>
        </p:nvSpPr>
        <p:spPr>
          <a:xfrm>
            <a:off x="663430" y="18344961"/>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3</a:t>
            </a:r>
          </a:p>
        </p:txBody>
      </p:sp>
      <p:sp>
        <p:nvSpPr>
          <p:cNvPr id="95" name="Rectangle 94">
            <a:extLst>
              <a:ext uri="{FF2B5EF4-FFF2-40B4-BE49-F238E27FC236}">
                <a16:creationId xmlns:a16="http://schemas.microsoft.com/office/drawing/2014/main" id="{EB7DACE0-5DA7-401C-A296-3608034C61E6}"/>
              </a:ext>
            </a:extLst>
          </p:cNvPr>
          <p:cNvSpPr/>
          <p:nvPr/>
        </p:nvSpPr>
        <p:spPr>
          <a:xfrm>
            <a:off x="998518" y="18359611"/>
            <a:ext cx="2520269" cy="369332"/>
          </a:xfrm>
          <a:prstGeom prst="rect">
            <a:avLst/>
          </a:prstGeom>
        </p:spPr>
        <p:txBody>
          <a:bodyPr wrap="square">
            <a:spAutoFit/>
          </a:bodyPr>
          <a:lstStyle/>
          <a:p>
            <a:r>
              <a:rPr lang="en-US" dirty="0"/>
              <a:t>Studying Tables</a:t>
            </a:r>
          </a:p>
        </p:txBody>
      </p:sp>
      <p:sp>
        <p:nvSpPr>
          <p:cNvPr id="96" name="TextBox 95">
            <a:extLst>
              <a:ext uri="{FF2B5EF4-FFF2-40B4-BE49-F238E27FC236}">
                <a16:creationId xmlns:a16="http://schemas.microsoft.com/office/drawing/2014/main" id="{1A6121CF-8AD5-46E9-A44C-EAF36D952C66}"/>
              </a:ext>
            </a:extLst>
          </p:cNvPr>
          <p:cNvSpPr txBox="1"/>
          <p:nvPr/>
        </p:nvSpPr>
        <p:spPr>
          <a:xfrm>
            <a:off x="15062846" y="11706538"/>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6</a:t>
            </a:r>
          </a:p>
        </p:txBody>
      </p:sp>
      <p:sp>
        <p:nvSpPr>
          <p:cNvPr id="98" name="TextBox 97">
            <a:extLst>
              <a:ext uri="{FF2B5EF4-FFF2-40B4-BE49-F238E27FC236}">
                <a16:creationId xmlns:a16="http://schemas.microsoft.com/office/drawing/2014/main" id="{59542602-BC08-4263-B2EA-A904CB787CDE}"/>
              </a:ext>
            </a:extLst>
          </p:cNvPr>
          <p:cNvSpPr txBox="1"/>
          <p:nvPr/>
        </p:nvSpPr>
        <p:spPr>
          <a:xfrm>
            <a:off x="15565780" y="13383494"/>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1</a:t>
            </a:r>
          </a:p>
        </p:txBody>
      </p:sp>
      <p:sp>
        <p:nvSpPr>
          <p:cNvPr id="99" name="TextBox 98">
            <a:extLst>
              <a:ext uri="{FF2B5EF4-FFF2-40B4-BE49-F238E27FC236}">
                <a16:creationId xmlns:a16="http://schemas.microsoft.com/office/drawing/2014/main" id="{60E8A20D-47D8-4940-92C7-E20952D378B3}"/>
              </a:ext>
            </a:extLst>
          </p:cNvPr>
          <p:cNvSpPr txBox="1"/>
          <p:nvPr/>
        </p:nvSpPr>
        <p:spPr>
          <a:xfrm>
            <a:off x="5406786" y="12788794"/>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1</a:t>
            </a:r>
          </a:p>
        </p:txBody>
      </p:sp>
      <p:sp>
        <p:nvSpPr>
          <p:cNvPr id="103" name="Rectangle 102">
            <a:extLst>
              <a:ext uri="{FF2B5EF4-FFF2-40B4-BE49-F238E27FC236}">
                <a16:creationId xmlns:a16="http://schemas.microsoft.com/office/drawing/2014/main" id="{AFF1F70F-FE32-46B3-BD26-26CC227B6718}"/>
              </a:ext>
            </a:extLst>
          </p:cNvPr>
          <p:cNvSpPr/>
          <p:nvPr/>
        </p:nvSpPr>
        <p:spPr>
          <a:xfrm>
            <a:off x="1003206" y="18818542"/>
            <a:ext cx="2520269" cy="369332"/>
          </a:xfrm>
          <a:prstGeom prst="rect">
            <a:avLst/>
          </a:prstGeom>
        </p:spPr>
        <p:txBody>
          <a:bodyPr wrap="square">
            <a:spAutoFit/>
          </a:bodyPr>
          <a:lstStyle/>
          <a:p>
            <a:r>
              <a:rPr lang="en-US" dirty="0"/>
              <a:t>Lounge Chairs</a:t>
            </a:r>
          </a:p>
        </p:txBody>
      </p:sp>
      <p:sp>
        <p:nvSpPr>
          <p:cNvPr id="104" name="TextBox 103">
            <a:extLst>
              <a:ext uri="{FF2B5EF4-FFF2-40B4-BE49-F238E27FC236}">
                <a16:creationId xmlns:a16="http://schemas.microsoft.com/office/drawing/2014/main" id="{CA5A1B4F-1B29-46CB-ABB5-DA56073715CA}"/>
              </a:ext>
            </a:extLst>
          </p:cNvPr>
          <p:cNvSpPr txBox="1"/>
          <p:nvPr/>
        </p:nvSpPr>
        <p:spPr>
          <a:xfrm>
            <a:off x="663430" y="18838633"/>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4</a:t>
            </a:r>
          </a:p>
        </p:txBody>
      </p:sp>
      <p:sp>
        <p:nvSpPr>
          <p:cNvPr id="105" name="TextBox 104">
            <a:extLst>
              <a:ext uri="{FF2B5EF4-FFF2-40B4-BE49-F238E27FC236}">
                <a16:creationId xmlns:a16="http://schemas.microsoft.com/office/drawing/2014/main" id="{527138FB-7771-4140-988A-580A5E981535}"/>
              </a:ext>
            </a:extLst>
          </p:cNvPr>
          <p:cNvSpPr txBox="1"/>
          <p:nvPr/>
        </p:nvSpPr>
        <p:spPr>
          <a:xfrm>
            <a:off x="673765" y="19332305"/>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5</a:t>
            </a:r>
          </a:p>
        </p:txBody>
      </p:sp>
      <p:sp>
        <p:nvSpPr>
          <p:cNvPr id="106" name="Rectangle 105">
            <a:extLst>
              <a:ext uri="{FF2B5EF4-FFF2-40B4-BE49-F238E27FC236}">
                <a16:creationId xmlns:a16="http://schemas.microsoft.com/office/drawing/2014/main" id="{C8315754-BAC3-4CF1-BF49-E37CD04E5D4B}"/>
              </a:ext>
            </a:extLst>
          </p:cNvPr>
          <p:cNvSpPr/>
          <p:nvPr/>
        </p:nvSpPr>
        <p:spPr>
          <a:xfrm>
            <a:off x="998518" y="19348669"/>
            <a:ext cx="2520269" cy="369332"/>
          </a:xfrm>
          <a:prstGeom prst="rect">
            <a:avLst/>
          </a:prstGeom>
        </p:spPr>
        <p:txBody>
          <a:bodyPr wrap="square">
            <a:spAutoFit/>
          </a:bodyPr>
          <a:lstStyle/>
          <a:p>
            <a:r>
              <a:rPr lang="en-US" dirty="0"/>
              <a:t>Printers</a:t>
            </a:r>
          </a:p>
        </p:txBody>
      </p:sp>
      <p:sp>
        <p:nvSpPr>
          <p:cNvPr id="107" name="TextBox 106">
            <a:extLst>
              <a:ext uri="{FF2B5EF4-FFF2-40B4-BE49-F238E27FC236}">
                <a16:creationId xmlns:a16="http://schemas.microsoft.com/office/drawing/2014/main" id="{1689B770-59F6-4868-A7B4-25B17656010D}"/>
              </a:ext>
            </a:extLst>
          </p:cNvPr>
          <p:cNvSpPr txBox="1"/>
          <p:nvPr/>
        </p:nvSpPr>
        <p:spPr>
          <a:xfrm>
            <a:off x="6577172" y="17453174"/>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7</a:t>
            </a:r>
          </a:p>
        </p:txBody>
      </p:sp>
      <p:sp>
        <p:nvSpPr>
          <p:cNvPr id="109" name="TextBox 108">
            <a:extLst>
              <a:ext uri="{FF2B5EF4-FFF2-40B4-BE49-F238E27FC236}">
                <a16:creationId xmlns:a16="http://schemas.microsoft.com/office/drawing/2014/main" id="{82D4D539-A7E5-46E8-AACA-8F0FFA15414B}"/>
              </a:ext>
            </a:extLst>
          </p:cNvPr>
          <p:cNvSpPr txBox="1"/>
          <p:nvPr/>
        </p:nvSpPr>
        <p:spPr>
          <a:xfrm>
            <a:off x="6577172" y="17869575"/>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8</a:t>
            </a:r>
          </a:p>
        </p:txBody>
      </p:sp>
      <p:sp>
        <p:nvSpPr>
          <p:cNvPr id="110" name="TextBox 109">
            <a:extLst>
              <a:ext uri="{FF2B5EF4-FFF2-40B4-BE49-F238E27FC236}">
                <a16:creationId xmlns:a16="http://schemas.microsoft.com/office/drawing/2014/main" id="{00D0FBA1-D1FA-4A5A-947F-B4B4546F5A1F}"/>
              </a:ext>
            </a:extLst>
          </p:cNvPr>
          <p:cNvSpPr txBox="1"/>
          <p:nvPr/>
        </p:nvSpPr>
        <p:spPr>
          <a:xfrm>
            <a:off x="6577172" y="18344961"/>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9</a:t>
            </a:r>
          </a:p>
        </p:txBody>
      </p:sp>
      <p:sp>
        <p:nvSpPr>
          <p:cNvPr id="111" name="Rectangle 110">
            <a:extLst>
              <a:ext uri="{FF2B5EF4-FFF2-40B4-BE49-F238E27FC236}">
                <a16:creationId xmlns:a16="http://schemas.microsoft.com/office/drawing/2014/main" id="{A01E9159-4B16-4D64-A52D-7674E929A3C3}"/>
              </a:ext>
            </a:extLst>
          </p:cNvPr>
          <p:cNvSpPr/>
          <p:nvPr/>
        </p:nvSpPr>
        <p:spPr>
          <a:xfrm>
            <a:off x="7054259" y="18342770"/>
            <a:ext cx="3222217" cy="369332"/>
          </a:xfrm>
          <a:prstGeom prst="rect">
            <a:avLst/>
          </a:prstGeom>
        </p:spPr>
        <p:txBody>
          <a:bodyPr wrap="square">
            <a:spAutoFit/>
          </a:bodyPr>
          <a:lstStyle/>
          <a:p>
            <a:r>
              <a:rPr lang="en-US" dirty="0"/>
              <a:t>Children’s Seating Area</a:t>
            </a:r>
          </a:p>
        </p:txBody>
      </p:sp>
      <p:sp>
        <p:nvSpPr>
          <p:cNvPr id="112" name="Rectangle 111">
            <a:extLst>
              <a:ext uri="{FF2B5EF4-FFF2-40B4-BE49-F238E27FC236}">
                <a16:creationId xmlns:a16="http://schemas.microsoft.com/office/drawing/2014/main" id="{B0A1EA84-DBB0-4EB3-9D6C-5D35B4A57D5A}"/>
              </a:ext>
            </a:extLst>
          </p:cNvPr>
          <p:cNvSpPr/>
          <p:nvPr/>
        </p:nvSpPr>
        <p:spPr>
          <a:xfrm>
            <a:off x="7040152" y="18855333"/>
            <a:ext cx="2898594" cy="369332"/>
          </a:xfrm>
          <a:prstGeom prst="rect">
            <a:avLst/>
          </a:prstGeom>
        </p:spPr>
        <p:txBody>
          <a:bodyPr wrap="square">
            <a:spAutoFit/>
          </a:bodyPr>
          <a:lstStyle/>
          <a:p>
            <a:r>
              <a:rPr lang="en-US" dirty="0"/>
              <a:t>Children’s Computer Stations</a:t>
            </a:r>
          </a:p>
        </p:txBody>
      </p:sp>
      <p:sp>
        <p:nvSpPr>
          <p:cNvPr id="113" name="TextBox 112">
            <a:extLst>
              <a:ext uri="{FF2B5EF4-FFF2-40B4-BE49-F238E27FC236}">
                <a16:creationId xmlns:a16="http://schemas.microsoft.com/office/drawing/2014/main" id="{BF235EDF-28DE-49B3-8B80-189AD2C28C93}"/>
              </a:ext>
            </a:extLst>
          </p:cNvPr>
          <p:cNvSpPr txBox="1"/>
          <p:nvPr/>
        </p:nvSpPr>
        <p:spPr>
          <a:xfrm>
            <a:off x="6577171" y="18838632"/>
            <a:ext cx="398587"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10</a:t>
            </a:r>
          </a:p>
        </p:txBody>
      </p:sp>
      <p:sp>
        <p:nvSpPr>
          <p:cNvPr id="115" name="TextBox 114">
            <a:extLst>
              <a:ext uri="{FF2B5EF4-FFF2-40B4-BE49-F238E27FC236}">
                <a16:creationId xmlns:a16="http://schemas.microsoft.com/office/drawing/2014/main" id="{49CCC81C-08F8-461D-A261-6BE9B7671C92}"/>
              </a:ext>
            </a:extLst>
          </p:cNvPr>
          <p:cNvSpPr txBox="1"/>
          <p:nvPr/>
        </p:nvSpPr>
        <p:spPr>
          <a:xfrm>
            <a:off x="661477" y="19824163"/>
            <a:ext cx="335088" cy="338554"/>
          </a:xfrm>
          <a:prstGeom prst="rect">
            <a:avLst/>
          </a:prstGeom>
          <a:solidFill>
            <a:schemeClr val="bg1"/>
          </a:solidFill>
          <a:ln>
            <a:solidFill>
              <a:schemeClr val="bg2">
                <a:lumMod val="50000"/>
              </a:schemeClr>
            </a:solidFill>
          </a:ln>
        </p:spPr>
        <p:txBody>
          <a:bodyPr wrap="square" rtlCol="0">
            <a:spAutoFit/>
          </a:bodyPr>
          <a:lstStyle>
            <a:defPPr>
              <a:defRPr lang="en-US"/>
            </a:defPPr>
            <a:lvl1pPr algn="ctr">
              <a:defRPr sz="1600"/>
            </a:lvl1pPr>
          </a:lstStyle>
          <a:p>
            <a:r>
              <a:rPr lang="en-US" dirty="0"/>
              <a:t>6</a:t>
            </a:r>
          </a:p>
        </p:txBody>
      </p:sp>
      <p:sp>
        <p:nvSpPr>
          <p:cNvPr id="118" name="Rectangle 117">
            <a:extLst>
              <a:ext uri="{FF2B5EF4-FFF2-40B4-BE49-F238E27FC236}">
                <a16:creationId xmlns:a16="http://schemas.microsoft.com/office/drawing/2014/main" id="{942FC656-B073-4CA1-9F77-604EF47B2022}"/>
              </a:ext>
            </a:extLst>
          </p:cNvPr>
          <p:cNvSpPr/>
          <p:nvPr/>
        </p:nvSpPr>
        <p:spPr>
          <a:xfrm>
            <a:off x="992680" y="19819848"/>
            <a:ext cx="2520269" cy="369332"/>
          </a:xfrm>
          <a:prstGeom prst="rect">
            <a:avLst/>
          </a:prstGeom>
        </p:spPr>
        <p:txBody>
          <a:bodyPr wrap="square">
            <a:spAutoFit/>
          </a:bodyPr>
          <a:lstStyle/>
          <a:p>
            <a:r>
              <a:rPr lang="en-US" dirty="0"/>
              <a:t>Computer Stations</a:t>
            </a:r>
          </a:p>
        </p:txBody>
      </p:sp>
      <p:sp>
        <p:nvSpPr>
          <p:cNvPr id="120" name="Rectangle 119">
            <a:extLst>
              <a:ext uri="{FF2B5EF4-FFF2-40B4-BE49-F238E27FC236}">
                <a16:creationId xmlns:a16="http://schemas.microsoft.com/office/drawing/2014/main" id="{CE01F18F-B419-494B-98AC-2A652CC5F03D}"/>
              </a:ext>
            </a:extLst>
          </p:cNvPr>
          <p:cNvSpPr/>
          <p:nvPr/>
        </p:nvSpPr>
        <p:spPr>
          <a:xfrm>
            <a:off x="7019957" y="17485177"/>
            <a:ext cx="2643873" cy="369332"/>
          </a:xfrm>
          <a:prstGeom prst="rect">
            <a:avLst/>
          </a:prstGeom>
        </p:spPr>
        <p:txBody>
          <a:bodyPr wrap="square">
            <a:spAutoFit/>
          </a:bodyPr>
          <a:lstStyle/>
          <a:p>
            <a:r>
              <a:rPr lang="en-US" dirty="0"/>
              <a:t>Children’s Studying Tables</a:t>
            </a:r>
          </a:p>
        </p:txBody>
      </p:sp>
      <p:sp>
        <p:nvSpPr>
          <p:cNvPr id="121" name="Rectangle 120">
            <a:extLst>
              <a:ext uri="{FF2B5EF4-FFF2-40B4-BE49-F238E27FC236}">
                <a16:creationId xmlns:a16="http://schemas.microsoft.com/office/drawing/2014/main" id="{1FA1402A-F307-471A-8ADA-D89097BB3F8A}"/>
              </a:ext>
            </a:extLst>
          </p:cNvPr>
          <p:cNvSpPr/>
          <p:nvPr/>
        </p:nvSpPr>
        <p:spPr>
          <a:xfrm>
            <a:off x="7020766" y="17851222"/>
            <a:ext cx="3714348" cy="369332"/>
          </a:xfrm>
          <a:prstGeom prst="rect">
            <a:avLst/>
          </a:prstGeom>
        </p:spPr>
        <p:txBody>
          <a:bodyPr wrap="square">
            <a:spAutoFit/>
          </a:bodyPr>
          <a:lstStyle/>
          <a:p>
            <a:r>
              <a:rPr lang="en-US" dirty="0"/>
              <a:t>Low-Profile Children’s Bookshelves</a:t>
            </a:r>
          </a:p>
        </p:txBody>
      </p:sp>
    </p:spTree>
    <p:extLst>
      <p:ext uri="{BB962C8B-B14F-4D97-AF65-F5344CB8AC3E}">
        <p14:creationId xmlns:p14="http://schemas.microsoft.com/office/powerpoint/2010/main" val="2793746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6DA7A71-FC04-4BFE-8FB8-EF09A0407150}"/>
              </a:ext>
            </a:extLst>
          </p:cNvPr>
          <p:cNvPicPr preferRelativeResize="0">
            <a:picLocks/>
          </p:cNvPicPr>
          <p:nvPr/>
        </p:nvPicPr>
        <p:blipFill>
          <a:blip r:embed="rId2"/>
          <a:stretch>
            <a:fillRect/>
          </a:stretch>
        </p:blipFill>
        <p:spPr>
          <a:xfrm>
            <a:off x="9081974" y="10376095"/>
            <a:ext cx="2286000" cy="2286000"/>
          </a:xfrm>
          <a:prstGeom prst="rect">
            <a:avLst/>
          </a:prstGeom>
          <a:ln w="76200">
            <a:solidFill>
              <a:schemeClr val="tx1"/>
            </a:solidFill>
          </a:ln>
        </p:spPr>
      </p:pic>
      <p:pic>
        <p:nvPicPr>
          <p:cNvPr id="15" name="Picture 14">
            <a:extLst>
              <a:ext uri="{FF2B5EF4-FFF2-40B4-BE49-F238E27FC236}">
                <a16:creationId xmlns:a16="http://schemas.microsoft.com/office/drawing/2014/main" id="{BA867742-08C4-4423-BDD8-5E2DF95FB712}"/>
              </a:ext>
            </a:extLst>
          </p:cNvPr>
          <p:cNvPicPr>
            <a:picLocks noChangeAspect="1"/>
          </p:cNvPicPr>
          <p:nvPr/>
        </p:nvPicPr>
        <p:blipFill rotWithShape="1">
          <a:blip r:embed="rId3"/>
          <a:srcRect r="321"/>
          <a:stretch/>
        </p:blipFill>
        <p:spPr>
          <a:xfrm>
            <a:off x="3115461" y="2736232"/>
            <a:ext cx="26566858" cy="6491402"/>
          </a:xfrm>
          <a:prstGeom prst="rect">
            <a:avLst/>
          </a:prstGeom>
        </p:spPr>
      </p:pic>
      <p:pic>
        <p:nvPicPr>
          <p:cNvPr id="23" name="Picture 22">
            <a:extLst>
              <a:ext uri="{FF2B5EF4-FFF2-40B4-BE49-F238E27FC236}">
                <a16:creationId xmlns:a16="http://schemas.microsoft.com/office/drawing/2014/main" id="{294D1472-C36A-4E4D-996B-2428D94C75BF}"/>
              </a:ext>
            </a:extLst>
          </p:cNvPr>
          <p:cNvPicPr>
            <a:picLocks/>
          </p:cNvPicPr>
          <p:nvPr/>
        </p:nvPicPr>
        <p:blipFill>
          <a:blip r:embed="rId4"/>
          <a:stretch>
            <a:fillRect/>
          </a:stretch>
        </p:blipFill>
        <p:spPr>
          <a:xfrm>
            <a:off x="25842165" y="10372702"/>
            <a:ext cx="2286000" cy="2282646"/>
          </a:xfrm>
          <a:prstGeom prst="rect">
            <a:avLst/>
          </a:prstGeom>
          <a:ln w="76200">
            <a:solidFill>
              <a:schemeClr val="tx1"/>
            </a:solidFill>
          </a:ln>
        </p:spPr>
      </p:pic>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5</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5</a:t>
            </a:fld>
            <a:endParaRPr lang="en-US"/>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5</a:t>
            </a:fld>
            <a:endParaRPr lang="en-US"/>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5</a:t>
            </a:fld>
            <a:endParaRPr lang="en-US" dirty="0"/>
          </a:p>
        </p:txBody>
      </p:sp>
      <p:grpSp>
        <p:nvGrpSpPr>
          <p:cNvPr id="27" name="Group 26">
            <a:extLst>
              <a:ext uri="{FF2B5EF4-FFF2-40B4-BE49-F238E27FC236}">
                <a16:creationId xmlns:a16="http://schemas.microsoft.com/office/drawing/2014/main" id="{33954C3D-4584-4A2E-A518-5A775798F1E5}"/>
              </a:ext>
            </a:extLst>
          </p:cNvPr>
          <p:cNvGrpSpPr/>
          <p:nvPr/>
        </p:nvGrpSpPr>
        <p:grpSpPr>
          <a:xfrm>
            <a:off x="-1875" y="18459"/>
            <a:ext cx="32954633" cy="21903774"/>
            <a:chOff x="-117989" y="18459"/>
            <a:chExt cx="32954633" cy="21903774"/>
          </a:xfrm>
        </p:grpSpPr>
        <p:sp>
          <p:nvSpPr>
            <p:cNvPr id="16" name="TextBox 15">
              <a:extLst>
                <a:ext uri="{FF2B5EF4-FFF2-40B4-BE49-F238E27FC236}">
                  <a16:creationId xmlns:a16="http://schemas.microsoft.com/office/drawing/2014/main" id="{998B8170-1A63-4F89-8DE1-9CA70B59F42B}"/>
                </a:ext>
              </a:extLst>
            </p:cNvPr>
            <p:cNvSpPr txBox="1"/>
            <p:nvPr/>
          </p:nvSpPr>
          <p:spPr>
            <a:xfrm>
              <a:off x="-117989" y="18459"/>
              <a:ext cx="32918401" cy="2109502"/>
            </a:xfrm>
            <a:prstGeom prst="rect">
              <a:avLst/>
            </a:prstGeom>
            <a:solidFill>
              <a:schemeClr val="tx1"/>
            </a:solidFill>
          </p:spPr>
          <p:txBody>
            <a:bodyPr wrap="square" rtlCol="0">
              <a:spAutoFit/>
            </a:bodyPr>
            <a:lstStyle/>
            <a:p>
              <a:endParaRPr lang="en-US" dirty="0"/>
            </a:p>
          </p:txBody>
        </p:sp>
        <p:sp>
          <p:nvSpPr>
            <p:cNvPr id="10" name="Freeform 41">
              <a:extLst>
                <a:ext uri="{FF2B5EF4-FFF2-40B4-BE49-F238E27FC236}">
                  <a16:creationId xmlns:a16="http://schemas.microsoft.com/office/drawing/2014/main" id="{30FD3107-4CB0-48C5-B4D8-835C43964F72}"/>
                </a:ext>
              </a:extLst>
            </p:cNvPr>
            <p:cNvSpPr/>
            <p:nvPr/>
          </p:nvSpPr>
          <p:spPr>
            <a:xfrm>
              <a:off x="-81757" y="18810951"/>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0FDC3BC-F13C-4464-AC34-888E954E5DE1}"/>
                </a:ext>
              </a:extLst>
            </p:cNvPr>
            <p:cNvSpPr txBox="1"/>
            <p:nvPr/>
          </p:nvSpPr>
          <p:spPr>
            <a:xfrm>
              <a:off x="6057362" y="311905"/>
              <a:ext cx="205366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Concept 1 - Modern Spanish Monterey</a:t>
              </a:r>
              <a:endPar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sp>
          <p:nvSpPr>
            <p:cNvPr id="59" name="Rectangle 58">
              <a:extLst>
                <a:ext uri="{FF2B5EF4-FFF2-40B4-BE49-F238E27FC236}">
                  <a16:creationId xmlns:a16="http://schemas.microsoft.com/office/drawing/2014/main" id="{802DDE01-6AD0-4602-8570-2D9CA44A3EF1}"/>
                </a:ext>
              </a:extLst>
            </p:cNvPr>
            <p:cNvSpPr/>
            <p:nvPr/>
          </p:nvSpPr>
          <p:spPr>
            <a:xfrm flipV="1">
              <a:off x="18080294" y="19245069"/>
              <a:ext cx="307490" cy="485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93FDB83-AD5C-4BAC-9A0C-DC68D4B5CA9E}"/>
                </a:ext>
              </a:extLst>
            </p:cNvPr>
            <p:cNvSpPr/>
            <p:nvPr/>
          </p:nvSpPr>
          <p:spPr>
            <a:xfrm>
              <a:off x="18112173" y="12673710"/>
              <a:ext cx="371248" cy="342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5DDCA0-EE6A-405D-A924-8217AD85CC43}"/>
                </a:ext>
              </a:extLst>
            </p:cNvPr>
            <p:cNvSpPr txBox="1"/>
            <p:nvPr/>
          </p:nvSpPr>
          <p:spPr>
            <a:xfrm>
              <a:off x="2981455" y="9362572"/>
              <a:ext cx="10908454" cy="646331"/>
            </a:xfrm>
            <a:prstGeom prst="rect">
              <a:avLst/>
            </a:prstGeom>
            <a:noFill/>
          </p:spPr>
          <p:txBody>
            <a:bodyPr wrap="square" rtlCol="0">
              <a:spAutoFit/>
            </a:bodyPr>
            <a:lstStyle/>
            <a:p>
              <a:r>
                <a:rPr lang="en-US" sz="3600" b="1" dirty="0"/>
                <a:t>NORTH ELEVATION - FROM SANTA MONICA AVE.</a:t>
              </a:r>
            </a:p>
          </p:txBody>
        </p:sp>
        <p:sp>
          <p:nvSpPr>
            <p:cNvPr id="41" name="TextBox 40">
              <a:extLst>
                <a:ext uri="{FF2B5EF4-FFF2-40B4-BE49-F238E27FC236}">
                  <a16:creationId xmlns:a16="http://schemas.microsoft.com/office/drawing/2014/main" id="{DD0568CE-2F43-4235-86FD-AC92E4E88C7F}"/>
                </a:ext>
              </a:extLst>
            </p:cNvPr>
            <p:cNvSpPr txBox="1"/>
            <p:nvPr/>
          </p:nvSpPr>
          <p:spPr>
            <a:xfrm>
              <a:off x="2922920" y="19525931"/>
              <a:ext cx="9421482" cy="646331"/>
            </a:xfrm>
            <a:prstGeom prst="rect">
              <a:avLst/>
            </a:prstGeom>
            <a:noFill/>
          </p:spPr>
          <p:txBody>
            <a:bodyPr wrap="square" rtlCol="0">
              <a:spAutoFit/>
            </a:bodyPr>
            <a:lstStyle/>
            <a:p>
              <a:r>
                <a:rPr lang="en-US" sz="3600" b="1" dirty="0"/>
                <a:t>EAST ELEVATION - FROM SUNSET CLIFFS BLVD</a:t>
              </a:r>
            </a:p>
          </p:txBody>
        </p:sp>
        <p:cxnSp>
          <p:nvCxnSpPr>
            <p:cNvPr id="31" name="Straight Connector 30">
              <a:extLst>
                <a:ext uri="{FF2B5EF4-FFF2-40B4-BE49-F238E27FC236}">
                  <a16:creationId xmlns:a16="http://schemas.microsoft.com/office/drawing/2014/main" id="{61D04907-DB52-42AD-9653-E2A68005AB03}"/>
                </a:ext>
              </a:extLst>
            </p:cNvPr>
            <p:cNvCxnSpPr>
              <a:cxnSpLocks/>
            </p:cNvCxnSpPr>
            <p:nvPr/>
          </p:nvCxnSpPr>
          <p:spPr>
            <a:xfrm>
              <a:off x="3119967" y="9214436"/>
              <a:ext cx="26648148" cy="0"/>
            </a:xfrm>
            <a:prstGeom prst="line">
              <a:avLst/>
            </a:prstGeom>
            <a:ln w="152400"/>
          </p:spPr>
          <p:style>
            <a:lnRef idx="3">
              <a:schemeClr val="dk1"/>
            </a:lnRef>
            <a:fillRef idx="0">
              <a:schemeClr val="dk1"/>
            </a:fillRef>
            <a:effectRef idx="2">
              <a:schemeClr val="dk1"/>
            </a:effectRef>
            <a:fontRef idx="minor">
              <a:schemeClr val="tx1"/>
            </a:fontRef>
          </p:style>
        </p:cxnSp>
        <p:cxnSp>
          <p:nvCxnSpPr>
            <p:cNvPr id="121" name="Straight Connector 120">
              <a:extLst>
                <a:ext uri="{FF2B5EF4-FFF2-40B4-BE49-F238E27FC236}">
                  <a16:creationId xmlns:a16="http://schemas.microsoft.com/office/drawing/2014/main" id="{BAB2CCED-E4A9-4977-A436-7D3B958C7D8F}"/>
                </a:ext>
              </a:extLst>
            </p:cNvPr>
            <p:cNvCxnSpPr>
              <a:cxnSpLocks/>
            </p:cNvCxnSpPr>
            <p:nvPr/>
          </p:nvCxnSpPr>
          <p:spPr>
            <a:xfrm>
              <a:off x="2977092" y="19351367"/>
              <a:ext cx="26791023" cy="30585"/>
            </a:xfrm>
            <a:prstGeom prst="line">
              <a:avLst/>
            </a:prstGeom>
            <a:ln w="152400"/>
          </p:spPr>
          <p:style>
            <a:lnRef idx="3">
              <a:schemeClr val="dk1"/>
            </a:lnRef>
            <a:fillRef idx="0">
              <a:schemeClr val="dk1"/>
            </a:fillRef>
            <a:effectRef idx="2">
              <a:schemeClr val="dk1"/>
            </a:effectRef>
            <a:fontRef idx="minor">
              <a:schemeClr val="tx1"/>
            </a:fontRef>
          </p:style>
        </p:cxnSp>
        <p:sp>
          <p:nvSpPr>
            <p:cNvPr id="134" name="TextBox 133">
              <a:extLst>
                <a:ext uri="{FF2B5EF4-FFF2-40B4-BE49-F238E27FC236}">
                  <a16:creationId xmlns:a16="http://schemas.microsoft.com/office/drawing/2014/main" id="{1D386F21-6D4C-4111-BEA6-A549071121C5}"/>
                </a:ext>
              </a:extLst>
            </p:cNvPr>
            <p:cNvSpPr txBox="1"/>
            <p:nvPr/>
          </p:nvSpPr>
          <p:spPr>
            <a:xfrm>
              <a:off x="8890849" y="10947431"/>
              <a:ext cx="2436022" cy="830997"/>
            </a:xfrm>
            <a:prstGeom prst="rect">
              <a:avLst/>
            </a:prstGeom>
            <a:noFill/>
          </p:spPr>
          <p:txBody>
            <a:bodyPr wrap="square" rtlCol="0">
              <a:spAutoFit/>
            </a:bodyPr>
            <a:lstStyle/>
            <a:p>
              <a:pPr algn="ctr"/>
              <a:r>
                <a:rPr lang="en-US" sz="2400" dirty="0"/>
                <a:t>Existing Building Stucco</a:t>
              </a:r>
            </a:p>
          </p:txBody>
        </p:sp>
        <p:sp>
          <p:nvSpPr>
            <p:cNvPr id="66" name="TextBox 65">
              <a:extLst>
                <a:ext uri="{FF2B5EF4-FFF2-40B4-BE49-F238E27FC236}">
                  <a16:creationId xmlns:a16="http://schemas.microsoft.com/office/drawing/2014/main" id="{B5085535-CEC3-4916-BA99-62305218462F}"/>
                </a:ext>
              </a:extLst>
            </p:cNvPr>
            <p:cNvSpPr txBox="1"/>
            <p:nvPr/>
          </p:nvSpPr>
          <p:spPr>
            <a:xfrm>
              <a:off x="16502283" y="11234268"/>
              <a:ext cx="2093569" cy="461665"/>
            </a:xfrm>
            <a:prstGeom prst="rect">
              <a:avLst/>
            </a:prstGeom>
            <a:noFill/>
            <a:ln w="76200">
              <a:solidFill>
                <a:schemeClr val="dk1"/>
              </a:solidFill>
            </a:ln>
          </p:spPr>
          <p:txBody>
            <a:bodyPr wrap="square" rtlCol="0">
              <a:spAutoFit/>
            </a:bodyPr>
            <a:lstStyle/>
            <a:p>
              <a:pPr algn="ctr"/>
              <a:r>
                <a:rPr lang="en-US" sz="2400" dirty="0"/>
                <a:t>Iron Fencing</a:t>
              </a:r>
            </a:p>
          </p:txBody>
        </p:sp>
      </p:grpSp>
      <p:pic>
        <p:nvPicPr>
          <p:cNvPr id="25" name="Picture 24">
            <a:extLst>
              <a:ext uri="{FF2B5EF4-FFF2-40B4-BE49-F238E27FC236}">
                <a16:creationId xmlns:a16="http://schemas.microsoft.com/office/drawing/2014/main" id="{CF7DB464-9754-4C90-AEFA-C4A8A4B46057}"/>
              </a:ext>
            </a:extLst>
          </p:cNvPr>
          <p:cNvPicPr>
            <a:picLocks/>
          </p:cNvPicPr>
          <p:nvPr/>
        </p:nvPicPr>
        <p:blipFill>
          <a:blip r:embed="rId5"/>
          <a:stretch>
            <a:fillRect/>
          </a:stretch>
        </p:blipFill>
        <p:spPr>
          <a:xfrm>
            <a:off x="19782330" y="10368581"/>
            <a:ext cx="2286000" cy="2286000"/>
          </a:xfrm>
          <a:prstGeom prst="rect">
            <a:avLst/>
          </a:prstGeom>
          <a:noFill/>
          <a:ln w="76200">
            <a:solidFill>
              <a:schemeClr val="tx1"/>
            </a:solidFill>
          </a:ln>
        </p:spPr>
      </p:pic>
      <p:sp>
        <p:nvSpPr>
          <p:cNvPr id="53" name="TextBox 52">
            <a:extLst>
              <a:ext uri="{FF2B5EF4-FFF2-40B4-BE49-F238E27FC236}">
                <a16:creationId xmlns:a16="http://schemas.microsoft.com/office/drawing/2014/main" id="{4103E70C-2E10-4F28-9669-CF39DC486723}"/>
              </a:ext>
            </a:extLst>
          </p:cNvPr>
          <p:cNvSpPr txBox="1"/>
          <p:nvPr/>
        </p:nvSpPr>
        <p:spPr>
          <a:xfrm>
            <a:off x="19798675" y="10947431"/>
            <a:ext cx="2112300" cy="830997"/>
          </a:xfrm>
          <a:prstGeom prst="rect">
            <a:avLst/>
          </a:prstGeom>
          <a:noFill/>
          <a:ln>
            <a:noFill/>
          </a:ln>
        </p:spPr>
        <p:txBody>
          <a:bodyPr wrap="square" rtlCol="0">
            <a:spAutoFit/>
          </a:bodyPr>
          <a:lstStyle/>
          <a:p>
            <a:pPr algn="ctr"/>
            <a:r>
              <a:rPr lang="en-US" sz="2400" dirty="0"/>
              <a:t>Taupe </a:t>
            </a:r>
          </a:p>
          <a:p>
            <a:pPr algn="ctr"/>
            <a:r>
              <a:rPr lang="en-US" sz="2400" dirty="0"/>
              <a:t>Stucco Wall</a:t>
            </a:r>
          </a:p>
        </p:txBody>
      </p:sp>
      <p:sp>
        <p:nvSpPr>
          <p:cNvPr id="55" name="TextBox 54">
            <a:extLst>
              <a:ext uri="{FF2B5EF4-FFF2-40B4-BE49-F238E27FC236}">
                <a16:creationId xmlns:a16="http://schemas.microsoft.com/office/drawing/2014/main" id="{24F60DC1-BE6C-46D9-9C1D-89D5C7DA3D14}"/>
              </a:ext>
            </a:extLst>
          </p:cNvPr>
          <p:cNvSpPr txBox="1"/>
          <p:nvPr/>
        </p:nvSpPr>
        <p:spPr>
          <a:xfrm>
            <a:off x="25767154" y="11004426"/>
            <a:ext cx="2436022" cy="1200329"/>
          </a:xfrm>
          <a:prstGeom prst="rect">
            <a:avLst/>
          </a:prstGeom>
          <a:noFill/>
          <a:ln>
            <a:noFill/>
          </a:ln>
        </p:spPr>
        <p:txBody>
          <a:bodyPr wrap="square" rtlCol="0">
            <a:spAutoFit/>
          </a:bodyPr>
          <a:lstStyle>
            <a:defPPr>
              <a:defRPr lang="en-US"/>
            </a:defPPr>
            <a:lvl1pPr algn="ctr">
              <a:defRPr sz="2400"/>
            </a:lvl1pPr>
          </a:lstStyle>
          <a:p>
            <a:r>
              <a:rPr lang="en-US" dirty="0"/>
              <a:t>Warm White Stucco</a:t>
            </a:r>
          </a:p>
          <a:p>
            <a:r>
              <a:rPr lang="en-US" dirty="0"/>
              <a:t>Textured Wall </a:t>
            </a:r>
          </a:p>
        </p:txBody>
      </p:sp>
      <p:sp>
        <p:nvSpPr>
          <p:cNvPr id="56" name="TextBox 55">
            <a:extLst>
              <a:ext uri="{FF2B5EF4-FFF2-40B4-BE49-F238E27FC236}">
                <a16:creationId xmlns:a16="http://schemas.microsoft.com/office/drawing/2014/main" id="{6068745D-11E6-4BB3-A8A0-E0819FA688C8}"/>
              </a:ext>
            </a:extLst>
          </p:cNvPr>
          <p:cNvSpPr txBox="1"/>
          <p:nvPr/>
        </p:nvSpPr>
        <p:spPr>
          <a:xfrm>
            <a:off x="13064969" y="11234268"/>
            <a:ext cx="2093569" cy="461665"/>
          </a:xfrm>
          <a:prstGeom prst="rect">
            <a:avLst/>
          </a:prstGeom>
          <a:noFill/>
          <a:ln w="76200">
            <a:solidFill>
              <a:schemeClr val="dk1"/>
            </a:solidFill>
          </a:ln>
        </p:spPr>
        <p:txBody>
          <a:bodyPr wrap="square" rtlCol="0">
            <a:spAutoFit/>
          </a:bodyPr>
          <a:lstStyle/>
          <a:p>
            <a:pPr algn="ctr"/>
            <a:r>
              <a:rPr lang="en-US" sz="2400" dirty="0"/>
              <a:t>Pergola</a:t>
            </a:r>
          </a:p>
        </p:txBody>
      </p:sp>
      <p:cxnSp>
        <p:nvCxnSpPr>
          <p:cNvPr id="70" name="Straight Arrow Connector 69">
            <a:extLst>
              <a:ext uri="{FF2B5EF4-FFF2-40B4-BE49-F238E27FC236}">
                <a16:creationId xmlns:a16="http://schemas.microsoft.com/office/drawing/2014/main" id="{C1F09880-E9BB-4930-BDEC-C3C79D245BE9}"/>
              </a:ext>
            </a:extLst>
          </p:cNvPr>
          <p:cNvCxnSpPr>
            <a:cxnSpLocks/>
          </p:cNvCxnSpPr>
          <p:nvPr/>
        </p:nvCxnSpPr>
        <p:spPr>
          <a:xfrm flipH="1" flipV="1">
            <a:off x="24311873" y="7868842"/>
            <a:ext cx="602190" cy="3551082"/>
          </a:xfrm>
          <a:prstGeom prst="straightConnector1">
            <a:avLst/>
          </a:prstGeom>
          <a:ln w="38100">
            <a:solidFill>
              <a:schemeClr val="tx1"/>
            </a:solidFill>
            <a:headEnd type="none" w="sm"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EA1C128-B330-4F45-B697-A5C2E668A241}"/>
              </a:ext>
            </a:extLst>
          </p:cNvPr>
          <p:cNvCxnSpPr>
            <a:cxnSpLocks/>
          </p:cNvCxnSpPr>
          <p:nvPr/>
        </p:nvCxnSpPr>
        <p:spPr>
          <a:xfrm flipH="1">
            <a:off x="24914063" y="11419939"/>
            <a:ext cx="853091" cy="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538DC4A-202D-4830-9F90-3069BA387807}"/>
              </a:ext>
            </a:extLst>
          </p:cNvPr>
          <p:cNvCxnSpPr>
            <a:cxnSpLocks/>
          </p:cNvCxnSpPr>
          <p:nvPr/>
        </p:nvCxnSpPr>
        <p:spPr>
          <a:xfrm flipV="1">
            <a:off x="23149765" y="7430041"/>
            <a:ext cx="446835" cy="4119896"/>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EE14519-E160-4352-9AC7-D67DA269CB3E}"/>
              </a:ext>
            </a:extLst>
          </p:cNvPr>
          <p:cNvCxnSpPr>
            <a:cxnSpLocks/>
          </p:cNvCxnSpPr>
          <p:nvPr/>
        </p:nvCxnSpPr>
        <p:spPr>
          <a:xfrm>
            <a:off x="22105835" y="11535884"/>
            <a:ext cx="1062431" cy="140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AA93EF5-7F71-458A-AD6B-0C7FAD81A68B}"/>
              </a:ext>
            </a:extLst>
          </p:cNvPr>
          <p:cNvCxnSpPr>
            <a:cxnSpLocks/>
          </p:cNvCxnSpPr>
          <p:nvPr/>
        </p:nvCxnSpPr>
        <p:spPr>
          <a:xfrm flipV="1">
            <a:off x="15420848" y="6959601"/>
            <a:ext cx="2476940" cy="4505499"/>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D87032F-B84B-4BF6-95A0-64D98F79E3F9}"/>
              </a:ext>
            </a:extLst>
          </p:cNvPr>
          <p:cNvCxnSpPr>
            <a:cxnSpLocks/>
          </p:cNvCxnSpPr>
          <p:nvPr/>
        </p:nvCxnSpPr>
        <p:spPr>
          <a:xfrm flipV="1">
            <a:off x="18898062" y="8001710"/>
            <a:ext cx="1442861" cy="3463390"/>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73D6E86-22F0-44E5-B0EF-C1E59D75C7B8}"/>
              </a:ext>
            </a:extLst>
          </p:cNvPr>
          <p:cNvCxnSpPr>
            <a:cxnSpLocks/>
          </p:cNvCxnSpPr>
          <p:nvPr/>
        </p:nvCxnSpPr>
        <p:spPr>
          <a:xfrm flipV="1">
            <a:off x="18608325" y="11465100"/>
            <a:ext cx="30633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18EB5A0-3C20-4A93-AFC2-695D2B63F9DA}"/>
              </a:ext>
            </a:extLst>
          </p:cNvPr>
          <p:cNvCxnSpPr>
            <a:cxnSpLocks/>
          </p:cNvCxnSpPr>
          <p:nvPr/>
        </p:nvCxnSpPr>
        <p:spPr>
          <a:xfrm flipV="1">
            <a:off x="15179927" y="11470835"/>
            <a:ext cx="25199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3BA7327-80C5-4641-868C-B148A38DFECA}"/>
              </a:ext>
            </a:extLst>
          </p:cNvPr>
          <p:cNvCxnSpPr>
            <a:cxnSpLocks/>
          </p:cNvCxnSpPr>
          <p:nvPr/>
        </p:nvCxnSpPr>
        <p:spPr>
          <a:xfrm flipV="1">
            <a:off x="11701396" y="8001708"/>
            <a:ext cx="1922264" cy="3519121"/>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912CDAD-52D8-4AFC-B92E-3A4C3A9B9BE6}"/>
              </a:ext>
            </a:extLst>
          </p:cNvPr>
          <p:cNvCxnSpPr>
            <a:cxnSpLocks/>
          </p:cNvCxnSpPr>
          <p:nvPr/>
        </p:nvCxnSpPr>
        <p:spPr>
          <a:xfrm flipV="1">
            <a:off x="11425002" y="11504034"/>
            <a:ext cx="251990"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7F4DF31-3D14-4A35-B900-D3EA810FA1E1}"/>
              </a:ext>
            </a:extLst>
          </p:cNvPr>
          <p:cNvPicPr>
            <a:picLocks noChangeAspect="1"/>
          </p:cNvPicPr>
          <p:nvPr/>
        </p:nvPicPr>
        <p:blipFill>
          <a:blip r:embed="rId6"/>
          <a:stretch>
            <a:fillRect/>
          </a:stretch>
        </p:blipFill>
        <p:spPr>
          <a:xfrm>
            <a:off x="3115461" y="13070198"/>
            <a:ext cx="26652654" cy="5990983"/>
          </a:xfrm>
          <a:prstGeom prst="rect">
            <a:avLst/>
          </a:prstGeom>
        </p:spPr>
      </p:pic>
      <p:sp>
        <p:nvSpPr>
          <p:cNvPr id="138" name="Rectangle 137">
            <a:extLst>
              <a:ext uri="{FF2B5EF4-FFF2-40B4-BE49-F238E27FC236}">
                <a16:creationId xmlns:a16="http://schemas.microsoft.com/office/drawing/2014/main" id="{34B20CE4-D2F7-4BAA-937A-440629D6C3E6}"/>
              </a:ext>
            </a:extLst>
          </p:cNvPr>
          <p:cNvSpPr/>
          <p:nvPr/>
        </p:nvSpPr>
        <p:spPr>
          <a:xfrm>
            <a:off x="481483" y="10334771"/>
            <a:ext cx="8097146" cy="2369880"/>
          </a:xfrm>
          <a:prstGeom prst="rect">
            <a:avLst/>
          </a:prstGeom>
          <a:noFill/>
        </p:spPr>
        <p:txBody>
          <a:bodyPr wrap="square">
            <a:spAutoFit/>
          </a:bodyPr>
          <a:lstStyle/>
          <a:p>
            <a:pPr lvl="0" defTabSz="2926080">
              <a:spcBef>
                <a:spcPts val="3200"/>
              </a:spcBef>
            </a:pPr>
            <a:r>
              <a:rPr lang="en-US" sz="2800" b="1" dirty="0">
                <a:solidFill>
                  <a:srgbClr val="FF9933"/>
                </a:solidFill>
                <a:latin typeface="72 Black" panose="020B0A04030603020204" pitchFamily="34" charset="0"/>
                <a:cs typeface="72 Black" panose="020B0A04030603020204" pitchFamily="34" charset="0"/>
              </a:rPr>
              <a:t>Proposed Addition Design Concept:  </a:t>
            </a:r>
            <a:r>
              <a:rPr lang="en-US" sz="2400" dirty="0"/>
              <a:t>The concept behind this elevation is a modern interpretation of the Spanish Monterey stylings. The iron fencing, linear windows, and clean design are all common characteristics of this Style.  We’ve added a pergola to provide shading to the courtyard and opted for a flat roof to accentuate the modern theme.</a:t>
            </a:r>
            <a:endParaRPr lang="en-US" sz="2400" dirty="0">
              <a:solidFill>
                <a:schemeClr val="accent2">
                  <a:lumMod val="75000"/>
                </a:schemeClr>
              </a:solidFill>
            </a:endParaRPr>
          </a:p>
        </p:txBody>
      </p:sp>
      <p:grpSp>
        <p:nvGrpSpPr>
          <p:cNvPr id="42" name="Group 41">
            <a:extLst>
              <a:ext uri="{FF2B5EF4-FFF2-40B4-BE49-F238E27FC236}">
                <a16:creationId xmlns:a16="http://schemas.microsoft.com/office/drawing/2014/main" id="{D98B12AA-B161-47A0-BE1E-CC431547E3D6}"/>
              </a:ext>
            </a:extLst>
          </p:cNvPr>
          <p:cNvGrpSpPr/>
          <p:nvPr/>
        </p:nvGrpSpPr>
        <p:grpSpPr>
          <a:xfrm>
            <a:off x="149018" y="168060"/>
            <a:ext cx="2782441" cy="1716611"/>
            <a:chOff x="149018" y="168060"/>
            <a:chExt cx="2782441" cy="1716611"/>
          </a:xfrm>
        </p:grpSpPr>
        <p:pic>
          <p:nvPicPr>
            <p:cNvPr id="43" name="Picture 6">
              <a:extLst>
                <a:ext uri="{FF2B5EF4-FFF2-40B4-BE49-F238E27FC236}">
                  <a16:creationId xmlns:a16="http://schemas.microsoft.com/office/drawing/2014/main" id="{B7528544-6773-4B8E-9A36-D51A2B9471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472" y="168060"/>
              <a:ext cx="2706987" cy="1694994"/>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41EEDE2D-E9D6-47A9-84ED-E6FB27F40E31}"/>
                </a:ext>
              </a:extLst>
            </p:cNvPr>
            <p:cNvGrpSpPr/>
            <p:nvPr/>
          </p:nvGrpSpPr>
          <p:grpSpPr>
            <a:xfrm>
              <a:off x="149018" y="727988"/>
              <a:ext cx="2096855" cy="1156683"/>
              <a:chOff x="266729" y="3465296"/>
              <a:chExt cx="1445208" cy="1024570"/>
            </a:xfrm>
          </p:grpSpPr>
          <p:pic>
            <p:nvPicPr>
              <p:cNvPr id="45" name="Picture 2" descr="Design | Communications | City of San Diego Official Website">
                <a:extLst>
                  <a:ext uri="{FF2B5EF4-FFF2-40B4-BE49-F238E27FC236}">
                    <a16:creationId xmlns:a16="http://schemas.microsoft.com/office/drawing/2014/main" id="{93FE697E-C77E-420B-8544-7184CFA6ED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Design | Communications | City of San Diego Official Website">
                <a:extLst>
                  <a:ext uri="{FF2B5EF4-FFF2-40B4-BE49-F238E27FC236}">
                    <a16:creationId xmlns:a16="http://schemas.microsoft.com/office/drawing/2014/main" id="{1478E124-A9A7-4F3F-81F4-AF5F64AD73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BA6127FB-4935-4D79-887F-EFDD82A84A38}"/>
                  </a:ext>
                </a:extLst>
              </p14:cNvPr>
              <p14:cNvContentPartPr/>
              <p14:nvPr/>
            </p14:nvContentPartPr>
            <p14:xfrm>
              <a:off x="29374680" y="5249820"/>
              <a:ext cx="360" cy="360"/>
            </p14:xfrm>
          </p:contentPart>
        </mc:Choice>
        <mc:Fallback>
          <p:pic>
            <p:nvPicPr>
              <p:cNvPr id="8" name="Ink 7">
                <a:extLst>
                  <a:ext uri="{FF2B5EF4-FFF2-40B4-BE49-F238E27FC236}">
                    <a16:creationId xmlns:a16="http://schemas.microsoft.com/office/drawing/2014/main" id="{BA6127FB-4935-4D79-887F-EFDD82A84A38}"/>
                  </a:ext>
                </a:extLst>
              </p:cNvPr>
              <p:cNvPicPr/>
              <p:nvPr/>
            </p:nvPicPr>
            <p:blipFill>
              <a:blip r:embed="rId10"/>
              <a:stretch>
                <a:fillRect/>
              </a:stretch>
            </p:blipFill>
            <p:spPr>
              <a:xfrm>
                <a:off x="29370360" y="5245500"/>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3B76A038-61EF-4BC2-8252-6036FA0ADBCF}"/>
                  </a:ext>
                </a:extLst>
              </p14:cNvPr>
              <p14:cNvContentPartPr/>
              <p14:nvPr/>
            </p14:nvContentPartPr>
            <p14:xfrm>
              <a:off x="29374680" y="5249820"/>
              <a:ext cx="257400" cy="360"/>
            </p14:xfrm>
          </p:contentPart>
        </mc:Choice>
        <mc:Fallback>
          <p:pic>
            <p:nvPicPr>
              <p:cNvPr id="9" name="Ink 8">
                <a:extLst>
                  <a:ext uri="{FF2B5EF4-FFF2-40B4-BE49-F238E27FC236}">
                    <a16:creationId xmlns:a16="http://schemas.microsoft.com/office/drawing/2014/main" id="{3B76A038-61EF-4BC2-8252-6036FA0ADBCF}"/>
                  </a:ext>
                </a:extLst>
              </p:cNvPr>
              <p:cNvPicPr/>
              <p:nvPr/>
            </p:nvPicPr>
            <p:blipFill>
              <a:blip r:embed="rId12"/>
              <a:stretch>
                <a:fillRect/>
              </a:stretch>
            </p:blipFill>
            <p:spPr>
              <a:xfrm>
                <a:off x="29370360" y="5245500"/>
                <a:ext cx="26604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45DDE04D-A812-4CB9-965B-11D3E043B29F}"/>
                  </a:ext>
                </a:extLst>
              </p14:cNvPr>
              <p14:cNvContentPartPr/>
              <p14:nvPr/>
            </p14:nvContentPartPr>
            <p14:xfrm>
              <a:off x="29473680" y="5165940"/>
              <a:ext cx="360" cy="360"/>
            </p14:xfrm>
          </p:contentPart>
        </mc:Choice>
        <mc:Fallback>
          <p:pic>
            <p:nvPicPr>
              <p:cNvPr id="13" name="Ink 12">
                <a:extLst>
                  <a:ext uri="{FF2B5EF4-FFF2-40B4-BE49-F238E27FC236}">
                    <a16:creationId xmlns:a16="http://schemas.microsoft.com/office/drawing/2014/main" id="{45DDE04D-A812-4CB9-965B-11D3E043B29F}"/>
                  </a:ext>
                </a:extLst>
              </p:cNvPr>
              <p:cNvPicPr/>
              <p:nvPr/>
            </p:nvPicPr>
            <p:blipFill>
              <a:blip r:embed="rId10"/>
              <a:stretch>
                <a:fillRect/>
              </a:stretch>
            </p:blipFill>
            <p:spPr>
              <a:xfrm>
                <a:off x="29469360" y="5161620"/>
                <a:ext cx="9000" cy="9000"/>
              </a:xfrm>
              <a:prstGeom prst="rect">
                <a:avLst/>
              </a:prstGeom>
            </p:spPr>
          </p:pic>
        </mc:Fallback>
      </mc:AlternateContent>
      <p:cxnSp>
        <p:nvCxnSpPr>
          <p:cNvPr id="19" name="Straight Connector 18">
            <a:extLst>
              <a:ext uri="{FF2B5EF4-FFF2-40B4-BE49-F238E27FC236}">
                <a16:creationId xmlns:a16="http://schemas.microsoft.com/office/drawing/2014/main" id="{D4323EDB-268F-4176-9060-708A2DC8A583}"/>
              </a:ext>
            </a:extLst>
          </p:cNvPr>
          <p:cNvCxnSpPr/>
          <p:nvPr/>
        </p:nvCxnSpPr>
        <p:spPr>
          <a:xfrm>
            <a:off x="29473680" y="5165940"/>
            <a:ext cx="0" cy="365760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C15C87D-2F4E-44BD-99CB-90D952454955}"/>
              </a:ext>
            </a:extLst>
          </p:cNvPr>
          <p:cNvCxnSpPr>
            <a:cxnSpLocks/>
          </p:cNvCxnSpPr>
          <p:nvPr/>
        </p:nvCxnSpPr>
        <p:spPr>
          <a:xfrm flipH="1">
            <a:off x="29446537" y="5203034"/>
            <a:ext cx="53335" cy="90161"/>
          </a:xfrm>
          <a:prstGeom prst="line">
            <a:avLst/>
          </a:prstGeom>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D7E5E2D7-D548-4021-9745-EC7E03E3A3BD}"/>
              </a:ext>
            </a:extLst>
          </p:cNvPr>
          <p:cNvSpPr txBox="1"/>
          <p:nvPr/>
        </p:nvSpPr>
        <p:spPr>
          <a:xfrm>
            <a:off x="29117348" y="6707685"/>
            <a:ext cx="461665" cy="772990"/>
          </a:xfrm>
          <a:prstGeom prst="rect">
            <a:avLst/>
          </a:prstGeom>
          <a:noFill/>
        </p:spPr>
        <p:txBody>
          <a:bodyPr vert="vert270" wrap="square" rtlCol="0">
            <a:spAutoFit/>
          </a:bodyPr>
          <a:lstStyle/>
          <a:p>
            <a:r>
              <a:rPr lang="en-US" dirty="0"/>
              <a:t>21’-0”</a:t>
            </a:r>
          </a:p>
        </p:txBody>
      </p:sp>
      <p:cxnSp>
        <p:nvCxnSpPr>
          <p:cNvPr id="60" name="Straight Connector 59">
            <a:extLst>
              <a:ext uri="{FF2B5EF4-FFF2-40B4-BE49-F238E27FC236}">
                <a16:creationId xmlns:a16="http://schemas.microsoft.com/office/drawing/2014/main" id="{A054C1D4-A665-487A-AF74-A982B6722F5E}"/>
              </a:ext>
            </a:extLst>
          </p:cNvPr>
          <p:cNvCxnSpPr>
            <a:cxnSpLocks/>
          </p:cNvCxnSpPr>
          <p:nvPr/>
        </p:nvCxnSpPr>
        <p:spPr>
          <a:xfrm flipH="1">
            <a:off x="29446342" y="8646473"/>
            <a:ext cx="53335" cy="9016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0921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EC4580B-A622-4DDE-9C40-6EE379C16D84}"/>
              </a:ext>
            </a:extLst>
          </p:cNvPr>
          <p:cNvPicPr preferRelativeResize="0">
            <a:picLocks/>
          </p:cNvPicPr>
          <p:nvPr/>
        </p:nvPicPr>
        <p:blipFill>
          <a:blip r:embed="rId2"/>
          <a:stretch>
            <a:fillRect/>
          </a:stretch>
        </p:blipFill>
        <p:spPr>
          <a:xfrm>
            <a:off x="8650568" y="10355126"/>
            <a:ext cx="2286000" cy="2286000"/>
          </a:xfrm>
          <a:prstGeom prst="rect">
            <a:avLst/>
          </a:prstGeom>
          <a:ln w="76200">
            <a:solidFill>
              <a:schemeClr val="tx1"/>
            </a:solidFill>
          </a:ln>
        </p:spPr>
      </p:pic>
      <p:pic>
        <p:nvPicPr>
          <p:cNvPr id="2" name="Picture 1">
            <a:extLst>
              <a:ext uri="{FF2B5EF4-FFF2-40B4-BE49-F238E27FC236}">
                <a16:creationId xmlns:a16="http://schemas.microsoft.com/office/drawing/2014/main" id="{39623CC9-5A9A-4E7B-97A0-E7EA969B8A19}"/>
              </a:ext>
            </a:extLst>
          </p:cNvPr>
          <p:cNvPicPr>
            <a:picLocks noChangeAspect="1"/>
          </p:cNvPicPr>
          <p:nvPr/>
        </p:nvPicPr>
        <p:blipFill>
          <a:blip r:embed="rId3"/>
          <a:stretch>
            <a:fillRect/>
          </a:stretch>
        </p:blipFill>
        <p:spPr>
          <a:xfrm>
            <a:off x="3155680" y="2805193"/>
            <a:ext cx="26356775" cy="6487549"/>
          </a:xfrm>
          <a:prstGeom prst="rect">
            <a:avLst/>
          </a:prstGeom>
        </p:spPr>
      </p:pic>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6</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6</a:t>
            </a:fld>
            <a:endParaRPr lang="en-US"/>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6</a:t>
            </a:fld>
            <a:endParaRPr lang="en-US"/>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6</a:t>
            </a:fld>
            <a:endParaRPr lang="en-US" dirty="0"/>
          </a:p>
        </p:txBody>
      </p:sp>
      <p:grpSp>
        <p:nvGrpSpPr>
          <p:cNvPr id="27" name="Group 26">
            <a:extLst>
              <a:ext uri="{FF2B5EF4-FFF2-40B4-BE49-F238E27FC236}">
                <a16:creationId xmlns:a16="http://schemas.microsoft.com/office/drawing/2014/main" id="{33954C3D-4584-4A2E-A518-5A775798F1E5}"/>
              </a:ext>
            </a:extLst>
          </p:cNvPr>
          <p:cNvGrpSpPr/>
          <p:nvPr/>
        </p:nvGrpSpPr>
        <p:grpSpPr>
          <a:xfrm>
            <a:off x="0" y="18153"/>
            <a:ext cx="32925136" cy="21911050"/>
            <a:chOff x="-1" y="-416520"/>
            <a:chExt cx="32925136" cy="21911050"/>
          </a:xfrm>
        </p:grpSpPr>
        <p:pic>
          <p:nvPicPr>
            <p:cNvPr id="70" name="Picture 69">
              <a:extLst>
                <a:ext uri="{FF2B5EF4-FFF2-40B4-BE49-F238E27FC236}">
                  <a16:creationId xmlns:a16="http://schemas.microsoft.com/office/drawing/2014/main" id="{5EECD3F0-B7FB-4735-85FB-DA08A0D4683F}"/>
                </a:ext>
              </a:extLst>
            </p:cNvPr>
            <p:cNvPicPr>
              <a:picLocks/>
            </p:cNvPicPr>
            <p:nvPr/>
          </p:nvPicPr>
          <p:blipFill rotWithShape="1">
            <a:blip r:embed="rId4">
              <a:extLst>
                <a:ext uri="{28A0092B-C50C-407E-A947-70E740481C1C}">
                  <a14:useLocalDpi xmlns:a14="http://schemas.microsoft.com/office/drawing/2010/main" val="0"/>
                </a:ext>
              </a:extLst>
            </a:blip>
            <a:srcRect r="23902"/>
            <a:stretch/>
          </p:blipFill>
          <p:spPr>
            <a:xfrm>
              <a:off x="28848049" y="9261529"/>
              <a:ext cx="2286000" cy="2286000"/>
            </a:xfrm>
            <a:prstGeom prst="rect">
              <a:avLst/>
            </a:prstGeom>
            <a:ln w="76200">
              <a:solidFill>
                <a:schemeClr val="tx1"/>
              </a:solidFill>
            </a:ln>
          </p:spPr>
        </p:pic>
        <p:sp>
          <p:nvSpPr>
            <p:cNvPr id="16" name="TextBox 15">
              <a:extLst>
                <a:ext uri="{FF2B5EF4-FFF2-40B4-BE49-F238E27FC236}">
                  <a16:creationId xmlns:a16="http://schemas.microsoft.com/office/drawing/2014/main" id="{998B8170-1A63-4F89-8DE1-9CA70B59F42B}"/>
                </a:ext>
              </a:extLst>
            </p:cNvPr>
            <p:cNvSpPr txBox="1"/>
            <p:nvPr/>
          </p:nvSpPr>
          <p:spPr>
            <a:xfrm>
              <a:off x="-1" y="-416520"/>
              <a:ext cx="32918401" cy="2109502"/>
            </a:xfrm>
            <a:prstGeom prst="rect">
              <a:avLst/>
            </a:prstGeom>
            <a:solidFill>
              <a:schemeClr val="tx1"/>
            </a:solidFill>
          </p:spPr>
          <p:txBody>
            <a:bodyPr wrap="square" rtlCol="0">
              <a:spAutoFit/>
            </a:bodyPr>
            <a:lstStyle/>
            <a:p>
              <a:endParaRPr lang="en-US" dirty="0"/>
            </a:p>
          </p:txBody>
        </p:sp>
        <p:sp>
          <p:nvSpPr>
            <p:cNvPr id="10" name="Freeform 41">
              <a:extLst>
                <a:ext uri="{FF2B5EF4-FFF2-40B4-BE49-F238E27FC236}">
                  <a16:creationId xmlns:a16="http://schemas.microsoft.com/office/drawing/2014/main" id="{30FD3107-4CB0-48C5-B4D8-835C43964F72}"/>
                </a:ext>
              </a:extLst>
            </p:cNvPr>
            <p:cNvSpPr/>
            <p:nvPr/>
          </p:nvSpPr>
          <p:spPr>
            <a:xfrm>
              <a:off x="6734" y="18383248"/>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0FDC3BC-F13C-4464-AC34-888E954E5DE1}"/>
                </a:ext>
              </a:extLst>
            </p:cNvPr>
            <p:cNvSpPr txBox="1"/>
            <p:nvPr/>
          </p:nvSpPr>
          <p:spPr>
            <a:xfrm>
              <a:off x="7569346" y="-91179"/>
              <a:ext cx="195237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rPr>
                <a:t>Concept 2 – Modular Flexibility</a:t>
              </a:r>
            </a:p>
          </p:txBody>
        </p:sp>
        <p:grpSp>
          <p:nvGrpSpPr>
            <p:cNvPr id="18" name="Group 17">
              <a:extLst>
                <a:ext uri="{FF2B5EF4-FFF2-40B4-BE49-F238E27FC236}">
                  <a16:creationId xmlns:a16="http://schemas.microsoft.com/office/drawing/2014/main" id="{AAF23F13-3206-477E-AED5-9E0E9DF74A1D}"/>
                </a:ext>
              </a:extLst>
            </p:cNvPr>
            <p:cNvGrpSpPr/>
            <p:nvPr/>
          </p:nvGrpSpPr>
          <p:grpSpPr>
            <a:xfrm>
              <a:off x="511505" y="-216875"/>
              <a:ext cx="2782441" cy="1716627"/>
              <a:chOff x="6999948" y="-56882"/>
              <a:chExt cx="867023" cy="674931"/>
            </a:xfrm>
          </p:grpSpPr>
          <p:pic>
            <p:nvPicPr>
              <p:cNvPr id="19" name="Picture 6">
                <a:extLst>
                  <a:ext uri="{FF2B5EF4-FFF2-40B4-BE49-F238E27FC236}">
                    <a16:creationId xmlns:a16="http://schemas.microsoft.com/office/drawing/2014/main" id="{E99FF6E5-7C8C-47B3-B735-B7EB09832B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3460" y="-56882"/>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78A8EBC-58A4-4997-B159-0A763777CAEF}"/>
                  </a:ext>
                </a:extLst>
              </p:cNvPr>
              <p:cNvGrpSpPr/>
              <p:nvPr/>
            </p:nvGrpSpPr>
            <p:grpSpPr>
              <a:xfrm>
                <a:off x="6999948" y="163274"/>
                <a:ext cx="653391" cy="454775"/>
                <a:chOff x="266729" y="3105308"/>
                <a:chExt cx="1445208" cy="1024570"/>
              </a:xfrm>
            </p:grpSpPr>
            <p:pic>
              <p:nvPicPr>
                <p:cNvPr id="21" name="Picture 2" descr="Design | Communications | City of San Diego Official Website">
                  <a:extLst>
                    <a:ext uri="{FF2B5EF4-FFF2-40B4-BE49-F238E27FC236}">
                      <a16:creationId xmlns:a16="http://schemas.microsoft.com/office/drawing/2014/main" id="{A2A7090E-599F-4D77-89CB-2841291A0C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888" r="86112" b="41869"/>
                <a:stretch/>
              </p:blipFill>
              <p:spPr bwMode="auto">
                <a:xfrm>
                  <a:off x="266729" y="3105308"/>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sign | Communications | City of San Diego Official Website">
                  <a:extLst>
                    <a:ext uri="{FF2B5EF4-FFF2-40B4-BE49-F238E27FC236}">
                      <a16:creationId xmlns:a16="http://schemas.microsoft.com/office/drawing/2014/main" id="{6EE81D43-AB65-4998-AC98-08BD5D8E4A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814" r="79375"/>
                <a:stretch/>
              </p:blipFill>
              <p:spPr bwMode="auto">
                <a:xfrm>
                  <a:off x="887834" y="3123189"/>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9" name="Rectangle 58">
              <a:extLst>
                <a:ext uri="{FF2B5EF4-FFF2-40B4-BE49-F238E27FC236}">
                  <a16:creationId xmlns:a16="http://schemas.microsoft.com/office/drawing/2014/main" id="{802DDE01-6AD0-4602-8570-2D9CA44A3EF1}"/>
                </a:ext>
              </a:extLst>
            </p:cNvPr>
            <p:cNvSpPr/>
            <p:nvPr/>
          </p:nvSpPr>
          <p:spPr>
            <a:xfrm flipV="1">
              <a:off x="18080294" y="19245069"/>
              <a:ext cx="307490" cy="485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93FDB83-AD5C-4BAC-9A0C-DC68D4B5CA9E}"/>
                </a:ext>
              </a:extLst>
            </p:cNvPr>
            <p:cNvSpPr/>
            <p:nvPr/>
          </p:nvSpPr>
          <p:spPr>
            <a:xfrm>
              <a:off x="18112173" y="12673710"/>
              <a:ext cx="371248" cy="342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7BF14BF8-CC58-4613-965D-EB0C4165F77B}"/>
                </a:ext>
              </a:extLst>
            </p:cNvPr>
            <p:cNvSpPr txBox="1"/>
            <p:nvPr/>
          </p:nvSpPr>
          <p:spPr>
            <a:xfrm>
              <a:off x="23747740" y="11749333"/>
              <a:ext cx="2436022" cy="830997"/>
            </a:xfrm>
            <a:prstGeom prst="rect">
              <a:avLst/>
            </a:prstGeom>
            <a:noFill/>
          </p:spPr>
          <p:txBody>
            <a:bodyPr wrap="square" rtlCol="0">
              <a:spAutoFit/>
            </a:bodyPr>
            <a:lstStyle/>
            <a:p>
              <a:pPr algn="ctr"/>
              <a:r>
                <a:rPr lang="en-US" sz="2400" dirty="0"/>
                <a:t>Rough Stone Veneer</a:t>
              </a:r>
            </a:p>
          </p:txBody>
        </p:sp>
        <p:pic>
          <p:nvPicPr>
            <p:cNvPr id="24" name="Picture 23">
              <a:extLst>
                <a:ext uri="{FF2B5EF4-FFF2-40B4-BE49-F238E27FC236}">
                  <a16:creationId xmlns:a16="http://schemas.microsoft.com/office/drawing/2014/main" id="{27E567AA-3C73-498B-AB24-882EE95B29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778115" y="9274737"/>
              <a:ext cx="2375272" cy="2322672"/>
            </a:xfrm>
            <a:prstGeom prst="rect">
              <a:avLst/>
            </a:prstGeom>
            <a:ln w="76200">
              <a:solidFill>
                <a:schemeClr val="tx1"/>
              </a:solidFill>
            </a:ln>
          </p:spPr>
        </p:pic>
        <p:pic>
          <p:nvPicPr>
            <p:cNvPr id="28" name="Picture 27">
              <a:extLst>
                <a:ext uri="{FF2B5EF4-FFF2-40B4-BE49-F238E27FC236}">
                  <a16:creationId xmlns:a16="http://schemas.microsoft.com/office/drawing/2014/main" id="{50590702-D494-47E1-BB03-E9DC67AFC51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339966" y="9320928"/>
              <a:ext cx="3347530" cy="2230291"/>
            </a:xfrm>
            <a:prstGeom prst="rect">
              <a:avLst/>
            </a:prstGeom>
            <a:ln w="76200">
              <a:solidFill>
                <a:schemeClr val="tx1"/>
              </a:solidFill>
            </a:ln>
          </p:spPr>
        </p:pic>
        <p:sp>
          <p:nvSpPr>
            <p:cNvPr id="68" name="TextBox 67">
              <a:extLst>
                <a:ext uri="{FF2B5EF4-FFF2-40B4-BE49-F238E27FC236}">
                  <a16:creationId xmlns:a16="http://schemas.microsoft.com/office/drawing/2014/main" id="{882D1221-1A78-428F-8EAF-AA58AA7889C3}"/>
                </a:ext>
              </a:extLst>
            </p:cNvPr>
            <p:cNvSpPr txBox="1"/>
            <p:nvPr/>
          </p:nvSpPr>
          <p:spPr>
            <a:xfrm>
              <a:off x="28487343" y="11730843"/>
              <a:ext cx="3159811" cy="830997"/>
            </a:xfrm>
            <a:prstGeom prst="rect">
              <a:avLst/>
            </a:prstGeom>
            <a:noFill/>
          </p:spPr>
          <p:txBody>
            <a:bodyPr wrap="square" rtlCol="0">
              <a:spAutoFit/>
            </a:bodyPr>
            <a:lstStyle/>
            <a:p>
              <a:pPr algn="ctr"/>
              <a:r>
                <a:rPr lang="en-US" sz="2400" dirty="0"/>
                <a:t>Sliding Window Shutters</a:t>
              </a:r>
            </a:p>
          </p:txBody>
        </p:sp>
        <p:sp>
          <p:nvSpPr>
            <p:cNvPr id="66" name="TextBox 65">
              <a:extLst>
                <a:ext uri="{FF2B5EF4-FFF2-40B4-BE49-F238E27FC236}">
                  <a16:creationId xmlns:a16="http://schemas.microsoft.com/office/drawing/2014/main" id="{B5085535-CEC3-4916-BA99-62305218462F}"/>
                </a:ext>
              </a:extLst>
            </p:cNvPr>
            <p:cNvSpPr txBox="1"/>
            <p:nvPr/>
          </p:nvSpPr>
          <p:spPr>
            <a:xfrm>
              <a:off x="18285505" y="11535440"/>
              <a:ext cx="3347529" cy="1200329"/>
            </a:xfrm>
            <a:prstGeom prst="rect">
              <a:avLst/>
            </a:prstGeom>
            <a:noFill/>
          </p:spPr>
          <p:txBody>
            <a:bodyPr wrap="square" rtlCol="0">
              <a:spAutoFit/>
            </a:bodyPr>
            <a:lstStyle/>
            <a:p>
              <a:pPr algn="ctr"/>
              <a:r>
                <a:rPr lang="en-US" sz="2400" dirty="0"/>
                <a:t>Folding </a:t>
              </a:r>
            </a:p>
            <a:p>
              <a:pPr algn="ctr"/>
              <a:r>
                <a:rPr lang="en-US" sz="2400" dirty="0"/>
                <a:t>Wooden Shutters at Teen’s room</a:t>
              </a:r>
            </a:p>
          </p:txBody>
        </p:sp>
        <p:sp>
          <p:nvSpPr>
            <p:cNvPr id="55" name="TextBox 54">
              <a:extLst>
                <a:ext uri="{FF2B5EF4-FFF2-40B4-BE49-F238E27FC236}">
                  <a16:creationId xmlns:a16="http://schemas.microsoft.com/office/drawing/2014/main" id="{EA1BDC7F-F673-4412-A1FE-DAA30CAC225C}"/>
                </a:ext>
              </a:extLst>
            </p:cNvPr>
            <p:cNvSpPr txBox="1"/>
            <p:nvPr/>
          </p:nvSpPr>
          <p:spPr>
            <a:xfrm>
              <a:off x="13164545" y="11887476"/>
              <a:ext cx="3670290" cy="830997"/>
            </a:xfrm>
            <a:prstGeom prst="rect">
              <a:avLst/>
            </a:prstGeom>
            <a:noFill/>
          </p:spPr>
          <p:txBody>
            <a:bodyPr wrap="square" rtlCol="0">
              <a:spAutoFit/>
            </a:bodyPr>
            <a:lstStyle/>
            <a:p>
              <a:pPr algn="ctr"/>
              <a:r>
                <a:rPr lang="en-US" sz="2400" dirty="0"/>
                <a:t>Folding fence that can be turned into a study table</a:t>
              </a:r>
            </a:p>
          </p:txBody>
        </p:sp>
        <p:sp>
          <p:nvSpPr>
            <p:cNvPr id="134" name="TextBox 133">
              <a:extLst>
                <a:ext uri="{FF2B5EF4-FFF2-40B4-BE49-F238E27FC236}">
                  <a16:creationId xmlns:a16="http://schemas.microsoft.com/office/drawing/2014/main" id="{1D386F21-6D4C-4111-BEA6-A549071121C5}"/>
                </a:ext>
              </a:extLst>
            </p:cNvPr>
            <p:cNvSpPr txBox="1"/>
            <p:nvPr/>
          </p:nvSpPr>
          <p:spPr>
            <a:xfrm>
              <a:off x="8556063" y="10755647"/>
              <a:ext cx="2484715" cy="830997"/>
            </a:xfrm>
            <a:prstGeom prst="rect">
              <a:avLst/>
            </a:prstGeom>
            <a:noFill/>
          </p:spPr>
          <p:txBody>
            <a:bodyPr wrap="square" rtlCol="0">
              <a:spAutoFit/>
            </a:bodyPr>
            <a:lstStyle/>
            <a:p>
              <a:pPr algn="ctr"/>
              <a:r>
                <a:rPr lang="en-US" sz="2400" dirty="0"/>
                <a:t>Existing Building Stucco</a:t>
              </a:r>
            </a:p>
          </p:txBody>
        </p:sp>
      </p:grpSp>
      <p:pic>
        <p:nvPicPr>
          <p:cNvPr id="11" name="Picture 10">
            <a:extLst>
              <a:ext uri="{FF2B5EF4-FFF2-40B4-BE49-F238E27FC236}">
                <a16:creationId xmlns:a16="http://schemas.microsoft.com/office/drawing/2014/main" id="{E11D7C3D-F955-4971-B064-96F84AD63AB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3394798" y="9557646"/>
            <a:ext cx="2448560" cy="2802569"/>
          </a:xfrm>
          <a:prstGeom prst="rect">
            <a:avLst/>
          </a:prstGeom>
        </p:spPr>
      </p:pic>
      <p:sp>
        <p:nvSpPr>
          <p:cNvPr id="52" name="TextBox 51">
            <a:extLst>
              <a:ext uri="{FF2B5EF4-FFF2-40B4-BE49-F238E27FC236}">
                <a16:creationId xmlns:a16="http://schemas.microsoft.com/office/drawing/2014/main" id="{B4BF8613-B051-43B5-B4F5-3A0FD261D649}"/>
              </a:ext>
            </a:extLst>
          </p:cNvPr>
          <p:cNvSpPr txBox="1"/>
          <p:nvPr/>
        </p:nvSpPr>
        <p:spPr>
          <a:xfrm>
            <a:off x="3155680" y="9371617"/>
            <a:ext cx="9902783" cy="646331"/>
          </a:xfrm>
          <a:prstGeom prst="rect">
            <a:avLst/>
          </a:prstGeom>
          <a:noFill/>
        </p:spPr>
        <p:txBody>
          <a:bodyPr wrap="square" rtlCol="0">
            <a:spAutoFit/>
          </a:bodyPr>
          <a:lstStyle/>
          <a:p>
            <a:r>
              <a:rPr lang="en-US" sz="3600" b="1" dirty="0"/>
              <a:t>NORTH ELEVATION - FROM SANTA MONICA AVE.</a:t>
            </a:r>
          </a:p>
        </p:txBody>
      </p:sp>
      <p:sp>
        <p:nvSpPr>
          <p:cNvPr id="53" name="TextBox 52">
            <a:extLst>
              <a:ext uri="{FF2B5EF4-FFF2-40B4-BE49-F238E27FC236}">
                <a16:creationId xmlns:a16="http://schemas.microsoft.com/office/drawing/2014/main" id="{4BE55ECB-218F-43CB-9571-A2B2FB4DB933}"/>
              </a:ext>
            </a:extLst>
          </p:cNvPr>
          <p:cNvSpPr txBox="1"/>
          <p:nvPr/>
        </p:nvSpPr>
        <p:spPr>
          <a:xfrm>
            <a:off x="3155680" y="19552154"/>
            <a:ext cx="9421482" cy="646331"/>
          </a:xfrm>
          <a:prstGeom prst="rect">
            <a:avLst/>
          </a:prstGeom>
          <a:noFill/>
        </p:spPr>
        <p:txBody>
          <a:bodyPr wrap="square" rtlCol="0">
            <a:spAutoFit/>
          </a:bodyPr>
          <a:lstStyle/>
          <a:p>
            <a:r>
              <a:rPr lang="en-US" sz="3600" b="1" dirty="0"/>
              <a:t>EAST ELEVATION - FROM SUNSET CLIFFS BLVD</a:t>
            </a:r>
          </a:p>
        </p:txBody>
      </p:sp>
      <p:cxnSp>
        <p:nvCxnSpPr>
          <p:cNvPr id="54" name="Straight Connector 53">
            <a:extLst>
              <a:ext uri="{FF2B5EF4-FFF2-40B4-BE49-F238E27FC236}">
                <a16:creationId xmlns:a16="http://schemas.microsoft.com/office/drawing/2014/main" id="{19A9A801-6A0D-4059-AD98-B9C6B7750309}"/>
              </a:ext>
            </a:extLst>
          </p:cNvPr>
          <p:cNvCxnSpPr>
            <a:cxnSpLocks/>
          </p:cNvCxnSpPr>
          <p:nvPr/>
        </p:nvCxnSpPr>
        <p:spPr>
          <a:xfrm>
            <a:off x="3155680" y="19399572"/>
            <a:ext cx="26480449" cy="32909"/>
          </a:xfrm>
          <a:prstGeom prst="line">
            <a:avLst/>
          </a:prstGeom>
          <a:ln w="152400"/>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60476975-2217-446A-9A12-EF848CFDF325}"/>
              </a:ext>
            </a:extLst>
          </p:cNvPr>
          <p:cNvCxnSpPr>
            <a:cxnSpLocks/>
          </p:cNvCxnSpPr>
          <p:nvPr/>
        </p:nvCxnSpPr>
        <p:spPr>
          <a:xfrm>
            <a:off x="3155680" y="9210670"/>
            <a:ext cx="26480449" cy="164653"/>
          </a:xfrm>
          <a:prstGeom prst="line">
            <a:avLst/>
          </a:prstGeom>
          <a:ln w="152400"/>
        </p:spPr>
        <p:style>
          <a:lnRef idx="3">
            <a:schemeClr val="dk1"/>
          </a:lnRef>
          <a:fillRef idx="0">
            <a:schemeClr val="dk1"/>
          </a:fillRef>
          <a:effectRef idx="2">
            <a:schemeClr val="dk1"/>
          </a:effectRef>
          <a:fontRef idx="minor">
            <a:schemeClr val="tx1"/>
          </a:fontRef>
        </p:style>
      </p:cxnSp>
      <p:cxnSp>
        <p:nvCxnSpPr>
          <p:cNvPr id="62" name="Straight Arrow Connector 61">
            <a:extLst>
              <a:ext uri="{FF2B5EF4-FFF2-40B4-BE49-F238E27FC236}">
                <a16:creationId xmlns:a16="http://schemas.microsoft.com/office/drawing/2014/main" id="{F916EFF2-97A6-4859-8874-C4694F45EDD1}"/>
              </a:ext>
            </a:extLst>
          </p:cNvPr>
          <p:cNvCxnSpPr>
            <a:cxnSpLocks/>
          </p:cNvCxnSpPr>
          <p:nvPr/>
        </p:nvCxnSpPr>
        <p:spPr>
          <a:xfrm flipV="1">
            <a:off x="11887200" y="8001710"/>
            <a:ext cx="1420321" cy="3502324"/>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0D5F479-6874-438C-9E69-86480F18F2EF}"/>
              </a:ext>
            </a:extLst>
          </p:cNvPr>
          <p:cNvCxnSpPr>
            <a:cxnSpLocks/>
          </p:cNvCxnSpPr>
          <p:nvPr/>
        </p:nvCxnSpPr>
        <p:spPr>
          <a:xfrm>
            <a:off x="10936568" y="11504034"/>
            <a:ext cx="950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DF9629E-EC30-4F82-B961-C1B42277F962}"/>
              </a:ext>
            </a:extLst>
          </p:cNvPr>
          <p:cNvCxnSpPr>
            <a:cxnSpLocks/>
          </p:cNvCxnSpPr>
          <p:nvPr/>
        </p:nvCxnSpPr>
        <p:spPr>
          <a:xfrm flipV="1">
            <a:off x="16403198" y="8105665"/>
            <a:ext cx="1856086" cy="3381574"/>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22AE16F-9A29-4EC2-A29F-A249037D9793}"/>
              </a:ext>
            </a:extLst>
          </p:cNvPr>
          <p:cNvCxnSpPr>
            <a:cxnSpLocks/>
          </p:cNvCxnSpPr>
          <p:nvPr/>
        </p:nvCxnSpPr>
        <p:spPr>
          <a:xfrm flipV="1">
            <a:off x="16151208" y="11487239"/>
            <a:ext cx="251990"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D504ED6-B429-48CE-AC4C-A9692668AAEC}"/>
              </a:ext>
            </a:extLst>
          </p:cNvPr>
          <p:cNvCxnSpPr>
            <a:cxnSpLocks/>
          </p:cNvCxnSpPr>
          <p:nvPr/>
        </p:nvCxnSpPr>
        <p:spPr>
          <a:xfrm flipV="1">
            <a:off x="22007381" y="7599684"/>
            <a:ext cx="0" cy="3355221"/>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748339-1136-4F03-B132-B208BB161B8D}"/>
              </a:ext>
            </a:extLst>
          </p:cNvPr>
          <p:cNvCxnSpPr>
            <a:cxnSpLocks/>
          </p:cNvCxnSpPr>
          <p:nvPr/>
        </p:nvCxnSpPr>
        <p:spPr>
          <a:xfrm>
            <a:off x="21687497" y="10954905"/>
            <a:ext cx="3198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4DCD679-A053-4725-9161-938867604DA6}"/>
              </a:ext>
            </a:extLst>
          </p:cNvPr>
          <p:cNvCxnSpPr>
            <a:cxnSpLocks/>
          </p:cNvCxnSpPr>
          <p:nvPr/>
        </p:nvCxnSpPr>
        <p:spPr>
          <a:xfrm flipH="1" flipV="1">
            <a:off x="22900051" y="8553450"/>
            <a:ext cx="258664" cy="2395284"/>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0BD29EC-D672-4A62-815F-E3216AF342F0}"/>
              </a:ext>
            </a:extLst>
          </p:cNvPr>
          <p:cNvCxnSpPr>
            <a:cxnSpLocks/>
          </p:cNvCxnSpPr>
          <p:nvPr/>
        </p:nvCxnSpPr>
        <p:spPr>
          <a:xfrm flipH="1">
            <a:off x="23158715" y="10948733"/>
            <a:ext cx="653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354191D-52A9-4ED6-A66D-3A2C97F59116}"/>
              </a:ext>
            </a:extLst>
          </p:cNvPr>
          <p:cNvCxnSpPr>
            <a:cxnSpLocks/>
          </p:cNvCxnSpPr>
          <p:nvPr/>
        </p:nvCxnSpPr>
        <p:spPr>
          <a:xfrm flipH="1" flipV="1">
            <a:off x="26772789" y="8218731"/>
            <a:ext cx="1398628" cy="2730003"/>
          </a:xfrm>
          <a:prstGeom prst="straightConnector1">
            <a:avLst/>
          </a:prstGeom>
          <a:ln w="3810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00D557-7A3D-4296-B483-98ACFFDF105C}"/>
              </a:ext>
            </a:extLst>
          </p:cNvPr>
          <p:cNvCxnSpPr>
            <a:cxnSpLocks/>
          </p:cNvCxnSpPr>
          <p:nvPr/>
        </p:nvCxnSpPr>
        <p:spPr>
          <a:xfrm flipH="1">
            <a:off x="28171417" y="10948733"/>
            <a:ext cx="653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BD5071F2-0F4F-4ECD-B647-FA739459D443}"/>
              </a:ext>
            </a:extLst>
          </p:cNvPr>
          <p:cNvPicPr>
            <a:picLocks noChangeAspect="1"/>
          </p:cNvPicPr>
          <p:nvPr/>
        </p:nvPicPr>
        <p:blipFill>
          <a:blip r:embed="rId10"/>
          <a:stretch>
            <a:fillRect/>
          </a:stretch>
        </p:blipFill>
        <p:spPr>
          <a:xfrm>
            <a:off x="3145133" y="13198044"/>
            <a:ext cx="26602511" cy="5939839"/>
          </a:xfrm>
          <a:prstGeom prst="rect">
            <a:avLst/>
          </a:prstGeom>
        </p:spPr>
      </p:pic>
      <p:sp>
        <p:nvSpPr>
          <p:cNvPr id="96" name="Rectangle 95">
            <a:extLst>
              <a:ext uri="{FF2B5EF4-FFF2-40B4-BE49-F238E27FC236}">
                <a16:creationId xmlns:a16="http://schemas.microsoft.com/office/drawing/2014/main" id="{01DD477D-5D32-4C47-B5C8-14D655E16673}"/>
              </a:ext>
            </a:extLst>
          </p:cNvPr>
          <p:cNvSpPr/>
          <p:nvPr/>
        </p:nvSpPr>
        <p:spPr>
          <a:xfrm>
            <a:off x="481483" y="10334771"/>
            <a:ext cx="7958476" cy="2000548"/>
          </a:xfrm>
          <a:prstGeom prst="rect">
            <a:avLst/>
          </a:prstGeom>
          <a:noFill/>
        </p:spPr>
        <p:txBody>
          <a:bodyPr wrap="square">
            <a:spAutoFit/>
          </a:bodyPr>
          <a:lstStyle/>
          <a:p>
            <a:pPr lvl="0" defTabSz="2926080">
              <a:spcBef>
                <a:spcPts val="3200"/>
              </a:spcBef>
            </a:pPr>
            <a:r>
              <a:rPr lang="en-US" sz="2800" b="1" dirty="0">
                <a:solidFill>
                  <a:srgbClr val="FF9933"/>
                </a:solidFill>
                <a:latin typeface="72 Black" panose="020B0A04030603020204" pitchFamily="34" charset="0"/>
                <a:cs typeface="72 Black" panose="020B0A04030603020204" pitchFamily="34" charset="0"/>
              </a:rPr>
              <a:t>Proposed Addition Design Concept:  </a:t>
            </a:r>
            <a:r>
              <a:rPr lang="en-US" sz="2400" dirty="0"/>
              <a:t>The concept behind this elevation is to provide adaptability with contemporary style. The use of stone and wood were chosen for their warmth and in conjunction with the Community Plan to enhance the established nature of the neighborhood.</a:t>
            </a:r>
            <a:endParaRPr lang="en-US" sz="2400" dirty="0">
              <a:solidFill>
                <a:schemeClr val="accent2">
                  <a:lumMod val="75000"/>
                </a:schemeClr>
              </a:solidFill>
            </a:endParaRPr>
          </a:p>
        </p:txBody>
      </p:sp>
      <mc:AlternateContent xmlns:mc="http://schemas.openxmlformats.org/markup-compatibility/2006">
        <mc:Choice xmlns:p14="http://schemas.microsoft.com/office/powerpoint/2010/main" Requires="p14">
          <p:contentPart p14:bwMode="auto" r:id="rId11">
            <p14:nvContentPartPr>
              <p14:cNvPr id="44" name="Ink 43">
                <a:extLst>
                  <a:ext uri="{FF2B5EF4-FFF2-40B4-BE49-F238E27FC236}">
                    <a16:creationId xmlns:a16="http://schemas.microsoft.com/office/drawing/2014/main" id="{67066B29-4368-4DF4-B705-460D85189A7D}"/>
                  </a:ext>
                </a:extLst>
              </p14:cNvPr>
              <p14:cNvContentPartPr/>
              <p14:nvPr/>
            </p14:nvContentPartPr>
            <p14:xfrm>
              <a:off x="29231805" y="5656220"/>
              <a:ext cx="360" cy="360"/>
            </p14:xfrm>
          </p:contentPart>
        </mc:Choice>
        <mc:Fallback>
          <p:pic>
            <p:nvPicPr>
              <p:cNvPr id="44" name="Ink 43">
                <a:extLst>
                  <a:ext uri="{FF2B5EF4-FFF2-40B4-BE49-F238E27FC236}">
                    <a16:creationId xmlns:a16="http://schemas.microsoft.com/office/drawing/2014/main" id="{67066B29-4368-4DF4-B705-460D85189A7D}"/>
                  </a:ext>
                </a:extLst>
              </p:cNvPr>
              <p:cNvPicPr/>
              <p:nvPr/>
            </p:nvPicPr>
            <p:blipFill>
              <a:blip r:embed="rId12"/>
              <a:stretch>
                <a:fillRect/>
              </a:stretch>
            </p:blipFill>
            <p:spPr>
              <a:xfrm>
                <a:off x="29227485" y="5651900"/>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5" name="Ink 44">
                <a:extLst>
                  <a:ext uri="{FF2B5EF4-FFF2-40B4-BE49-F238E27FC236}">
                    <a16:creationId xmlns:a16="http://schemas.microsoft.com/office/drawing/2014/main" id="{4435DC7C-E3EA-44A6-B59B-77C95FB91283}"/>
                  </a:ext>
                </a:extLst>
              </p14:cNvPr>
              <p14:cNvContentPartPr/>
              <p14:nvPr/>
            </p14:nvContentPartPr>
            <p14:xfrm>
              <a:off x="29231805" y="5656220"/>
              <a:ext cx="257400" cy="360"/>
            </p14:xfrm>
          </p:contentPart>
        </mc:Choice>
        <mc:Fallback>
          <p:pic>
            <p:nvPicPr>
              <p:cNvPr id="45" name="Ink 44">
                <a:extLst>
                  <a:ext uri="{FF2B5EF4-FFF2-40B4-BE49-F238E27FC236}">
                    <a16:creationId xmlns:a16="http://schemas.microsoft.com/office/drawing/2014/main" id="{4435DC7C-E3EA-44A6-B59B-77C95FB91283}"/>
                  </a:ext>
                </a:extLst>
              </p:cNvPr>
              <p:cNvPicPr/>
              <p:nvPr/>
            </p:nvPicPr>
            <p:blipFill>
              <a:blip r:embed="rId14"/>
              <a:stretch>
                <a:fillRect/>
              </a:stretch>
            </p:blipFill>
            <p:spPr>
              <a:xfrm>
                <a:off x="29227485" y="5651900"/>
                <a:ext cx="26604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6" name="Ink 45">
                <a:extLst>
                  <a:ext uri="{FF2B5EF4-FFF2-40B4-BE49-F238E27FC236}">
                    <a16:creationId xmlns:a16="http://schemas.microsoft.com/office/drawing/2014/main" id="{14B201F3-E4FB-4F53-A284-97DA631A5452}"/>
                  </a:ext>
                </a:extLst>
              </p14:cNvPr>
              <p14:cNvContentPartPr/>
              <p14:nvPr/>
            </p14:nvContentPartPr>
            <p14:xfrm>
              <a:off x="29330805" y="5572340"/>
              <a:ext cx="360" cy="360"/>
            </p14:xfrm>
          </p:contentPart>
        </mc:Choice>
        <mc:Fallback>
          <p:pic>
            <p:nvPicPr>
              <p:cNvPr id="46" name="Ink 45">
                <a:extLst>
                  <a:ext uri="{FF2B5EF4-FFF2-40B4-BE49-F238E27FC236}">
                    <a16:creationId xmlns:a16="http://schemas.microsoft.com/office/drawing/2014/main" id="{14B201F3-E4FB-4F53-A284-97DA631A5452}"/>
                  </a:ext>
                </a:extLst>
              </p:cNvPr>
              <p:cNvPicPr/>
              <p:nvPr/>
            </p:nvPicPr>
            <p:blipFill>
              <a:blip r:embed="rId12"/>
              <a:stretch>
                <a:fillRect/>
              </a:stretch>
            </p:blipFill>
            <p:spPr>
              <a:xfrm>
                <a:off x="29326485" y="5568020"/>
                <a:ext cx="9000" cy="9000"/>
              </a:xfrm>
              <a:prstGeom prst="rect">
                <a:avLst/>
              </a:prstGeom>
            </p:spPr>
          </p:pic>
        </mc:Fallback>
      </mc:AlternateContent>
      <p:cxnSp>
        <p:nvCxnSpPr>
          <p:cNvPr id="47" name="Straight Connector 46">
            <a:extLst>
              <a:ext uri="{FF2B5EF4-FFF2-40B4-BE49-F238E27FC236}">
                <a16:creationId xmlns:a16="http://schemas.microsoft.com/office/drawing/2014/main" id="{E42DE675-E89A-46EE-862B-70002CA0A788}"/>
              </a:ext>
            </a:extLst>
          </p:cNvPr>
          <p:cNvCxnSpPr>
            <a:cxnSpLocks/>
          </p:cNvCxnSpPr>
          <p:nvPr/>
        </p:nvCxnSpPr>
        <p:spPr>
          <a:xfrm flipH="1">
            <a:off x="29330329" y="5572340"/>
            <a:ext cx="476" cy="337481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29494AE-F55F-4641-9E47-1934EC3CEC4A}"/>
              </a:ext>
            </a:extLst>
          </p:cNvPr>
          <p:cNvCxnSpPr>
            <a:cxnSpLocks/>
          </p:cNvCxnSpPr>
          <p:nvPr/>
        </p:nvCxnSpPr>
        <p:spPr>
          <a:xfrm flipH="1">
            <a:off x="29303662" y="5609434"/>
            <a:ext cx="53335" cy="90161"/>
          </a:xfrm>
          <a:prstGeom prst="line">
            <a:avLst/>
          </a:prstGeom>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2EB4511-B511-4585-B3BE-98A84C8387C2}"/>
              </a:ext>
            </a:extLst>
          </p:cNvPr>
          <p:cNvSpPr txBox="1"/>
          <p:nvPr/>
        </p:nvSpPr>
        <p:spPr>
          <a:xfrm>
            <a:off x="28974473" y="6707685"/>
            <a:ext cx="461665" cy="772990"/>
          </a:xfrm>
          <a:prstGeom prst="rect">
            <a:avLst/>
          </a:prstGeom>
          <a:noFill/>
        </p:spPr>
        <p:txBody>
          <a:bodyPr vert="vert270" wrap="square" rtlCol="0">
            <a:spAutoFit/>
          </a:bodyPr>
          <a:lstStyle/>
          <a:p>
            <a:r>
              <a:rPr lang="en-US" dirty="0"/>
              <a:t>19’-6”</a:t>
            </a:r>
          </a:p>
        </p:txBody>
      </p:sp>
      <p:cxnSp>
        <p:nvCxnSpPr>
          <p:cNvPr id="50" name="Straight Connector 49">
            <a:extLst>
              <a:ext uri="{FF2B5EF4-FFF2-40B4-BE49-F238E27FC236}">
                <a16:creationId xmlns:a16="http://schemas.microsoft.com/office/drawing/2014/main" id="{AC28F614-87DF-454C-B7F0-071B6FF91637}"/>
              </a:ext>
            </a:extLst>
          </p:cNvPr>
          <p:cNvCxnSpPr>
            <a:cxnSpLocks/>
          </p:cNvCxnSpPr>
          <p:nvPr/>
        </p:nvCxnSpPr>
        <p:spPr>
          <a:xfrm flipH="1">
            <a:off x="29304929" y="8813135"/>
            <a:ext cx="53335" cy="90161"/>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8539103-8A4E-423A-B5A0-8155C63BE720}"/>
              </a:ext>
            </a:extLst>
          </p:cNvPr>
          <p:cNvCxnSpPr>
            <a:cxnSpLocks/>
          </p:cNvCxnSpPr>
          <p:nvPr/>
        </p:nvCxnSpPr>
        <p:spPr>
          <a:xfrm flipV="1">
            <a:off x="26153388" y="5654514"/>
            <a:ext cx="2974062" cy="37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523A53-0291-45C9-A7D5-8D4B6C99C51D}"/>
              </a:ext>
            </a:extLst>
          </p:cNvPr>
          <p:cNvCxnSpPr>
            <a:cxnSpLocks/>
          </p:cNvCxnSpPr>
          <p:nvPr/>
        </p:nvCxnSpPr>
        <p:spPr>
          <a:xfrm>
            <a:off x="28734287" y="8853698"/>
            <a:ext cx="6503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37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7E78FD0-4EF8-4F01-8002-02DD47EEE7EA}"/>
              </a:ext>
            </a:extLst>
          </p:cNvPr>
          <p:cNvPicPr>
            <a:picLocks noChangeAspect="1"/>
          </p:cNvPicPr>
          <p:nvPr/>
        </p:nvPicPr>
        <p:blipFill rotWithShape="1">
          <a:blip r:embed="rId2"/>
          <a:srcRect l="1496" t="3968" r="656" b="18187"/>
          <a:stretch/>
        </p:blipFill>
        <p:spPr>
          <a:xfrm>
            <a:off x="2996131" y="2865115"/>
            <a:ext cx="26628430" cy="6054379"/>
          </a:xfrm>
          <a:prstGeom prst="rect">
            <a:avLst/>
          </a:prstGeom>
        </p:spPr>
      </p:pic>
      <p:pic>
        <p:nvPicPr>
          <p:cNvPr id="47" name="Picture 46">
            <a:extLst>
              <a:ext uri="{FF2B5EF4-FFF2-40B4-BE49-F238E27FC236}">
                <a16:creationId xmlns:a16="http://schemas.microsoft.com/office/drawing/2014/main" id="{97D29CBC-4C62-41B0-808A-B480A715B04F}"/>
              </a:ext>
            </a:extLst>
          </p:cNvPr>
          <p:cNvPicPr>
            <a:picLocks/>
          </p:cNvPicPr>
          <p:nvPr/>
        </p:nvPicPr>
        <p:blipFill>
          <a:blip r:embed="rId3"/>
          <a:stretch>
            <a:fillRect/>
          </a:stretch>
        </p:blipFill>
        <p:spPr>
          <a:xfrm>
            <a:off x="10313621" y="10260963"/>
            <a:ext cx="2286000" cy="2286000"/>
          </a:xfrm>
          <a:prstGeom prst="rect">
            <a:avLst/>
          </a:prstGeom>
          <a:ln w="76200">
            <a:solidFill>
              <a:schemeClr val="tx1"/>
            </a:solidFill>
          </a:ln>
        </p:spPr>
      </p:pic>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7</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7</a:t>
            </a:fld>
            <a:endParaRPr lang="en-US" dirty="0"/>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7</a:t>
            </a:fld>
            <a:endParaRPr lang="en-US" dirty="0"/>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7</a:t>
            </a:fld>
            <a:endParaRPr lang="en-US" dirty="0"/>
          </a:p>
        </p:txBody>
      </p:sp>
      <p:sp>
        <p:nvSpPr>
          <p:cNvPr id="16" name="TextBox 15">
            <a:extLst>
              <a:ext uri="{FF2B5EF4-FFF2-40B4-BE49-F238E27FC236}">
                <a16:creationId xmlns:a16="http://schemas.microsoft.com/office/drawing/2014/main" id="{998B8170-1A63-4F89-8DE1-9CA70B59F42B}"/>
              </a:ext>
            </a:extLst>
          </p:cNvPr>
          <p:cNvSpPr txBox="1"/>
          <p:nvPr/>
        </p:nvSpPr>
        <p:spPr>
          <a:xfrm>
            <a:off x="-1" y="-10116"/>
            <a:ext cx="32918401" cy="2109502"/>
          </a:xfrm>
          <a:prstGeom prst="rect">
            <a:avLst/>
          </a:prstGeom>
          <a:solidFill>
            <a:schemeClr val="tx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0FDC3BC-F13C-4464-AC34-888E954E5DE1}"/>
              </a:ext>
            </a:extLst>
          </p:cNvPr>
          <p:cNvSpPr txBox="1"/>
          <p:nvPr/>
        </p:nvSpPr>
        <p:spPr>
          <a:xfrm>
            <a:off x="7784848" y="312426"/>
            <a:ext cx="202953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Concept 3 - Modern / Movement</a:t>
            </a:r>
            <a:endParaRPr kumimoji="0" lang="en-US" sz="88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8" name="Group 17">
            <a:extLst>
              <a:ext uri="{FF2B5EF4-FFF2-40B4-BE49-F238E27FC236}">
                <a16:creationId xmlns:a16="http://schemas.microsoft.com/office/drawing/2014/main" id="{AAF23F13-3206-477E-AED5-9E0E9DF74A1D}"/>
              </a:ext>
            </a:extLst>
          </p:cNvPr>
          <p:cNvGrpSpPr/>
          <p:nvPr/>
        </p:nvGrpSpPr>
        <p:grpSpPr>
          <a:xfrm>
            <a:off x="511505" y="189541"/>
            <a:ext cx="2782441" cy="1716611"/>
            <a:chOff x="6999948" y="102910"/>
            <a:chExt cx="867023" cy="674923"/>
          </a:xfrm>
        </p:grpSpPr>
        <p:pic>
          <p:nvPicPr>
            <p:cNvPr id="19" name="Picture 6">
              <a:extLst>
                <a:ext uri="{FF2B5EF4-FFF2-40B4-BE49-F238E27FC236}">
                  <a16:creationId xmlns:a16="http://schemas.microsoft.com/office/drawing/2014/main" id="{E99FF6E5-7C8C-47B3-B735-B7EB09832B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78A8EBC-58A4-4997-B159-0A763777CAEF}"/>
                </a:ext>
              </a:extLst>
            </p:cNvPr>
            <p:cNvGrpSpPr/>
            <p:nvPr/>
          </p:nvGrpSpPr>
          <p:grpSpPr>
            <a:xfrm>
              <a:off x="6999948" y="323058"/>
              <a:ext cx="653391" cy="454775"/>
              <a:chOff x="266729" y="3465296"/>
              <a:chExt cx="1445208" cy="1024570"/>
            </a:xfrm>
          </p:grpSpPr>
          <p:pic>
            <p:nvPicPr>
              <p:cNvPr id="21" name="Picture 2" descr="Design | Communications | City of San Diego Official Website">
                <a:extLst>
                  <a:ext uri="{FF2B5EF4-FFF2-40B4-BE49-F238E27FC236}">
                    <a16:creationId xmlns:a16="http://schemas.microsoft.com/office/drawing/2014/main" id="{A2A7090E-599F-4D77-89CB-2841291A0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sign | Communications | City of San Diego Official Website">
                <a:extLst>
                  <a:ext uri="{FF2B5EF4-FFF2-40B4-BE49-F238E27FC236}">
                    <a16:creationId xmlns:a16="http://schemas.microsoft.com/office/drawing/2014/main" id="{6EE81D43-AB65-4998-AC98-08BD5D8E4A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9" name="Rectangle 58">
            <a:extLst>
              <a:ext uri="{FF2B5EF4-FFF2-40B4-BE49-F238E27FC236}">
                <a16:creationId xmlns:a16="http://schemas.microsoft.com/office/drawing/2014/main" id="{802DDE01-6AD0-4602-8570-2D9CA44A3EF1}"/>
              </a:ext>
            </a:extLst>
          </p:cNvPr>
          <p:cNvSpPr/>
          <p:nvPr/>
        </p:nvSpPr>
        <p:spPr>
          <a:xfrm flipV="1">
            <a:off x="18080294" y="19245069"/>
            <a:ext cx="307490" cy="485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68B0A847-29CF-415B-B0E2-D1F662FE8BE5}"/>
              </a:ext>
            </a:extLst>
          </p:cNvPr>
          <p:cNvPicPr>
            <a:picLocks noChangeAspect="1"/>
          </p:cNvPicPr>
          <p:nvPr/>
        </p:nvPicPr>
        <p:blipFill>
          <a:blip r:embed="rId6"/>
          <a:stretch>
            <a:fillRect/>
          </a:stretch>
        </p:blipFill>
        <p:spPr>
          <a:xfrm rot="10800000" flipV="1">
            <a:off x="14174808" y="10486483"/>
            <a:ext cx="1800426" cy="1988472"/>
          </a:xfrm>
          <a:prstGeom prst="rect">
            <a:avLst/>
          </a:prstGeom>
          <a:ln w="76200">
            <a:noFill/>
          </a:ln>
        </p:spPr>
      </p:pic>
      <p:sp>
        <p:nvSpPr>
          <p:cNvPr id="40" name="TextBox 39">
            <a:extLst>
              <a:ext uri="{FF2B5EF4-FFF2-40B4-BE49-F238E27FC236}">
                <a16:creationId xmlns:a16="http://schemas.microsoft.com/office/drawing/2014/main" id="{D05DDCA0-EE6A-405D-A924-8217AD85CC43}"/>
              </a:ext>
            </a:extLst>
          </p:cNvPr>
          <p:cNvSpPr txBox="1"/>
          <p:nvPr/>
        </p:nvSpPr>
        <p:spPr>
          <a:xfrm>
            <a:off x="2722549" y="9374496"/>
            <a:ext cx="9902783" cy="646331"/>
          </a:xfrm>
          <a:prstGeom prst="rect">
            <a:avLst/>
          </a:prstGeom>
          <a:noFill/>
        </p:spPr>
        <p:txBody>
          <a:bodyPr wrap="square" rtlCol="0">
            <a:spAutoFit/>
          </a:bodyPr>
          <a:lstStyle/>
          <a:p>
            <a:pPr algn="ctr"/>
            <a:r>
              <a:rPr lang="en-US" sz="3600" b="1" dirty="0"/>
              <a:t>NORTH ELEVATION - FROM SANTA MONICA AVE.</a:t>
            </a:r>
          </a:p>
        </p:txBody>
      </p:sp>
      <p:sp>
        <p:nvSpPr>
          <p:cNvPr id="41" name="TextBox 40">
            <a:extLst>
              <a:ext uri="{FF2B5EF4-FFF2-40B4-BE49-F238E27FC236}">
                <a16:creationId xmlns:a16="http://schemas.microsoft.com/office/drawing/2014/main" id="{DD0568CE-2F43-4235-86FD-AC92E4E88C7F}"/>
              </a:ext>
            </a:extLst>
          </p:cNvPr>
          <p:cNvSpPr txBox="1"/>
          <p:nvPr/>
        </p:nvSpPr>
        <p:spPr>
          <a:xfrm>
            <a:off x="2734599" y="19690452"/>
            <a:ext cx="9421482" cy="646331"/>
          </a:xfrm>
          <a:prstGeom prst="rect">
            <a:avLst/>
          </a:prstGeom>
          <a:noFill/>
        </p:spPr>
        <p:txBody>
          <a:bodyPr wrap="square" rtlCol="0">
            <a:spAutoFit/>
          </a:bodyPr>
          <a:lstStyle/>
          <a:p>
            <a:pPr algn="ctr"/>
            <a:r>
              <a:rPr lang="en-US" sz="3600" b="1" dirty="0"/>
              <a:t>EAST ELEVATION - FROM SUNSET CLIFFS BLVD</a:t>
            </a:r>
          </a:p>
        </p:txBody>
      </p:sp>
      <p:sp>
        <p:nvSpPr>
          <p:cNvPr id="134" name="TextBox 133">
            <a:extLst>
              <a:ext uri="{FF2B5EF4-FFF2-40B4-BE49-F238E27FC236}">
                <a16:creationId xmlns:a16="http://schemas.microsoft.com/office/drawing/2014/main" id="{1D386F21-6D4C-4111-BEA6-A549071121C5}"/>
              </a:ext>
            </a:extLst>
          </p:cNvPr>
          <p:cNvSpPr txBox="1"/>
          <p:nvPr/>
        </p:nvSpPr>
        <p:spPr>
          <a:xfrm>
            <a:off x="10233352" y="10901145"/>
            <a:ext cx="2436022" cy="830997"/>
          </a:xfrm>
          <a:prstGeom prst="rect">
            <a:avLst/>
          </a:prstGeom>
          <a:noFill/>
        </p:spPr>
        <p:txBody>
          <a:bodyPr wrap="square" rtlCol="0">
            <a:spAutoFit/>
          </a:bodyPr>
          <a:lstStyle/>
          <a:p>
            <a:pPr algn="ctr"/>
            <a:r>
              <a:rPr lang="en-US" sz="2400" dirty="0"/>
              <a:t>Existing Building Stucco</a:t>
            </a:r>
          </a:p>
        </p:txBody>
      </p:sp>
      <p:pic>
        <p:nvPicPr>
          <p:cNvPr id="28" name="Picture 27">
            <a:extLst>
              <a:ext uri="{FF2B5EF4-FFF2-40B4-BE49-F238E27FC236}">
                <a16:creationId xmlns:a16="http://schemas.microsoft.com/office/drawing/2014/main" id="{50590702-D494-47E1-BB03-E9DC67AFC51A}"/>
              </a:ext>
            </a:extLst>
          </p:cNvPr>
          <p:cNvPicPr>
            <a:picLocks/>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7804938" y="10260963"/>
            <a:ext cx="2286000" cy="2286000"/>
          </a:xfrm>
          <a:prstGeom prst="rect">
            <a:avLst/>
          </a:prstGeom>
          <a:ln w="76200">
            <a:solidFill>
              <a:schemeClr val="tx1"/>
            </a:solidFill>
          </a:ln>
        </p:spPr>
      </p:pic>
      <p:sp>
        <p:nvSpPr>
          <p:cNvPr id="68" name="TextBox 67">
            <a:extLst>
              <a:ext uri="{FF2B5EF4-FFF2-40B4-BE49-F238E27FC236}">
                <a16:creationId xmlns:a16="http://schemas.microsoft.com/office/drawing/2014/main" id="{882D1221-1A78-428F-8EAF-AA58AA7889C3}"/>
              </a:ext>
            </a:extLst>
          </p:cNvPr>
          <p:cNvSpPr txBox="1"/>
          <p:nvPr/>
        </p:nvSpPr>
        <p:spPr>
          <a:xfrm>
            <a:off x="27255280" y="11025383"/>
            <a:ext cx="3385315" cy="830997"/>
          </a:xfrm>
          <a:prstGeom prst="rect">
            <a:avLst/>
          </a:prstGeom>
          <a:solidFill>
            <a:schemeClr val="bg1"/>
          </a:solidFill>
          <a:ln>
            <a:solidFill>
              <a:schemeClr val="bg1"/>
            </a:solidFill>
          </a:ln>
        </p:spPr>
        <p:txBody>
          <a:bodyPr wrap="square" rtlCol="0">
            <a:spAutoFit/>
          </a:bodyPr>
          <a:lstStyle/>
          <a:p>
            <a:pPr algn="ctr"/>
            <a:r>
              <a:rPr lang="en-US" sz="2400" dirty="0"/>
              <a:t>Reddish / Brown  Stucco </a:t>
            </a:r>
          </a:p>
          <a:p>
            <a:pPr algn="ctr"/>
            <a:r>
              <a:rPr lang="en-US" sz="2400" dirty="0"/>
              <a:t>Rough Textured Wall</a:t>
            </a:r>
          </a:p>
        </p:txBody>
      </p:sp>
      <p:sp>
        <p:nvSpPr>
          <p:cNvPr id="66" name="TextBox 65">
            <a:extLst>
              <a:ext uri="{FF2B5EF4-FFF2-40B4-BE49-F238E27FC236}">
                <a16:creationId xmlns:a16="http://schemas.microsoft.com/office/drawing/2014/main" id="{B5085535-CEC3-4916-BA99-62305218462F}"/>
              </a:ext>
            </a:extLst>
          </p:cNvPr>
          <p:cNvSpPr txBox="1"/>
          <p:nvPr/>
        </p:nvSpPr>
        <p:spPr>
          <a:xfrm>
            <a:off x="16168691" y="10968020"/>
            <a:ext cx="2093569" cy="1200329"/>
          </a:xfrm>
          <a:prstGeom prst="rect">
            <a:avLst/>
          </a:prstGeom>
          <a:noFill/>
          <a:ln w="76200">
            <a:solidFill>
              <a:schemeClr val="tx1"/>
            </a:solidFill>
          </a:ln>
        </p:spPr>
        <p:txBody>
          <a:bodyPr wrap="square" rtlCol="0">
            <a:spAutoFit/>
          </a:bodyPr>
          <a:lstStyle/>
          <a:p>
            <a:pPr algn="ctr"/>
            <a:r>
              <a:rPr lang="en-US" sz="2400" dirty="0"/>
              <a:t>Tempered Glass Panel “Fencing”</a:t>
            </a:r>
          </a:p>
        </p:txBody>
      </p:sp>
      <p:pic>
        <p:nvPicPr>
          <p:cNvPr id="45" name="Picture 44">
            <a:extLst>
              <a:ext uri="{FF2B5EF4-FFF2-40B4-BE49-F238E27FC236}">
                <a16:creationId xmlns:a16="http://schemas.microsoft.com/office/drawing/2014/main" id="{AAD96117-83C0-461A-B3CB-2E7AB465EBD3}"/>
              </a:ext>
            </a:extLst>
          </p:cNvPr>
          <p:cNvPicPr>
            <a:picLocks/>
          </p:cNvPicPr>
          <p:nvPr/>
        </p:nvPicPr>
        <p:blipFill rotWithShape="1">
          <a:blip r:embed="rId9"/>
          <a:srcRect r="32257" b="42135"/>
          <a:stretch/>
        </p:blipFill>
        <p:spPr>
          <a:xfrm>
            <a:off x="22681725" y="10260963"/>
            <a:ext cx="2286000" cy="2286000"/>
          </a:xfrm>
          <a:prstGeom prst="rect">
            <a:avLst/>
          </a:prstGeom>
          <a:ln w="76200">
            <a:solidFill>
              <a:schemeClr val="tx1"/>
            </a:solidFill>
          </a:ln>
        </p:spPr>
      </p:pic>
      <p:cxnSp>
        <p:nvCxnSpPr>
          <p:cNvPr id="121" name="Straight Connector 120">
            <a:extLst>
              <a:ext uri="{FF2B5EF4-FFF2-40B4-BE49-F238E27FC236}">
                <a16:creationId xmlns:a16="http://schemas.microsoft.com/office/drawing/2014/main" id="{BAB2CCED-E4A9-4977-A436-7D3B958C7D8F}"/>
              </a:ext>
            </a:extLst>
          </p:cNvPr>
          <p:cNvCxnSpPr>
            <a:cxnSpLocks/>
          </p:cNvCxnSpPr>
          <p:nvPr/>
        </p:nvCxnSpPr>
        <p:spPr>
          <a:xfrm>
            <a:off x="3112919" y="19462012"/>
            <a:ext cx="26587842" cy="0"/>
          </a:xfrm>
          <a:prstGeom prst="line">
            <a:avLst/>
          </a:prstGeom>
          <a:ln w="152400"/>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8E9C51CD-EFCB-418D-96C2-3BFFEC25CBBD}"/>
              </a:ext>
            </a:extLst>
          </p:cNvPr>
          <p:cNvSpPr/>
          <p:nvPr/>
        </p:nvSpPr>
        <p:spPr>
          <a:xfrm>
            <a:off x="466040" y="10255941"/>
            <a:ext cx="7844410" cy="2369880"/>
          </a:xfrm>
          <a:prstGeom prst="rect">
            <a:avLst/>
          </a:prstGeom>
          <a:noFill/>
        </p:spPr>
        <p:txBody>
          <a:bodyPr wrap="square">
            <a:spAutoFit/>
          </a:bodyPr>
          <a:lstStyle/>
          <a:p>
            <a:pPr lvl="0" defTabSz="2926080">
              <a:spcBef>
                <a:spcPts val="3200"/>
              </a:spcBef>
            </a:pPr>
            <a:r>
              <a:rPr lang="en-US" sz="2800" b="1" dirty="0">
                <a:solidFill>
                  <a:srgbClr val="FF9933"/>
                </a:solidFill>
                <a:latin typeface="72 Black" panose="020B0A04030603020204" pitchFamily="34" charset="0"/>
                <a:cs typeface="72 Black" panose="020B0A04030603020204" pitchFamily="34" charset="0"/>
              </a:rPr>
              <a:t>Proposed Addition Design Concept:  </a:t>
            </a:r>
            <a:r>
              <a:rPr lang="en-US" sz="2400" dirty="0"/>
              <a:t>The concept behind the elevation is to connect the past with the present. This is accomplished by balancing the proportion of the existing building with the newly added elements.  The arched windows and the color shown here was widely used in Monterey - Spanish Revival style.</a:t>
            </a:r>
            <a:endParaRPr lang="en-US" sz="2400" dirty="0">
              <a:solidFill>
                <a:schemeClr val="accent2">
                  <a:lumMod val="75000"/>
                </a:schemeClr>
              </a:solidFill>
            </a:endParaRPr>
          </a:p>
        </p:txBody>
      </p:sp>
      <p:sp>
        <p:nvSpPr>
          <p:cNvPr id="10" name="Freeform 41">
            <a:extLst>
              <a:ext uri="{FF2B5EF4-FFF2-40B4-BE49-F238E27FC236}">
                <a16:creationId xmlns:a16="http://schemas.microsoft.com/office/drawing/2014/main" id="{30FD3107-4CB0-48C5-B4D8-835C43964F72}"/>
              </a:ext>
            </a:extLst>
          </p:cNvPr>
          <p:cNvSpPr/>
          <p:nvPr/>
        </p:nvSpPr>
        <p:spPr>
          <a:xfrm>
            <a:off x="6734" y="18849051"/>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7BF14BF8-CC58-4613-965D-EB0C4165F77B}"/>
              </a:ext>
            </a:extLst>
          </p:cNvPr>
          <p:cNvSpPr txBox="1"/>
          <p:nvPr/>
        </p:nvSpPr>
        <p:spPr>
          <a:xfrm>
            <a:off x="22596000" y="10968020"/>
            <a:ext cx="2436022" cy="830997"/>
          </a:xfrm>
          <a:prstGeom prst="rect">
            <a:avLst/>
          </a:prstGeom>
          <a:noFill/>
          <a:ln>
            <a:noFill/>
          </a:ln>
        </p:spPr>
        <p:txBody>
          <a:bodyPr wrap="square" rtlCol="0">
            <a:spAutoFit/>
          </a:bodyPr>
          <a:lstStyle>
            <a:defPPr>
              <a:defRPr lang="en-US"/>
            </a:defPPr>
            <a:lvl1pPr algn="ctr">
              <a:defRPr sz="2400"/>
            </a:lvl1pPr>
          </a:lstStyle>
          <a:p>
            <a:r>
              <a:rPr lang="en-US" dirty="0"/>
              <a:t>Off-White Stucco</a:t>
            </a:r>
          </a:p>
          <a:p>
            <a:r>
              <a:rPr lang="en-US" dirty="0"/>
              <a:t>Textured Wall </a:t>
            </a:r>
          </a:p>
        </p:txBody>
      </p:sp>
      <p:sp>
        <p:nvSpPr>
          <p:cNvPr id="55" name="TextBox 54">
            <a:extLst>
              <a:ext uri="{FF2B5EF4-FFF2-40B4-BE49-F238E27FC236}">
                <a16:creationId xmlns:a16="http://schemas.microsoft.com/office/drawing/2014/main" id="{EA1BDC7F-F673-4412-A1FE-DAA30CAC225C}"/>
              </a:ext>
            </a:extLst>
          </p:cNvPr>
          <p:cNvSpPr txBox="1"/>
          <p:nvPr/>
        </p:nvSpPr>
        <p:spPr>
          <a:xfrm>
            <a:off x="19784134" y="11102645"/>
            <a:ext cx="2093569" cy="830997"/>
          </a:xfrm>
          <a:prstGeom prst="rect">
            <a:avLst/>
          </a:prstGeom>
          <a:solidFill>
            <a:schemeClr val="bg1"/>
          </a:solidFill>
          <a:ln w="76200">
            <a:solidFill>
              <a:schemeClr val="tx1"/>
            </a:solidFill>
          </a:ln>
        </p:spPr>
        <p:txBody>
          <a:bodyPr wrap="square" rtlCol="0">
            <a:spAutoFit/>
          </a:bodyPr>
          <a:lstStyle/>
          <a:p>
            <a:pPr algn="ctr"/>
            <a:r>
              <a:rPr lang="en-US" sz="2400" dirty="0"/>
              <a:t>Stainless Steel Post/Fin </a:t>
            </a:r>
          </a:p>
        </p:txBody>
      </p:sp>
      <p:cxnSp>
        <p:nvCxnSpPr>
          <p:cNvPr id="31" name="Straight Connector 30">
            <a:extLst>
              <a:ext uri="{FF2B5EF4-FFF2-40B4-BE49-F238E27FC236}">
                <a16:creationId xmlns:a16="http://schemas.microsoft.com/office/drawing/2014/main" id="{61D04907-DB52-42AD-9653-E2A68005AB03}"/>
              </a:ext>
            </a:extLst>
          </p:cNvPr>
          <p:cNvCxnSpPr>
            <a:cxnSpLocks/>
          </p:cNvCxnSpPr>
          <p:nvPr/>
        </p:nvCxnSpPr>
        <p:spPr>
          <a:xfrm>
            <a:off x="3072331" y="9219297"/>
            <a:ext cx="26628430" cy="117232"/>
          </a:xfrm>
          <a:prstGeom prst="line">
            <a:avLst/>
          </a:prstGeom>
          <a:ln w="152400"/>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9DD62106-8954-4FA5-8A5A-04E76936FCF9}"/>
              </a:ext>
            </a:extLst>
          </p:cNvPr>
          <p:cNvCxnSpPr>
            <a:cxnSpLocks/>
          </p:cNvCxnSpPr>
          <p:nvPr/>
        </p:nvCxnSpPr>
        <p:spPr>
          <a:xfrm flipV="1">
            <a:off x="12994392" y="7974221"/>
            <a:ext cx="107396" cy="3543923"/>
          </a:xfrm>
          <a:prstGeom prst="straightConnector1">
            <a:avLst/>
          </a:prstGeom>
          <a:ln w="31750">
            <a:solidFill>
              <a:schemeClr val="tx1"/>
            </a:solidFill>
            <a:prstDash val="solid"/>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B50D49F-56BF-4817-BE31-29DF39588002}"/>
              </a:ext>
            </a:extLst>
          </p:cNvPr>
          <p:cNvCxnSpPr>
            <a:cxnSpLocks/>
          </p:cNvCxnSpPr>
          <p:nvPr/>
        </p:nvCxnSpPr>
        <p:spPr>
          <a:xfrm>
            <a:off x="12669374" y="11518143"/>
            <a:ext cx="309681" cy="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524CB51-CB89-4277-A16D-EB30220ED505}"/>
              </a:ext>
            </a:extLst>
          </p:cNvPr>
          <p:cNvCxnSpPr>
            <a:cxnSpLocks/>
          </p:cNvCxnSpPr>
          <p:nvPr/>
        </p:nvCxnSpPr>
        <p:spPr>
          <a:xfrm flipV="1">
            <a:off x="17311574" y="8079989"/>
            <a:ext cx="1773292" cy="2892811"/>
          </a:xfrm>
          <a:prstGeom prst="straightConnector1">
            <a:avLst/>
          </a:prstGeom>
          <a:ln w="31750">
            <a:solidFill>
              <a:schemeClr val="tx1"/>
            </a:solidFill>
            <a:prstDash val="solid"/>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321B3DD-AB85-4DE1-A4FF-DBBE9DE28EAC}"/>
              </a:ext>
            </a:extLst>
          </p:cNvPr>
          <p:cNvCxnSpPr>
            <a:cxnSpLocks/>
            <a:stCxn id="55" idx="0"/>
          </p:cNvCxnSpPr>
          <p:nvPr/>
        </p:nvCxnSpPr>
        <p:spPr>
          <a:xfrm flipH="1" flipV="1">
            <a:off x="20071771" y="7167461"/>
            <a:ext cx="759148" cy="3935184"/>
          </a:xfrm>
          <a:prstGeom prst="straightConnector1">
            <a:avLst/>
          </a:prstGeom>
          <a:ln w="31750">
            <a:solidFill>
              <a:schemeClr val="tx1"/>
            </a:solidFill>
            <a:prstDash val="solid"/>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9CF3EDF1-5F59-4B17-AD94-697D0C05B26C}"/>
              </a:ext>
            </a:extLst>
          </p:cNvPr>
          <p:cNvCxnSpPr>
            <a:cxnSpLocks/>
          </p:cNvCxnSpPr>
          <p:nvPr/>
        </p:nvCxnSpPr>
        <p:spPr>
          <a:xfrm flipV="1">
            <a:off x="25285843" y="7819319"/>
            <a:ext cx="46535" cy="3698824"/>
          </a:xfrm>
          <a:prstGeom prst="straightConnector1">
            <a:avLst/>
          </a:prstGeom>
          <a:ln w="31750">
            <a:solidFill>
              <a:schemeClr val="tx1"/>
            </a:solidFill>
            <a:prstDash val="solid"/>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D3F3C9E-696F-40AF-9E2A-8DE711C02512}"/>
              </a:ext>
            </a:extLst>
          </p:cNvPr>
          <p:cNvCxnSpPr>
            <a:cxnSpLocks/>
          </p:cNvCxnSpPr>
          <p:nvPr/>
        </p:nvCxnSpPr>
        <p:spPr>
          <a:xfrm flipH="1">
            <a:off x="24989480" y="11517605"/>
            <a:ext cx="304798"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6D2DEDE-F4AE-4BA7-B3EB-C3ED0EC6E53A}"/>
              </a:ext>
            </a:extLst>
          </p:cNvPr>
          <p:cNvCxnSpPr>
            <a:cxnSpLocks/>
          </p:cNvCxnSpPr>
          <p:nvPr/>
        </p:nvCxnSpPr>
        <p:spPr>
          <a:xfrm flipV="1">
            <a:off x="28947937" y="7974221"/>
            <a:ext cx="0" cy="2240824"/>
          </a:xfrm>
          <a:prstGeom prst="straightConnector1">
            <a:avLst/>
          </a:prstGeom>
          <a:ln w="31750">
            <a:solidFill>
              <a:schemeClr val="tx1"/>
            </a:solidFill>
            <a:prstDash val="solid"/>
            <a:headEnd type="none" w="lg" len="lg"/>
            <a:tailEnd type="triangle" w="med" len="med"/>
          </a:ln>
        </p:spPr>
        <p:style>
          <a:lnRef idx="1">
            <a:schemeClr val="accent1"/>
          </a:lnRef>
          <a:fillRef idx="0">
            <a:schemeClr val="accent1"/>
          </a:fillRef>
          <a:effectRef idx="0">
            <a:schemeClr val="accent1"/>
          </a:effectRef>
          <a:fontRef idx="minor">
            <a:schemeClr val="tx1"/>
          </a:fontRef>
        </p:style>
      </p:cxnSp>
      <p:pic>
        <p:nvPicPr>
          <p:cNvPr id="122" name="Picture 121">
            <a:extLst>
              <a:ext uri="{FF2B5EF4-FFF2-40B4-BE49-F238E27FC236}">
                <a16:creationId xmlns:a16="http://schemas.microsoft.com/office/drawing/2014/main" id="{98CAFFC0-324B-4F45-926F-761B17AC2D00}"/>
              </a:ext>
            </a:extLst>
          </p:cNvPr>
          <p:cNvPicPr>
            <a:picLocks noChangeAspect="1"/>
          </p:cNvPicPr>
          <p:nvPr/>
        </p:nvPicPr>
        <p:blipFill rotWithShape="1">
          <a:blip r:embed="rId10"/>
          <a:srcRect t="3665" b="23754"/>
          <a:stretch/>
        </p:blipFill>
        <p:spPr>
          <a:xfrm>
            <a:off x="2996132" y="13018354"/>
            <a:ext cx="26628430" cy="5701294"/>
          </a:xfrm>
          <a:prstGeom prst="rect">
            <a:avLst/>
          </a:prstGeom>
        </p:spPr>
      </p:pic>
      <mc:AlternateContent xmlns:mc="http://schemas.openxmlformats.org/markup-compatibility/2006">
        <mc:Choice xmlns:p14="http://schemas.microsoft.com/office/powerpoint/2010/main" Requires="p14">
          <p:contentPart p14:bwMode="auto" r:id="rId11">
            <p14:nvContentPartPr>
              <p14:cNvPr id="38" name="Ink 37">
                <a:extLst>
                  <a:ext uri="{FF2B5EF4-FFF2-40B4-BE49-F238E27FC236}">
                    <a16:creationId xmlns:a16="http://schemas.microsoft.com/office/drawing/2014/main" id="{AF1E7C78-A0C6-4ECE-B602-B3E709FDB9EE}"/>
                  </a:ext>
                </a:extLst>
              </p14:cNvPr>
              <p14:cNvContentPartPr/>
              <p14:nvPr/>
            </p14:nvContentPartPr>
            <p14:xfrm>
              <a:off x="29374680" y="5379360"/>
              <a:ext cx="360" cy="360"/>
            </p14:xfrm>
          </p:contentPart>
        </mc:Choice>
        <mc:Fallback>
          <p:pic>
            <p:nvPicPr>
              <p:cNvPr id="38" name="Ink 37">
                <a:extLst>
                  <a:ext uri="{FF2B5EF4-FFF2-40B4-BE49-F238E27FC236}">
                    <a16:creationId xmlns:a16="http://schemas.microsoft.com/office/drawing/2014/main" id="{AF1E7C78-A0C6-4ECE-B602-B3E709FDB9EE}"/>
                  </a:ext>
                </a:extLst>
              </p:cNvPr>
              <p:cNvPicPr/>
              <p:nvPr/>
            </p:nvPicPr>
            <p:blipFill>
              <a:blip r:embed="rId12"/>
              <a:stretch>
                <a:fillRect/>
              </a:stretch>
            </p:blipFill>
            <p:spPr>
              <a:xfrm>
                <a:off x="29370360" y="5375040"/>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9" name="Ink 38">
                <a:extLst>
                  <a:ext uri="{FF2B5EF4-FFF2-40B4-BE49-F238E27FC236}">
                    <a16:creationId xmlns:a16="http://schemas.microsoft.com/office/drawing/2014/main" id="{B9D63CD3-4276-4FF0-A556-DE128916744C}"/>
                  </a:ext>
                </a:extLst>
              </p14:cNvPr>
              <p14:cNvContentPartPr/>
              <p14:nvPr/>
            </p14:nvContentPartPr>
            <p14:xfrm>
              <a:off x="29117348" y="5379360"/>
              <a:ext cx="514732" cy="360"/>
            </p14:xfrm>
          </p:contentPart>
        </mc:Choice>
        <mc:Fallback>
          <p:pic>
            <p:nvPicPr>
              <p:cNvPr id="39" name="Ink 38">
                <a:extLst>
                  <a:ext uri="{FF2B5EF4-FFF2-40B4-BE49-F238E27FC236}">
                    <a16:creationId xmlns:a16="http://schemas.microsoft.com/office/drawing/2014/main" id="{B9D63CD3-4276-4FF0-A556-DE128916744C}"/>
                  </a:ext>
                </a:extLst>
              </p:cNvPr>
              <p:cNvPicPr/>
              <p:nvPr/>
            </p:nvPicPr>
            <p:blipFill>
              <a:blip r:embed="rId14"/>
              <a:stretch>
                <a:fillRect/>
              </a:stretch>
            </p:blipFill>
            <p:spPr>
              <a:xfrm>
                <a:off x="29113023" y="5375040"/>
                <a:ext cx="523383"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2" name="Ink 41">
                <a:extLst>
                  <a:ext uri="{FF2B5EF4-FFF2-40B4-BE49-F238E27FC236}">
                    <a16:creationId xmlns:a16="http://schemas.microsoft.com/office/drawing/2014/main" id="{F92552F2-8CDF-4643-B90A-874E4952CCCD}"/>
                  </a:ext>
                </a:extLst>
              </p14:cNvPr>
              <p14:cNvContentPartPr/>
              <p14:nvPr/>
            </p14:nvContentPartPr>
            <p14:xfrm>
              <a:off x="29473680" y="5295480"/>
              <a:ext cx="360" cy="360"/>
            </p14:xfrm>
          </p:contentPart>
        </mc:Choice>
        <mc:Fallback>
          <p:pic>
            <p:nvPicPr>
              <p:cNvPr id="42" name="Ink 41">
                <a:extLst>
                  <a:ext uri="{FF2B5EF4-FFF2-40B4-BE49-F238E27FC236}">
                    <a16:creationId xmlns:a16="http://schemas.microsoft.com/office/drawing/2014/main" id="{F92552F2-8CDF-4643-B90A-874E4952CCCD}"/>
                  </a:ext>
                </a:extLst>
              </p:cNvPr>
              <p:cNvPicPr/>
              <p:nvPr/>
            </p:nvPicPr>
            <p:blipFill>
              <a:blip r:embed="rId12"/>
              <a:stretch>
                <a:fillRect/>
              </a:stretch>
            </p:blipFill>
            <p:spPr>
              <a:xfrm>
                <a:off x="29469360" y="5291160"/>
                <a:ext cx="9000" cy="9000"/>
              </a:xfrm>
              <a:prstGeom prst="rect">
                <a:avLst/>
              </a:prstGeom>
            </p:spPr>
          </p:pic>
        </mc:Fallback>
      </mc:AlternateContent>
      <p:cxnSp>
        <p:nvCxnSpPr>
          <p:cNvPr id="43" name="Straight Connector 42">
            <a:extLst>
              <a:ext uri="{FF2B5EF4-FFF2-40B4-BE49-F238E27FC236}">
                <a16:creationId xmlns:a16="http://schemas.microsoft.com/office/drawing/2014/main" id="{2A4336EE-BA72-4FC3-A096-BC9C75F97B1C}"/>
              </a:ext>
            </a:extLst>
          </p:cNvPr>
          <p:cNvCxnSpPr/>
          <p:nvPr/>
        </p:nvCxnSpPr>
        <p:spPr>
          <a:xfrm>
            <a:off x="29473680" y="5204040"/>
            <a:ext cx="0" cy="365760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C98CAE1-8400-4A91-8847-252152606DF0}"/>
              </a:ext>
            </a:extLst>
          </p:cNvPr>
          <p:cNvCxnSpPr>
            <a:cxnSpLocks/>
          </p:cNvCxnSpPr>
          <p:nvPr/>
        </p:nvCxnSpPr>
        <p:spPr>
          <a:xfrm flipH="1">
            <a:off x="29446537" y="5332574"/>
            <a:ext cx="53335" cy="90161"/>
          </a:xfrm>
          <a:prstGeom prst="line">
            <a:avLst/>
          </a:prstGeom>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A02329CB-21E9-4CD4-8FBA-903C4C7F2CD7}"/>
              </a:ext>
            </a:extLst>
          </p:cNvPr>
          <p:cNvSpPr txBox="1"/>
          <p:nvPr/>
        </p:nvSpPr>
        <p:spPr>
          <a:xfrm>
            <a:off x="29117348" y="6745785"/>
            <a:ext cx="461665" cy="772990"/>
          </a:xfrm>
          <a:prstGeom prst="rect">
            <a:avLst/>
          </a:prstGeom>
          <a:noFill/>
        </p:spPr>
        <p:txBody>
          <a:bodyPr vert="vert270" wrap="square" rtlCol="0">
            <a:spAutoFit/>
          </a:bodyPr>
          <a:lstStyle/>
          <a:p>
            <a:r>
              <a:rPr lang="en-US" dirty="0"/>
              <a:t>20’-6”</a:t>
            </a:r>
          </a:p>
        </p:txBody>
      </p:sp>
      <p:cxnSp>
        <p:nvCxnSpPr>
          <p:cNvPr id="48" name="Straight Connector 47">
            <a:extLst>
              <a:ext uri="{FF2B5EF4-FFF2-40B4-BE49-F238E27FC236}">
                <a16:creationId xmlns:a16="http://schemas.microsoft.com/office/drawing/2014/main" id="{F8C13686-BD1F-466A-81FA-59E1AEE150A7}"/>
              </a:ext>
            </a:extLst>
          </p:cNvPr>
          <p:cNvCxnSpPr>
            <a:cxnSpLocks/>
          </p:cNvCxnSpPr>
          <p:nvPr/>
        </p:nvCxnSpPr>
        <p:spPr>
          <a:xfrm flipH="1">
            <a:off x="29446342" y="8684573"/>
            <a:ext cx="53335" cy="90161"/>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p14="http://schemas.microsoft.com/office/powerpoint/2010/main" Requires="p14">
          <p:contentPart p14:bwMode="auto" r:id="rId16">
            <p14:nvContentPartPr>
              <p14:cNvPr id="49" name="Ink 48">
                <a:extLst>
                  <a:ext uri="{FF2B5EF4-FFF2-40B4-BE49-F238E27FC236}">
                    <a16:creationId xmlns:a16="http://schemas.microsoft.com/office/drawing/2014/main" id="{AAFF3C5A-1FF0-4CA4-B547-4B806FAE9A3A}"/>
                  </a:ext>
                </a:extLst>
              </p14:cNvPr>
              <p14:cNvContentPartPr/>
              <p14:nvPr/>
            </p14:nvContentPartPr>
            <p14:xfrm>
              <a:off x="29099279" y="8738112"/>
              <a:ext cx="514732" cy="360"/>
            </p14:xfrm>
          </p:contentPart>
        </mc:Choice>
        <mc:Fallback>
          <p:pic>
            <p:nvPicPr>
              <p:cNvPr id="49" name="Ink 48">
                <a:extLst>
                  <a:ext uri="{FF2B5EF4-FFF2-40B4-BE49-F238E27FC236}">
                    <a16:creationId xmlns:a16="http://schemas.microsoft.com/office/drawing/2014/main" id="{AAFF3C5A-1FF0-4CA4-B547-4B806FAE9A3A}"/>
                  </a:ext>
                </a:extLst>
              </p:cNvPr>
              <p:cNvPicPr/>
              <p:nvPr/>
            </p:nvPicPr>
            <p:blipFill>
              <a:blip r:embed="rId14"/>
              <a:stretch>
                <a:fillRect/>
              </a:stretch>
            </p:blipFill>
            <p:spPr>
              <a:xfrm>
                <a:off x="29094954" y="8733792"/>
                <a:ext cx="523383" cy="9000"/>
              </a:xfrm>
              <a:prstGeom prst="rect">
                <a:avLst/>
              </a:prstGeom>
            </p:spPr>
          </p:pic>
        </mc:Fallback>
      </mc:AlternateContent>
    </p:spTree>
    <p:extLst>
      <p:ext uri="{BB962C8B-B14F-4D97-AF65-F5344CB8AC3E}">
        <p14:creationId xmlns:p14="http://schemas.microsoft.com/office/powerpoint/2010/main" val="276150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46084C-29B6-4BD9-9534-FFBE83F2BB19}"/>
              </a:ext>
            </a:extLst>
          </p:cNvPr>
          <p:cNvSpPr/>
          <p:nvPr/>
        </p:nvSpPr>
        <p:spPr>
          <a:xfrm>
            <a:off x="312131" y="2099386"/>
            <a:ext cx="16459200" cy="19118226"/>
          </a:xfrm>
          <a:custGeom>
            <a:avLst/>
            <a:gdLst>
              <a:gd name="connsiteX0" fmla="*/ 0 w 16459200"/>
              <a:gd name="connsiteY0" fmla="*/ 0 h 19118226"/>
              <a:gd name="connsiteX1" fmla="*/ 917013 w 16459200"/>
              <a:gd name="connsiteY1" fmla="*/ 0 h 19118226"/>
              <a:gd name="connsiteX2" fmla="*/ 1504841 w 16459200"/>
              <a:gd name="connsiteY2" fmla="*/ 0 h 19118226"/>
              <a:gd name="connsiteX3" fmla="*/ 1598894 w 16459200"/>
              <a:gd name="connsiteY3" fmla="*/ 0 h 19118226"/>
              <a:gd name="connsiteX4" fmla="*/ 2351314 w 16459200"/>
              <a:gd name="connsiteY4" fmla="*/ 0 h 19118226"/>
              <a:gd name="connsiteX5" fmla="*/ 3103735 w 16459200"/>
              <a:gd name="connsiteY5" fmla="*/ 0 h 19118226"/>
              <a:gd name="connsiteX6" fmla="*/ 3197787 w 16459200"/>
              <a:gd name="connsiteY6" fmla="*/ 0 h 19118226"/>
              <a:gd name="connsiteX7" fmla="*/ 3456432 w 16459200"/>
              <a:gd name="connsiteY7" fmla="*/ 0 h 19118226"/>
              <a:gd name="connsiteX8" fmla="*/ 3879669 w 16459200"/>
              <a:gd name="connsiteY8" fmla="*/ 0 h 19118226"/>
              <a:gd name="connsiteX9" fmla="*/ 4138313 w 16459200"/>
              <a:gd name="connsiteY9" fmla="*/ 0 h 19118226"/>
              <a:gd name="connsiteX10" fmla="*/ 4726142 w 16459200"/>
              <a:gd name="connsiteY10" fmla="*/ 0 h 19118226"/>
              <a:gd name="connsiteX11" fmla="*/ 4984786 w 16459200"/>
              <a:gd name="connsiteY11" fmla="*/ 0 h 19118226"/>
              <a:gd name="connsiteX12" fmla="*/ 5901799 w 16459200"/>
              <a:gd name="connsiteY12" fmla="*/ 0 h 19118226"/>
              <a:gd name="connsiteX13" fmla="*/ 6818811 w 16459200"/>
              <a:gd name="connsiteY13" fmla="*/ 0 h 19118226"/>
              <a:gd name="connsiteX14" fmla="*/ 6912864 w 16459200"/>
              <a:gd name="connsiteY14" fmla="*/ 0 h 19118226"/>
              <a:gd name="connsiteX15" fmla="*/ 7006917 w 16459200"/>
              <a:gd name="connsiteY15" fmla="*/ 0 h 19118226"/>
              <a:gd name="connsiteX16" fmla="*/ 7265561 w 16459200"/>
              <a:gd name="connsiteY16" fmla="*/ 0 h 19118226"/>
              <a:gd name="connsiteX17" fmla="*/ 7688798 w 16459200"/>
              <a:gd name="connsiteY17" fmla="*/ 0 h 19118226"/>
              <a:gd name="connsiteX18" fmla="*/ 7947442 w 16459200"/>
              <a:gd name="connsiteY18" fmla="*/ 0 h 19118226"/>
              <a:gd name="connsiteX19" fmla="*/ 8206087 w 16459200"/>
              <a:gd name="connsiteY19" fmla="*/ 0 h 19118226"/>
              <a:gd name="connsiteX20" fmla="*/ 8464731 w 16459200"/>
              <a:gd name="connsiteY20" fmla="*/ 0 h 19118226"/>
              <a:gd name="connsiteX21" fmla="*/ 9217152 w 16459200"/>
              <a:gd name="connsiteY21" fmla="*/ 0 h 19118226"/>
              <a:gd name="connsiteX22" fmla="*/ 9475797 w 16459200"/>
              <a:gd name="connsiteY22" fmla="*/ 0 h 19118226"/>
              <a:gd name="connsiteX23" fmla="*/ 10063625 w 16459200"/>
              <a:gd name="connsiteY23" fmla="*/ 0 h 19118226"/>
              <a:gd name="connsiteX24" fmla="*/ 10322270 w 16459200"/>
              <a:gd name="connsiteY24" fmla="*/ 0 h 19118226"/>
              <a:gd name="connsiteX25" fmla="*/ 11239282 w 16459200"/>
              <a:gd name="connsiteY25" fmla="*/ 0 h 19118226"/>
              <a:gd name="connsiteX26" fmla="*/ 11991703 w 16459200"/>
              <a:gd name="connsiteY26" fmla="*/ 0 h 19118226"/>
              <a:gd name="connsiteX27" fmla="*/ 12579531 w 16459200"/>
              <a:gd name="connsiteY27" fmla="*/ 0 h 19118226"/>
              <a:gd name="connsiteX28" fmla="*/ 12838176 w 16459200"/>
              <a:gd name="connsiteY28" fmla="*/ 0 h 19118226"/>
              <a:gd name="connsiteX29" fmla="*/ 12932229 w 16459200"/>
              <a:gd name="connsiteY29" fmla="*/ 0 h 19118226"/>
              <a:gd name="connsiteX30" fmla="*/ 13684649 w 16459200"/>
              <a:gd name="connsiteY30" fmla="*/ 0 h 19118226"/>
              <a:gd name="connsiteX31" fmla="*/ 14601662 w 16459200"/>
              <a:gd name="connsiteY31" fmla="*/ 0 h 19118226"/>
              <a:gd name="connsiteX32" fmla="*/ 15518674 w 16459200"/>
              <a:gd name="connsiteY32" fmla="*/ 0 h 19118226"/>
              <a:gd name="connsiteX33" fmla="*/ 16459200 w 16459200"/>
              <a:gd name="connsiteY33" fmla="*/ 0 h 19118226"/>
              <a:gd name="connsiteX34" fmla="*/ 16459200 w 16459200"/>
              <a:gd name="connsiteY34" fmla="*/ 406262 h 19118226"/>
              <a:gd name="connsiteX35" fmla="*/ 16459200 w 16459200"/>
              <a:gd name="connsiteY35" fmla="*/ 430160 h 19118226"/>
              <a:gd name="connsiteX36" fmla="*/ 16459200 w 16459200"/>
              <a:gd name="connsiteY36" fmla="*/ 645240 h 19118226"/>
              <a:gd name="connsiteX37" fmla="*/ 16459200 w 16459200"/>
              <a:gd name="connsiteY37" fmla="*/ 1051502 h 19118226"/>
              <a:gd name="connsiteX38" fmla="*/ 16459200 w 16459200"/>
              <a:gd name="connsiteY38" fmla="*/ 1266582 h 19118226"/>
              <a:gd name="connsiteX39" fmla="*/ 16459200 w 16459200"/>
              <a:gd name="connsiteY39" fmla="*/ 2246392 h 19118226"/>
              <a:gd name="connsiteX40" fmla="*/ 16459200 w 16459200"/>
              <a:gd name="connsiteY40" fmla="*/ 2461472 h 19118226"/>
              <a:gd name="connsiteX41" fmla="*/ 16459200 w 16459200"/>
              <a:gd name="connsiteY41" fmla="*/ 2867734 h 19118226"/>
              <a:gd name="connsiteX42" fmla="*/ 16459200 w 16459200"/>
              <a:gd name="connsiteY42" fmla="*/ 3465178 h 19118226"/>
              <a:gd name="connsiteX43" fmla="*/ 16459200 w 16459200"/>
              <a:gd name="connsiteY43" fmla="*/ 3489076 h 19118226"/>
              <a:gd name="connsiteX44" fmla="*/ 16459200 w 16459200"/>
              <a:gd name="connsiteY44" fmla="*/ 3512974 h 19118226"/>
              <a:gd name="connsiteX45" fmla="*/ 16459200 w 16459200"/>
              <a:gd name="connsiteY45" fmla="*/ 4301601 h 19118226"/>
              <a:gd name="connsiteX46" fmla="*/ 16459200 w 16459200"/>
              <a:gd name="connsiteY46" fmla="*/ 4899045 h 19118226"/>
              <a:gd name="connsiteX47" fmla="*/ 16459200 w 16459200"/>
              <a:gd name="connsiteY47" fmla="*/ 5687672 h 19118226"/>
              <a:gd name="connsiteX48" fmla="*/ 16459200 w 16459200"/>
              <a:gd name="connsiteY48" fmla="*/ 6667481 h 19118226"/>
              <a:gd name="connsiteX49" fmla="*/ 16459200 w 16459200"/>
              <a:gd name="connsiteY49" fmla="*/ 7456108 h 19118226"/>
              <a:gd name="connsiteX50" fmla="*/ 16459200 w 16459200"/>
              <a:gd name="connsiteY50" fmla="*/ 7480006 h 19118226"/>
              <a:gd name="connsiteX51" fmla="*/ 16459200 w 16459200"/>
              <a:gd name="connsiteY51" fmla="*/ 8077450 h 19118226"/>
              <a:gd name="connsiteX52" fmla="*/ 16459200 w 16459200"/>
              <a:gd name="connsiteY52" fmla="*/ 9057260 h 19118226"/>
              <a:gd name="connsiteX53" fmla="*/ 16459200 w 16459200"/>
              <a:gd name="connsiteY53" fmla="*/ 9845886 h 19118226"/>
              <a:gd name="connsiteX54" fmla="*/ 16459200 w 16459200"/>
              <a:gd name="connsiteY54" fmla="*/ 10060966 h 19118226"/>
              <a:gd name="connsiteX55" fmla="*/ 16459200 w 16459200"/>
              <a:gd name="connsiteY55" fmla="*/ 10658411 h 19118226"/>
              <a:gd name="connsiteX56" fmla="*/ 16459200 w 16459200"/>
              <a:gd name="connsiteY56" fmla="*/ 11255856 h 19118226"/>
              <a:gd name="connsiteX57" fmla="*/ 16459200 w 16459200"/>
              <a:gd name="connsiteY57" fmla="*/ 11662118 h 19118226"/>
              <a:gd name="connsiteX58" fmla="*/ 16459200 w 16459200"/>
              <a:gd name="connsiteY58" fmla="*/ 12641927 h 19118226"/>
              <a:gd name="connsiteX59" fmla="*/ 16459200 w 16459200"/>
              <a:gd name="connsiteY59" fmla="*/ 12857007 h 19118226"/>
              <a:gd name="connsiteX60" fmla="*/ 16459200 w 16459200"/>
              <a:gd name="connsiteY60" fmla="*/ 13454452 h 19118226"/>
              <a:gd name="connsiteX61" fmla="*/ 16459200 w 16459200"/>
              <a:gd name="connsiteY61" fmla="*/ 14243078 h 19118226"/>
              <a:gd name="connsiteX62" fmla="*/ 16459200 w 16459200"/>
              <a:gd name="connsiteY62" fmla="*/ 15222887 h 19118226"/>
              <a:gd name="connsiteX63" fmla="*/ 16459200 w 16459200"/>
              <a:gd name="connsiteY63" fmla="*/ 15437967 h 19118226"/>
              <a:gd name="connsiteX64" fmla="*/ 16459200 w 16459200"/>
              <a:gd name="connsiteY64" fmla="*/ 16035412 h 19118226"/>
              <a:gd name="connsiteX65" fmla="*/ 16459200 w 16459200"/>
              <a:gd name="connsiteY65" fmla="*/ 16441674 h 19118226"/>
              <a:gd name="connsiteX66" fmla="*/ 16459200 w 16459200"/>
              <a:gd name="connsiteY66" fmla="*/ 17039119 h 19118226"/>
              <a:gd name="connsiteX67" fmla="*/ 16459200 w 16459200"/>
              <a:gd name="connsiteY67" fmla="*/ 17636563 h 19118226"/>
              <a:gd name="connsiteX68" fmla="*/ 16459200 w 16459200"/>
              <a:gd name="connsiteY68" fmla="*/ 17851644 h 19118226"/>
              <a:gd name="connsiteX69" fmla="*/ 16459200 w 16459200"/>
              <a:gd name="connsiteY69" fmla="*/ 18066724 h 19118226"/>
              <a:gd name="connsiteX70" fmla="*/ 16459200 w 16459200"/>
              <a:gd name="connsiteY70" fmla="*/ 18472986 h 19118226"/>
              <a:gd name="connsiteX71" fmla="*/ 16459200 w 16459200"/>
              <a:gd name="connsiteY71" fmla="*/ 19118226 h 19118226"/>
              <a:gd name="connsiteX72" fmla="*/ 15542187 w 16459200"/>
              <a:gd name="connsiteY72" fmla="*/ 19118226 h 19118226"/>
              <a:gd name="connsiteX73" fmla="*/ 15118951 w 16459200"/>
              <a:gd name="connsiteY73" fmla="*/ 19118226 h 19118226"/>
              <a:gd name="connsiteX74" fmla="*/ 14860306 w 16459200"/>
              <a:gd name="connsiteY74" fmla="*/ 19118226 h 19118226"/>
              <a:gd name="connsiteX75" fmla="*/ 14601662 w 16459200"/>
              <a:gd name="connsiteY75" fmla="*/ 19118226 h 19118226"/>
              <a:gd name="connsiteX76" fmla="*/ 14013833 w 16459200"/>
              <a:gd name="connsiteY76" fmla="*/ 19118226 h 19118226"/>
              <a:gd name="connsiteX77" fmla="*/ 13096821 w 16459200"/>
              <a:gd name="connsiteY77" fmla="*/ 19118226 h 19118226"/>
              <a:gd name="connsiteX78" fmla="*/ 12838176 w 16459200"/>
              <a:gd name="connsiteY78" fmla="*/ 19118226 h 19118226"/>
              <a:gd name="connsiteX79" fmla="*/ 12250347 w 16459200"/>
              <a:gd name="connsiteY79" fmla="*/ 19118226 h 19118226"/>
              <a:gd name="connsiteX80" fmla="*/ 11333335 w 16459200"/>
              <a:gd name="connsiteY80" fmla="*/ 19118226 h 19118226"/>
              <a:gd name="connsiteX81" fmla="*/ 11239282 w 16459200"/>
              <a:gd name="connsiteY81" fmla="*/ 19118226 h 19118226"/>
              <a:gd name="connsiteX82" fmla="*/ 10816046 w 16459200"/>
              <a:gd name="connsiteY82" fmla="*/ 19118226 h 19118226"/>
              <a:gd name="connsiteX83" fmla="*/ 10721993 w 16459200"/>
              <a:gd name="connsiteY83" fmla="*/ 19118226 h 19118226"/>
              <a:gd name="connsiteX84" fmla="*/ 10627941 w 16459200"/>
              <a:gd name="connsiteY84" fmla="*/ 19118226 h 19118226"/>
              <a:gd name="connsiteX85" fmla="*/ 10369296 w 16459200"/>
              <a:gd name="connsiteY85" fmla="*/ 19118226 h 19118226"/>
              <a:gd name="connsiteX86" fmla="*/ 10275243 w 16459200"/>
              <a:gd name="connsiteY86" fmla="*/ 19118226 h 19118226"/>
              <a:gd name="connsiteX87" fmla="*/ 10181191 w 16459200"/>
              <a:gd name="connsiteY87" fmla="*/ 19118226 h 19118226"/>
              <a:gd name="connsiteX88" fmla="*/ 9593362 w 16459200"/>
              <a:gd name="connsiteY88" fmla="*/ 19118226 h 19118226"/>
              <a:gd name="connsiteX89" fmla="*/ 9499310 w 16459200"/>
              <a:gd name="connsiteY89" fmla="*/ 19118226 h 19118226"/>
              <a:gd name="connsiteX90" fmla="*/ 9240665 w 16459200"/>
              <a:gd name="connsiteY90" fmla="*/ 19118226 h 19118226"/>
              <a:gd name="connsiteX91" fmla="*/ 8817429 w 16459200"/>
              <a:gd name="connsiteY91" fmla="*/ 19118226 h 19118226"/>
              <a:gd name="connsiteX92" fmla="*/ 8723376 w 16459200"/>
              <a:gd name="connsiteY92" fmla="*/ 19118226 h 19118226"/>
              <a:gd name="connsiteX93" fmla="*/ 8300139 w 16459200"/>
              <a:gd name="connsiteY93" fmla="*/ 19118226 h 19118226"/>
              <a:gd name="connsiteX94" fmla="*/ 7383127 w 16459200"/>
              <a:gd name="connsiteY94" fmla="*/ 19118226 h 19118226"/>
              <a:gd name="connsiteX95" fmla="*/ 6630706 w 16459200"/>
              <a:gd name="connsiteY95" fmla="*/ 19118226 h 19118226"/>
              <a:gd name="connsiteX96" fmla="*/ 6536654 w 16459200"/>
              <a:gd name="connsiteY96" fmla="*/ 19118226 h 19118226"/>
              <a:gd name="connsiteX97" fmla="*/ 6278009 w 16459200"/>
              <a:gd name="connsiteY97" fmla="*/ 19118226 h 19118226"/>
              <a:gd name="connsiteX98" fmla="*/ 6183957 w 16459200"/>
              <a:gd name="connsiteY98" fmla="*/ 19118226 h 19118226"/>
              <a:gd name="connsiteX99" fmla="*/ 5760720 w 16459200"/>
              <a:gd name="connsiteY99" fmla="*/ 19118226 h 19118226"/>
              <a:gd name="connsiteX100" fmla="*/ 5666667 w 16459200"/>
              <a:gd name="connsiteY100" fmla="*/ 19118226 h 19118226"/>
              <a:gd name="connsiteX101" fmla="*/ 4749655 w 16459200"/>
              <a:gd name="connsiteY101" fmla="*/ 19118226 h 19118226"/>
              <a:gd name="connsiteX102" fmla="*/ 3997234 w 16459200"/>
              <a:gd name="connsiteY102" fmla="*/ 19118226 h 19118226"/>
              <a:gd name="connsiteX103" fmla="*/ 3080222 w 16459200"/>
              <a:gd name="connsiteY103" fmla="*/ 19118226 h 19118226"/>
              <a:gd name="connsiteX104" fmla="*/ 2986169 w 16459200"/>
              <a:gd name="connsiteY104" fmla="*/ 19118226 h 19118226"/>
              <a:gd name="connsiteX105" fmla="*/ 2892117 w 16459200"/>
              <a:gd name="connsiteY105" fmla="*/ 19118226 h 19118226"/>
              <a:gd name="connsiteX106" fmla="*/ 1975104 w 16459200"/>
              <a:gd name="connsiteY106" fmla="*/ 19118226 h 19118226"/>
              <a:gd name="connsiteX107" fmla="*/ 1551867 w 16459200"/>
              <a:gd name="connsiteY107" fmla="*/ 19118226 h 19118226"/>
              <a:gd name="connsiteX108" fmla="*/ 1128631 w 16459200"/>
              <a:gd name="connsiteY108" fmla="*/ 19118226 h 19118226"/>
              <a:gd name="connsiteX109" fmla="*/ 705394 w 16459200"/>
              <a:gd name="connsiteY109" fmla="*/ 19118226 h 19118226"/>
              <a:gd name="connsiteX110" fmla="*/ 0 w 16459200"/>
              <a:gd name="connsiteY110" fmla="*/ 19118226 h 19118226"/>
              <a:gd name="connsiteX111" fmla="*/ 0 w 16459200"/>
              <a:gd name="connsiteY111" fmla="*/ 18520781 h 19118226"/>
              <a:gd name="connsiteX112" fmla="*/ 0 w 16459200"/>
              <a:gd name="connsiteY112" fmla="*/ 17732155 h 19118226"/>
              <a:gd name="connsiteX113" fmla="*/ 0 w 16459200"/>
              <a:gd name="connsiteY113" fmla="*/ 16752346 h 19118226"/>
              <a:gd name="connsiteX114" fmla="*/ 0 w 16459200"/>
              <a:gd name="connsiteY114" fmla="*/ 16537265 h 19118226"/>
              <a:gd name="connsiteX115" fmla="*/ 0 w 16459200"/>
              <a:gd name="connsiteY115" fmla="*/ 15748639 h 19118226"/>
              <a:gd name="connsiteX116" fmla="*/ 0 w 16459200"/>
              <a:gd name="connsiteY116" fmla="*/ 15342376 h 19118226"/>
              <a:gd name="connsiteX117" fmla="*/ 0 w 16459200"/>
              <a:gd name="connsiteY117" fmla="*/ 14553750 h 19118226"/>
              <a:gd name="connsiteX118" fmla="*/ 0 w 16459200"/>
              <a:gd name="connsiteY118" fmla="*/ 14147487 h 19118226"/>
              <a:gd name="connsiteX119" fmla="*/ 0 w 16459200"/>
              <a:gd name="connsiteY119" fmla="*/ 13741225 h 19118226"/>
              <a:gd name="connsiteX120" fmla="*/ 0 w 16459200"/>
              <a:gd name="connsiteY120" fmla="*/ 13143780 h 19118226"/>
              <a:gd name="connsiteX121" fmla="*/ 0 w 16459200"/>
              <a:gd name="connsiteY121" fmla="*/ 12355154 h 19118226"/>
              <a:gd name="connsiteX122" fmla="*/ 0 w 16459200"/>
              <a:gd name="connsiteY122" fmla="*/ 11948891 h 19118226"/>
              <a:gd name="connsiteX123" fmla="*/ 0 w 16459200"/>
              <a:gd name="connsiteY123" fmla="*/ 11924993 h 19118226"/>
              <a:gd name="connsiteX124" fmla="*/ 0 w 16459200"/>
              <a:gd name="connsiteY124" fmla="*/ 10945184 h 19118226"/>
              <a:gd name="connsiteX125" fmla="*/ 0 w 16459200"/>
              <a:gd name="connsiteY125" fmla="*/ 10921287 h 19118226"/>
              <a:gd name="connsiteX126" fmla="*/ 0 w 16459200"/>
              <a:gd name="connsiteY126" fmla="*/ 10323842 h 19118226"/>
              <a:gd name="connsiteX127" fmla="*/ 0 w 16459200"/>
              <a:gd name="connsiteY127" fmla="*/ 9917580 h 19118226"/>
              <a:gd name="connsiteX128" fmla="*/ 0 w 16459200"/>
              <a:gd name="connsiteY128" fmla="*/ 9128953 h 19118226"/>
              <a:gd name="connsiteX129" fmla="*/ 0 w 16459200"/>
              <a:gd name="connsiteY129" fmla="*/ 8340326 h 19118226"/>
              <a:gd name="connsiteX130" fmla="*/ 0 w 16459200"/>
              <a:gd name="connsiteY130" fmla="*/ 7551699 h 19118226"/>
              <a:gd name="connsiteX131" fmla="*/ 0 w 16459200"/>
              <a:gd name="connsiteY131" fmla="*/ 6954255 h 19118226"/>
              <a:gd name="connsiteX132" fmla="*/ 0 w 16459200"/>
              <a:gd name="connsiteY132" fmla="*/ 6930357 h 19118226"/>
              <a:gd name="connsiteX133" fmla="*/ 0 w 16459200"/>
              <a:gd name="connsiteY133" fmla="*/ 6524095 h 19118226"/>
              <a:gd name="connsiteX134" fmla="*/ 0 w 16459200"/>
              <a:gd name="connsiteY134" fmla="*/ 5735468 h 19118226"/>
              <a:gd name="connsiteX135" fmla="*/ 0 w 16459200"/>
              <a:gd name="connsiteY135" fmla="*/ 5138023 h 19118226"/>
              <a:gd name="connsiteX136" fmla="*/ 0 w 16459200"/>
              <a:gd name="connsiteY136" fmla="*/ 4731761 h 19118226"/>
              <a:gd name="connsiteX137" fmla="*/ 0 w 16459200"/>
              <a:gd name="connsiteY137" fmla="*/ 3943134 h 19118226"/>
              <a:gd name="connsiteX138" fmla="*/ 0 w 16459200"/>
              <a:gd name="connsiteY138" fmla="*/ 3536872 h 19118226"/>
              <a:gd name="connsiteX139" fmla="*/ 0 w 16459200"/>
              <a:gd name="connsiteY139" fmla="*/ 2748245 h 19118226"/>
              <a:gd name="connsiteX140" fmla="*/ 0 w 16459200"/>
              <a:gd name="connsiteY140" fmla="*/ 2341983 h 19118226"/>
              <a:gd name="connsiteX141" fmla="*/ 0 w 16459200"/>
              <a:gd name="connsiteY141" fmla="*/ 1553356 h 19118226"/>
              <a:gd name="connsiteX142" fmla="*/ 0 w 16459200"/>
              <a:gd name="connsiteY142" fmla="*/ 955911 h 19118226"/>
              <a:gd name="connsiteX143" fmla="*/ 0 w 16459200"/>
              <a:gd name="connsiteY143" fmla="*/ 549649 h 19118226"/>
              <a:gd name="connsiteX144" fmla="*/ 0 w 16459200"/>
              <a:gd name="connsiteY144" fmla="*/ 0 h 191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459200" h="19118226" fill="none" extrusionOk="0">
                <a:moveTo>
                  <a:pt x="0" y="0"/>
                </a:moveTo>
                <a:cubicBezTo>
                  <a:pt x="332890" y="-20282"/>
                  <a:pt x="496096" y="104905"/>
                  <a:pt x="917013" y="0"/>
                </a:cubicBezTo>
                <a:cubicBezTo>
                  <a:pt x="1337930" y="-104905"/>
                  <a:pt x="1266316" y="56024"/>
                  <a:pt x="1504841" y="0"/>
                </a:cubicBezTo>
                <a:cubicBezTo>
                  <a:pt x="1743366" y="-56024"/>
                  <a:pt x="1564100" y="4001"/>
                  <a:pt x="1598894" y="0"/>
                </a:cubicBezTo>
                <a:cubicBezTo>
                  <a:pt x="1633688" y="-4001"/>
                  <a:pt x="2027127" y="10592"/>
                  <a:pt x="2351314" y="0"/>
                </a:cubicBezTo>
                <a:cubicBezTo>
                  <a:pt x="2675501" y="-10592"/>
                  <a:pt x="2797596" y="50917"/>
                  <a:pt x="3103735" y="0"/>
                </a:cubicBezTo>
                <a:cubicBezTo>
                  <a:pt x="3409874" y="-50917"/>
                  <a:pt x="3168133" y="8401"/>
                  <a:pt x="3197787" y="0"/>
                </a:cubicBezTo>
                <a:cubicBezTo>
                  <a:pt x="3227441" y="-8401"/>
                  <a:pt x="3339923" y="8304"/>
                  <a:pt x="3456432" y="0"/>
                </a:cubicBezTo>
                <a:cubicBezTo>
                  <a:pt x="3572941" y="-8304"/>
                  <a:pt x="3768738" y="1477"/>
                  <a:pt x="3879669" y="0"/>
                </a:cubicBezTo>
                <a:cubicBezTo>
                  <a:pt x="3990600" y="-1477"/>
                  <a:pt x="4044368" y="28503"/>
                  <a:pt x="4138313" y="0"/>
                </a:cubicBezTo>
                <a:cubicBezTo>
                  <a:pt x="4232258" y="-28503"/>
                  <a:pt x="4445241" y="59714"/>
                  <a:pt x="4726142" y="0"/>
                </a:cubicBezTo>
                <a:cubicBezTo>
                  <a:pt x="5007043" y="-59714"/>
                  <a:pt x="4903998" y="25912"/>
                  <a:pt x="4984786" y="0"/>
                </a:cubicBezTo>
                <a:cubicBezTo>
                  <a:pt x="5065574" y="-25912"/>
                  <a:pt x="5512726" y="53872"/>
                  <a:pt x="5901799" y="0"/>
                </a:cubicBezTo>
                <a:cubicBezTo>
                  <a:pt x="6290872" y="-53872"/>
                  <a:pt x="6552771" y="11692"/>
                  <a:pt x="6818811" y="0"/>
                </a:cubicBezTo>
                <a:cubicBezTo>
                  <a:pt x="7084851" y="-11692"/>
                  <a:pt x="6876419" y="8583"/>
                  <a:pt x="6912864" y="0"/>
                </a:cubicBezTo>
                <a:cubicBezTo>
                  <a:pt x="6949309" y="-8583"/>
                  <a:pt x="6977971" y="9613"/>
                  <a:pt x="7006917" y="0"/>
                </a:cubicBezTo>
                <a:cubicBezTo>
                  <a:pt x="7035863" y="-9613"/>
                  <a:pt x="7205705" y="3313"/>
                  <a:pt x="7265561" y="0"/>
                </a:cubicBezTo>
                <a:cubicBezTo>
                  <a:pt x="7325417" y="-3313"/>
                  <a:pt x="7507100" y="23923"/>
                  <a:pt x="7688798" y="0"/>
                </a:cubicBezTo>
                <a:cubicBezTo>
                  <a:pt x="7870496" y="-23923"/>
                  <a:pt x="7844588" y="7633"/>
                  <a:pt x="7947442" y="0"/>
                </a:cubicBezTo>
                <a:cubicBezTo>
                  <a:pt x="8050296" y="-7633"/>
                  <a:pt x="8131758" y="8491"/>
                  <a:pt x="8206087" y="0"/>
                </a:cubicBezTo>
                <a:cubicBezTo>
                  <a:pt x="8280416" y="-8491"/>
                  <a:pt x="8411529" y="14825"/>
                  <a:pt x="8464731" y="0"/>
                </a:cubicBezTo>
                <a:cubicBezTo>
                  <a:pt x="8517933" y="-14825"/>
                  <a:pt x="8851673" y="13511"/>
                  <a:pt x="9217152" y="0"/>
                </a:cubicBezTo>
                <a:cubicBezTo>
                  <a:pt x="9582631" y="-13511"/>
                  <a:pt x="9385972" y="11260"/>
                  <a:pt x="9475797" y="0"/>
                </a:cubicBezTo>
                <a:cubicBezTo>
                  <a:pt x="9565622" y="-11260"/>
                  <a:pt x="9866114" y="27571"/>
                  <a:pt x="10063625" y="0"/>
                </a:cubicBezTo>
                <a:cubicBezTo>
                  <a:pt x="10261136" y="-27571"/>
                  <a:pt x="10249460" y="819"/>
                  <a:pt x="10322270" y="0"/>
                </a:cubicBezTo>
                <a:cubicBezTo>
                  <a:pt x="10395080" y="-819"/>
                  <a:pt x="11024445" y="98107"/>
                  <a:pt x="11239282" y="0"/>
                </a:cubicBezTo>
                <a:cubicBezTo>
                  <a:pt x="11454119" y="-98107"/>
                  <a:pt x="11667049" y="35498"/>
                  <a:pt x="11991703" y="0"/>
                </a:cubicBezTo>
                <a:cubicBezTo>
                  <a:pt x="12316357" y="-35498"/>
                  <a:pt x="12303697" y="52768"/>
                  <a:pt x="12579531" y="0"/>
                </a:cubicBezTo>
                <a:cubicBezTo>
                  <a:pt x="12855365" y="-52768"/>
                  <a:pt x="12779926" y="23791"/>
                  <a:pt x="12838176" y="0"/>
                </a:cubicBezTo>
                <a:cubicBezTo>
                  <a:pt x="12896427" y="-23791"/>
                  <a:pt x="12898206" y="6816"/>
                  <a:pt x="12932229" y="0"/>
                </a:cubicBezTo>
                <a:cubicBezTo>
                  <a:pt x="12966252" y="-6816"/>
                  <a:pt x="13471147" y="23081"/>
                  <a:pt x="13684649" y="0"/>
                </a:cubicBezTo>
                <a:cubicBezTo>
                  <a:pt x="13898151" y="-23081"/>
                  <a:pt x="14278698" y="92981"/>
                  <a:pt x="14601662" y="0"/>
                </a:cubicBezTo>
                <a:cubicBezTo>
                  <a:pt x="14924626" y="-92981"/>
                  <a:pt x="15184114" y="16312"/>
                  <a:pt x="15518674" y="0"/>
                </a:cubicBezTo>
                <a:cubicBezTo>
                  <a:pt x="15853234" y="-16312"/>
                  <a:pt x="16247714" y="63404"/>
                  <a:pt x="16459200" y="0"/>
                </a:cubicBezTo>
                <a:cubicBezTo>
                  <a:pt x="16477538" y="154058"/>
                  <a:pt x="16441337" y="274333"/>
                  <a:pt x="16459200" y="406262"/>
                </a:cubicBezTo>
                <a:cubicBezTo>
                  <a:pt x="16477063" y="538191"/>
                  <a:pt x="16457567" y="424920"/>
                  <a:pt x="16459200" y="430160"/>
                </a:cubicBezTo>
                <a:cubicBezTo>
                  <a:pt x="16460833" y="435400"/>
                  <a:pt x="16434984" y="571970"/>
                  <a:pt x="16459200" y="645240"/>
                </a:cubicBezTo>
                <a:cubicBezTo>
                  <a:pt x="16483416" y="718510"/>
                  <a:pt x="16448050" y="948487"/>
                  <a:pt x="16459200" y="1051502"/>
                </a:cubicBezTo>
                <a:cubicBezTo>
                  <a:pt x="16470350" y="1154517"/>
                  <a:pt x="16448547" y="1172415"/>
                  <a:pt x="16459200" y="1266582"/>
                </a:cubicBezTo>
                <a:cubicBezTo>
                  <a:pt x="16469853" y="1360749"/>
                  <a:pt x="16424693" y="1907996"/>
                  <a:pt x="16459200" y="2246392"/>
                </a:cubicBezTo>
                <a:cubicBezTo>
                  <a:pt x="16493707" y="2584788"/>
                  <a:pt x="16453412" y="2395664"/>
                  <a:pt x="16459200" y="2461472"/>
                </a:cubicBezTo>
                <a:cubicBezTo>
                  <a:pt x="16464988" y="2527280"/>
                  <a:pt x="16458397" y="2744721"/>
                  <a:pt x="16459200" y="2867734"/>
                </a:cubicBezTo>
                <a:cubicBezTo>
                  <a:pt x="16460003" y="2990747"/>
                  <a:pt x="16390370" y="3243026"/>
                  <a:pt x="16459200" y="3465178"/>
                </a:cubicBezTo>
                <a:cubicBezTo>
                  <a:pt x="16528030" y="3687330"/>
                  <a:pt x="16457807" y="3484247"/>
                  <a:pt x="16459200" y="3489076"/>
                </a:cubicBezTo>
                <a:cubicBezTo>
                  <a:pt x="16460593" y="3493905"/>
                  <a:pt x="16458588" y="3504097"/>
                  <a:pt x="16459200" y="3512974"/>
                </a:cubicBezTo>
                <a:cubicBezTo>
                  <a:pt x="16459812" y="3521851"/>
                  <a:pt x="16372966" y="4012521"/>
                  <a:pt x="16459200" y="4301601"/>
                </a:cubicBezTo>
                <a:cubicBezTo>
                  <a:pt x="16545434" y="4590681"/>
                  <a:pt x="16431644" y="4679432"/>
                  <a:pt x="16459200" y="4899045"/>
                </a:cubicBezTo>
                <a:cubicBezTo>
                  <a:pt x="16486756" y="5118658"/>
                  <a:pt x="16445721" y="5445959"/>
                  <a:pt x="16459200" y="5687672"/>
                </a:cubicBezTo>
                <a:cubicBezTo>
                  <a:pt x="16472679" y="5929385"/>
                  <a:pt x="16448039" y="6427857"/>
                  <a:pt x="16459200" y="6667481"/>
                </a:cubicBezTo>
                <a:cubicBezTo>
                  <a:pt x="16470361" y="6907105"/>
                  <a:pt x="16445708" y="7199807"/>
                  <a:pt x="16459200" y="7456108"/>
                </a:cubicBezTo>
                <a:cubicBezTo>
                  <a:pt x="16472692" y="7712409"/>
                  <a:pt x="16457019" y="7468768"/>
                  <a:pt x="16459200" y="7480006"/>
                </a:cubicBezTo>
                <a:cubicBezTo>
                  <a:pt x="16461381" y="7491244"/>
                  <a:pt x="16451604" y="7913763"/>
                  <a:pt x="16459200" y="8077450"/>
                </a:cubicBezTo>
                <a:cubicBezTo>
                  <a:pt x="16466796" y="8241137"/>
                  <a:pt x="16389032" y="8820614"/>
                  <a:pt x="16459200" y="9057260"/>
                </a:cubicBezTo>
                <a:cubicBezTo>
                  <a:pt x="16529368" y="9293906"/>
                  <a:pt x="16389299" y="9482588"/>
                  <a:pt x="16459200" y="9845886"/>
                </a:cubicBezTo>
                <a:cubicBezTo>
                  <a:pt x="16529101" y="10209184"/>
                  <a:pt x="16446074" y="9959383"/>
                  <a:pt x="16459200" y="10060966"/>
                </a:cubicBezTo>
                <a:cubicBezTo>
                  <a:pt x="16472326" y="10162549"/>
                  <a:pt x="16425358" y="10434033"/>
                  <a:pt x="16459200" y="10658411"/>
                </a:cubicBezTo>
                <a:cubicBezTo>
                  <a:pt x="16493042" y="10882789"/>
                  <a:pt x="16441615" y="10997414"/>
                  <a:pt x="16459200" y="11255856"/>
                </a:cubicBezTo>
                <a:cubicBezTo>
                  <a:pt x="16476785" y="11514298"/>
                  <a:pt x="16443005" y="11519258"/>
                  <a:pt x="16459200" y="11662118"/>
                </a:cubicBezTo>
                <a:cubicBezTo>
                  <a:pt x="16475395" y="11804978"/>
                  <a:pt x="16435065" y="12199983"/>
                  <a:pt x="16459200" y="12641927"/>
                </a:cubicBezTo>
                <a:cubicBezTo>
                  <a:pt x="16483335" y="13083871"/>
                  <a:pt x="16447689" y="12787502"/>
                  <a:pt x="16459200" y="12857007"/>
                </a:cubicBezTo>
                <a:cubicBezTo>
                  <a:pt x="16470711" y="12926512"/>
                  <a:pt x="16394402" y="13204858"/>
                  <a:pt x="16459200" y="13454452"/>
                </a:cubicBezTo>
                <a:cubicBezTo>
                  <a:pt x="16523998" y="13704046"/>
                  <a:pt x="16409418" y="14046884"/>
                  <a:pt x="16459200" y="14243078"/>
                </a:cubicBezTo>
                <a:cubicBezTo>
                  <a:pt x="16508982" y="14439272"/>
                  <a:pt x="16362357" y="14791948"/>
                  <a:pt x="16459200" y="15222887"/>
                </a:cubicBezTo>
                <a:cubicBezTo>
                  <a:pt x="16556043" y="15653826"/>
                  <a:pt x="16438059" y="15335584"/>
                  <a:pt x="16459200" y="15437967"/>
                </a:cubicBezTo>
                <a:cubicBezTo>
                  <a:pt x="16480341" y="15540350"/>
                  <a:pt x="16403514" y="15862774"/>
                  <a:pt x="16459200" y="16035412"/>
                </a:cubicBezTo>
                <a:cubicBezTo>
                  <a:pt x="16514886" y="16208051"/>
                  <a:pt x="16445121" y="16347260"/>
                  <a:pt x="16459200" y="16441674"/>
                </a:cubicBezTo>
                <a:cubicBezTo>
                  <a:pt x="16473279" y="16536088"/>
                  <a:pt x="16442212" y="16811525"/>
                  <a:pt x="16459200" y="17039119"/>
                </a:cubicBezTo>
                <a:cubicBezTo>
                  <a:pt x="16476188" y="17266713"/>
                  <a:pt x="16419977" y="17462042"/>
                  <a:pt x="16459200" y="17636563"/>
                </a:cubicBezTo>
                <a:cubicBezTo>
                  <a:pt x="16498423" y="17811084"/>
                  <a:pt x="16433680" y="17768957"/>
                  <a:pt x="16459200" y="17851644"/>
                </a:cubicBezTo>
                <a:cubicBezTo>
                  <a:pt x="16484720" y="17934331"/>
                  <a:pt x="16457897" y="17983348"/>
                  <a:pt x="16459200" y="18066724"/>
                </a:cubicBezTo>
                <a:cubicBezTo>
                  <a:pt x="16460503" y="18150100"/>
                  <a:pt x="16450127" y="18279950"/>
                  <a:pt x="16459200" y="18472986"/>
                </a:cubicBezTo>
                <a:cubicBezTo>
                  <a:pt x="16468273" y="18666022"/>
                  <a:pt x="16425777" y="18951134"/>
                  <a:pt x="16459200" y="19118226"/>
                </a:cubicBezTo>
                <a:cubicBezTo>
                  <a:pt x="16251249" y="19217884"/>
                  <a:pt x="15870254" y="19080875"/>
                  <a:pt x="15542187" y="19118226"/>
                </a:cubicBezTo>
                <a:cubicBezTo>
                  <a:pt x="15214120" y="19155577"/>
                  <a:pt x="15268467" y="19089469"/>
                  <a:pt x="15118951" y="19118226"/>
                </a:cubicBezTo>
                <a:cubicBezTo>
                  <a:pt x="14969435" y="19146983"/>
                  <a:pt x="14981907" y="19105847"/>
                  <a:pt x="14860306" y="19118226"/>
                </a:cubicBezTo>
                <a:cubicBezTo>
                  <a:pt x="14738706" y="19130605"/>
                  <a:pt x="14656355" y="19111368"/>
                  <a:pt x="14601662" y="19118226"/>
                </a:cubicBezTo>
                <a:cubicBezTo>
                  <a:pt x="14546969" y="19125084"/>
                  <a:pt x="14268149" y="19078216"/>
                  <a:pt x="14013833" y="19118226"/>
                </a:cubicBezTo>
                <a:cubicBezTo>
                  <a:pt x="13759517" y="19158236"/>
                  <a:pt x="13386277" y="19090706"/>
                  <a:pt x="13096821" y="19118226"/>
                </a:cubicBezTo>
                <a:cubicBezTo>
                  <a:pt x="12807365" y="19145746"/>
                  <a:pt x="12923899" y="19096534"/>
                  <a:pt x="12838176" y="19118226"/>
                </a:cubicBezTo>
                <a:cubicBezTo>
                  <a:pt x="12752454" y="19139918"/>
                  <a:pt x="12404985" y="19049885"/>
                  <a:pt x="12250347" y="19118226"/>
                </a:cubicBezTo>
                <a:cubicBezTo>
                  <a:pt x="12095709" y="19186567"/>
                  <a:pt x="11679412" y="19048069"/>
                  <a:pt x="11333335" y="19118226"/>
                </a:cubicBezTo>
                <a:cubicBezTo>
                  <a:pt x="10987258" y="19188383"/>
                  <a:pt x="11266281" y="19113375"/>
                  <a:pt x="11239282" y="19118226"/>
                </a:cubicBezTo>
                <a:cubicBezTo>
                  <a:pt x="11212283" y="19123077"/>
                  <a:pt x="10915214" y="19107066"/>
                  <a:pt x="10816046" y="19118226"/>
                </a:cubicBezTo>
                <a:cubicBezTo>
                  <a:pt x="10716878" y="19129386"/>
                  <a:pt x="10756643" y="19113307"/>
                  <a:pt x="10721993" y="19118226"/>
                </a:cubicBezTo>
                <a:cubicBezTo>
                  <a:pt x="10687343" y="19123145"/>
                  <a:pt x="10653400" y="19112481"/>
                  <a:pt x="10627941" y="19118226"/>
                </a:cubicBezTo>
                <a:cubicBezTo>
                  <a:pt x="10602482" y="19123971"/>
                  <a:pt x="10480540" y="19098836"/>
                  <a:pt x="10369296" y="19118226"/>
                </a:cubicBezTo>
                <a:cubicBezTo>
                  <a:pt x="10258052" y="19137616"/>
                  <a:pt x="10320302" y="19111465"/>
                  <a:pt x="10275243" y="19118226"/>
                </a:cubicBezTo>
                <a:cubicBezTo>
                  <a:pt x="10230184" y="19124987"/>
                  <a:pt x="10206156" y="19114211"/>
                  <a:pt x="10181191" y="19118226"/>
                </a:cubicBezTo>
                <a:cubicBezTo>
                  <a:pt x="10156226" y="19122241"/>
                  <a:pt x="9775051" y="19063520"/>
                  <a:pt x="9593362" y="19118226"/>
                </a:cubicBezTo>
                <a:cubicBezTo>
                  <a:pt x="9411673" y="19172932"/>
                  <a:pt x="9521426" y="19115429"/>
                  <a:pt x="9499310" y="19118226"/>
                </a:cubicBezTo>
                <a:cubicBezTo>
                  <a:pt x="9477194" y="19121023"/>
                  <a:pt x="9337718" y="19096651"/>
                  <a:pt x="9240665" y="19118226"/>
                </a:cubicBezTo>
                <a:cubicBezTo>
                  <a:pt x="9143612" y="19139801"/>
                  <a:pt x="8999629" y="19097693"/>
                  <a:pt x="8817429" y="19118226"/>
                </a:cubicBezTo>
                <a:cubicBezTo>
                  <a:pt x="8635229" y="19138759"/>
                  <a:pt x="8746460" y="19108741"/>
                  <a:pt x="8723376" y="19118226"/>
                </a:cubicBezTo>
                <a:cubicBezTo>
                  <a:pt x="8700292" y="19127711"/>
                  <a:pt x="8468168" y="19073675"/>
                  <a:pt x="8300139" y="19118226"/>
                </a:cubicBezTo>
                <a:cubicBezTo>
                  <a:pt x="8132110" y="19162777"/>
                  <a:pt x="7841052" y="19092715"/>
                  <a:pt x="7383127" y="19118226"/>
                </a:cubicBezTo>
                <a:cubicBezTo>
                  <a:pt x="6925202" y="19143737"/>
                  <a:pt x="6808987" y="19040269"/>
                  <a:pt x="6630706" y="19118226"/>
                </a:cubicBezTo>
                <a:cubicBezTo>
                  <a:pt x="6452425" y="19196183"/>
                  <a:pt x="6578232" y="19117828"/>
                  <a:pt x="6536654" y="19118226"/>
                </a:cubicBezTo>
                <a:cubicBezTo>
                  <a:pt x="6495076" y="19118624"/>
                  <a:pt x="6386270" y="19094819"/>
                  <a:pt x="6278009" y="19118226"/>
                </a:cubicBezTo>
                <a:cubicBezTo>
                  <a:pt x="6169749" y="19141633"/>
                  <a:pt x="6217304" y="19116514"/>
                  <a:pt x="6183957" y="19118226"/>
                </a:cubicBezTo>
                <a:cubicBezTo>
                  <a:pt x="6150610" y="19119938"/>
                  <a:pt x="5961416" y="19111359"/>
                  <a:pt x="5760720" y="19118226"/>
                </a:cubicBezTo>
                <a:cubicBezTo>
                  <a:pt x="5560024" y="19125093"/>
                  <a:pt x="5708509" y="19109604"/>
                  <a:pt x="5666667" y="19118226"/>
                </a:cubicBezTo>
                <a:cubicBezTo>
                  <a:pt x="5624825" y="19126848"/>
                  <a:pt x="5191288" y="19084346"/>
                  <a:pt x="4749655" y="19118226"/>
                </a:cubicBezTo>
                <a:cubicBezTo>
                  <a:pt x="4308022" y="19152106"/>
                  <a:pt x="4356633" y="19066836"/>
                  <a:pt x="3997234" y="19118226"/>
                </a:cubicBezTo>
                <a:cubicBezTo>
                  <a:pt x="3637835" y="19169616"/>
                  <a:pt x="3362990" y="19069688"/>
                  <a:pt x="3080222" y="19118226"/>
                </a:cubicBezTo>
                <a:cubicBezTo>
                  <a:pt x="2797454" y="19166764"/>
                  <a:pt x="3009145" y="19116692"/>
                  <a:pt x="2986169" y="19118226"/>
                </a:cubicBezTo>
                <a:cubicBezTo>
                  <a:pt x="2963193" y="19119760"/>
                  <a:pt x="2921199" y="19110223"/>
                  <a:pt x="2892117" y="19118226"/>
                </a:cubicBezTo>
                <a:cubicBezTo>
                  <a:pt x="2863035" y="19126229"/>
                  <a:pt x="2209471" y="19088551"/>
                  <a:pt x="1975104" y="19118226"/>
                </a:cubicBezTo>
                <a:cubicBezTo>
                  <a:pt x="1740737" y="19147901"/>
                  <a:pt x="1726857" y="19098401"/>
                  <a:pt x="1551867" y="19118226"/>
                </a:cubicBezTo>
                <a:cubicBezTo>
                  <a:pt x="1376877" y="19138051"/>
                  <a:pt x="1286050" y="19087663"/>
                  <a:pt x="1128631" y="19118226"/>
                </a:cubicBezTo>
                <a:cubicBezTo>
                  <a:pt x="971212" y="19148789"/>
                  <a:pt x="825857" y="19087993"/>
                  <a:pt x="705394" y="19118226"/>
                </a:cubicBezTo>
                <a:cubicBezTo>
                  <a:pt x="584931" y="19148459"/>
                  <a:pt x="350577" y="19115308"/>
                  <a:pt x="0" y="19118226"/>
                </a:cubicBezTo>
                <a:cubicBezTo>
                  <a:pt x="-15592" y="18843829"/>
                  <a:pt x="23350" y="18711913"/>
                  <a:pt x="0" y="18520781"/>
                </a:cubicBezTo>
                <a:cubicBezTo>
                  <a:pt x="-23350" y="18329649"/>
                  <a:pt x="14529" y="18049715"/>
                  <a:pt x="0" y="17732155"/>
                </a:cubicBezTo>
                <a:cubicBezTo>
                  <a:pt x="-14529" y="17414595"/>
                  <a:pt x="71457" y="17156295"/>
                  <a:pt x="0" y="16752346"/>
                </a:cubicBezTo>
                <a:cubicBezTo>
                  <a:pt x="-71457" y="16348397"/>
                  <a:pt x="19005" y="16596310"/>
                  <a:pt x="0" y="16537265"/>
                </a:cubicBezTo>
                <a:cubicBezTo>
                  <a:pt x="-19005" y="16478220"/>
                  <a:pt x="62627" y="16002336"/>
                  <a:pt x="0" y="15748639"/>
                </a:cubicBezTo>
                <a:cubicBezTo>
                  <a:pt x="-62627" y="15494942"/>
                  <a:pt x="28731" y="15458864"/>
                  <a:pt x="0" y="15342376"/>
                </a:cubicBezTo>
                <a:cubicBezTo>
                  <a:pt x="-28731" y="15225888"/>
                  <a:pt x="26208" y="14873626"/>
                  <a:pt x="0" y="14553750"/>
                </a:cubicBezTo>
                <a:cubicBezTo>
                  <a:pt x="-26208" y="14233874"/>
                  <a:pt x="29237" y="14334330"/>
                  <a:pt x="0" y="14147487"/>
                </a:cubicBezTo>
                <a:cubicBezTo>
                  <a:pt x="-29237" y="13960644"/>
                  <a:pt x="38271" y="13925471"/>
                  <a:pt x="0" y="13741225"/>
                </a:cubicBezTo>
                <a:cubicBezTo>
                  <a:pt x="-38271" y="13556979"/>
                  <a:pt x="8750" y="13373415"/>
                  <a:pt x="0" y="13143780"/>
                </a:cubicBezTo>
                <a:cubicBezTo>
                  <a:pt x="-8750" y="12914146"/>
                  <a:pt x="9229" y="12559572"/>
                  <a:pt x="0" y="12355154"/>
                </a:cubicBezTo>
                <a:cubicBezTo>
                  <a:pt x="-9229" y="12150736"/>
                  <a:pt x="23628" y="12078247"/>
                  <a:pt x="0" y="11948891"/>
                </a:cubicBezTo>
                <a:cubicBezTo>
                  <a:pt x="-23628" y="11819535"/>
                  <a:pt x="590" y="11931070"/>
                  <a:pt x="0" y="11924993"/>
                </a:cubicBezTo>
                <a:cubicBezTo>
                  <a:pt x="-590" y="11918916"/>
                  <a:pt x="29588" y="11353151"/>
                  <a:pt x="0" y="10945184"/>
                </a:cubicBezTo>
                <a:cubicBezTo>
                  <a:pt x="-29588" y="10537217"/>
                  <a:pt x="1696" y="10928328"/>
                  <a:pt x="0" y="10921287"/>
                </a:cubicBezTo>
                <a:cubicBezTo>
                  <a:pt x="-1696" y="10914246"/>
                  <a:pt x="73" y="10450685"/>
                  <a:pt x="0" y="10323842"/>
                </a:cubicBezTo>
                <a:cubicBezTo>
                  <a:pt x="-73" y="10196999"/>
                  <a:pt x="9367" y="10092147"/>
                  <a:pt x="0" y="9917580"/>
                </a:cubicBezTo>
                <a:cubicBezTo>
                  <a:pt x="-9367" y="9743013"/>
                  <a:pt x="27075" y="9424724"/>
                  <a:pt x="0" y="9128953"/>
                </a:cubicBezTo>
                <a:cubicBezTo>
                  <a:pt x="-27075" y="8833182"/>
                  <a:pt x="56662" y="8710340"/>
                  <a:pt x="0" y="8340326"/>
                </a:cubicBezTo>
                <a:cubicBezTo>
                  <a:pt x="-56662" y="7970312"/>
                  <a:pt x="6655" y="7835542"/>
                  <a:pt x="0" y="7551699"/>
                </a:cubicBezTo>
                <a:cubicBezTo>
                  <a:pt x="-6655" y="7267856"/>
                  <a:pt x="55205" y="7209109"/>
                  <a:pt x="0" y="6954255"/>
                </a:cubicBezTo>
                <a:cubicBezTo>
                  <a:pt x="-55205" y="6699401"/>
                  <a:pt x="553" y="6937490"/>
                  <a:pt x="0" y="6930357"/>
                </a:cubicBezTo>
                <a:cubicBezTo>
                  <a:pt x="-553" y="6923224"/>
                  <a:pt x="18362" y="6639344"/>
                  <a:pt x="0" y="6524095"/>
                </a:cubicBezTo>
                <a:cubicBezTo>
                  <a:pt x="-18362" y="6408846"/>
                  <a:pt x="90387" y="5983928"/>
                  <a:pt x="0" y="5735468"/>
                </a:cubicBezTo>
                <a:cubicBezTo>
                  <a:pt x="-90387" y="5487008"/>
                  <a:pt x="55845" y="5357951"/>
                  <a:pt x="0" y="5138023"/>
                </a:cubicBezTo>
                <a:cubicBezTo>
                  <a:pt x="-55845" y="4918095"/>
                  <a:pt x="7257" y="4909938"/>
                  <a:pt x="0" y="4731761"/>
                </a:cubicBezTo>
                <a:cubicBezTo>
                  <a:pt x="-7257" y="4553584"/>
                  <a:pt x="40079" y="4310516"/>
                  <a:pt x="0" y="3943134"/>
                </a:cubicBezTo>
                <a:cubicBezTo>
                  <a:pt x="-40079" y="3575752"/>
                  <a:pt x="48559" y="3684766"/>
                  <a:pt x="0" y="3536872"/>
                </a:cubicBezTo>
                <a:cubicBezTo>
                  <a:pt x="-48559" y="3388978"/>
                  <a:pt x="42089" y="3141164"/>
                  <a:pt x="0" y="2748245"/>
                </a:cubicBezTo>
                <a:cubicBezTo>
                  <a:pt x="-42089" y="2355326"/>
                  <a:pt x="27235" y="2511153"/>
                  <a:pt x="0" y="2341983"/>
                </a:cubicBezTo>
                <a:cubicBezTo>
                  <a:pt x="-27235" y="2172813"/>
                  <a:pt x="46229" y="1846729"/>
                  <a:pt x="0" y="1553356"/>
                </a:cubicBezTo>
                <a:cubicBezTo>
                  <a:pt x="-46229" y="1259983"/>
                  <a:pt x="12156" y="1140436"/>
                  <a:pt x="0" y="955911"/>
                </a:cubicBezTo>
                <a:cubicBezTo>
                  <a:pt x="-12156" y="771387"/>
                  <a:pt x="5460" y="726578"/>
                  <a:pt x="0" y="549649"/>
                </a:cubicBezTo>
                <a:cubicBezTo>
                  <a:pt x="-5460" y="372720"/>
                  <a:pt x="57038" y="251624"/>
                  <a:pt x="0" y="0"/>
                </a:cubicBezTo>
                <a:close/>
              </a:path>
              <a:path w="16459200" h="19118226" stroke="0" extrusionOk="0">
                <a:moveTo>
                  <a:pt x="0" y="0"/>
                </a:moveTo>
                <a:cubicBezTo>
                  <a:pt x="205438" y="-39397"/>
                  <a:pt x="298216" y="23311"/>
                  <a:pt x="423237" y="0"/>
                </a:cubicBezTo>
                <a:cubicBezTo>
                  <a:pt x="548258" y="-23311"/>
                  <a:pt x="470919" y="4970"/>
                  <a:pt x="517289" y="0"/>
                </a:cubicBezTo>
                <a:cubicBezTo>
                  <a:pt x="563659" y="-4970"/>
                  <a:pt x="1007532" y="68253"/>
                  <a:pt x="1434302" y="0"/>
                </a:cubicBezTo>
                <a:cubicBezTo>
                  <a:pt x="1861072" y="-68253"/>
                  <a:pt x="1658778" y="24266"/>
                  <a:pt x="1857538" y="0"/>
                </a:cubicBezTo>
                <a:cubicBezTo>
                  <a:pt x="2056298" y="-24266"/>
                  <a:pt x="2083104" y="25405"/>
                  <a:pt x="2280775" y="0"/>
                </a:cubicBezTo>
                <a:cubicBezTo>
                  <a:pt x="2478446" y="-25405"/>
                  <a:pt x="2970613" y="12721"/>
                  <a:pt x="3197787" y="0"/>
                </a:cubicBezTo>
                <a:cubicBezTo>
                  <a:pt x="3424961" y="-12721"/>
                  <a:pt x="3356516" y="14472"/>
                  <a:pt x="3456432" y="0"/>
                </a:cubicBezTo>
                <a:cubicBezTo>
                  <a:pt x="3556348" y="-14472"/>
                  <a:pt x="4159828" y="84184"/>
                  <a:pt x="4373445" y="0"/>
                </a:cubicBezTo>
                <a:cubicBezTo>
                  <a:pt x="4587062" y="-84184"/>
                  <a:pt x="5102403" y="98200"/>
                  <a:pt x="5290457" y="0"/>
                </a:cubicBezTo>
                <a:cubicBezTo>
                  <a:pt x="5478511" y="-98200"/>
                  <a:pt x="5618036" y="42774"/>
                  <a:pt x="5878286" y="0"/>
                </a:cubicBezTo>
                <a:cubicBezTo>
                  <a:pt x="6138536" y="-42774"/>
                  <a:pt x="6603154" y="19914"/>
                  <a:pt x="6795298" y="0"/>
                </a:cubicBezTo>
                <a:cubicBezTo>
                  <a:pt x="6987442" y="-19914"/>
                  <a:pt x="7126423" y="30847"/>
                  <a:pt x="7218535" y="0"/>
                </a:cubicBezTo>
                <a:cubicBezTo>
                  <a:pt x="7310647" y="-30847"/>
                  <a:pt x="7458666" y="25482"/>
                  <a:pt x="7641771" y="0"/>
                </a:cubicBezTo>
                <a:cubicBezTo>
                  <a:pt x="7824876" y="-25482"/>
                  <a:pt x="8125063" y="72651"/>
                  <a:pt x="8394192" y="0"/>
                </a:cubicBezTo>
                <a:cubicBezTo>
                  <a:pt x="8663321" y="-72651"/>
                  <a:pt x="8707750" y="44239"/>
                  <a:pt x="8817429" y="0"/>
                </a:cubicBezTo>
                <a:cubicBezTo>
                  <a:pt x="8927108" y="-44239"/>
                  <a:pt x="9422701" y="83610"/>
                  <a:pt x="9734441" y="0"/>
                </a:cubicBezTo>
                <a:cubicBezTo>
                  <a:pt x="10046181" y="-83610"/>
                  <a:pt x="10284212" y="10876"/>
                  <a:pt x="10651454" y="0"/>
                </a:cubicBezTo>
                <a:cubicBezTo>
                  <a:pt x="11018696" y="-10876"/>
                  <a:pt x="10966116" y="41825"/>
                  <a:pt x="11239282" y="0"/>
                </a:cubicBezTo>
                <a:cubicBezTo>
                  <a:pt x="11512448" y="-41825"/>
                  <a:pt x="11474016" y="10233"/>
                  <a:pt x="11662519" y="0"/>
                </a:cubicBezTo>
                <a:cubicBezTo>
                  <a:pt x="11851022" y="-10233"/>
                  <a:pt x="11725042" y="5845"/>
                  <a:pt x="11756571" y="0"/>
                </a:cubicBezTo>
                <a:cubicBezTo>
                  <a:pt x="11788100" y="-5845"/>
                  <a:pt x="11924415" y="9012"/>
                  <a:pt x="12015216" y="0"/>
                </a:cubicBezTo>
                <a:cubicBezTo>
                  <a:pt x="12106017" y="-9012"/>
                  <a:pt x="12153962" y="20138"/>
                  <a:pt x="12273861" y="0"/>
                </a:cubicBezTo>
                <a:cubicBezTo>
                  <a:pt x="12393761" y="-20138"/>
                  <a:pt x="12572234" y="22644"/>
                  <a:pt x="12697097" y="0"/>
                </a:cubicBezTo>
                <a:cubicBezTo>
                  <a:pt x="12821960" y="-22644"/>
                  <a:pt x="13301502" y="19038"/>
                  <a:pt x="13614110" y="0"/>
                </a:cubicBezTo>
                <a:cubicBezTo>
                  <a:pt x="13926718" y="-19038"/>
                  <a:pt x="13972291" y="13382"/>
                  <a:pt x="14201938" y="0"/>
                </a:cubicBezTo>
                <a:cubicBezTo>
                  <a:pt x="14431585" y="-13382"/>
                  <a:pt x="14472268" y="44483"/>
                  <a:pt x="14625175" y="0"/>
                </a:cubicBezTo>
                <a:cubicBezTo>
                  <a:pt x="14778082" y="-44483"/>
                  <a:pt x="14696193" y="1758"/>
                  <a:pt x="14719227" y="0"/>
                </a:cubicBezTo>
                <a:cubicBezTo>
                  <a:pt x="14742261" y="-1758"/>
                  <a:pt x="14773001" y="3197"/>
                  <a:pt x="14813280" y="0"/>
                </a:cubicBezTo>
                <a:cubicBezTo>
                  <a:pt x="14853559" y="-3197"/>
                  <a:pt x="15203130" y="47948"/>
                  <a:pt x="15565701" y="0"/>
                </a:cubicBezTo>
                <a:cubicBezTo>
                  <a:pt x="15928272" y="-47948"/>
                  <a:pt x="15695866" y="31037"/>
                  <a:pt x="15824345" y="0"/>
                </a:cubicBezTo>
                <a:cubicBezTo>
                  <a:pt x="15952824" y="-31037"/>
                  <a:pt x="16284941" y="49437"/>
                  <a:pt x="16459200" y="0"/>
                </a:cubicBezTo>
                <a:cubicBezTo>
                  <a:pt x="16486830" y="113104"/>
                  <a:pt x="16456045" y="273319"/>
                  <a:pt x="16459200" y="406262"/>
                </a:cubicBezTo>
                <a:cubicBezTo>
                  <a:pt x="16462355" y="539205"/>
                  <a:pt x="16406235" y="812338"/>
                  <a:pt x="16459200" y="1003707"/>
                </a:cubicBezTo>
                <a:cubicBezTo>
                  <a:pt x="16512165" y="1195077"/>
                  <a:pt x="16451427" y="1594603"/>
                  <a:pt x="16459200" y="1792334"/>
                </a:cubicBezTo>
                <a:cubicBezTo>
                  <a:pt x="16466973" y="1990065"/>
                  <a:pt x="16439058" y="2045849"/>
                  <a:pt x="16459200" y="2198596"/>
                </a:cubicBezTo>
                <a:cubicBezTo>
                  <a:pt x="16479342" y="2351343"/>
                  <a:pt x="16413459" y="2520678"/>
                  <a:pt x="16459200" y="2796041"/>
                </a:cubicBezTo>
                <a:cubicBezTo>
                  <a:pt x="16504941" y="3071405"/>
                  <a:pt x="16361948" y="3319604"/>
                  <a:pt x="16459200" y="3775850"/>
                </a:cubicBezTo>
                <a:cubicBezTo>
                  <a:pt x="16556452" y="4232096"/>
                  <a:pt x="16435762" y="3902601"/>
                  <a:pt x="16459200" y="3990930"/>
                </a:cubicBezTo>
                <a:cubicBezTo>
                  <a:pt x="16482638" y="4079259"/>
                  <a:pt x="16410443" y="4594970"/>
                  <a:pt x="16459200" y="4779557"/>
                </a:cubicBezTo>
                <a:cubicBezTo>
                  <a:pt x="16507957" y="4964144"/>
                  <a:pt x="16449576" y="4935853"/>
                  <a:pt x="16459200" y="4994637"/>
                </a:cubicBezTo>
                <a:cubicBezTo>
                  <a:pt x="16468824" y="5053421"/>
                  <a:pt x="16432781" y="5388152"/>
                  <a:pt x="16459200" y="5592081"/>
                </a:cubicBezTo>
                <a:cubicBezTo>
                  <a:pt x="16485619" y="5796010"/>
                  <a:pt x="16379582" y="6099020"/>
                  <a:pt x="16459200" y="6380708"/>
                </a:cubicBezTo>
                <a:cubicBezTo>
                  <a:pt x="16538818" y="6662396"/>
                  <a:pt x="16456715" y="6394693"/>
                  <a:pt x="16459200" y="6404606"/>
                </a:cubicBezTo>
                <a:cubicBezTo>
                  <a:pt x="16461685" y="6414519"/>
                  <a:pt x="16459012" y="6420569"/>
                  <a:pt x="16459200" y="6428503"/>
                </a:cubicBezTo>
                <a:cubicBezTo>
                  <a:pt x="16459388" y="6436437"/>
                  <a:pt x="16381941" y="7105903"/>
                  <a:pt x="16459200" y="7408313"/>
                </a:cubicBezTo>
                <a:cubicBezTo>
                  <a:pt x="16536459" y="7710723"/>
                  <a:pt x="16424864" y="7816541"/>
                  <a:pt x="16459200" y="8005757"/>
                </a:cubicBezTo>
                <a:cubicBezTo>
                  <a:pt x="16493536" y="8194973"/>
                  <a:pt x="16456724" y="8020892"/>
                  <a:pt x="16459200" y="8029655"/>
                </a:cubicBezTo>
                <a:cubicBezTo>
                  <a:pt x="16461676" y="8038418"/>
                  <a:pt x="16433080" y="8364776"/>
                  <a:pt x="16459200" y="8627099"/>
                </a:cubicBezTo>
                <a:cubicBezTo>
                  <a:pt x="16485320" y="8889422"/>
                  <a:pt x="16439152" y="9397739"/>
                  <a:pt x="16459200" y="9606909"/>
                </a:cubicBezTo>
                <a:cubicBezTo>
                  <a:pt x="16479248" y="9816079"/>
                  <a:pt x="16459049" y="9856958"/>
                  <a:pt x="16459200" y="10013171"/>
                </a:cubicBezTo>
                <a:cubicBezTo>
                  <a:pt x="16459351" y="10169384"/>
                  <a:pt x="16457323" y="10248080"/>
                  <a:pt x="16459200" y="10419433"/>
                </a:cubicBezTo>
                <a:cubicBezTo>
                  <a:pt x="16461077" y="10590786"/>
                  <a:pt x="16396427" y="10854227"/>
                  <a:pt x="16459200" y="11016878"/>
                </a:cubicBezTo>
                <a:cubicBezTo>
                  <a:pt x="16521973" y="11179530"/>
                  <a:pt x="16371017" y="11533026"/>
                  <a:pt x="16459200" y="11805505"/>
                </a:cubicBezTo>
                <a:cubicBezTo>
                  <a:pt x="16547383" y="12077984"/>
                  <a:pt x="16437341" y="12298061"/>
                  <a:pt x="16459200" y="12594131"/>
                </a:cubicBezTo>
                <a:cubicBezTo>
                  <a:pt x="16481059" y="12890201"/>
                  <a:pt x="16398931" y="13144148"/>
                  <a:pt x="16459200" y="13382758"/>
                </a:cubicBezTo>
                <a:cubicBezTo>
                  <a:pt x="16519469" y="13621368"/>
                  <a:pt x="16352204" y="13983218"/>
                  <a:pt x="16459200" y="14362567"/>
                </a:cubicBezTo>
                <a:cubicBezTo>
                  <a:pt x="16566196" y="14741916"/>
                  <a:pt x="16446123" y="14680724"/>
                  <a:pt x="16459200" y="14960012"/>
                </a:cubicBezTo>
                <a:cubicBezTo>
                  <a:pt x="16472277" y="15239301"/>
                  <a:pt x="16456839" y="15427579"/>
                  <a:pt x="16459200" y="15748639"/>
                </a:cubicBezTo>
                <a:cubicBezTo>
                  <a:pt x="16461561" y="16069699"/>
                  <a:pt x="16406498" y="16106599"/>
                  <a:pt x="16459200" y="16346083"/>
                </a:cubicBezTo>
                <a:cubicBezTo>
                  <a:pt x="16511902" y="16585567"/>
                  <a:pt x="16457638" y="16684586"/>
                  <a:pt x="16459200" y="16943528"/>
                </a:cubicBezTo>
                <a:cubicBezTo>
                  <a:pt x="16460762" y="17202470"/>
                  <a:pt x="16415537" y="17417107"/>
                  <a:pt x="16459200" y="17540972"/>
                </a:cubicBezTo>
                <a:cubicBezTo>
                  <a:pt x="16502863" y="17664837"/>
                  <a:pt x="16458895" y="17555256"/>
                  <a:pt x="16459200" y="17564870"/>
                </a:cubicBezTo>
                <a:cubicBezTo>
                  <a:pt x="16459505" y="17574484"/>
                  <a:pt x="16401743" y="17963558"/>
                  <a:pt x="16459200" y="18353497"/>
                </a:cubicBezTo>
                <a:cubicBezTo>
                  <a:pt x="16516657" y="18743436"/>
                  <a:pt x="16456790" y="18371828"/>
                  <a:pt x="16459200" y="18377395"/>
                </a:cubicBezTo>
                <a:cubicBezTo>
                  <a:pt x="16461610" y="18382962"/>
                  <a:pt x="16378730" y="18849970"/>
                  <a:pt x="16459200" y="19118226"/>
                </a:cubicBezTo>
                <a:cubicBezTo>
                  <a:pt x="16057706" y="19218964"/>
                  <a:pt x="15945557" y="19040320"/>
                  <a:pt x="15542187" y="19118226"/>
                </a:cubicBezTo>
                <a:cubicBezTo>
                  <a:pt x="15138817" y="19196132"/>
                  <a:pt x="15377979" y="19105464"/>
                  <a:pt x="15283543" y="19118226"/>
                </a:cubicBezTo>
                <a:cubicBezTo>
                  <a:pt x="15189107" y="19130988"/>
                  <a:pt x="15234079" y="19111440"/>
                  <a:pt x="15189490" y="19118226"/>
                </a:cubicBezTo>
                <a:cubicBezTo>
                  <a:pt x="15144901" y="19125012"/>
                  <a:pt x="15054653" y="19112311"/>
                  <a:pt x="14930846" y="19118226"/>
                </a:cubicBezTo>
                <a:cubicBezTo>
                  <a:pt x="14807039" y="19124141"/>
                  <a:pt x="14773911" y="19089368"/>
                  <a:pt x="14672201" y="19118226"/>
                </a:cubicBezTo>
                <a:cubicBezTo>
                  <a:pt x="14570492" y="19147084"/>
                  <a:pt x="14359927" y="19074863"/>
                  <a:pt x="14084373" y="19118226"/>
                </a:cubicBezTo>
                <a:cubicBezTo>
                  <a:pt x="13808819" y="19161589"/>
                  <a:pt x="13672458" y="19107047"/>
                  <a:pt x="13496544" y="19118226"/>
                </a:cubicBezTo>
                <a:cubicBezTo>
                  <a:pt x="13320630" y="19129405"/>
                  <a:pt x="13234141" y="19103866"/>
                  <a:pt x="13073307" y="19118226"/>
                </a:cubicBezTo>
                <a:cubicBezTo>
                  <a:pt x="12912473" y="19132586"/>
                  <a:pt x="12583917" y="19016634"/>
                  <a:pt x="12156295" y="19118226"/>
                </a:cubicBezTo>
                <a:cubicBezTo>
                  <a:pt x="11728673" y="19219818"/>
                  <a:pt x="12018104" y="19087727"/>
                  <a:pt x="11897650" y="19118226"/>
                </a:cubicBezTo>
                <a:cubicBezTo>
                  <a:pt x="11777197" y="19148725"/>
                  <a:pt x="11407554" y="19028673"/>
                  <a:pt x="10980638" y="19118226"/>
                </a:cubicBezTo>
                <a:cubicBezTo>
                  <a:pt x="10553722" y="19207779"/>
                  <a:pt x="10781314" y="19096655"/>
                  <a:pt x="10721993" y="19118226"/>
                </a:cubicBezTo>
                <a:cubicBezTo>
                  <a:pt x="10662673" y="19139797"/>
                  <a:pt x="10240071" y="19080698"/>
                  <a:pt x="9969573" y="19118226"/>
                </a:cubicBezTo>
                <a:cubicBezTo>
                  <a:pt x="9699075" y="19155754"/>
                  <a:pt x="9242624" y="19015702"/>
                  <a:pt x="9052560" y="19118226"/>
                </a:cubicBezTo>
                <a:cubicBezTo>
                  <a:pt x="8862496" y="19220750"/>
                  <a:pt x="8991628" y="19111489"/>
                  <a:pt x="8958507" y="19118226"/>
                </a:cubicBezTo>
                <a:cubicBezTo>
                  <a:pt x="8925386" y="19124963"/>
                  <a:pt x="8338710" y="19087827"/>
                  <a:pt x="8041495" y="19118226"/>
                </a:cubicBezTo>
                <a:cubicBezTo>
                  <a:pt x="7744280" y="19148625"/>
                  <a:pt x="7467679" y="19092924"/>
                  <a:pt x="7124482" y="19118226"/>
                </a:cubicBezTo>
                <a:cubicBezTo>
                  <a:pt x="6781285" y="19143528"/>
                  <a:pt x="7056001" y="19111900"/>
                  <a:pt x="7030430" y="19118226"/>
                </a:cubicBezTo>
                <a:cubicBezTo>
                  <a:pt x="7004859" y="19124552"/>
                  <a:pt x="6603605" y="19078451"/>
                  <a:pt x="6442601" y="19118226"/>
                </a:cubicBezTo>
                <a:cubicBezTo>
                  <a:pt x="6281597" y="19158001"/>
                  <a:pt x="6230060" y="19093684"/>
                  <a:pt x="6019365" y="19118226"/>
                </a:cubicBezTo>
                <a:cubicBezTo>
                  <a:pt x="5808670" y="19142768"/>
                  <a:pt x="5700390" y="19106365"/>
                  <a:pt x="5596128" y="19118226"/>
                </a:cubicBezTo>
                <a:cubicBezTo>
                  <a:pt x="5491866" y="19130087"/>
                  <a:pt x="5281635" y="19078881"/>
                  <a:pt x="5172891" y="19118226"/>
                </a:cubicBezTo>
                <a:cubicBezTo>
                  <a:pt x="5064147" y="19157571"/>
                  <a:pt x="5109059" y="19112566"/>
                  <a:pt x="5078839" y="19118226"/>
                </a:cubicBezTo>
                <a:cubicBezTo>
                  <a:pt x="5048619" y="19123886"/>
                  <a:pt x="4482663" y="19091290"/>
                  <a:pt x="4161826" y="19118226"/>
                </a:cubicBezTo>
                <a:cubicBezTo>
                  <a:pt x="3840989" y="19145162"/>
                  <a:pt x="3447404" y="19093031"/>
                  <a:pt x="3244814" y="19118226"/>
                </a:cubicBezTo>
                <a:cubicBezTo>
                  <a:pt x="3042224" y="19143421"/>
                  <a:pt x="3184000" y="19108917"/>
                  <a:pt x="3150761" y="19118226"/>
                </a:cubicBezTo>
                <a:cubicBezTo>
                  <a:pt x="3117522" y="19127535"/>
                  <a:pt x="3002848" y="19112954"/>
                  <a:pt x="2892117" y="19118226"/>
                </a:cubicBezTo>
                <a:cubicBezTo>
                  <a:pt x="2781386" y="19123498"/>
                  <a:pt x="2533456" y="19075839"/>
                  <a:pt x="2304288" y="19118226"/>
                </a:cubicBezTo>
                <a:cubicBezTo>
                  <a:pt x="2075120" y="19160613"/>
                  <a:pt x="1770753" y="19094734"/>
                  <a:pt x="1551867" y="19118226"/>
                </a:cubicBezTo>
                <a:cubicBezTo>
                  <a:pt x="1332981" y="19141718"/>
                  <a:pt x="1228027" y="19110443"/>
                  <a:pt x="1128631" y="19118226"/>
                </a:cubicBezTo>
                <a:cubicBezTo>
                  <a:pt x="1029235" y="19126009"/>
                  <a:pt x="942837" y="19107996"/>
                  <a:pt x="869986" y="19118226"/>
                </a:cubicBezTo>
                <a:cubicBezTo>
                  <a:pt x="797135" y="19128456"/>
                  <a:pt x="716202" y="19116959"/>
                  <a:pt x="611342" y="19118226"/>
                </a:cubicBezTo>
                <a:cubicBezTo>
                  <a:pt x="506482" y="19119493"/>
                  <a:pt x="148819" y="19104160"/>
                  <a:pt x="0" y="19118226"/>
                </a:cubicBezTo>
                <a:cubicBezTo>
                  <a:pt x="-2216" y="19109050"/>
                  <a:pt x="1955" y="19105740"/>
                  <a:pt x="0" y="19094328"/>
                </a:cubicBezTo>
                <a:cubicBezTo>
                  <a:pt x="-1955" y="19082916"/>
                  <a:pt x="5778" y="18955590"/>
                  <a:pt x="0" y="18879248"/>
                </a:cubicBezTo>
                <a:cubicBezTo>
                  <a:pt x="-5778" y="18802906"/>
                  <a:pt x="38794" y="18192917"/>
                  <a:pt x="0" y="17899439"/>
                </a:cubicBezTo>
                <a:cubicBezTo>
                  <a:pt x="-38794" y="17605961"/>
                  <a:pt x="58399" y="17140900"/>
                  <a:pt x="0" y="16919630"/>
                </a:cubicBezTo>
                <a:cubicBezTo>
                  <a:pt x="-58399" y="16698360"/>
                  <a:pt x="62625" y="16605571"/>
                  <a:pt x="0" y="16322185"/>
                </a:cubicBezTo>
                <a:cubicBezTo>
                  <a:pt x="-62625" y="16038799"/>
                  <a:pt x="1907" y="16305648"/>
                  <a:pt x="0" y="16298288"/>
                </a:cubicBezTo>
                <a:cubicBezTo>
                  <a:pt x="-1907" y="16290928"/>
                  <a:pt x="2510" y="16280761"/>
                  <a:pt x="0" y="16274390"/>
                </a:cubicBezTo>
                <a:cubicBezTo>
                  <a:pt x="-2510" y="16268019"/>
                  <a:pt x="6591" y="15496012"/>
                  <a:pt x="0" y="15294581"/>
                </a:cubicBezTo>
                <a:cubicBezTo>
                  <a:pt x="-6591" y="15093150"/>
                  <a:pt x="4191" y="15024531"/>
                  <a:pt x="0" y="14888318"/>
                </a:cubicBezTo>
                <a:cubicBezTo>
                  <a:pt x="-4191" y="14752105"/>
                  <a:pt x="114926" y="14235743"/>
                  <a:pt x="0" y="13908509"/>
                </a:cubicBezTo>
                <a:cubicBezTo>
                  <a:pt x="-114926" y="13581275"/>
                  <a:pt x="51074" y="13504959"/>
                  <a:pt x="0" y="13311065"/>
                </a:cubicBezTo>
                <a:cubicBezTo>
                  <a:pt x="-51074" y="13117171"/>
                  <a:pt x="1814" y="13297721"/>
                  <a:pt x="0" y="13287167"/>
                </a:cubicBezTo>
                <a:cubicBezTo>
                  <a:pt x="-1814" y="13276613"/>
                  <a:pt x="12302" y="13126747"/>
                  <a:pt x="0" y="13072087"/>
                </a:cubicBezTo>
                <a:cubicBezTo>
                  <a:pt x="-12302" y="13017427"/>
                  <a:pt x="34749" y="12861221"/>
                  <a:pt x="0" y="12665825"/>
                </a:cubicBezTo>
                <a:cubicBezTo>
                  <a:pt x="-34749" y="12470429"/>
                  <a:pt x="26101" y="12082341"/>
                  <a:pt x="0" y="11877198"/>
                </a:cubicBezTo>
                <a:cubicBezTo>
                  <a:pt x="-26101" y="11672055"/>
                  <a:pt x="80771" y="11317266"/>
                  <a:pt x="0" y="11088571"/>
                </a:cubicBezTo>
                <a:cubicBezTo>
                  <a:pt x="-80771" y="10859876"/>
                  <a:pt x="13596" y="10630051"/>
                  <a:pt x="0" y="10491127"/>
                </a:cubicBezTo>
                <a:cubicBezTo>
                  <a:pt x="-13596" y="10352203"/>
                  <a:pt x="26922" y="10261919"/>
                  <a:pt x="0" y="10084864"/>
                </a:cubicBezTo>
                <a:cubicBezTo>
                  <a:pt x="-26922" y="9907809"/>
                  <a:pt x="107592" y="9391494"/>
                  <a:pt x="0" y="9105055"/>
                </a:cubicBezTo>
                <a:cubicBezTo>
                  <a:pt x="-107592" y="8818616"/>
                  <a:pt x="40553" y="8732362"/>
                  <a:pt x="0" y="8507611"/>
                </a:cubicBezTo>
                <a:cubicBezTo>
                  <a:pt x="-40553" y="8282860"/>
                  <a:pt x="9883" y="8392351"/>
                  <a:pt x="0" y="8292531"/>
                </a:cubicBezTo>
                <a:cubicBezTo>
                  <a:pt x="-9883" y="8192711"/>
                  <a:pt x="22783" y="8134701"/>
                  <a:pt x="0" y="8077450"/>
                </a:cubicBezTo>
                <a:cubicBezTo>
                  <a:pt x="-22783" y="8020199"/>
                  <a:pt x="467" y="8060574"/>
                  <a:pt x="0" y="8053553"/>
                </a:cubicBezTo>
                <a:cubicBezTo>
                  <a:pt x="-467" y="8046532"/>
                  <a:pt x="64623" y="7673567"/>
                  <a:pt x="0" y="7456108"/>
                </a:cubicBezTo>
                <a:cubicBezTo>
                  <a:pt x="-64623" y="7238650"/>
                  <a:pt x="12746" y="7302484"/>
                  <a:pt x="0" y="7241028"/>
                </a:cubicBezTo>
                <a:cubicBezTo>
                  <a:pt x="-12746" y="7179572"/>
                  <a:pt x="32474" y="6583802"/>
                  <a:pt x="0" y="6261219"/>
                </a:cubicBezTo>
                <a:cubicBezTo>
                  <a:pt x="-32474" y="5938636"/>
                  <a:pt x="84350" y="5850722"/>
                  <a:pt x="0" y="5472592"/>
                </a:cubicBezTo>
                <a:cubicBezTo>
                  <a:pt x="-84350" y="5094462"/>
                  <a:pt x="45676" y="5221197"/>
                  <a:pt x="0" y="5066330"/>
                </a:cubicBezTo>
                <a:cubicBezTo>
                  <a:pt x="-45676" y="4911463"/>
                  <a:pt x="59750" y="4565921"/>
                  <a:pt x="0" y="4086521"/>
                </a:cubicBezTo>
                <a:cubicBezTo>
                  <a:pt x="-59750" y="3607121"/>
                  <a:pt x="8698" y="3629718"/>
                  <a:pt x="0" y="3489076"/>
                </a:cubicBezTo>
                <a:cubicBezTo>
                  <a:pt x="-8698" y="3348435"/>
                  <a:pt x="12775" y="3371665"/>
                  <a:pt x="0" y="3273996"/>
                </a:cubicBezTo>
                <a:cubicBezTo>
                  <a:pt x="-12775" y="3176327"/>
                  <a:pt x="2609" y="2615689"/>
                  <a:pt x="0" y="2294187"/>
                </a:cubicBezTo>
                <a:cubicBezTo>
                  <a:pt x="-2609" y="1972685"/>
                  <a:pt x="7180" y="2186483"/>
                  <a:pt x="0" y="2079107"/>
                </a:cubicBezTo>
                <a:cubicBezTo>
                  <a:pt x="-7180" y="1971731"/>
                  <a:pt x="10471" y="1965801"/>
                  <a:pt x="0" y="1864027"/>
                </a:cubicBezTo>
                <a:cubicBezTo>
                  <a:pt x="-10471" y="1762253"/>
                  <a:pt x="59939" y="1519915"/>
                  <a:pt x="0" y="1266582"/>
                </a:cubicBezTo>
                <a:cubicBezTo>
                  <a:pt x="-59939" y="1013249"/>
                  <a:pt x="55507" y="369280"/>
                  <a:pt x="0" y="0"/>
                </a:cubicBez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0"/>
            <a:tileRect/>
          </a:gradFill>
          <a:ln w="1270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Rectangle 12">
            <a:extLst>
              <a:ext uri="{FF2B5EF4-FFF2-40B4-BE49-F238E27FC236}">
                <a16:creationId xmlns:a16="http://schemas.microsoft.com/office/drawing/2014/main" id="{7326BA4F-101A-4D70-A1CE-65D3EDF33B19}"/>
              </a:ext>
            </a:extLst>
          </p:cNvPr>
          <p:cNvSpPr/>
          <p:nvPr/>
        </p:nvSpPr>
        <p:spPr>
          <a:xfrm>
            <a:off x="16378518" y="2099386"/>
            <a:ext cx="16459200" cy="18966114"/>
          </a:xfrm>
          <a:custGeom>
            <a:avLst/>
            <a:gdLst>
              <a:gd name="connsiteX0" fmla="*/ 0 w 16459200"/>
              <a:gd name="connsiteY0" fmla="*/ 0 h 18966114"/>
              <a:gd name="connsiteX1" fmla="*/ 917013 w 16459200"/>
              <a:gd name="connsiteY1" fmla="*/ 0 h 18966114"/>
              <a:gd name="connsiteX2" fmla="*/ 1504841 w 16459200"/>
              <a:gd name="connsiteY2" fmla="*/ 0 h 18966114"/>
              <a:gd name="connsiteX3" fmla="*/ 1598894 w 16459200"/>
              <a:gd name="connsiteY3" fmla="*/ 0 h 18966114"/>
              <a:gd name="connsiteX4" fmla="*/ 2351314 w 16459200"/>
              <a:gd name="connsiteY4" fmla="*/ 0 h 18966114"/>
              <a:gd name="connsiteX5" fmla="*/ 3103735 w 16459200"/>
              <a:gd name="connsiteY5" fmla="*/ 0 h 18966114"/>
              <a:gd name="connsiteX6" fmla="*/ 3197787 w 16459200"/>
              <a:gd name="connsiteY6" fmla="*/ 0 h 18966114"/>
              <a:gd name="connsiteX7" fmla="*/ 3456432 w 16459200"/>
              <a:gd name="connsiteY7" fmla="*/ 0 h 18966114"/>
              <a:gd name="connsiteX8" fmla="*/ 3879669 w 16459200"/>
              <a:gd name="connsiteY8" fmla="*/ 0 h 18966114"/>
              <a:gd name="connsiteX9" fmla="*/ 4138313 w 16459200"/>
              <a:gd name="connsiteY9" fmla="*/ 0 h 18966114"/>
              <a:gd name="connsiteX10" fmla="*/ 4726142 w 16459200"/>
              <a:gd name="connsiteY10" fmla="*/ 0 h 18966114"/>
              <a:gd name="connsiteX11" fmla="*/ 4984786 w 16459200"/>
              <a:gd name="connsiteY11" fmla="*/ 0 h 18966114"/>
              <a:gd name="connsiteX12" fmla="*/ 5901799 w 16459200"/>
              <a:gd name="connsiteY12" fmla="*/ 0 h 18966114"/>
              <a:gd name="connsiteX13" fmla="*/ 6818811 w 16459200"/>
              <a:gd name="connsiteY13" fmla="*/ 0 h 18966114"/>
              <a:gd name="connsiteX14" fmla="*/ 6912864 w 16459200"/>
              <a:gd name="connsiteY14" fmla="*/ 0 h 18966114"/>
              <a:gd name="connsiteX15" fmla="*/ 7006917 w 16459200"/>
              <a:gd name="connsiteY15" fmla="*/ 0 h 18966114"/>
              <a:gd name="connsiteX16" fmla="*/ 7265561 w 16459200"/>
              <a:gd name="connsiteY16" fmla="*/ 0 h 18966114"/>
              <a:gd name="connsiteX17" fmla="*/ 7688798 w 16459200"/>
              <a:gd name="connsiteY17" fmla="*/ 0 h 18966114"/>
              <a:gd name="connsiteX18" fmla="*/ 7947442 w 16459200"/>
              <a:gd name="connsiteY18" fmla="*/ 0 h 18966114"/>
              <a:gd name="connsiteX19" fmla="*/ 8206087 w 16459200"/>
              <a:gd name="connsiteY19" fmla="*/ 0 h 18966114"/>
              <a:gd name="connsiteX20" fmla="*/ 8464731 w 16459200"/>
              <a:gd name="connsiteY20" fmla="*/ 0 h 18966114"/>
              <a:gd name="connsiteX21" fmla="*/ 9217152 w 16459200"/>
              <a:gd name="connsiteY21" fmla="*/ 0 h 18966114"/>
              <a:gd name="connsiteX22" fmla="*/ 9475797 w 16459200"/>
              <a:gd name="connsiteY22" fmla="*/ 0 h 18966114"/>
              <a:gd name="connsiteX23" fmla="*/ 10063625 w 16459200"/>
              <a:gd name="connsiteY23" fmla="*/ 0 h 18966114"/>
              <a:gd name="connsiteX24" fmla="*/ 10322270 w 16459200"/>
              <a:gd name="connsiteY24" fmla="*/ 0 h 18966114"/>
              <a:gd name="connsiteX25" fmla="*/ 11239282 w 16459200"/>
              <a:gd name="connsiteY25" fmla="*/ 0 h 18966114"/>
              <a:gd name="connsiteX26" fmla="*/ 11991703 w 16459200"/>
              <a:gd name="connsiteY26" fmla="*/ 0 h 18966114"/>
              <a:gd name="connsiteX27" fmla="*/ 12579531 w 16459200"/>
              <a:gd name="connsiteY27" fmla="*/ 0 h 18966114"/>
              <a:gd name="connsiteX28" fmla="*/ 12838176 w 16459200"/>
              <a:gd name="connsiteY28" fmla="*/ 0 h 18966114"/>
              <a:gd name="connsiteX29" fmla="*/ 12932229 w 16459200"/>
              <a:gd name="connsiteY29" fmla="*/ 0 h 18966114"/>
              <a:gd name="connsiteX30" fmla="*/ 13684649 w 16459200"/>
              <a:gd name="connsiteY30" fmla="*/ 0 h 18966114"/>
              <a:gd name="connsiteX31" fmla="*/ 14601662 w 16459200"/>
              <a:gd name="connsiteY31" fmla="*/ 0 h 18966114"/>
              <a:gd name="connsiteX32" fmla="*/ 15518674 w 16459200"/>
              <a:gd name="connsiteY32" fmla="*/ 0 h 18966114"/>
              <a:gd name="connsiteX33" fmla="*/ 16459200 w 16459200"/>
              <a:gd name="connsiteY33" fmla="*/ 0 h 18966114"/>
              <a:gd name="connsiteX34" fmla="*/ 16459200 w 16459200"/>
              <a:gd name="connsiteY34" fmla="*/ 403030 h 18966114"/>
              <a:gd name="connsiteX35" fmla="*/ 16459200 w 16459200"/>
              <a:gd name="connsiteY35" fmla="*/ 426738 h 18966114"/>
              <a:gd name="connsiteX36" fmla="*/ 16459200 w 16459200"/>
              <a:gd name="connsiteY36" fmla="*/ 640106 h 18966114"/>
              <a:gd name="connsiteX37" fmla="*/ 16459200 w 16459200"/>
              <a:gd name="connsiteY37" fmla="*/ 1043136 h 18966114"/>
              <a:gd name="connsiteX38" fmla="*/ 16459200 w 16459200"/>
              <a:gd name="connsiteY38" fmla="*/ 1256505 h 18966114"/>
              <a:gd name="connsiteX39" fmla="*/ 16459200 w 16459200"/>
              <a:gd name="connsiteY39" fmla="*/ 2228518 h 18966114"/>
              <a:gd name="connsiteX40" fmla="*/ 16459200 w 16459200"/>
              <a:gd name="connsiteY40" fmla="*/ 2441887 h 18966114"/>
              <a:gd name="connsiteX41" fmla="*/ 16459200 w 16459200"/>
              <a:gd name="connsiteY41" fmla="*/ 2844917 h 18966114"/>
              <a:gd name="connsiteX42" fmla="*/ 16459200 w 16459200"/>
              <a:gd name="connsiteY42" fmla="*/ 3437608 h 18966114"/>
              <a:gd name="connsiteX43" fmla="*/ 16459200 w 16459200"/>
              <a:gd name="connsiteY43" fmla="*/ 3461316 h 18966114"/>
              <a:gd name="connsiteX44" fmla="*/ 16459200 w 16459200"/>
              <a:gd name="connsiteY44" fmla="*/ 3485023 h 18966114"/>
              <a:gd name="connsiteX45" fmla="*/ 16459200 w 16459200"/>
              <a:gd name="connsiteY45" fmla="*/ 4267376 h 18966114"/>
              <a:gd name="connsiteX46" fmla="*/ 16459200 w 16459200"/>
              <a:gd name="connsiteY46" fmla="*/ 4860067 h 18966114"/>
              <a:gd name="connsiteX47" fmla="*/ 16459200 w 16459200"/>
              <a:gd name="connsiteY47" fmla="*/ 5642419 h 18966114"/>
              <a:gd name="connsiteX48" fmla="*/ 16459200 w 16459200"/>
              <a:gd name="connsiteY48" fmla="*/ 6614432 h 18966114"/>
              <a:gd name="connsiteX49" fmla="*/ 16459200 w 16459200"/>
              <a:gd name="connsiteY49" fmla="*/ 7396784 h 18966114"/>
              <a:gd name="connsiteX50" fmla="*/ 16459200 w 16459200"/>
              <a:gd name="connsiteY50" fmla="*/ 7420492 h 18966114"/>
              <a:gd name="connsiteX51" fmla="*/ 16459200 w 16459200"/>
              <a:gd name="connsiteY51" fmla="*/ 8013183 h 18966114"/>
              <a:gd name="connsiteX52" fmla="*/ 16459200 w 16459200"/>
              <a:gd name="connsiteY52" fmla="*/ 8985197 h 18966114"/>
              <a:gd name="connsiteX53" fmla="*/ 16459200 w 16459200"/>
              <a:gd name="connsiteY53" fmla="*/ 9767549 h 18966114"/>
              <a:gd name="connsiteX54" fmla="*/ 16459200 w 16459200"/>
              <a:gd name="connsiteY54" fmla="*/ 9980917 h 18966114"/>
              <a:gd name="connsiteX55" fmla="*/ 16459200 w 16459200"/>
              <a:gd name="connsiteY55" fmla="*/ 10573609 h 18966114"/>
              <a:gd name="connsiteX56" fmla="*/ 16459200 w 16459200"/>
              <a:gd name="connsiteY56" fmla="*/ 11166300 h 18966114"/>
              <a:gd name="connsiteX57" fmla="*/ 16459200 w 16459200"/>
              <a:gd name="connsiteY57" fmla="*/ 11569330 h 18966114"/>
              <a:gd name="connsiteX58" fmla="*/ 16459200 w 16459200"/>
              <a:gd name="connsiteY58" fmla="*/ 12541343 h 18966114"/>
              <a:gd name="connsiteX59" fmla="*/ 16459200 w 16459200"/>
              <a:gd name="connsiteY59" fmla="*/ 12754712 h 18966114"/>
              <a:gd name="connsiteX60" fmla="*/ 16459200 w 16459200"/>
              <a:gd name="connsiteY60" fmla="*/ 13347403 h 18966114"/>
              <a:gd name="connsiteX61" fmla="*/ 16459200 w 16459200"/>
              <a:gd name="connsiteY61" fmla="*/ 14129755 h 18966114"/>
              <a:gd name="connsiteX62" fmla="*/ 16459200 w 16459200"/>
              <a:gd name="connsiteY62" fmla="*/ 15101768 h 18966114"/>
              <a:gd name="connsiteX63" fmla="*/ 16459200 w 16459200"/>
              <a:gd name="connsiteY63" fmla="*/ 15315137 h 18966114"/>
              <a:gd name="connsiteX64" fmla="*/ 16459200 w 16459200"/>
              <a:gd name="connsiteY64" fmla="*/ 15907828 h 18966114"/>
              <a:gd name="connsiteX65" fmla="*/ 16459200 w 16459200"/>
              <a:gd name="connsiteY65" fmla="*/ 16310858 h 18966114"/>
              <a:gd name="connsiteX66" fmla="*/ 16459200 w 16459200"/>
              <a:gd name="connsiteY66" fmla="*/ 16903549 h 18966114"/>
              <a:gd name="connsiteX67" fmla="*/ 16459200 w 16459200"/>
              <a:gd name="connsiteY67" fmla="*/ 17496240 h 18966114"/>
              <a:gd name="connsiteX68" fmla="*/ 16459200 w 16459200"/>
              <a:gd name="connsiteY68" fmla="*/ 17709609 h 18966114"/>
              <a:gd name="connsiteX69" fmla="*/ 16459200 w 16459200"/>
              <a:gd name="connsiteY69" fmla="*/ 17922978 h 18966114"/>
              <a:gd name="connsiteX70" fmla="*/ 16459200 w 16459200"/>
              <a:gd name="connsiteY70" fmla="*/ 18326008 h 18966114"/>
              <a:gd name="connsiteX71" fmla="*/ 16459200 w 16459200"/>
              <a:gd name="connsiteY71" fmla="*/ 18966114 h 18966114"/>
              <a:gd name="connsiteX72" fmla="*/ 15542187 w 16459200"/>
              <a:gd name="connsiteY72" fmla="*/ 18966114 h 18966114"/>
              <a:gd name="connsiteX73" fmla="*/ 15118951 w 16459200"/>
              <a:gd name="connsiteY73" fmla="*/ 18966114 h 18966114"/>
              <a:gd name="connsiteX74" fmla="*/ 14860306 w 16459200"/>
              <a:gd name="connsiteY74" fmla="*/ 18966114 h 18966114"/>
              <a:gd name="connsiteX75" fmla="*/ 14601662 w 16459200"/>
              <a:gd name="connsiteY75" fmla="*/ 18966114 h 18966114"/>
              <a:gd name="connsiteX76" fmla="*/ 14013833 w 16459200"/>
              <a:gd name="connsiteY76" fmla="*/ 18966114 h 18966114"/>
              <a:gd name="connsiteX77" fmla="*/ 13096821 w 16459200"/>
              <a:gd name="connsiteY77" fmla="*/ 18966114 h 18966114"/>
              <a:gd name="connsiteX78" fmla="*/ 12838176 w 16459200"/>
              <a:gd name="connsiteY78" fmla="*/ 18966114 h 18966114"/>
              <a:gd name="connsiteX79" fmla="*/ 12250347 w 16459200"/>
              <a:gd name="connsiteY79" fmla="*/ 18966114 h 18966114"/>
              <a:gd name="connsiteX80" fmla="*/ 11333335 w 16459200"/>
              <a:gd name="connsiteY80" fmla="*/ 18966114 h 18966114"/>
              <a:gd name="connsiteX81" fmla="*/ 11239282 w 16459200"/>
              <a:gd name="connsiteY81" fmla="*/ 18966114 h 18966114"/>
              <a:gd name="connsiteX82" fmla="*/ 10816046 w 16459200"/>
              <a:gd name="connsiteY82" fmla="*/ 18966114 h 18966114"/>
              <a:gd name="connsiteX83" fmla="*/ 10721993 w 16459200"/>
              <a:gd name="connsiteY83" fmla="*/ 18966114 h 18966114"/>
              <a:gd name="connsiteX84" fmla="*/ 10627941 w 16459200"/>
              <a:gd name="connsiteY84" fmla="*/ 18966114 h 18966114"/>
              <a:gd name="connsiteX85" fmla="*/ 10369296 w 16459200"/>
              <a:gd name="connsiteY85" fmla="*/ 18966114 h 18966114"/>
              <a:gd name="connsiteX86" fmla="*/ 10275243 w 16459200"/>
              <a:gd name="connsiteY86" fmla="*/ 18966114 h 18966114"/>
              <a:gd name="connsiteX87" fmla="*/ 10181191 w 16459200"/>
              <a:gd name="connsiteY87" fmla="*/ 18966114 h 18966114"/>
              <a:gd name="connsiteX88" fmla="*/ 9593362 w 16459200"/>
              <a:gd name="connsiteY88" fmla="*/ 18966114 h 18966114"/>
              <a:gd name="connsiteX89" fmla="*/ 9499310 w 16459200"/>
              <a:gd name="connsiteY89" fmla="*/ 18966114 h 18966114"/>
              <a:gd name="connsiteX90" fmla="*/ 9240665 w 16459200"/>
              <a:gd name="connsiteY90" fmla="*/ 18966114 h 18966114"/>
              <a:gd name="connsiteX91" fmla="*/ 8817429 w 16459200"/>
              <a:gd name="connsiteY91" fmla="*/ 18966114 h 18966114"/>
              <a:gd name="connsiteX92" fmla="*/ 8723376 w 16459200"/>
              <a:gd name="connsiteY92" fmla="*/ 18966114 h 18966114"/>
              <a:gd name="connsiteX93" fmla="*/ 8300139 w 16459200"/>
              <a:gd name="connsiteY93" fmla="*/ 18966114 h 18966114"/>
              <a:gd name="connsiteX94" fmla="*/ 7383127 w 16459200"/>
              <a:gd name="connsiteY94" fmla="*/ 18966114 h 18966114"/>
              <a:gd name="connsiteX95" fmla="*/ 6630706 w 16459200"/>
              <a:gd name="connsiteY95" fmla="*/ 18966114 h 18966114"/>
              <a:gd name="connsiteX96" fmla="*/ 6536654 w 16459200"/>
              <a:gd name="connsiteY96" fmla="*/ 18966114 h 18966114"/>
              <a:gd name="connsiteX97" fmla="*/ 6278009 w 16459200"/>
              <a:gd name="connsiteY97" fmla="*/ 18966114 h 18966114"/>
              <a:gd name="connsiteX98" fmla="*/ 6183957 w 16459200"/>
              <a:gd name="connsiteY98" fmla="*/ 18966114 h 18966114"/>
              <a:gd name="connsiteX99" fmla="*/ 5760720 w 16459200"/>
              <a:gd name="connsiteY99" fmla="*/ 18966114 h 18966114"/>
              <a:gd name="connsiteX100" fmla="*/ 5666667 w 16459200"/>
              <a:gd name="connsiteY100" fmla="*/ 18966114 h 18966114"/>
              <a:gd name="connsiteX101" fmla="*/ 4749655 w 16459200"/>
              <a:gd name="connsiteY101" fmla="*/ 18966114 h 18966114"/>
              <a:gd name="connsiteX102" fmla="*/ 3997234 w 16459200"/>
              <a:gd name="connsiteY102" fmla="*/ 18966114 h 18966114"/>
              <a:gd name="connsiteX103" fmla="*/ 3080222 w 16459200"/>
              <a:gd name="connsiteY103" fmla="*/ 18966114 h 18966114"/>
              <a:gd name="connsiteX104" fmla="*/ 2986169 w 16459200"/>
              <a:gd name="connsiteY104" fmla="*/ 18966114 h 18966114"/>
              <a:gd name="connsiteX105" fmla="*/ 2892117 w 16459200"/>
              <a:gd name="connsiteY105" fmla="*/ 18966114 h 18966114"/>
              <a:gd name="connsiteX106" fmla="*/ 1975104 w 16459200"/>
              <a:gd name="connsiteY106" fmla="*/ 18966114 h 18966114"/>
              <a:gd name="connsiteX107" fmla="*/ 1551867 w 16459200"/>
              <a:gd name="connsiteY107" fmla="*/ 18966114 h 18966114"/>
              <a:gd name="connsiteX108" fmla="*/ 1128631 w 16459200"/>
              <a:gd name="connsiteY108" fmla="*/ 18966114 h 18966114"/>
              <a:gd name="connsiteX109" fmla="*/ 705394 w 16459200"/>
              <a:gd name="connsiteY109" fmla="*/ 18966114 h 18966114"/>
              <a:gd name="connsiteX110" fmla="*/ 0 w 16459200"/>
              <a:gd name="connsiteY110" fmla="*/ 18966114 h 18966114"/>
              <a:gd name="connsiteX111" fmla="*/ 0 w 16459200"/>
              <a:gd name="connsiteY111" fmla="*/ 18373423 h 18966114"/>
              <a:gd name="connsiteX112" fmla="*/ 0 w 16459200"/>
              <a:gd name="connsiteY112" fmla="*/ 17591071 h 18966114"/>
              <a:gd name="connsiteX113" fmla="*/ 0 w 16459200"/>
              <a:gd name="connsiteY113" fmla="*/ 16619057 h 18966114"/>
              <a:gd name="connsiteX114" fmla="*/ 0 w 16459200"/>
              <a:gd name="connsiteY114" fmla="*/ 16405689 h 18966114"/>
              <a:gd name="connsiteX115" fmla="*/ 0 w 16459200"/>
              <a:gd name="connsiteY115" fmla="*/ 15623336 h 18966114"/>
              <a:gd name="connsiteX116" fmla="*/ 0 w 16459200"/>
              <a:gd name="connsiteY116" fmla="*/ 15220306 h 18966114"/>
              <a:gd name="connsiteX117" fmla="*/ 0 w 16459200"/>
              <a:gd name="connsiteY117" fmla="*/ 14437954 h 18966114"/>
              <a:gd name="connsiteX118" fmla="*/ 0 w 16459200"/>
              <a:gd name="connsiteY118" fmla="*/ 14034924 h 18966114"/>
              <a:gd name="connsiteX119" fmla="*/ 0 w 16459200"/>
              <a:gd name="connsiteY119" fmla="*/ 13631894 h 18966114"/>
              <a:gd name="connsiteX120" fmla="*/ 0 w 16459200"/>
              <a:gd name="connsiteY120" fmla="*/ 13039203 h 18966114"/>
              <a:gd name="connsiteX121" fmla="*/ 0 w 16459200"/>
              <a:gd name="connsiteY121" fmla="*/ 12256851 h 18966114"/>
              <a:gd name="connsiteX122" fmla="*/ 0 w 16459200"/>
              <a:gd name="connsiteY122" fmla="*/ 11853821 h 18966114"/>
              <a:gd name="connsiteX123" fmla="*/ 0 w 16459200"/>
              <a:gd name="connsiteY123" fmla="*/ 11830114 h 18966114"/>
              <a:gd name="connsiteX124" fmla="*/ 0 w 16459200"/>
              <a:gd name="connsiteY124" fmla="*/ 10858100 h 18966114"/>
              <a:gd name="connsiteX125" fmla="*/ 0 w 16459200"/>
              <a:gd name="connsiteY125" fmla="*/ 10834393 h 18966114"/>
              <a:gd name="connsiteX126" fmla="*/ 0 w 16459200"/>
              <a:gd name="connsiteY126" fmla="*/ 10241702 h 18966114"/>
              <a:gd name="connsiteX127" fmla="*/ 0 w 16459200"/>
              <a:gd name="connsiteY127" fmla="*/ 9838672 h 18966114"/>
              <a:gd name="connsiteX128" fmla="*/ 0 w 16459200"/>
              <a:gd name="connsiteY128" fmla="*/ 9056319 h 18966114"/>
              <a:gd name="connsiteX129" fmla="*/ 0 w 16459200"/>
              <a:gd name="connsiteY129" fmla="*/ 8273967 h 18966114"/>
              <a:gd name="connsiteX130" fmla="*/ 0 w 16459200"/>
              <a:gd name="connsiteY130" fmla="*/ 7491615 h 18966114"/>
              <a:gd name="connsiteX131" fmla="*/ 0 w 16459200"/>
              <a:gd name="connsiteY131" fmla="*/ 6898924 h 18966114"/>
              <a:gd name="connsiteX132" fmla="*/ 0 w 16459200"/>
              <a:gd name="connsiteY132" fmla="*/ 6875216 h 18966114"/>
              <a:gd name="connsiteX133" fmla="*/ 0 w 16459200"/>
              <a:gd name="connsiteY133" fmla="*/ 6472186 h 18966114"/>
              <a:gd name="connsiteX134" fmla="*/ 0 w 16459200"/>
              <a:gd name="connsiteY134" fmla="*/ 5689834 h 18966114"/>
              <a:gd name="connsiteX135" fmla="*/ 0 w 16459200"/>
              <a:gd name="connsiteY135" fmla="*/ 5097143 h 18966114"/>
              <a:gd name="connsiteX136" fmla="*/ 0 w 16459200"/>
              <a:gd name="connsiteY136" fmla="*/ 4694113 h 18966114"/>
              <a:gd name="connsiteX137" fmla="*/ 0 w 16459200"/>
              <a:gd name="connsiteY137" fmla="*/ 3911761 h 18966114"/>
              <a:gd name="connsiteX138" fmla="*/ 0 w 16459200"/>
              <a:gd name="connsiteY138" fmla="*/ 3508731 h 18966114"/>
              <a:gd name="connsiteX139" fmla="*/ 0 w 16459200"/>
              <a:gd name="connsiteY139" fmla="*/ 2726379 h 18966114"/>
              <a:gd name="connsiteX140" fmla="*/ 0 w 16459200"/>
              <a:gd name="connsiteY140" fmla="*/ 2323349 h 18966114"/>
              <a:gd name="connsiteX141" fmla="*/ 0 w 16459200"/>
              <a:gd name="connsiteY141" fmla="*/ 1540997 h 18966114"/>
              <a:gd name="connsiteX142" fmla="*/ 0 w 16459200"/>
              <a:gd name="connsiteY142" fmla="*/ 948306 h 18966114"/>
              <a:gd name="connsiteX143" fmla="*/ 0 w 16459200"/>
              <a:gd name="connsiteY143" fmla="*/ 545276 h 18966114"/>
              <a:gd name="connsiteX144" fmla="*/ 0 w 16459200"/>
              <a:gd name="connsiteY144" fmla="*/ 0 h 189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459200" h="18966114" fill="none" extrusionOk="0">
                <a:moveTo>
                  <a:pt x="0" y="0"/>
                </a:moveTo>
                <a:cubicBezTo>
                  <a:pt x="332890" y="-20282"/>
                  <a:pt x="496096" y="104905"/>
                  <a:pt x="917013" y="0"/>
                </a:cubicBezTo>
                <a:cubicBezTo>
                  <a:pt x="1337930" y="-104905"/>
                  <a:pt x="1266316" y="56024"/>
                  <a:pt x="1504841" y="0"/>
                </a:cubicBezTo>
                <a:cubicBezTo>
                  <a:pt x="1743366" y="-56024"/>
                  <a:pt x="1564100" y="4001"/>
                  <a:pt x="1598894" y="0"/>
                </a:cubicBezTo>
                <a:cubicBezTo>
                  <a:pt x="1633688" y="-4001"/>
                  <a:pt x="2027127" y="10592"/>
                  <a:pt x="2351314" y="0"/>
                </a:cubicBezTo>
                <a:cubicBezTo>
                  <a:pt x="2675501" y="-10592"/>
                  <a:pt x="2797596" y="50917"/>
                  <a:pt x="3103735" y="0"/>
                </a:cubicBezTo>
                <a:cubicBezTo>
                  <a:pt x="3409874" y="-50917"/>
                  <a:pt x="3168133" y="8401"/>
                  <a:pt x="3197787" y="0"/>
                </a:cubicBezTo>
                <a:cubicBezTo>
                  <a:pt x="3227441" y="-8401"/>
                  <a:pt x="3339923" y="8304"/>
                  <a:pt x="3456432" y="0"/>
                </a:cubicBezTo>
                <a:cubicBezTo>
                  <a:pt x="3572941" y="-8304"/>
                  <a:pt x="3768738" y="1477"/>
                  <a:pt x="3879669" y="0"/>
                </a:cubicBezTo>
                <a:cubicBezTo>
                  <a:pt x="3990600" y="-1477"/>
                  <a:pt x="4044368" y="28503"/>
                  <a:pt x="4138313" y="0"/>
                </a:cubicBezTo>
                <a:cubicBezTo>
                  <a:pt x="4232258" y="-28503"/>
                  <a:pt x="4445241" y="59714"/>
                  <a:pt x="4726142" y="0"/>
                </a:cubicBezTo>
                <a:cubicBezTo>
                  <a:pt x="5007043" y="-59714"/>
                  <a:pt x="4903998" y="25912"/>
                  <a:pt x="4984786" y="0"/>
                </a:cubicBezTo>
                <a:cubicBezTo>
                  <a:pt x="5065574" y="-25912"/>
                  <a:pt x="5512726" y="53872"/>
                  <a:pt x="5901799" y="0"/>
                </a:cubicBezTo>
                <a:cubicBezTo>
                  <a:pt x="6290872" y="-53872"/>
                  <a:pt x="6552771" y="11692"/>
                  <a:pt x="6818811" y="0"/>
                </a:cubicBezTo>
                <a:cubicBezTo>
                  <a:pt x="7084851" y="-11692"/>
                  <a:pt x="6876419" y="8583"/>
                  <a:pt x="6912864" y="0"/>
                </a:cubicBezTo>
                <a:cubicBezTo>
                  <a:pt x="6949309" y="-8583"/>
                  <a:pt x="6977971" y="9613"/>
                  <a:pt x="7006917" y="0"/>
                </a:cubicBezTo>
                <a:cubicBezTo>
                  <a:pt x="7035863" y="-9613"/>
                  <a:pt x="7205705" y="3313"/>
                  <a:pt x="7265561" y="0"/>
                </a:cubicBezTo>
                <a:cubicBezTo>
                  <a:pt x="7325417" y="-3313"/>
                  <a:pt x="7507100" y="23923"/>
                  <a:pt x="7688798" y="0"/>
                </a:cubicBezTo>
                <a:cubicBezTo>
                  <a:pt x="7870496" y="-23923"/>
                  <a:pt x="7844588" y="7633"/>
                  <a:pt x="7947442" y="0"/>
                </a:cubicBezTo>
                <a:cubicBezTo>
                  <a:pt x="8050296" y="-7633"/>
                  <a:pt x="8131758" y="8491"/>
                  <a:pt x="8206087" y="0"/>
                </a:cubicBezTo>
                <a:cubicBezTo>
                  <a:pt x="8280416" y="-8491"/>
                  <a:pt x="8411529" y="14825"/>
                  <a:pt x="8464731" y="0"/>
                </a:cubicBezTo>
                <a:cubicBezTo>
                  <a:pt x="8517933" y="-14825"/>
                  <a:pt x="8851673" y="13511"/>
                  <a:pt x="9217152" y="0"/>
                </a:cubicBezTo>
                <a:cubicBezTo>
                  <a:pt x="9582631" y="-13511"/>
                  <a:pt x="9385972" y="11260"/>
                  <a:pt x="9475797" y="0"/>
                </a:cubicBezTo>
                <a:cubicBezTo>
                  <a:pt x="9565622" y="-11260"/>
                  <a:pt x="9866114" y="27571"/>
                  <a:pt x="10063625" y="0"/>
                </a:cubicBezTo>
                <a:cubicBezTo>
                  <a:pt x="10261136" y="-27571"/>
                  <a:pt x="10249460" y="819"/>
                  <a:pt x="10322270" y="0"/>
                </a:cubicBezTo>
                <a:cubicBezTo>
                  <a:pt x="10395080" y="-819"/>
                  <a:pt x="11024445" y="98107"/>
                  <a:pt x="11239282" y="0"/>
                </a:cubicBezTo>
                <a:cubicBezTo>
                  <a:pt x="11454119" y="-98107"/>
                  <a:pt x="11667049" y="35498"/>
                  <a:pt x="11991703" y="0"/>
                </a:cubicBezTo>
                <a:cubicBezTo>
                  <a:pt x="12316357" y="-35498"/>
                  <a:pt x="12303697" y="52768"/>
                  <a:pt x="12579531" y="0"/>
                </a:cubicBezTo>
                <a:cubicBezTo>
                  <a:pt x="12855365" y="-52768"/>
                  <a:pt x="12779926" y="23791"/>
                  <a:pt x="12838176" y="0"/>
                </a:cubicBezTo>
                <a:cubicBezTo>
                  <a:pt x="12896427" y="-23791"/>
                  <a:pt x="12898206" y="6816"/>
                  <a:pt x="12932229" y="0"/>
                </a:cubicBezTo>
                <a:cubicBezTo>
                  <a:pt x="12966252" y="-6816"/>
                  <a:pt x="13471147" y="23081"/>
                  <a:pt x="13684649" y="0"/>
                </a:cubicBezTo>
                <a:cubicBezTo>
                  <a:pt x="13898151" y="-23081"/>
                  <a:pt x="14278698" y="92981"/>
                  <a:pt x="14601662" y="0"/>
                </a:cubicBezTo>
                <a:cubicBezTo>
                  <a:pt x="14924626" y="-92981"/>
                  <a:pt x="15184114" y="16312"/>
                  <a:pt x="15518674" y="0"/>
                </a:cubicBezTo>
                <a:cubicBezTo>
                  <a:pt x="15853234" y="-16312"/>
                  <a:pt x="16247714" y="63404"/>
                  <a:pt x="16459200" y="0"/>
                </a:cubicBezTo>
                <a:cubicBezTo>
                  <a:pt x="16476277" y="159235"/>
                  <a:pt x="16444253" y="253919"/>
                  <a:pt x="16459200" y="403030"/>
                </a:cubicBezTo>
                <a:cubicBezTo>
                  <a:pt x="16474147" y="552141"/>
                  <a:pt x="16458493" y="419477"/>
                  <a:pt x="16459200" y="426738"/>
                </a:cubicBezTo>
                <a:cubicBezTo>
                  <a:pt x="16459907" y="433999"/>
                  <a:pt x="16436095" y="542190"/>
                  <a:pt x="16459200" y="640106"/>
                </a:cubicBezTo>
                <a:cubicBezTo>
                  <a:pt x="16482305" y="738022"/>
                  <a:pt x="16419693" y="868431"/>
                  <a:pt x="16459200" y="1043136"/>
                </a:cubicBezTo>
                <a:cubicBezTo>
                  <a:pt x="16498707" y="1217841"/>
                  <a:pt x="16437232" y="1162324"/>
                  <a:pt x="16459200" y="1256505"/>
                </a:cubicBezTo>
                <a:cubicBezTo>
                  <a:pt x="16481168" y="1350686"/>
                  <a:pt x="16426822" y="1855943"/>
                  <a:pt x="16459200" y="2228518"/>
                </a:cubicBezTo>
                <a:cubicBezTo>
                  <a:pt x="16491578" y="2601093"/>
                  <a:pt x="16434927" y="2337036"/>
                  <a:pt x="16459200" y="2441887"/>
                </a:cubicBezTo>
                <a:cubicBezTo>
                  <a:pt x="16483473" y="2546738"/>
                  <a:pt x="16455715" y="2739766"/>
                  <a:pt x="16459200" y="2844917"/>
                </a:cubicBezTo>
                <a:cubicBezTo>
                  <a:pt x="16462685" y="2950068"/>
                  <a:pt x="16450229" y="3159538"/>
                  <a:pt x="16459200" y="3437608"/>
                </a:cubicBezTo>
                <a:cubicBezTo>
                  <a:pt x="16468171" y="3715678"/>
                  <a:pt x="16458274" y="3451891"/>
                  <a:pt x="16459200" y="3461316"/>
                </a:cubicBezTo>
                <a:cubicBezTo>
                  <a:pt x="16460126" y="3470741"/>
                  <a:pt x="16456401" y="3476092"/>
                  <a:pt x="16459200" y="3485023"/>
                </a:cubicBezTo>
                <a:cubicBezTo>
                  <a:pt x="16461999" y="3493954"/>
                  <a:pt x="16375204" y="4097194"/>
                  <a:pt x="16459200" y="4267376"/>
                </a:cubicBezTo>
                <a:cubicBezTo>
                  <a:pt x="16543196" y="4437558"/>
                  <a:pt x="16411962" y="4570796"/>
                  <a:pt x="16459200" y="4860067"/>
                </a:cubicBezTo>
                <a:cubicBezTo>
                  <a:pt x="16506438" y="5149338"/>
                  <a:pt x="16389425" y="5441993"/>
                  <a:pt x="16459200" y="5642419"/>
                </a:cubicBezTo>
                <a:cubicBezTo>
                  <a:pt x="16528975" y="5842845"/>
                  <a:pt x="16426092" y="6371627"/>
                  <a:pt x="16459200" y="6614432"/>
                </a:cubicBezTo>
                <a:cubicBezTo>
                  <a:pt x="16492308" y="6857237"/>
                  <a:pt x="16409503" y="7061137"/>
                  <a:pt x="16459200" y="7396784"/>
                </a:cubicBezTo>
                <a:cubicBezTo>
                  <a:pt x="16508897" y="7732431"/>
                  <a:pt x="16457688" y="7409868"/>
                  <a:pt x="16459200" y="7420492"/>
                </a:cubicBezTo>
                <a:cubicBezTo>
                  <a:pt x="16460712" y="7431116"/>
                  <a:pt x="16415845" y="7781541"/>
                  <a:pt x="16459200" y="8013183"/>
                </a:cubicBezTo>
                <a:cubicBezTo>
                  <a:pt x="16502555" y="8244825"/>
                  <a:pt x="16376359" y="8587390"/>
                  <a:pt x="16459200" y="8985197"/>
                </a:cubicBezTo>
                <a:cubicBezTo>
                  <a:pt x="16542041" y="9383004"/>
                  <a:pt x="16391741" y="9498649"/>
                  <a:pt x="16459200" y="9767549"/>
                </a:cubicBezTo>
                <a:cubicBezTo>
                  <a:pt x="16526659" y="10036449"/>
                  <a:pt x="16438388" y="9925109"/>
                  <a:pt x="16459200" y="9980917"/>
                </a:cubicBezTo>
                <a:cubicBezTo>
                  <a:pt x="16480012" y="10036725"/>
                  <a:pt x="16455306" y="10440138"/>
                  <a:pt x="16459200" y="10573609"/>
                </a:cubicBezTo>
                <a:cubicBezTo>
                  <a:pt x="16463094" y="10707080"/>
                  <a:pt x="16403709" y="11015765"/>
                  <a:pt x="16459200" y="11166300"/>
                </a:cubicBezTo>
                <a:cubicBezTo>
                  <a:pt x="16514691" y="11316835"/>
                  <a:pt x="16438845" y="11408606"/>
                  <a:pt x="16459200" y="11569330"/>
                </a:cubicBezTo>
                <a:cubicBezTo>
                  <a:pt x="16479555" y="11730054"/>
                  <a:pt x="16355110" y="12244432"/>
                  <a:pt x="16459200" y="12541343"/>
                </a:cubicBezTo>
                <a:cubicBezTo>
                  <a:pt x="16563290" y="12838254"/>
                  <a:pt x="16447321" y="12690065"/>
                  <a:pt x="16459200" y="12754712"/>
                </a:cubicBezTo>
                <a:cubicBezTo>
                  <a:pt x="16471079" y="12819359"/>
                  <a:pt x="16418311" y="13157642"/>
                  <a:pt x="16459200" y="13347403"/>
                </a:cubicBezTo>
                <a:cubicBezTo>
                  <a:pt x="16500089" y="13537164"/>
                  <a:pt x="16384618" y="13931276"/>
                  <a:pt x="16459200" y="14129755"/>
                </a:cubicBezTo>
                <a:cubicBezTo>
                  <a:pt x="16533782" y="14328234"/>
                  <a:pt x="16403274" y="14841320"/>
                  <a:pt x="16459200" y="15101768"/>
                </a:cubicBezTo>
                <a:cubicBezTo>
                  <a:pt x="16515126" y="15362216"/>
                  <a:pt x="16447289" y="15251240"/>
                  <a:pt x="16459200" y="15315137"/>
                </a:cubicBezTo>
                <a:cubicBezTo>
                  <a:pt x="16471111" y="15379034"/>
                  <a:pt x="16394352" y="15612518"/>
                  <a:pt x="16459200" y="15907828"/>
                </a:cubicBezTo>
                <a:cubicBezTo>
                  <a:pt x="16524048" y="16203138"/>
                  <a:pt x="16420685" y="16155865"/>
                  <a:pt x="16459200" y="16310858"/>
                </a:cubicBezTo>
                <a:cubicBezTo>
                  <a:pt x="16497715" y="16465851"/>
                  <a:pt x="16421712" y="16755677"/>
                  <a:pt x="16459200" y="16903549"/>
                </a:cubicBezTo>
                <a:cubicBezTo>
                  <a:pt x="16496688" y="17051421"/>
                  <a:pt x="16434823" y="17268257"/>
                  <a:pt x="16459200" y="17496240"/>
                </a:cubicBezTo>
                <a:cubicBezTo>
                  <a:pt x="16483577" y="17724223"/>
                  <a:pt x="16456735" y="17604690"/>
                  <a:pt x="16459200" y="17709609"/>
                </a:cubicBezTo>
                <a:cubicBezTo>
                  <a:pt x="16461665" y="17814528"/>
                  <a:pt x="16436331" y="17845982"/>
                  <a:pt x="16459200" y="17922978"/>
                </a:cubicBezTo>
                <a:cubicBezTo>
                  <a:pt x="16482069" y="17999974"/>
                  <a:pt x="16435872" y="18164768"/>
                  <a:pt x="16459200" y="18326008"/>
                </a:cubicBezTo>
                <a:cubicBezTo>
                  <a:pt x="16482528" y="18487248"/>
                  <a:pt x="16434132" y="18661160"/>
                  <a:pt x="16459200" y="18966114"/>
                </a:cubicBezTo>
                <a:cubicBezTo>
                  <a:pt x="16251249" y="19065772"/>
                  <a:pt x="15870254" y="18928763"/>
                  <a:pt x="15542187" y="18966114"/>
                </a:cubicBezTo>
                <a:cubicBezTo>
                  <a:pt x="15214120" y="19003465"/>
                  <a:pt x="15268467" y="18937357"/>
                  <a:pt x="15118951" y="18966114"/>
                </a:cubicBezTo>
                <a:cubicBezTo>
                  <a:pt x="14969435" y="18994871"/>
                  <a:pt x="14981907" y="18953735"/>
                  <a:pt x="14860306" y="18966114"/>
                </a:cubicBezTo>
                <a:cubicBezTo>
                  <a:pt x="14738706" y="18978493"/>
                  <a:pt x="14656355" y="18959256"/>
                  <a:pt x="14601662" y="18966114"/>
                </a:cubicBezTo>
                <a:cubicBezTo>
                  <a:pt x="14546969" y="18972972"/>
                  <a:pt x="14268149" y="18926104"/>
                  <a:pt x="14013833" y="18966114"/>
                </a:cubicBezTo>
                <a:cubicBezTo>
                  <a:pt x="13759517" y="19006124"/>
                  <a:pt x="13386277" y="18938594"/>
                  <a:pt x="13096821" y="18966114"/>
                </a:cubicBezTo>
                <a:cubicBezTo>
                  <a:pt x="12807365" y="18993634"/>
                  <a:pt x="12923899" y="18944422"/>
                  <a:pt x="12838176" y="18966114"/>
                </a:cubicBezTo>
                <a:cubicBezTo>
                  <a:pt x="12752454" y="18987806"/>
                  <a:pt x="12404985" y="18897773"/>
                  <a:pt x="12250347" y="18966114"/>
                </a:cubicBezTo>
                <a:cubicBezTo>
                  <a:pt x="12095709" y="19034455"/>
                  <a:pt x="11679412" y="18895957"/>
                  <a:pt x="11333335" y="18966114"/>
                </a:cubicBezTo>
                <a:cubicBezTo>
                  <a:pt x="10987258" y="19036271"/>
                  <a:pt x="11266281" y="18961263"/>
                  <a:pt x="11239282" y="18966114"/>
                </a:cubicBezTo>
                <a:cubicBezTo>
                  <a:pt x="11212283" y="18970965"/>
                  <a:pt x="10915214" y="18954954"/>
                  <a:pt x="10816046" y="18966114"/>
                </a:cubicBezTo>
                <a:cubicBezTo>
                  <a:pt x="10716878" y="18977274"/>
                  <a:pt x="10756643" y="18961195"/>
                  <a:pt x="10721993" y="18966114"/>
                </a:cubicBezTo>
                <a:cubicBezTo>
                  <a:pt x="10687343" y="18971033"/>
                  <a:pt x="10653400" y="18960369"/>
                  <a:pt x="10627941" y="18966114"/>
                </a:cubicBezTo>
                <a:cubicBezTo>
                  <a:pt x="10602482" y="18971859"/>
                  <a:pt x="10480540" y="18946724"/>
                  <a:pt x="10369296" y="18966114"/>
                </a:cubicBezTo>
                <a:cubicBezTo>
                  <a:pt x="10258052" y="18985504"/>
                  <a:pt x="10320302" y="18959353"/>
                  <a:pt x="10275243" y="18966114"/>
                </a:cubicBezTo>
                <a:cubicBezTo>
                  <a:pt x="10230184" y="18972875"/>
                  <a:pt x="10206156" y="18962099"/>
                  <a:pt x="10181191" y="18966114"/>
                </a:cubicBezTo>
                <a:cubicBezTo>
                  <a:pt x="10156226" y="18970129"/>
                  <a:pt x="9775051" y="18911408"/>
                  <a:pt x="9593362" y="18966114"/>
                </a:cubicBezTo>
                <a:cubicBezTo>
                  <a:pt x="9411673" y="19020820"/>
                  <a:pt x="9521426" y="18963317"/>
                  <a:pt x="9499310" y="18966114"/>
                </a:cubicBezTo>
                <a:cubicBezTo>
                  <a:pt x="9477194" y="18968911"/>
                  <a:pt x="9337718" y="18944539"/>
                  <a:pt x="9240665" y="18966114"/>
                </a:cubicBezTo>
                <a:cubicBezTo>
                  <a:pt x="9143612" y="18987689"/>
                  <a:pt x="8999629" y="18945581"/>
                  <a:pt x="8817429" y="18966114"/>
                </a:cubicBezTo>
                <a:cubicBezTo>
                  <a:pt x="8635229" y="18986647"/>
                  <a:pt x="8746460" y="18956629"/>
                  <a:pt x="8723376" y="18966114"/>
                </a:cubicBezTo>
                <a:cubicBezTo>
                  <a:pt x="8700292" y="18975599"/>
                  <a:pt x="8468168" y="18921563"/>
                  <a:pt x="8300139" y="18966114"/>
                </a:cubicBezTo>
                <a:cubicBezTo>
                  <a:pt x="8132110" y="19010665"/>
                  <a:pt x="7841052" y="18940603"/>
                  <a:pt x="7383127" y="18966114"/>
                </a:cubicBezTo>
                <a:cubicBezTo>
                  <a:pt x="6925202" y="18991625"/>
                  <a:pt x="6808987" y="18888157"/>
                  <a:pt x="6630706" y="18966114"/>
                </a:cubicBezTo>
                <a:cubicBezTo>
                  <a:pt x="6452425" y="19044071"/>
                  <a:pt x="6578232" y="18965716"/>
                  <a:pt x="6536654" y="18966114"/>
                </a:cubicBezTo>
                <a:cubicBezTo>
                  <a:pt x="6495076" y="18966512"/>
                  <a:pt x="6386270" y="18942707"/>
                  <a:pt x="6278009" y="18966114"/>
                </a:cubicBezTo>
                <a:cubicBezTo>
                  <a:pt x="6169749" y="18989521"/>
                  <a:pt x="6217304" y="18964402"/>
                  <a:pt x="6183957" y="18966114"/>
                </a:cubicBezTo>
                <a:cubicBezTo>
                  <a:pt x="6150610" y="18967826"/>
                  <a:pt x="5961416" y="18959247"/>
                  <a:pt x="5760720" y="18966114"/>
                </a:cubicBezTo>
                <a:cubicBezTo>
                  <a:pt x="5560024" y="18972981"/>
                  <a:pt x="5708509" y="18957492"/>
                  <a:pt x="5666667" y="18966114"/>
                </a:cubicBezTo>
                <a:cubicBezTo>
                  <a:pt x="5624825" y="18974736"/>
                  <a:pt x="5191288" y="18932234"/>
                  <a:pt x="4749655" y="18966114"/>
                </a:cubicBezTo>
                <a:cubicBezTo>
                  <a:pt x="4308022" y="18999994"/>
                  <a:pt x="4356633" y="18914724"/>
                  <a:pt x="3997234" y="18966114"/>
                </a:cubicBezTo>
                <a:cubicBezTo>
                  <a:pt x="3637835" y="19017504"/>
                  <a:pt x="3362990" y="18917576"/>
                  <a:pt x="3080222" y="18966114"/>
                </a:cubicBezTo>
                <a:cubicBezTo>
                  <a:pt x="2797454" y="19014652"/>
                  <a:pt x="3009145" y="18964580"/>
                  <a:pt x="2986169" y="18966114"/>
                </a:cubicBezTo>
                <a:cubicBezTo>
                  <a:pt x="2963193" y="18967648"/>
                  <a:pt x="2921199" y="18958111"/>
                  <a:pt x="2892117" y="18966114"/>
                </a:cubicBezTo>
                <a:cubicBezTo>
                  <a:pt x="2863035" y="18974117"/>
                  <a:pt x="2209471" y="18936439"/>
                  <a:pt x="1975104" y="18966114"/>
                </a:cubicBezTo>
                <a:cubicBezTo>
                  <a:pt x="1740737" y="18995789"/>
                  <a:pt x="1726857" y="18946289"/>
                  <a:pt x="1551867" y="18966114"/>
                </a:cubicBezTo>
                <a:cubicBezTo>
                  <a:pt x="1376877" y="18985939"/>
                  <a:pt x="1286050" y="18935551"/>
                  <a:pt x="1128631" y="18966114"/>
                </a:cubicBezTo>
                <a:cubicBezTo>
                  <a:pt x="971212" y="18996677"/>
                  <a:pt x="825857" y="18935881"/>
                  <a:pt x="705394" y="18966114"/>
                </a:cubicBezTo>
                <a:cubicBezTo>
                  <a:pt x="584931" y="18996347"/>
                  <a:pt x="350577" y="18963196"/>
                  <a:pt x="0" y="18966114"/>
                </a:cubicBezTo>
                <a:cubicBezTo>
                  <a:pt x="-70656" y="18774982"/>
                  <a:pt x="63796" y="18564805"/>
                  <a:pt x="0" y="18373423"/>
                </a:cubicBezTo>
                <a:cubicBezTo>
                  <a:pt x="-63796" y="18182041"/>
                  <a:pt x="85376" y="17925592"/>
                  <a:pt x="0" y="17591071"/>
                </a:cubicBezTo>
                <a:cubicBezTo>
                  <a:pt x="-85376" y="17256550"/>
                  <a:pt x="106854" y="16997487"/>
                  <a:pt x="0" y="16619057"/>
                </a:cubicBezTo>
                <a:cubicBezTo>
                  <a:pt x="-106854" y="16240627"/>
                  <a:pt x="8020" y="16482132"/>
                  <a:pt x="0" y="16405689"/>
                </a:cubicBezTo>
                <a:cubicBezTo>
                  <a:pt x="-8020" y="16329246"/>
                  <a:pt x="59883" y="15894116"/>
                  <a:pt x="0" y="15623336"/>
                </a:cubicBezTo>
                <a:cubicBezTo>
                  <a:pt x="-59883" y="15352556"/>
                  <a:pt x="42074" y="15359211"/>
                  <a:pt x="0" y="15220306"/>
                </a:cubicBezTo>
                <a:cubicBezTo>
                  <a:pt x="-42074" y="15081401"/>
                  <a:pt x="20843" y="14636737"/>
                  <a:pt x="0" y="14437954"/>
                </a:cubicBezTo>
                <a:cubicBezTo>
                  <a:pt x="-20843" y="14239171"/>
                  <a:pt x="14137" y="14123551"/>
                  <a:pt x="0" y="14034924"/>
                </a:cubicBezTo>
                <a:cubicBezTo>
                  <a:pt x="-14137" y="13946297"/>
                  <a:pt x="37139" y="13741476"/>
                  <a:pt x="0" y="13631894"/>
                </a:cubicBezTo>
                <a:cubicBezTo>
                  <a:pt x="-37139" y="13522312"/>
                  <a:pt x="46919" y="13332437"/>
                  <a:pt x="0" y="13039203"/>
                </a:cubicBezTo>
                <a:cubicBezTo>
                  <a:pt x="-46919" y="12745969"/>
                  <a:pt x="38363" y="12490361"/>
                  <a:pt x="0" y="12256851"/>
                </a:cubicBezTo>
                <a:cubicBezTo>
                  <a:pt x="-38363" y="12023341"/>
                  <a:pt x="39520" y="11964342"/>
                  <a:pt x="0" y="11853821"/>
                </a:cubicBezTo>
                <a:cubicBezTo>
                  <a:pt x="-39520" y="11743300"/>
                  <a:pt x="2712" y="11841077"/>
                  <a:pt x="0" y="11830114"/>
                </a:cubicBezTo>
                <a:cubicBezTo>
                  <a:pt x="-2712" y="11819151"/>
                  <a:pt x="78040" y="11139444"/>
                  <a:pt x="0" y="10858100"/>
                </a:cubicBezTo>
                <a:cubicBezTo>
                  <a:pt x="-78040" y="10576756"/>
                  <a:pt x="1230" y="10844771"/>
                  <a:pt x="0" y="10834393"/>
                </a:cubicBezTo>
                <a:cubicBezTo>
                  <a:pt x="-1230" y="10824015"/>
                  <a:pt x="22282" y="10496428"/>
                  <a:pt x="0" y="10241702"/>
                </a:cubicBezTo>
                <a:cubicBezTo>
                  <a:pt x="-22282" y="9986976"/>
                  <a:pt x="47677" y="9962967"/>
                  <a:pt x="0" y="9838672"/>
                </a:cubicBezTo>
                <a:cubicBezTo>
                  <a:pt x="-47677" y="9714377"/>
                  <a:pt x="34311" y="9429612"/>
                  <a:pt x="0" y="9056319"/>
                </a:cubicBezTo>
                <a:cubicBezTo>
                  <a:pt x="-34311" y="8683026"/>
                  <a:pt x="74888" y="8634240"/>
                  <a:pt x="0" y="8273967"/>
                </a:cubicBezTo>
                <a:cubicBezTo>
                  <a:pt x="-74888" y="7913694"/>
                  <a:pt x="92983" y="7833944"/>
                  <a:pt x="0" y="7491615"/>
                </a:cubicBezTo>
                <a:cubicBezTo>
                  <a:pt x="-92983" y="7149286"/>
                  <a:pt x="8505" y="7022413"/>
                  <a:pt x="0" y="6898924"/>
                </a:cubicBezTo>
                <a:cubicBezTo>
                  <a:pt x="-8505" y="6775435"/>
                  <a:pt x="1962" y="6885866"/>
                  <a:pt x="0" y="6875216"/>
                </a:cubicBezTo>
                <a:cubicBezTo>
                  <a:pt x="-1962" y="6864566"/>
                  <a:pt x="30051" y="6567912"/>
                  <a:pt x="0" y="6472186"/>
                </a:cubicBezTo>
                <a:cubicBezTo>
                  <a:pt x="-30051" y="6376460"/>
                  <a:pt x="53719" y="5862296"/>
                  <a:pt x="0" y="5689834"/>
                </a:cubicBezTo>
                <a:cubicBezTo>
                  <a:pt x="-53719" y="5517372"/>
                  <a:pt x="55967" y="5355381"/>
                  <a:pt x="0" y="5097143"/>
                </a:cubicBezTo>
                <a:cubicBezTo>
                  <a:pt x="-55967" y="4838905"/>
                  <a:pt x="23158" y="4871225"/>
                  <a:pt x="0" y="4694113"/>
                </a:cubicBezTo>
                <a:cubicBezTo>
                  <a:pt x="-23158" y="4517001"/>
                  <a:pt x="15747" y="4093857"/>
                  <a:pt x="0" y="3911761"/>
                </a:cubicBezTo>
                <a:cubicBezTo>
                  <a:pt x="-15747" y="3729665"/>
                  <a:pt x="16933" y="3622881"/>
                  <a:pt x="0" y="3508731"/>
                </a:cubicBezTo>
                <a:cubicBezTo>
                  <a:pt x="-16933" y="3394581"/>
                  <a:pt x="40246" y="3103109"/>
                  <a:pt x="0" y="2726379"/>
                </a:cubicBezTo>
                <a:cubicBezTo>
                  <a:pt x="-40246" y="2349649"/>
                  <a:pt x="8607" y="2444078"/>
                  <a:pt x="0" y="2323349"/>
                </a:cubicBezTo>
                <a:cubicBezTo>
                  <a:pt x="-8607" y="2202620"/>
                  <a:pt x="5248" y="1844539"/>
                  <a:pt x="0" y="1540997"/>
                </a:cubicBezTo>
                <a:cubicBezTo>
                  <a:pt x="-5248" y="1237455"/>
                  <a:pt x="4344" y="1137927"/>
                  <a:pt x="0" y="948306"/>
                </a:cubicBezTo>
                <a:cubicBezTo>
                  <a:pt x="-4344" y="758685"/>
                  <a:pt x="4809" y="723152"/>
                  <a:pt x="0" y="545276"/>
                </a:cubicBezTo>
                <a:cubicBezTo>
                  <a:pt x="-4809" y="367400"/>
                  <a:pt x="19116" y="179901"/>
                  <a:pt x="0" y="0"/>
                </a:cubicBezTo>
                <a:close/>
              </a:path>
              <a:path w="16459200" h="18966114" stroke="0" extrusionOk="0">
                <a:moveTo>
                  <a:pt x="0" y="0"/>
                </a:moveTo>
                <a:cubicBezTo>
                  <a:pt x="205438" y="-39397"/>
                  <a:pt x="298216" y="23311"/>
                  <a:pt x="423237" y="0"/>
                </a:cubicBezTo>
                <a:cubicBezTo>
                  <a:pt x="548258" y="-23311"/>
                  <a:pt x="470919" y="4970"/>
                  <a:pt x="517289" y="0"/>
                </a:cubicBezTo>
                <a:cubicBezTo>
                  <a:pt x="563659" y="-4970"/>
                  <a:pt x="1007532" y="68253"/>
                  <a:pt x="1434302" y="0"/>
                </a:cubicBezTo>
                <a:cubicBezTo>
                  <a:pt x="1861072" y="-68253"/>
                  <a:pt x="1658778" y="24266"/>
                  <a:pt x="1857538" y="0"/>
                </a:cubicBezTo>
                <a:cubicBezTo>
                  <a:pt x="2056298" y="-24266"/>
                  <a:pt x="2083104" y="25405"/>
                  <a:pt x="2280775" y="0"/>
                </a:cubicBezTo>
                <a:cubicBezTo>
                  <a:pt x="2478446" y="-25405"/>
                  <a:pt x="2970613" y="12721"/>
                  <a:pt x="3197787" y="0"/>
                </a:cubicBezTo>
                <a:cubicBezTo>
                  <a:pt x="3424961" y="-12721"/>
                  <a:pt x="3356516" y="14472"/>
                  <a:pt x="3456432" y="0"/>
                </a:cubicBezTo>
                <a:cubicBezTo>
                  <a:pt x="3556348" y="-14472"/>
                  <a:pt x="4159828" y="84184"/>
                  <a:pt x="4373445" y="0"/>
                </a:cubicBezTo>
                <a:cubicBezTo>
                  <a:pt x="4587062" y="-84184"/>
                  <a:pt x="5102403" y="98200"/>
                  <a:pt x="5290457" y="0"/>
                </a:cubicBezTo>
                <a:cubicBezTo>
                  <a:pt x="5478511" y="-98200"/>
                  <a:pt x="5618036" y="42774"/>
                  <a:pt x="5878286" y="0"/>
                </a:cubicBezTo>
                <a:cubicBezTo>
                  <a:pt x="6138536" y="-42774"/>
                  <a:pt x="6603154" y="19914"/>
                  <a:pt x="6795298" y="0"/>
                </a:cubicBezTo>
                <a:cubicBezTo>
                  <a:pt x="6987442" y="-19914"/>
                  <a:pt x="7126423" y="30847"/>
                  <a:pt x="7218535" y="0"/>
                </a:cubicBezTo>
                <a:cubicBezTo>
                  <a:pt x="7310647" y="-30847"/>
                  <a:pt x="7458666" y="25482"/>
                  <a:pt x="7641771" y="0"/>
                </a:cubicBezTo>
                <a:cubicBezTo>
                  <a:pt x="7824876" y="-25482"/>
                  <a:pt x="8125063" y="72651"/>
                  <a:pt x="8394192" y="0"/>
                </a:cubicBezTo>
                <a:cubicBezTo>
                  <a:pt x="8663321" y="-72651"/>
                  <a:pt x="8707750" y="44239"/>
                  <a:pt x="8817429" y="0"/>
                </a:cubicBezTo>
                <a:cubicBezTo>
                  <a:pt x="8927108" y="-44239"/>
                  <a:pt x="9422701" y="83610"/>
                  <a:pt x="9734441" y="0"/>
                </a:cubicBezTo>
                <a:cubicBezTo>
                  <a:pt x="10046181" y="-83610"/>
                  <a:pt x="10284212" y="10876"/>
                  <a:pt x="10651454" y="0"/>
                </a:cubicBezTo>
                <a:cubicBezTo>
                  <a:pt x="11018696" y="-10876"/>
                  <a:pt x="10966116" y="41825"/>
                  <a:pt x="11239282" y="0"/>
                </a:cubicBezTo>
                <a:cubicBezTo>
                  <a:pt x="11512448" y="-41825"/>
                  <a:pt x="11474016" y="10233"/>
                  <a:pt x="11662519" y="0"/>
                </a:cubicBezTo>
                <a:cubicBezTo>
                  <a:pt x="11851022" y="-10233"/>
                  <a:pt x="11725042" y="5845"/>
                  <a:pt x="11756571" y="0"/>
                </a:cubicBezTo>
                <a:cubicBezTo>
                  <a:pt x="11788100" y="-5845"/>
                  <a:pt x="11924415" y="9012"/>
                  <a:pt x="12015216" y="0"/>
                </a:cubicBezTo>
                <a:cubicBezTo>
                  <a:pt x="12106017" y="-9012"/>
                  <a:pt x="12153962" y="20138"/>
                  <a:pt x="12273861" y="0"/>
                </a:cubicBezTo>
                <a:cubicBezTo>
                  <a:pt x="12393761" y="-20138"/>
                  <a:pt x="12572234" y="22644"/>
                  <a:pt x="12697097" y="0"/>
                </a:cubicBezTo>
                <a:cubicBezTo>
                  <a:pt x="12821960" y="-22644"/>
                  <a:pt x="13301502" y="19038"/>
                  <a:pt x="13614110" y="0"/>
                </a:cubicBezTo>
                <a:cubicBezTo>
                  <a:pt x="13926718" y="-19038"/>
                  <a:pt x="13972291" y="13382"/>
                  <a:pt x="14201938" y="0"/>
                </a:cubicBezTo>
                <a:cubicBezTo>
                  <a:pt x="14431585" y="-13382"/>
                  <a:pt x="14472268" y="44483"/>
                  <a:pt x="14625175" y="0"/>
                </a:cubicBezTo>
                <a:cubicBezTo>
                  <a:pt x="14778082" y="-44483"/>
                  <a:pt x="14696193" y="1758"/>
                  <a:pt x="14719227" y="0"/>
                </a:cubicBezTo>
                <a:cubicBezTo>
                  <a:pt x="14742261" y="-1758"/>
                  <a:pt x="14773001" y="3197"/>
                  <a:pt x="14813280" y="0"/>
                </a:cubicBezTo>
                <a:cubicBezTo>
                  <a:pt x="14853559" y="-3197"/>
                  <a:pt x="15203130" y="47948"/>
                  <a:pt x="15565701" y="0"/>
                </a:cubicBezTo>
                <a:cubicBezTo>
                  <a:pt x="15928272" y="-47948"/>
                  <a:pt x="15695866" y="31037"/>
                  <a:pt x="15824345" y="0"/>
                </a:cubicBezTo>
                <a:cubicBezTo>
                  <a:pt x="15952824" y="-31037"/>
                  <a:pt x="16284941" y="49437"/>
                  <a:pt x="16459200" y="0"/>
                </a:cubicBezTo>
                <a:cubicBezTo>
                  <a:pt x="16490511" y="122048"/>
                  <a:pt x="16422558" y="250521"/>
                  <a:pt x="16459200" y="403030"/>
                </a:cubicBezTo>
                <a:cubicBezTo>
                  <a:pt x="16495842" y="555539"/>
                  <a:pt x="16438750" y="771169"/>
                  <a:pt x="16459200" y="995721"/>
                </a:cubicBezTo>
                <a:cubicBezTo>
                  <a:pt x="16479650" y="1220273"/>
                  <a:pt x="16418492" y="1466703"/>
                  <a:pt x="16459200" y="1778073"/>
                </a:cubicBezTo>
                <a:cubicBezTo>
                  <a:pt x="16499908" y="2089443"/>
                  <a:pt x="16445002" y="2045356"/>
                  <a:pt x="16459200" y="2181103"/>
                </a:cubicBezTo>
                <a:cubicBezTo>
                  <a:pt x="16473398" y="2316850"/>
                  <a:pt x="16441011" y="2565832"/>
                  <a:pt x="16459200" y="2773794"/>
                </a:cubicBezTo>
                <a:cubicBezTo>
                  <a:pt x="16477389" y="2981756"/>
                  <a:pt x="16433294" y="3456633"/>
                  <a:pt x="16459200" y="3745808"/>
                </a:cubicBezTo>
                <a:cubicBezTo>
                  <a:pt x="16485106" y="4034983"/>
                  <a:pt x="16441611" y="3892784"/>
                  <a:pt x="16459200" y="3959176"/>
                </a:cubicBezTo>
                <a:cubicBezTo>
                  <a:pt x="16476789" y="4025568"/>
                  <a:pt x="16423341" y="4541361"/>
                  <a:pt x="16459200" y="4741529"/>
                </a:cubicBezTo>
                <a:cubicBezTo>
                  <a:pt x="16495059" y="4941697"/>
                  <a:pt x="16437652" y="4907280"/>
                  <a:pt x="16459200" y="4954897"/>
                </a:cubicBezTo>
                <a:cubicBezTo>
                  <a:pt x="16480748" y="5002514"/>
                  <a:pt x="16414203" y="5303073"/>
                  <a:pt x="16459200" y="5547588"/>
                </a:cubicBezTo>
                <a:cubicBezTo>
                  <a:pt x="16504197" y="5792103"/>
                  <a:pt x="16435712" y="5963093"/>
                  <a:pt x="16459200" y="6329941"/>
                </a:cubicBezTo>
                <a:cubicBezTo>
                  <a:pt x="16482688" y="6696789"/>
                  <a:pt x="16456733" y="6348532"/>
                  <a:pt x="16459200" y="6353648"/>
                </a:cubicBezTo>
                <a:cubicBezTo>
                  <a:pt x="16461667" y="6358764"/>
                  <a:pt x="16456681" y="6366961"/>
                  <a:pt x="16459200" y="6377356"/>
                </a:cubicBezTo>
                <a:cubicBezTo>
                  <a:pt x="16461719" y="6387751"/>
                  <a:pt x="16457718" y="7127430"/>
                  <a:pt x="16459200" y="7349369"/>
                </a:cubicBezTo>
                <a:cubicBezTo>
                  <a:pt x="16460682" y="7571308"/>
                  <a:pt x="16390580" y="7813921"/>
                  <a:pt x="16459200" y="7942060"/>
                </a:cubicBezTo>
                <a:cubicBezTo>
                  <a:pt x="16527820" y="8070199"/>
                  <a:pt x="16456469" y="7955853"/>
                  <a:pt x="16459200" y="7965768"/>
                </a:cubicBezTo>
                <a:cubicBezTo>
                  <a:pt x="16461931" y="7975683"/>
                  <a:pt x="16418442" y="8426877"/>
                  <a:pt x="16459200" y="8558459"/>
                </a:cubicBezTo>
                <a:cubicBezTo>
                  <a:pt x="16499958" y="8690041"/>
                  <a:pt x="16421885" y="9082751"/>
                  <a:pt x="16459200" y="9530472"/>
                </a:cubicBezTo>
                <a:cubicBezTo>
                  <a:pt x="16496515" y="9978193"/>
                  <a:pt x="16430524" y="9794597"/>
                  <a:pt x="16459200" y="9933502"/>
                </a:cubicBezTo>
                <a:cubicBezTo>
                  <a:pt x="16487876" y="10072407"/>
                  <a:pt x="16441000" y="10185789"/>
                  <a:pt x="16459200" y="10336532"/>
                </a:cubicBezTo>
                <a:cubicBezTo>
                  <a:pt x="16477400" y="10487275"/>
                  <a:pt x="16453977" y="10710752"/>
                  <a:pt x="16459200" y="10929223"/>
                </a:cubicBezTo>
                <a:cubicBezTo>
                  <a:pt x="16464423" y="11147694"/>
                  <a:pt x="16395457" y="11390605"/>
                  <a:pt x="16459200" y="11711575"/>
                </a:cubicBezTo>
                <a:cubicBezTo>
                  <a:pt x="16522943" y="12032545"/>
                  <a:pt x="16439650" y="12327315"/>
                  <a:pt x="16459200" y="12493928"/>
                </a:cubicBezTo>
                <a:cubicBezTo>
                  <a:pt x="16478750" y="12660541"/>
                  <a:pt x="16434472" y="13008028"/>
                  <a:pt x="16459200" y="13276280"/>
                </a:cubicBezTo>
                <a:cubicBezTo>
                  <a:pt x="16483928" y="13544532"/>
                  <a:pt x="16380172" y="13785934"/>
                  <a:pt x="16459200" y="14248293"/>
                </a:cubicBezTo>
                <a:cubicBezTo>
                  <a:pt x="16538228" y="14710652"/>
                  <a:pt x="16456650" y="14607290"/>
                  <a:pt x="16459200" y="14840984"/>
                </a:cubicBezTo>
                <a:cubicBezTo>
                  <a:pt x="16461750" y="15074678"/>
                  <a:pt x="16403118" y="15449394"/>
                  <a:pt x="16459200" y="15623336"/>
                </a:cubicBezTo>
                <a:cubicBezTo>
                  <a:pt x="16515282" y="15797278"/>
                  <a:pt x="16414176" y="16051187"/>
                  <a:pt x="16459200" y="16216027"/>
                </a:cubicBezTo>
                <a:cubicBezTo>
                  <a:pt x="16504224" y="16380867"/>
                  <a:pt x="16443239" y="16543655"/>
                  <a:pt x="16459200" y="16808719"/>
                </a:cubicBezTo>
                <a:cubicBezTo>
                  <a:pt x="16475161" y="17073783"/>
                  <a:pt x="16395644" y="17241608"/>
                  <a:pt x="16459200" y="17401410"/>
                </a:cubicBezTo>
                <a:cubicBezTo>
                  <a:pt x="16522756" y="17561212"/>
                  <a:pt x="16458953" y="17418056"/>
                  <a:pt x="16459200" y="17425117"/>
                </a:cubicBezTo>
                <a:cubicBezTo>
                  <a:pt x="16459447" y="17432178"/>
                  <a:pt x="16372884" y="17900582"/>
                  <a:pt x="16459200" y="18207469"/>
                </a:cubicBezTo>
                <a:cubicBezTo>
                  <a:pt x="16545516" y="18514356"/>
                  <a:pt x="16458368" y="18223970"/>
                  <a:pt x="16459200" y="18231177"/>
                </a:cubicBezTo>
                <a:cubicBezTo>
                  <a:pt x="16460032" y="18238384"/>
                  <a:pt x="16455176" y="18787431"/>
                  <a:pt x="16459200" y="18966114"/>
                </a:cubicBezTo>
                <a:cubicBezTo>
                  <a:pt x="16057706" y="19066852"/>
                  <a:pt x="15945557" y="18888208"/>
                  <a:pt x="15542187" y="18966114"/>
                </a:cubicBezTo>
                <a:cubicBezTo>
                  <a:pt x="15138817" y="19044020"/>
                  <a:pt x="15377979" y="18953352"/>
                  <a:pt x="15283543" y="18966114"/>
                </a:cubicBezTo>
                <a:cubicBezTo>
                  <a:pt x="15189107" y="18978876"/>
                  <a:pt x="15234079" y="18959328"/>
                  <a:pt x="15189490" y="18966114"/>
                </a:cubicBezTo>
                <a:cubicBezTo>
                  <a:pt x="15144901" y="18972900"/>
                  <a:pt x="15054653" y="18960199"/>
                  <a:pt x="14930846" y="18966114"/>
                </a:cubicBezTo>
                <a:cubicBezTo>
                  <a:pt x="14807039" y="18972029"/>
                  <a:pt x="14773911" y="18937256"/>
                  <a:pt x="14672201" y="18966114"/>
                </a:cubicBezTo>
                <a:cubicBezTo>
                  <a:pt x="14570492" y="18994972"/>
                  <a:pt x="14359927" y="18922751"/>
                  <a:pt x="14084373" y="18966114"/>
                </a:cubicBezTo>
                <a:cubicBezTo>
                  <a:pt x="13808819" y="19009477"/>
                  <a:pt x="13672458" y="18954935"/>
                  <a:pt x="13496544" y="18966114"/>
                </a:cubicBezTo>
                <a:cubicBezTo>
                  <a:pt x="13320630" y="18977293"/>
                  <a:pt x="13234141" y="18951754"/>
                  <a:pt x="13073307" y="18966114"/>
                </a:cubicBezTo>
                <a:cubicBezTo>
                  <a:pt x="12912473" y="18980474"/>
                  <a:pt x="12583917" y="18864522"/>
                  <a:pt x="12156295" y="18966114"/>
                </a:cubicBezTo>
                <a:cubicBezTo>
                  <a:pt x="11728673" y="19067706"/>
                  <a:pt x="12018104" y="18935615"/>
                  <a:pt x="11897650" y="18966114"/>
                </a:cubicBezTo>
                <a:cubicBezTo>
                  <a:pt x="11777197" y="18996613"/>
                  <a:pt x="11407554" y="18876561"/>
                  <a:pt x="10980638" y="18966114"/>
                </a:cubicBezTo>
                <a:cubicBezTo>
                  <a:pt x="10553722" y="19055667"/>
                  <a:pt x="10781314" y="18944543"/>
                  <a:pt x="10721993" y="18966114"/>
                </a:cubicBezTo>
                <a:cubicBezTo>
                  <a:pt x="10662673" y="18987685"/>
                  <a:pt x="10240071" y="18928586"/>
                  <a:pt x="9969573" y="18966114"/>
                </a:cubicBezTo>
                <a:cubicBezTo>
                  <a:pt x="9699075" y="19003642"/>
                  <a:pt x="9242624" y="18863590"/>
                  <a:pt x="9052560" y="18966114"/>
                </a:cubicBezTo>
                <a:cubicBezTo>
                  <a:pt x="8862496" y="19068638"/>
                  <a:pt x="8991628" y="18959377"/>
                  <a:pt x="8958507" y="18966114"/>
                </a:cubicBezTo>
                <a:cubicBezTo>
                  <a:pt x="8925386" y="18972851"/>
                  <a:pt x="8338710" y="18935715"/>
                  <a:pt x="8041495" y="18966114"/>
                </a:cubicBezTo>
                <a:cubicBezTo>
                  <a:pt x="7744280" y="18996513"/>
                  <a:pt x="7467679" y="18940812"/>
                  <a:pt x="7124482" y="18966114"/>
                </a:cubicBezTo>
                <a:cubicBezTo>
                  <a:pt x="6781285" y="18991416"/>
                  <a:pt x="7056001" y="18959788"/>
                  <a:pt x="7030430" y="18966114"/>
                </a:cubicBezTo>
                <a:cubicBezTo>
                  <a:pt x="7004859" y="18972440"/>
                  <a:pt x="6603605" y="18926339"/>
                  <a:pt x="6442601" y="18966114"/>
                </a:cubicBezTo>
                <a:cubicBezTo>
                  <a:pt x="6281597" y="19005889"/>
                  <a:pt x="6230060" y="18941572"/>
                  <a:pt x="6019365" y="18966114"/>
                </a:cubicBezTo>
                <a:cubicBezTo>
                  <a:pt x="5808670" y="18990656"/>
                  <a:pt x="5700390" y="18954253"/>
                  <a:pt x="5596128" y="18966114"/>
                </a:cubicBezTo>
                <a:cubicBezTo>
                  <a:pt x="5491866" y="18977975"/>
                  <a:pt x="5281635" y="18926769"/>
                  <a:pt x="5172891" y="18966114"/>
                </a:cubicBezTo>
                <a:cubicBezTo>
                  <a:pt x="5064147" y="19005459"/>
                  <a:pt x="5109059" y="18960454"/>
                  <a:pt x="5078839" y="18966114"/>
                </a:cubicBezTo>
                <a:cubicBezTo>
                  <a:pt x="5048619" y="18971774"/>
                  <a:pt x="4482663" y="18939178"/>
                  <a:pt x="4161826" y="18966114"/>
                </a:cubicBezTo>
                <a:cubicBezTo>
                  <a:pt x="3840989" y="18993050"/>
                  <a:pt x="3447404" y="18940919"/>
                  <a:pt x="3244814" y="18966114"/>
                </a:cubicBezTo>
                <a:cubicBezTo>
                  <a:pt x="3042224" y="18991309"/>
                  <a:pt x="3184000" y="18956805"/>
                  <a:pt x="3150761" y="18966114"/>
                </a:cubicBezTo>
                <a:cubicBezTo>
                  <a:pt x="3117522" y="18975423"/>
                  <a:pt x="3002848" y="18960842"/>
                  <a:pt x="2892117" y="18966114"/>
                </a:cubicBezTo>
                <a:cubicBezTo>
                  <a:pt x="2781386" y="18971386"/>
                  <a:pt x="2533456" y="18923727"/>
                  <a:pt x="2304288" y="18966114"/>
                </a:cubicBezTo>
                <a:cubicBezTo>
                  <a:pt x="2075120" y="19008501"/>
                  <a:pt x="1770753" y="18942622"/>
                  <a:pt x="1551867" y="18966114"/>
                </a:cubicBezTo>
                <a:cubicBezTo>
                  <a:pt x="1332981" y="18989606"/>
                  <a:pt x="1228027" y="18958331"/>
                  <a:pt x="1128631" y="18966114"/>
                </a:cubicBezTo>
                <a:cubicBezTo>
                  <a:pt x="1029235" y="18973897"/>
                  <a:pt x="942837" y="18955884"/>
                  <a:pt x="869986" y="18966114"/>
                </a:cubicBezTo>
                <a:cubicBezTo>
                  <a:pt x="797135" y="18976344"/>
                  <a:pt x="716202" y="18964847"/>
                  <a:pt x="611342" y="18966114"/>
                </a:cubicBezTo>
                <a:cubicBezTo>
                  <a:pt x="506482" y="18967381"/>
                  <a:pt x="148819" y="18952048"/>
                  <a:pt x="0" y="18966114"/>
                </a:cubicBezTo>
                <a:cubicBezTo>
                  <a:pt x="-2443" y="18955721"/>
                  <a:pt x="54" y="18950985"/>
                  <a:pt x="0" y="18942406"/>
                </a:cubicBezTo>
                <a:cubicBezTo>
                  <a:pt x="-54" y="18933827"/>
                  <a:pt x="6699" y="18809999"/>
                  <a:pt x="0" y="18729038"/>
                </a:cubicBezTo>
                <a:cubicBezTo>
                  <a:pt x="-6699" y="18648077"/>
                  <a:pt x="35444" y="18111477"/>
                  <a:pt x="0" y="17757024"/>
                </a:cubicBezTo>
                <a:cubicBezTo>
                  <a:pt x="-35444" y="17402571"/>
                  <a:pt x="35342" y="17096018"/>
                  <a:pt x="0" y="16785011"/>
                </a:cubicBezTo>
                <a:cubicBezTo>
                  <a:pt x="-35342" y="16474004"/>
                  <a:pt x="42307" y="16449110"/>
                  <a:pt x="0" y="16192320"/>
                </a:cubicBezTo>
                <a:cubicBezTo>
                  <a:pt x="-42307" y="15935530"/>
                  <a:pt x="1144" y="16177556"/>
                  <a:pt x="0" y="16168612"/>
                </a:cubicBezTo>
                <a:cubicBezTo>
                  <a:pt x="-1144" y="16159668"/>
                  <a:pt x="293" y="16151844"/>
                  <a:pt x="0" y="16144905"/>
                </a:cubicBezTo>
                <a:cubicBezTo>
                  <a:pt x="-293" y="16137966"/>
                  <a:pt x="94285" y="15576632"/>
                  <a:pt x="0" y="15172891"/>
                </a:cubicBezTo>
                <a:cubicBezTo>
                  <a:pt x="-94285" y="14769150"/>
                  <a:pt x="47084" y="14964516"/>
                  <a:pt x="0" y="14769861"/>
                </a:cubicBezTo>
                <a:cubicBezTo>
                  <a:pt x="-47084" y="14575206"/>
                  <a:pt x="55418" y="14243030"/>
                  <a:pt x="0" y="13797848"/>
                </a:cubicBezTo>
                <a:cubicBezTo>
                  <a:pt x="-55418" y="13352666"/>
                  <a:pt x="53079" y="13371209"/>
                  <a:pt x="0" y="13205157"/>
                </a:cubicBezTo>
                <a:cubicBezTo>
                  <a:pt x="-53079" y="13039105"/>
                  <a:pt x="1913" y="13188681"/>
                  <a:pt x="0" y="13181449"/>
                </a:cubicBezTo>
                <a:cubicBezTo>
                  <a:pt x="-1913" y="13174217"/>
                  <a:pt x="4452" y="13038586"/>
                  <a:pt x="0" y="12968080"/>
                </a:cubicBezTo>
                <a:cubicBezTo>
                  <a:pt x="-4452" y="12897574"/>
                  <a:pt x="13946" y="12666471"/>
                  <a:pt x="0" y="12565051"/>
                </a:cubicBezTo>
                <a:cubicBezTo>
                  <a:pt x="-13946" y="12463631"/>
                  <a:pt x="80383" y="12097211"/>
                  <a:pt x="0" y="11782698"/>
                </a:cubicBezTo>
                <a:cubicBezTo>
                  <a:pt x="-80383" y="11468185"/>
                  <a:pt x="263" y="11165897"/>
                  <a:pt x="0" y="11000346"/>
                </a:cubicBezTo>
                <a:cubicBezTo>
                  <a:pt x="-263" y="10834795"/>
                  <a:pt x="68572" y="10696654"/>
                  <a:pt x="0" y="10407655"/>
                </a:cubicBezTo>
                <a:cubicBezTo>
                  <a:pt x="-68572" y="10118656"/>
                  <a:pt x="10176" y="10191929"/>
                  <a:pt x="0" y="10004625"/>
                </a:cubicBezTo>
                <a:cubicBezTo>
                  <a:pt x="-10176" y="9817321"/>
                  <a:pt x="40606" y="9241160"/>
                  <a:pt x="0" y="9032612"/>
                </a:cubicBezTo>
                <a:cubicBezTo>
                  <a:pt x="-40606" y="8824064"/>
                  <a:pt x="28013" y="8676263"/>
                  <a:pt x="0" y="8439921"/>
                </a:cubicBezTo>
                <a:cubicBezTo>
                  <a:pt x="-28013" y="8203579"/>
                  <a:pt x="1109" y="8269805"/>
                  <a:pt x="0" y="8226552"/>
                </a:cubicBezTo>
                <a:cubicBezTo>
                  <a:pt x="-1109" y="8183299"/>
                  <a:pt x="18017" y="8073400"/>
                  <a:pt x="0" y="8013183"/>
                </a:cubicBezTo>
                <a:cubicBezTo>
                  <a:pt x="-18017" y="7952966"/>
                  <a:pt x="1933" y="7997914"/>
                  <a:pt x="0" y="7989476"/>
                </a:cubicBezTo>
                <a:cubicBezTo>
                  <a:pt x="-1933" y="7981038"/>
                  <a:pt x="28399" y="7680569"/>
                  <a:pt x="0" y="7396784"/>
                </a:cubicBezTo>
                <a:cubicBezTo>
                  <a:pt x="-28399" y="7112999"/>
                  <a:pt x="19379" y="7256562"/>
                  <a:pt x="0" y="7183416"/>
                </a:cubicBezTo>
                <a:cubicBezTo>
                  <a:pt x="-19379" y="7110270"/>
                  <a:pt x="54370" y="6443014"/>
                  <a:pt x="0" y="6211402"/>
                </a:cubicBezTo>
                <a:cubicBezTo>
                  <a:pt x="-54370" y="5979790"/>
                  <a:pt x="6315" y="5606331"/>
                  <a:pt x="0" y="5429050"/>
                </a:cubicBezTo>
                <a:cubicBezTo>
                  <a:pt x="-6315" y="5251769"/>
                  <a:pt x="1604" y="5138527"/>
                  <a:pt x="0" y="5026020"/>
                </a:cubicBezTo>
                <a:cubicBezTo>
                  <a:pt x="-1604" y="4913513"/>
                  <a:pt x="32624" y="4506659"/>
                  <a:pt x="0" y="4054007"/>
                </a:cubicBezTo>
                <a:cubicBezTo>
                  <a:pt x="-32624" y="3601355"/>
                  <a:pt x="64178" y="3722005"/>
                  <a:pt x="0" y="3461316"/>
                </a:cubicBezTo>
                <a:cubicBezTo>
                  <a:pt x="-64178" y="3200627"/>
                  <a:pt x="17984" y="3314908"/>
                  <a:pt x="0" y="3247947"/>
                </a:cubicBezTo>
                <a:cubicBezTo>
                  <a:pt x="-17984" y="3180986"/>
                  <a:pt x="97493" y="2680695"/>
                  <a:pt x="0" y="2275934"/>
                </a:cubicBezTo>
                <a:cubicBezTo>
                  <a:pt x="-97493" y="1871173"/>
                  <a:pt x="9777" y="2115572"/>
                  <a:pt x="0" y="2062565"/>
                </a:cubicBezTo>
                <a:cubicBezTo>
                  <a:pt x="-9777" y="2009558"/>
                  <a:pt x="17238" y="1935139"/>
                  <a:pt x="0" y="1849196"/>
                </a:cubicBezTo>
                <a:cubicBezTo>
                  <a:pt x="-17238" y="1763253"/>
                  <a:pt x="32535" y="1435221"/>
                  <a:pt x="0" y="1256505"/>
                </a:cubicBezTo>
                <a:cubicBezTo>
                  <a:pt x="-32535" y="1077789"/>
                  <a:pt x="70988" y="269995"/>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0">
            <a:solidFill>
              <a:schemeClr val="bg1">
                <a:alpha val="9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8</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8</a:t>
            </a:fld>
            <a:endParaRPr lang="en-US"/>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8</a:t>
            </a:fld>
            <a:endParaRPr lang="en-US"/>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8</a:t>
            </a:fld>
            <a:endParaRPr lang="en-US" dirty="0"/>
          </a:p>
        </p:txBody>
      </p:sp>
      <p:sp>
        <p:nvSpPr>
          <p:cNvPr id="16" name="TextBox 15">
            <a:extLst>
              <a:ext uri="{FF2B5EF4-FFF2-40B4-BE49-F238E27FC236}">
                <a16:creationId xmlns:a16="http://schemas.microsoft.com/office/drawing/2014/main" id="{998B8170-1A63-4F89-8DE1-9CA70B59F42B}"/>
              </a:ext>
            </a:extLst>
          </p:cNvPr>
          <p:cNvSpPr txBox="1"/>
          <p:nvPr/>
        </p:nvSpPr>
        <p:spPr>
          <a:xfrm>
            <a:off x="-1" y="-10116"/>
            <a:ext cx="32918401" cy="2109502"/>
          </a:xfrm>
          <a:prstGeom prst="rect">
            <a:avLst/>
          </a:prstGeom>
          <a:solidFill>
            <a:schemeClr val="tx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0FDC3BC-F13C-4464-AC34-888E954E5DE1}"/>
              </a:ext>
            </a:extLst>
          </p:cNvPr>
          <p:cNvSpPr txBox="1"/>
          <p:nvPr/>
        </p:nvSpPr>
        <p:spPr>
          <a:xfrm>
            <a:off x="8871121" y="357439"/>
            <a:ext cx="151761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8800" b="1" dirty="0">
                <a:solidFill>
                  <a:prstClr val="white"/>
                </a:solidFill>
                <a:ea typeface="Open Sans" panose="020B0606030504020204" pitchFamily="34" charset="0"/>
                <a:cs typeface="Cavolini" panose="020B0502040204020203" pitchFamily="66" charset="0"/>
              </a:rPr>
              <a:t>Landscape Options</a:t>
            </a:r>
            <a:r>
              <a:rPr lang="en-US" sz="3200" b="1" dirty="0">
                <a:solidFill>
                  <a:prstClr val="white"/>
                </a:solidFill>
                <a:ea typeface="Open Sans" panose="020B0606030504020204" pitchFamily="34" charset="0"/>
                <a:cs typeface="Cavolini" panose="020B0502040204020203" pitchFamily="66" charset="0"/>
              </a:rPr>
              <a:t> </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8" name="Group 17">
            <a:extLst>
              <a:ext uri="{FF2B5EF4-FFF2-40B4-BE49-F238E27FC236}">
                <a16:creationId xmlns:a16="http://schemas.microsoft.com/office/drawing/2014/main" id="{AAF23F13-3206-477E-AED5-9E0E9DF74A1D}"/>
              </a:ext>
            </a:extLst>
          </p:cNvPr>
          <p:cNvGrpSpPr/>
          <p:nvPr/>
        </p:nvGrpSpPr>
        <p:grpSpPr>
          <a:xfrm>
            <a:off x="149018" y="168060"/>
            <a:ext cx="2782441" cy="1716611"/>
            <a:chOff x="6999948" y="102910"/>
            <a:chExt cx="867023" cy="674923"/>
          </a:xfrm>
        </p:grpSpPr>
        <p:pic>
          <p:nvPicPr>
            <p:cNvPr id="19" name="Picture 6">
              <a:extLst>
                <a:ext uri="{FF2B5EF4-FFF2-40B4-BE49-F238E27FC236}">
                  <a16:creationId xmlns:a16="http://schemas.microsoft.com/office/drawing/2014/main" id="{E99FF6E5-7C8C-47B3-B735-B7EB09832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78A8EBC-58A4-4997-B159-0A763777CAEF}"/>
                </a:ext>
              </a:extLst>
            </p:cNvPr>
            <p:cNvGrpSpPr/>
            <p:nvPr/>
          </p:nvGrpSpPr>
          <p:grpSpPr>
            <a:xfrm>
              <a:off x="6999948" y="323058"/>
              <a:ext cx="653391" cy="454775"/>
              <a:chOff x="266729" y="3465296"/>
              <a:chExt cx="1445208" cy="1024570"/>
            </a:xfrm>
          </p:grpSpPr>
          <p:pic>
            <p:nvPicPr>
              <p:cNvPr id="21" name="Picture 2" descr="Design | Communications | City of San Diego Official Website">
                <a:extLst>
                  <a:ext uri="{FF2B5EF4-FFF2-40B4-BE49-F238E27FC236}">
                    <a16:creationId xmlns:a16="http://schemas.microsoft.com/office/drawing/2014/main" id="{A2A7090E-599F-4D77-89CB-2841291A0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esign | Communications | City of San Diego Official Website">
                <a:extLst>
                  <a:ext uri="{FF2B5EF4-FFF2-40B4-BE49-F238E27FC236}">
                    <a16:creationId xmlns:a16="http://schemas.microsoft.com/office/drawing/2014/main" id="{6EE81D43-AB65-4998-AC98-08BD5D8E4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 name="Graphic 10" descr="Cactus">
            <a:extLst>
              <a:ext uri="{FF2B5EF4-FFF2-40B4-BE49-F238E27FC236}">
                <a16:creationId xmlns:a16="http://schemas.microsoft.com/office/drawing/2014/main" id="{956B2546-552C-4FA1-8A6A-D7E559E663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70912" y="10668043"/>
            <a:ext cx="1828800" cy="1828800"/>
          </a:xfrm>
          <a:prstGeom prst="rect">
            <a:avLst/>
          </a:prstGeom>
        </p:spPr>
      </p:pic>
      <p:sp>
        <p:nvSpPr>
          <p:cNvPr id="14" name="TextBox 13">
            <a:extLst>
              <a:ext uri="{FF2B5EF4-FFF2-40B4-BE49-F238E27FC236}">
                <a16:creationId xmlns:a16="http://schemas.microsoft.com/office/drawing/2014/main" id="{D309C727-B72E-401A-A2C6-DC40EDE45CF6}"/>
              </a:ext>
            </a:extLst>
          </p:cNvPr>
          <p:cNvSpPr txBox="1"/>
          <p:nvPr/>
        </p:nvSpPr>
        <p:spPr>
          <a:xfrm>
            <a:off x="13376010" y="12610714"/>
            <a:ext cx="2666157" cy="1200329"/>
          </a:xfrm>
          <a:prstGeom prst="rect">
            <a:avLst/>
          </a:prstGeom>
          <a:noFill/>
        </p:spPr>
        <p:txBody>
          <a:bodyPr wrap="square" rtlCol="0">
            <a:spAutoFit/>
          </a:bodyPr>
          <a:lstStyle/>
          <a:p>
            <a:pPr algn="ctr"/>
            <a:r>
              <a:rPr lang="en-US" sz="3600" dirty="0"/>
              <a:t>Drought</a:t>
            </a:r>
          </a:p>
          <a:p>
            <a:pPr algn="ctr"/>
            <a:r>
              <a:rPr lang="en-US" sz="3600" dirty="0"/>
              <a:t>Tolerant</a:t>
            </a:r>
          </a:p>
        </p:txBody>
      </p:sp>
      <p:sp>
        <p:nvSpPr>
          <p:cNvPr id="30" name="TextBox 29">
            <a:extLst>
              <a:ext uri="{FF2B5EF4-FFF2-40B4-BE49-F238E27FC236}">
                <a16:creationId xmlns:a16="http://schemas.microsoft.com/office/drawing/2014/main" id="{C9F4A77F-EED4-4CF0-B83A-681BC60AC52A}"/>
              </a:ext>
            </a:extLst>
          </p:cNvPr>
          <p:cNvSpPr txBox="1"/>
          <p:nvPr/>
        </p:nvSpPr>
        <p:spPr>
          <a:xfrm>
            <a:off x="16733934" y="12610714"/>
            <a:ext cx="3043648" cy="1200329"/>
          </a:xfrm>
          <a:prstGeom prst="rect">
            <a:avLst/>
          </a:prstGeom>
          <a:noFill/>
        </p:spPr>
        <p:txBody>
          <a:bodyPr wrap="square" rtlCol="0">
            <a:spAutoFit/>
          </a:bodyPr>
          <a:lstStyle/>
          <a:p>
            <a:pPr algn="ctr"/>
            <a:r>
              <a:rPr lang="en-US" sz="3600" dirty="0"/>
              <a:t>Low Water Mediterranean</a:t>
            </a:r>
          </a:p>
        </p:txBody>
      </p:sp>
      <p:pic>
        <p:nvPicPr>
          <p:cNvPr id="31" name="Graphic 30" descr="Palm tree">
            <a:extLst>
              <a:ext uri="{FF2B5EF4-FFF2-40B4-BE49-F238E27FC236}">
                <a16:creationId xmlns:a16="http://schemas.microsoft.com/office/drawing/2014/main" id="{6BD39252-28B1-4511-9155-9A69F6DE26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01249" y="10744099"/>
            <a:ext cx="1828800" cy="1828800"/>
          </a:xfrm>
          <a:prstGeom prst="rect">
            <a:avLst/>
          </a:prstGeom>
        </p:spPr>
      </p:pic>
      <p:pic>
        <p:nvPicPr>
          <p:cNvPr id="35" name="Picture 34">
            <a:extLst>
              <a:ext uri="{FF2B5EF4-FFF2-40B4-BE49-F238E27FC236}">
                <a16:creationId xmlns:a16="http://schemas.microsoft.com/office/drawing/2014/main" id="{D0261FAC-6CA0-441C-BA85-C5E93D5F37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9125" y="14371035"/>
            <a:ext cx="10972800" cy="6172200"/>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FB50DD75-FA9B-44AB-96F3-6D9EB4E56A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5807" y="14371035"/>
            <a:ext cx="10972800" cy="6172200"/>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4F927F2C-06C5-4541-9245-42864C7F26C9}"/>
              </a:ext>
            </a:extLst>
          </p:cNvPr>
          <p:cNvPicPr>
            <a:picLocks noChangeAspect="1"/>
          </p:cNvPicPr>
          <p:nvPr/>
        </p:nvPicPr>
        <p:blipFill rotWithShape="1">
          <a:blip r:embed="rId10">
            <a:extLst>
              <a:ext uri="{28A0092B-C50C-407E-A947-70E740481C1C}">
                <a14:useLocalDpi xmlns:a14="http://schemas.microsoft.com/office/drawing/2010/main" val="0"/>
              </a:ext>
            </a:extLst>
          </a:blip>
          <a:srcRect l="2570" t="13738" r="3489" b="12290"/>
          <a:stretch/>
        </p:blipFill>
        <p:spPr>
          <a:xfrm>
            <a:off x="1323930" y="2464786"/>
            <a:ext cx="12801600" cy="5667332"/>
          </a:xfrm>
          <a:prstGeom prst="rect">
            <a:avLst/>
          </a:prstGeom>
          <a:ln w="228600" cap="sq" cmpd="thickThin">
            <a:solidFill>
              <a:srgbClr val="000000"/>
            </a:solidFill>
            <a:prstDash val="solid"/>
            <a:miter lim="800000"/>
          </a:ln>
          <a:effectLst>
            <a:innerShdw blurRad="76200">
              <a:srgbClr val="000000"/>
            </a:innerShdw>
          </a:effectLst>
        </p:spPr>
      </p:pic>
      <p:pic>
        <p:nvPicPr>
          <p:cNvPr id="24" name="Picture 23">
            <a:extLst>
              <a:ext uri="{FF2B5EF4-FFF2-40B4-BE49-F238E27FC236}">
                <a16:creationId xmlns:a16="http://schemas.microsoft.com/office/drawing/2014/main" id="{2A135270-7973-484C-B1F7-4611336A03FA}"/>
              </a:ext>
            </a:extLst>
          </p:cNvPr>
          <p:cNvPicPr>
            <a:picLocks noChangeAspect="1"/>
          </p:cNvPicPr>
          <p:nvPr/>
        </p:nvPicPr>
        <p:blipFill rotWithShape="1">
          <a:blip r:embed="rId11">
            <a:extLst>
              <a:ext uri="{28A0092B-C50C-407E-A947-70E740481C1C}">
                <a14:useLocalDpi xmlns:a14="http://schemas.microsoft.com/office/drawing/2010/main" val="0"/>
              </a:ext>
            </a:extLst>
          </a:blip>
          <a:srcRect l="2752" t="13739" r="3308" b="12290"/>
          <a:stretch/>
        </p:blipFill>
        <p:spPr>
          <a:xfrm>
            <a:off x="19125358" y="2528050"/>
            <a:ext cx="12801600" cy="5667331"/>
          </a:xfrm>
          <a:prstGeom prst="rect">
            <a:avLst/>
          </a:prstGeom>
          <a:ln w="228600" cap="sq" cmpd="thickThin">
            <a:solidFill>
              <a:srgbClr val="000000"/>
            </a:solidFill>
            <a:prstDash val="solid"/>
            <a:miter lim="800000"/>
          </a:ln>
          <a:effectLst>
            <a:innerShdw blurRad="76200">
              <a:srgbClr val="000000"/>
            </a:innerShdw>
          </a:effectLst>
        </p:spPr>
      </p:pic>
      <p:sp>
        <p:nvSpPr>
          <p:cNvPr id="36" name="TextBox 35">
            <a:extLst>
              <a:ext uri="{FF2B5EF4-FFF2-40B4-BE49-F238E27FC236}">
                <a16:creationId xmlns:a16="http://schemas.microsoft.com/office/drawing/2014/main" id="{E6769FD9-09E4-4684-9532-CE60073D2355}"/>
              </a:ext>
            </a:extLst>
          </p:cNvPr>
          <p:cNvSpPr txBox="1"/>
          <p:nvPr/>
        </p:nvSpPr>
        <p:spPr>
          <a:xfrm>
            <a:off x="13971716" y="18597434"/>
            <a:ext cx="4813604" cy="1384995"/>
          </a:xfrm>
          <a:prstGeom prst="rect">
            <a:avLst/>
          </a:prstGeom>
          <a:solidFill>
            <a:schemeClr val="bg1"/>
          </a:solidFill>
          <a:ln>
            <a:solidFill>
              <a:schemeClr val="tx1"/>
            </a:solidFill>
          </a:ln>
        </p:spPr>
        <p:txBody>
          <a:bodyPr wrap="square" rtlCol="0">
            <a:spAutoFit/>
          </a:bodyPr>
          <a:lstStyle/>
          <a:p>
            <a:pPr algn="ctr"/>
            <a:r>
              <a:rPr lang="en-US" sz="2800" dirty="0"/>
              <a:t>Please note:</a:t>
            </a:r>
          </a:p>
          <a:p>
            <a:pPr algn="ctr"/>
            <a:r>
              <a:rPr lang="en-US" sz="2800" dirty="0"/>
              <a:t>Building Elevations are subject to change.</a:t>
            </a:r>
          </a:p>
        </p:txBody>
      </p:sp>
      <p:sp>
        <p:nvSpPr>
          <p:cNvPr id="10" name="Freeform 41">
            <a:extLst>
              <a:ext uri="{FF2B5EF4-FFF2-40B4-BE49-F238E27FC236}">
                <a16:creationId xmlns:a16="http://schemas.microsoft.com/office/drawing/2014/main" id="{30FD3107-4CB0-48C5-B4D8-835C43964F72}"/>
              </a:ext>
            </a:extLst>
          </p:cNvPr>
          <p:cNvSpPr/>
          <p:nvPr/>
        </p:nvSpPr>
        <p:spPr>
          <a:xfrm>
            <a:off x="-1" y="18834318"/>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0FEBD6-874E-4C4D-8999-35BA77EA45DE}"/>
              </a:ext>
            </a:extLst>
          </p:cNvPr>
          <p:cNvPicPr>
            <a:picLocks noChangeAspect="1"/>
          </p:cNvPicPr>
          <p:nvPr/>
        </p:nvPicPr>
        <p:blipFill rotWithShape="1">
          <a:blip r:embed="rId12">
            <a:extLst>
              <a:ext uri="{28A0092B-C50C-407E-A947-70E740481C1C}">
                <a14:useLocalDpi xmlns:a14="http://schemas.microsoft.com/office/drawing/2010/main" val="0"/>
              </a:ext>
            </a:extLst>
          </a:blip>
          <a:srcRect l="17533"/>
          <a:stretch/>
        </p:blipFill>
        <p:spPr>
          <a:xfrm>
            <a:off x="20812634" y="7880302"/>
            <a:ext cx="9048936" cy="6172200"/>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B8AE238-3989-42F0-920B-6710E10CD208}"/>
              </a:ext>
            </a:extLst>
          </p:cNvPr>
          <p:cNvPicPr>
            <a:picLocks noChangeAspect="1"/>
          </p:cNvPicPr>
          <p:nvPr/>
        </p:nvPicPr>
        <p:blipFill rotWithShape="1">
          <a:blip r:embed="rId13">
            <a:extLst>
              <a:ext uri="{28A0092B-C50C-407E-A947-70E740481C1C}">
                <a14:useLocalDpi xmlns:a14="http://schemas.microsoft.com/office/drawing/2010/main" val="0"/>
              </a:ext>
            </a:extLst>
          </a:blip>
          <a:srcRect l="18162"/>
          <a:stretch/>
        </p:blipFill>
        <p:spPr>
          <a:xfrm>
            <a:off x="2742216" y="7903438"/>
            <a:ext cx="8979982" cy="6172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5184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14043A62-7578-4879-9A5A-353E7DB214B8}"/>
              </a:ext>
            </a:extLst>
          </p:cNvPr>
          <p:cNvGrpSpPr/>
          <p:nvPr/>
        </p:nvGrpSpPr>
        <p:grpSpPr>
          <a:xfrm>
            <a:off x="-1" y="-500"/>
            <a:ext cx="32941720" cy="21946100"/>
            <a:chOff x="-1" y="-500"/>
            <a:chExt cx="32941720" cy="21946100"/>
          </a:xfrm>
        </p:grpSpPr>
        <p:pic>
          <p:nvPicPr>
            <p:cNvPr id="61" name="Picture 60">
              <a:extLst>
                <a:ext uri="{FF2B5EF4-FFF2-40B4-BE49-F238E27FC236}">
                  <a16:creationId xmlns:a16="http://schemas.microsoft.com/office/drawing/2014/main" id="{1A310EC1-1ACD-4AD4-AC98-9BD312E79A75}"/>
                </a:ext>
              </a:extLst>
            </p:cNvPr>
            <p:cNvPicPr>
              <a:picLocks noChangeAspect="1"/>
            </p:cNvPicPr>
            <p:nvPr/>
          </p:nvPicPr>
          <p:blipFill rotWithShape="1">
            <a:blip r:embed="rId2"/>
            <a:srcRect l="4769" r="1776"/>
            <a:stretch/>
          </p:blipFill>
          <p:spPr>
            <a:xfrm>
              <a:off x="25201284" y="14912952"/>
              <a:ext cx="7203742" cy="5901655"/>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E3A7260E-011C-4243-812B-5B35AA83CF0C}"/>
                </a:ext>
              </a:extLst>
            </p:cNvPr>
            <p:cNvPicPr>
              <a:picLocks noChangeAspect="1"/>
            </p:cNvPicPr>
            <p:nvPr/>
          </p:nvPicPr>
          <p:blipFill>
            <a:blip r:embed="rId3"/>
            <a:stretch>
              <a:fillRect/>
            </a:stretch>
          </p:blipFill>
          <p:spPr>
            <a:xfrm>
              <a:off x="16926284" y="10063124"/>
              <a:ext cx="6106129" cy="3458384"/>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66E0A463-461A-47D1-9A39-43D180FCF8C1}"/>
                </a:ext>
              </a:extLst>
            </p:cNvPr>
            <p:cNvCxnSpPr/>
            <p:nvPr/>
          </p:nvCxnSpPr>
          <p:spPr>
            <a:xfrm>
              <a:off x="16459200" y="1852246"/>
              <a:ext cx="0" cy="1868658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E8D50C2-F0BC-49BD-BB89-3088C6E42741}"/>
                </a:ext>
              </a:extLst>
            </p:cNvPr>
            <p:cNvSpPr txBox="1"/>
            <p:nvPr/>
          </p:nvSpPr>
          <p:spPr>
            <a:xfrm>
              <a:off x="321133" y="1863667"/>
              <a:ext cx="5840776" cy="1156110"/>
            </a:xfrm>
            <a:prstGeom prst="rect">
              <a:avLst/>
            </a:prstGeom>
          </p:spPr>
          <p:txBody>
            <a:bodyPr vert="horz" lIns="91440" tIns="45720" rIns="91440" bIns="45720" rtlCol="0" anchor="b">
              <a:normAutofit/>
            </a:bodyPr>
            <a:lstStyle/>
            <a:p>
              <a:pPr lvl="0" defTabSz="2926080">
                <a:spcBef>
                  <a:spcPts val="3200"/>
                </a:spcBef>
              </a:pPr>
              <a:r>
                <a:rPr lang="en-US" sz="5000" b="1" dirty="0">
                  <a:solidFill>
                    <a:srgbClr val="FF9933"/>
                  </a:solidFill>
                </a:rPr>
                <a:t>KID’S SECTION</a:t>
              </a:r>
            </a:p>
          </p:txBody>
        </p:sp>
        <p:pic>
          <p:nvPicPr>
            <p:cNvPr id="36" name="Picture 35" descr="A picture containing seat&#10;&#10;Description automatically generated">
              <a:extLst>
                <a:ext uri="{FF2B5EF4-FFF2-40B4-BE49-F238E27FC236}">
                  <a16:creationId xmlns:a16="http://schemas.microsoft.com/office/drawing/2014/main" id="{589B3783-BF50-4D3D-BFE9-57A876DDF158}"/>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7173" r="4865" b="4228"/>
            <a:stretch/>
          </p:blipFill>
          <p:spPr>
            <a:xfrm>
              <a:off x="8204933" y="15542061"/>
              <a:ext cx="7859446" cy="5168096"/>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09D7AB43-FDE6-4FAD-9E10-45ACAE7F3F4A}"/>
                </a:ext>
              </a:extLst>
            </p:cNvPr>
            <p:cNvPicPr>
              <a:picLocks noChangeAspect="1"/>
            </p:cNvPicPr>
            <p:nvPr/>
          </p:nvPicPr>
          <p:blipFill rotWithShape="1">
            <a:blip r:embed="rId5"/>
            <a:srcRect t="4555"/>
            <a:stretch/>
          </p:blipFill>
          <p:spPr>
            <a:xfrm>
              <a:off x="9235149" y="6728023"/>
              <a:ext cx="6921643" cy="3987035"/>
            </a:xfrm>
            <a:prstGeom prst="rect">
              <a:avLst/>
            </a:prstGeom>
            <a:ln>
              <a:noFill/>
            </a:ln>
            <a:effectLst>
              <a:outerShdw blurRad="292100" dist="139700" dir="2700000" algn="tl" rotWithShape="0">
                <a:srgbClr val="333333">
                  <a:alpha val="65000"/>
                </a:srgbClr>
              </a:outerShdw>
            </a:effectLst>
          </p:spPr>
        </p:pic>
        <p:sp>
          <p:nvSpPr>
            <p:cNvPr id="41" name="Rectangle 40">
              <a:extLst>
                <a:ext uri="{FF2B5EF4-FFF2-40B4-BE49-F238E27FC236}">
                  <a16:creationId xmlns:a16="http://schemas.microsoft.com/office/drawing/2014/main" id="{722EA9E0-0876-4F98-8A82-3556731622FD}"/>
                </a:ext>
              </a:extLst>
            </p:cNvPr>
            <p:cNvSpPr/>
            <p:nvPr/>
          </p:nvSpPr>
          <p:spPr>
            <a:xfrm>
              <a:off x="342245" y="3034593"/>
              <a:ext cx="8522015" cy="5078313"/>
            </a:xfrm>
            <a:prstGeom prst="rect">
              <a:avLst/>
            </a:prstGeom>
          </p:spPr>
          <p:txBody>
            <a:bodyPr wrap="square">
              <a:spAutoFit/>
            </a:bodyPr>
            <a:lstStyle/>
            <a:p>
              <a:pPr lvl="0" defTabSz="2926080">
                <a:spcBef>
                  <a:spcPts val="3200"/>
                </a:spcBef>
              </a:pPr>
              <a:r>
                <a:rPr lang="en-US" sz="3600" dirty="0"/>
                <a:t>To provide a fun, flexible &amp; creative environment for a wide variety of kid’s ages, the organic shapes and vivid colors will allow them to immerse themselves into many adventures of their imagination. Additionally, these types of furniture create an environment that enhances a child’s natural curiosity &amp; creativity, making every trip to the library memorable. </a:t>
              </a:r>
            </a:p>
          </p:txBody>
        </p:sp>
        <p:pic>
          <p:nvPicPr>
            <p:cNvPr id="43" name="Picture 42">
              <a:extLst>
                <a:ext uri="{FF2B5EF4-FFF2-40B4-BE49-F238E27FC236}">
                  <a16:creationId xmlns:a16="http://schemas.microsoft.com/office/drawing/2014/main" id="{9BFF7F47-BAC0-4515-839E-1EB73DFB8B5F}"/>
                </a:ext>
              </a:extLst>
            </p:cNvPr>
            <p:cNvPicPr>
              <a:picLocks noChangeAspect="1"/>
            </p:cNvPicPr>
            <p:nvPr/>
          </p:nvPicPr>
          <p:blipFill>
            <a:blip r:embed="rId6"/>
            <a:stretch>
              <a:fillRect/>
            </a:stretch>
          </p:blipFill>
          <p:spPr>
            <a:xfrm rot="16200000">
              <a:off x="11776304" y="10974060"/>
              <a:ext cx="4157400" cy="4414504"/>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26DB8C3A-315D-418C-8CA4-FFF87A2B55DD}"/>
                </a:ext>
              </a:extLst>
            </p:cNvPr>
            <p:cNvPicPr>
              <a:picLocks noChangeAspect="1"/>
            </p:cNvPicPr>
            <p:nvPr/>
          </p:nvPicPr>
          <p:blipFill rotWithShape="1">
            <a:blip r:embed="rId7">
              <a:extLst>
                <a:ext uri="{28A0092B-C50C-407E-A947-70E740481C1C}">
                  <a14:useLocalDpi xmlns:a14="http://schemas.microsoft.com/office/drawing/2010/main" val="0"/>
                </a:ext>
              </a:extLst>
            </a:blip>
            <a:srcRect l="23484"/>
            <a:stretch/>
          </p:blipFill>
          <p:spPr>
            <a:xfrm>
              <a:off x="293594" y="12641048"/>
              <a:ext cx="5072554" cy="3440466"/>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E23C7009-C04E-4AC8-B688-131236958A57}"/>
                </a:ext>
              </a:extLst>
            </p:cNvPr>
            <p:cNvPicPr>
              <a:picLocks noChangeAspect="1"/>
            </p:cNvPicPr>
            <p:nvPr/>
          </p:nvPicPr>
          <p:blipFill rotWithShape="1">
            <a:blip r:embed="rId8"/>
            <a:srcRect t="4046" b="17651"/>
            <a:stretch/>
          </p:blipFill>
          <p:spPr>
            <a:xfrm>
              <a:off x="9235149" y="2056332"/>
              <a:ext cx="6827107" cy="4074288"/>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B622D8FD-90B5-4E87-A39C-46DAC3BDE7B8}"/>
                </a:ext>
              </a:extLst>
            </p:cNvPr>
            <p:cNvPicPr>
              <a:picLocks noChangeAspect="1"/>
            </p:cNvPicPr>
            <p:nvPr/>
          </p:nvPicPr>
          <p:blipFill rotWithShape="1">
            <a:blip r:embed="rId9"/>
            <a:srcRect t="16019" r="12204" b="5525"/>
            <a:stretch/>
          </p:blipFill>
          <p:spPr>
            <a:xfrm>
              <a:off x="342245" y="8076626"/>
              <a:ext cx="7945467" cy="4179431"/>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7635A3AE-17CD-46E3-9418-B6CA661B30E1}"/>
                </a:ext>
              </a:extLst>
            </p:cNvPr>
            <p:cNvPicPr>
              <a:picLocks noChangeAspect="1"/>
            </p:cNvPicPr>
            <p:nvPr/>
          </p:nvPicPr>
          <p:blipFill rotWithShape="1">
            <a:blip r:embed="rId10">
              <a:extLst>
                <a:ext uri="{28A0092B-C50C-407E-A947-70E740481C1C}">
                  <a14:useLocalDpi xmlns:a14="http://schemas.microsoft.com/office/drawing/2010/main" val="0"/>
                </a:ext>
              </a:extLst>
            </a:blip>
            <a:srcRect l="12725" t="16369" r="13392" b="17324"/>
            <a:stretch/>
          </p:blipFill>
          <p:spPr>
            <a:xfrm>
              <a:off x="292895" y="16616331"/>
              <a:ext cx="6853850" cy="3922500"/>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540DE101-B703-442B-A620-9AD8B0FC3DF7}"/>
                </a:ext>
              </a:extLst>
            </p:cNvPr>
            <p:cNvPicPr>
              <a:picLocks noChangeAspect="1"/>
            </p:cNvPicPr>
            <p:nvPr/>
          </p:nvPicPr>
          <p:blipFill rotWithShape="1">
            <a:blip r:embed="rId11"/>
            <a:srcRect b="6497"/>
            <a:stretch/>
          </p:blipFill>
          <p:spPr>
            <a:xfrm>
              <a:off x="24480154" y="2916604"/>
              <a:ext cx="8012558" cy="4311810"/>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D118BD7B-CB0C-4A1A-B8CF-1C78BF039AE4}"/>
                </a:ext>
              </a:extLst>
            </p:cNvPr>
            <p:cNvSpPr/>
            <p:nvPr/>
          </p:nvSpPr>
          <p:spPr>
            <a:xfrm>
              <a:off x="16924237" y="3071787"/>
              <a:ext cx="7309504" cy="6740307"/>
            </a:xfrm>
            <a:prstGeom prst="rect">
              <a:avLst/>
            </a:prstGeom>
          </p:spPr>
          <p:txBody>
            <a:bodyPr wrap="square">
              <a:spAutoFit/>
            </a:bodyPr>
            <a:lstStyle/>
            <a:p>
              <a:pPr lvl="0" defTabSz="2926080">
                <a:spcBef>
                  <a:spcPts val="3200"/>
                </a:spcBef>
              </a:pPr>
              <a:r>
                <a:rPr lang="en-US" sz="3600" dirty="0"/>
                <a:t>The variety of selection between the furniture that will be provided in the common area carters to several different working styles. Whether they would like to sit down for long hours, stand at higher tables, work alone at smaller tables or in amongst others at larger ones, or sit in the lounge area, all types will be provided. Additionally, the cool tones provide a calm and enriching environment for all to work, read, or just relax in. </a:t>
              </a:r>
            </a:p>
          </p:txBody>
        </p:sp>
        <p:sp>
          <p:nvSpPr>
            <p:cNvPr id="64" name="Rectangle 63">
              <a:extLst>
                <a:ext uri="{FF2B5EF4-FFF2-40B4-BE49-F238E27FC236}">
                  <a16:creationId xmlns:a16="http://schemas.microsoft.com/office/drawing/2014/main" id="{5D3B9020-A896-47DB-B461-F2C06C3B42AE}"/>
                </a:ext>
              </a:extLst>
            </p:cNvPr>
            <p:cNvSpPr/>
            <p:nvPr/>
          </p:nvSpPr>
          <p:spPr>
            <a:xfrm>
              <a:off x="16753946" y="2151922"/>
              <a:ext cx="9061007" cy="861774"/>
            </a:xfrm>
            <a:prstGeom prst="rect">
              <a:avLst/>
            </a:prstGeom>
          </p:spPr>
          <p:txBody>
            <a:bodyPr wrap="none">
              <a:spAutoFit/>
            </a:bodyPr>
            <a:lstStyle/>
            <a:p>
              <a:pPr lvl="0" defTabSz="2926080">
                <a:spcBef>
                  <a:spcPts val="3200"/>
                </a:spcBef>
              </a:pPr>
              <a:r>
                <a:rPr lang="en-US" sz="5000" b="1" dirty="0">
                  <a:solidFill>
                    <a:srgbClr val="FF9933"/>
                  </a:solidFill>
                </a:rPr>
                <a:t>COMMON AREA &amp; TEEN SECTION</a:t>
              </a:r>
            </a:p>
          </p:txBody>
        </p:sp>
        <p:grpSp>
          <p:nvGrpSpPr>
            <p:cNvPr id="24" name="Group 23">
              <a:extLst>
                <a:ext uri="{FF2B5EF4-FFF2-40B4-BE49-F238E27FC236}">
                  <a16:creationId xmlns:a16="http://schemas.microsoft.com/office/drawing/2014/main" id="{4369735A-3916-484E-8461-5D26703B8F74}"/>
                </a:ext>
              </a:extLst>
            </p:cNvPr>
            <p:cNvGrpSpPr/>
            <p:nvPr/>
          </p:nvGrpSpPr>
          <p:grpSpPr>
            <a:xfrm>
              <a:off x="-1" y="-500"/>
              <a:ext cx="32941720" cy="21946100"/>
              <a:chOff x="-1" y="-500"/>
              <a:chExt cx="32941720" cy="21946100"/>
            </a:xfrm>
          </p:grpSpPr>
          <p:sp>
            <p:nvSpPr>
              <p:cNvPr id="10" name="Freeform 41">
                <a:extLst>
                  <a:ext uri="{FF2B5EF4-FFF2-40B4-BE49-F238E27FC236}">
                    <a16:creationId xmlns:a16="http://schemas.microsoft.com/office/drawing/2014/main" id="{30FD3107-4CB0-48C5-B4D8-835C43964F72}"/>
                  </a:ext>
                </a:extLst>
              </p:cNvPr>
              <p:cNvSpPr/>
              <p:nvPr/>
            </p:nvSpPr>
            <p:spPr>
              <a:xfrm>
                <a:off x="-1" y="18834318"/>
                <a:ext cx="32918401" cy="3111282"/>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11C30F4-4C58-44AB-8A93-201F843796C1}"/>
                  </a:ext>
                </a:extLst>
              </p:cNvPr>
              <p:cNvSpPr txBox="1"/>
              <p:nvPr/>
            </p:nvSpPr>
            <p:spPr>
              <a:xfrm>
                <a:off x="23318" y="-500"/>
                <a:ext cx="32918401" cy="2109502"/>
              </a:xfrm>
              <a:prstGeom prst="rect">
                <a:avLst/>
              </a:prstGeom>
              <a:solidFill>
                <a:schemeClr val="tx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8DE9E82A-7BE7-4AC5-BDE3-5407C03B3AB8}"/>
                  </a:ext>
                </a:extLst>
              </p:cNvPr>
              <p:cNvSpPr txBox="1"/>
              <p:nvPr/>
            </p:nvSpPr>
            <p:spPr>
              <a:xfrm>
                <a:off x="8894440" y="367055"/>
                <a:ext cx="15176156" cy="1446550"/>
              </a:xfrm>
              <a:prstGeom prst="rect">
                <a:avLst/>
              </a:prstGeom>
              <a:noFill/>
            </p:spPr>
            <p:txBody>
              <a:bodyPr wrap="square" rtlCol="0">
                <a:spAutoFit/>
              </a:bodyPr>
              <a:lstStyle/>
              <a:p>
                <a:pPr lvl="0" algn="ctr" defTabSz="914400">
                  <a:spcBef>
                    <a:spcPts val="1200"/>
                  </a:spcBef>
                  <a:defRPr/>
                </a:pPr>
                <a:r>
                  <a:rPr lang="en-US" sz="8800" b="1" dirty="0">
                    <a:solidFill>
                      <a:prstClr val="white"/>
                    </a:solidFill>
                    <a:ea typeface="Open Sans" panose="020B0606030504020204" pitchFamily="34" charset="0"/>
                    <a:cs typeface="Cavolini" panose="020B0502040204020203" pitchFamily="66" charset="0"/>
                  </a:rPr>
                  <a:t>Furnishing Options</a:t>
                </a:r>
                <a:r>
                  <a:rPr lang="en-US" sz="3200" b="1" dirty="0">
                    <a:solidFill>
                      <a:prstClr val="white"/>
                    </a:solidFill>
                    <a:ea typeface="Open Sans" panose="020B0606030504020204" pitchFamily="34" charset="0"/>
                    <a:cs typeface="Cavolini" panose="020B0502040204020203" pitchFamily="66" charset="0"/>
                  </a:rPr>
                  <a:t> </a:t>
                </a:r>
              </a:p>
            </p:txBody>
          </p:sp>
          <p:grpSp>
            <p:nvGrpSpPr>
              <p:cNvPr id="29" name="Group 28">
                <a:extLst>
                  <a:ext uri="{FF2B5EF4-FFF2-40B4-BE49-F238E27FC236}">
                    <a16:creationId xmlns:a16="http://schemas.microsoft.com/office/drawing/2014/main" id="{34BBE4C5-BD6F-4A72-8603-BDB641373012}"/>
                  </a:ext>
                </a:extLst>
              </p:cNvPr>
              <p:cNvGrpSpPr/>
              <p:nvPr/>
            </p:nvGrpSpPr>
            <p:grpSpPr>
              <a:xfrm>
                <a:off x="172337" y="177688"/>
                <a:ext cx="2782441" cy="1716574"/>
                <a:chOff x="6999948" y="372550"/>
                <a:chExt cx="867023" cy="674910"/>
              </a:xfrm>
            </p:grpSpPr>
            <p:pic>
              <p:nvPicPr>
                <p:cNvPr id="31" name="Picture 6">
                  <a:extLst>
                    <a:ext uri="{FF2B5EF4-FFF2-40B4-BE49-F238E27FC236}">
                      <a16:creationId xmlns:a16="http://schemas.microsoft.com/office/drawing/2014/main" id="{2BF06E6B-979F-4E18-9477-C55B642AC3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3460" y="37255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95999CC-EA08-4FD1-AE81-0F36942F0C6E}"/>
                    </a:ext>
                  </a:extLst>
                </p:cNvPr>
                <p:cNvGrpSpPr/>
                <p:nvPr/>
              </p:nvGrpSpPr>
              <p:grpSpPr>
                <a:xfrm>
                  <a:off x="6999948" y="592685"/>
                  <a:ext cx="653391" cy="454775"/>
                  <a:chOff x="266729" y="4072760"/>
                  <a:chExt cx="1445208" cy="1024571"/>
                </a:xfrm>
              </p:grpSpPr>
              <p:pic>
                <p:nvPicPr>
                  <p:cNvPr id="33" name="Picture 2" descr="Design | Communications | City of San Diego Official Website">
                    <a:extLst>
                      <a:ext uri="{FF2B5EF4-FFF2-40B4-BE49-F238E27FC236}">
                        <a16:creationId xmlns:a16="http://schemas.microsoft.com/office/drawing/2014/main" id="{9015CA91-B92A-41F5-ADAE-2FF95B60AD6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0888" r="86112" b="41869"/>
                  <a:stretch/>
                </p:blipFill>
                <p:spPr bwMode="auto">
                  <a:xfrm>
                    <a:off x="266729" y="4072760"/>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esign | Communications | City of San Diego Official Website">
                    <a:extLst>
                      <a:ext uri="{FF2B5EF4-FFF2-40B4-BE49-F238E27FC236}">
                        <a16:creationId xmlns:a16="http://schemas.microsoft.com/office/drawing/2014/main" id="{49CD771E-A335-4F34-BB63-76CBCCF2263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9814" r="79375"/>
                  <a:stretch/>
                </p:blipFill>
                <p:spPr bwMode="auto">
                  <a:xfrm>
                    <a:off x="887834" y="4090642"/>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72" name="Picture 71">
              <a:extLst>
                <a:ext uri="{FF2B5EF4-FFF2-40B4-BE49-F238E27FC236}">
                  <a16:creationId xmlns:a16="http://schemas.microsoft.com/office/drawing/2014/main" id="{5F87F5EB-8596-4604-8D57-B4A3DEF6EBA9}"/>
                </a:ext>
              </a:extLst>
            </p:cNvPr>
            <p:cNvPicPr>
              <a:picLocks noChangeAspect="1"/>
            </p:cNvPicPr>
            <p:nvPr/>
          </p:nvPicPr>
          <p:blipFill rotWithShape="1">
            <a:blip r:embed="rId14"/>
            <a:srcRect t="16363"/>
            <a:stretch/>
          </p:blipFill>
          <p:spPr>
            <a:xfrm>
              <a:off x="5704575" y="12641048"/>
              <a:ext cx="5584222" cy="2618964"/>
            </a:xfrm>
            <a:prstGeom prst="rect">
              <a:avLst/>
            </a:prstGeom>
          </p:spPr>
        </p:pic>
        <p:pic>
          <p:nvPicPr>
            <p:cNvPr id="73" name="Picture 72">
              <a:extLst>
                <a:ext uri="{FF2B5EF4-FFF2-40B4-BE49-F238E27FC236}">
                  <a16:creationId xmlns:a16="http://schemas.microsoft.com/office/drawing/2014/main" id="{999E3B36-F6CF-49F4-9584-E72E1B763778}"/>
                </a:ext>
              </a:extLst>
            </p:cNvPr>
            <p:cNvPicPr>
              <a:picLocks noChangeAspect="1"/>
            </p:cNvPicPr>
            <p:nvPr/>
          </p:nvPicPr>
          <p:blipFill>
            <a:blip r:embed="rId15"/>
            <a:stretch>
              <a:fillRect/>
            </a:stretch>
          </p:blipFill>
          <p:spPr>
            <a:xfrm>
              <a:off x="28445240" y="10972800"/>
              <a:ext cx="3959786" cy="3245238"/>
            </a:xfrm>
            <a:prstGeom prst="rect">
              <a:avLst/>
            </a:prstGeom>
          </p:spPr>
        </p:pic>
        <p:sp>
          <p:nvSpPr>
            <p:cNvPr id="76" name="TextBox 75">
              <a:extLst>
                <a:ext uri="{FF2B5EF4-FFF2-40B4-BE49-F238E27FC236}">
                  <a16:creationId xmlns:a16="http://schemas.microsoft.com/office/drawing/2014/main" id="{A6D7F278-AF28-4FB5-A355-F21E309BE994}"/>
                </a:ext>
              </a:extLst>
            </p:cNvPr>
            <p:cNvSpPr txBox="1"/>
            <p:nvPr/>
          </p:nvSpPr>
          <p:spPr>
            <a:xfrm>
              <a:off x="30275109" y="13222120"/>
              <a:ext cx="1798145" cy="707886"/>
            </a:xfrm>
            <a:prstGeom prst="rect">
              <a:avLst/>
            </a:prstGeom>
            <a:noFill/>
          </p:spPr>
          <p:txBody>
            <a:bodyPr wrap="square" rtlCol="0">
              <a:spAutoFit/>
            </a:bodyPr>
            <a:lstStyle/>
            <a:p>
              <a:pPr algn="ctr"/>
              <a:r>
                <a:rPr lang="en-US" sz="2000" dirty="0"/>
                <a:t>Power Bar Table</a:t>
              </a:r>
            </a:p>
          </p:txBody>
        </p:sp>
        <p:pic>
          <p:nvPicPr>
            <p:cNvPr id="62" name="Picture 61">
              <a:extLst>
                <a:ext uri="{FF2B5EF4-FFF2-40B4-BE49-F238E27FC236}">
                  <a16:creationId xmlns:a16="http://schemas.microsoft.com/office/drawing/2014/main" id="{96D7D3C9-0313-48BA-B8B0-2337643391AE}"/>
                </a:ext>
              </a:extLst>
            </p:cNvPr>
            <p:cNvPicPr>
              <a:picLocks noChangeAspect="1"/>
            </p:cNvPicPr>
            <p:nvPr/>
          </p:nvPicPr>
          <p:blipFill>
            <a:blip r:embed="rId16"/>
            <a:stretch>
              <a:fillRect/>
            </a:stretch>
          </p:blipFill>
          <p:spPr>
            <a:xfrm>
              <a:off x="24477673" y="7517998"/>
              <a:ext cx="4735707" cy="3750720"/>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5196385D-890D-42A4-9FB3-08AFB43D9B18}"/>
                </a:ext>
              </a:extLst>
            </p:cNvPr>
            <p:cNvPicPr>
              <a:picLocks noChangeAspect="1"/>
            </p:cNvPicPr>
            <p:nvPr/>
          </p:nvPicPr>
          <p:blipFill rotWithShape="1">
            <a:blip r:embed="rId17"/>
            <a:srcRect b="12604"/>
            <a:stretch/>
          </p:blipFill>
          <p:spPr>
            <a:xfrm>
              <a:off x="16796703" y="15883895"/>
              <a:ext cx="6365293" cy="4826262"/>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46CD509C-D3C8-48D8-8082-4D8519892A56}"/>
                </a:ext>
              </a:extLst>
            </p:cNvPr>
            <p:cNvPicPr>
              <a:picLocks noChangeAspect="1"/>
            </p:cNvPicPr>
            <p:nvPr/>
          </p:nvPicPr>
          <p:blipFill rotWithShape="1">
            <a:blip r:embed="rId18"/>
            <a:srcRect r="1970"/>
            <a:stretch/>
          </p:blipFill>
          <p:spPr>
            <a:xfrm>
              <a:off x="22587872" y="12372484"/>
              <a:ext cx="4254008" cy="3451112"/>
            </a:xfrm>
            <a:prstGeom prst="rect">
              <a:avLst/>
            </a:prstGeom>
            <a:ln>
              <a:noFill/>
            </a:ln>
            <a:effectLst>
              <a:outerShdw blurRad="292100" dist="139700" dir="2700000" algn="tl" rotWithShape="0">
                <a:srgbClr val="333333">
                  <a:alpha val="65000"/>
                </a:srgbClr>
              </a:outerShdw>
            </a:effectLst>
          </p:spPr>
        </p:pic>
      </p:grpSp>
      <p:sp>
        <p:nvSpPr>
          <p:cNvPr id="4" name="Slide Number Placeholder 3">
            <a:extLst>
              <a:ext uri="{FF2B5EF4-FFF2-40B4-BE49-F238E27FC236}">
                <a16:creationId xmlns:a16="http://schemas.microsoft.com/office/drawing/2014/main" id="{350D2208-B7D1-41D2-A048-E0D5A139BD96}"/>
              </a:ext>
            </a:extLst>
          </p:cNvPr>
          <p:cNvSpPr>
            <a:spLocks noGrp="1"/>
          </p:cNvSpPr>
          <p:nvPr>
            <p:ph type="sldNum" sz="quarter" idx="12"/>
          </p:nvPr>
        </p:nvSpPr>
        <p:spPr>
          <a:xfrm>
            <a:off x="29348181" y="21065500"/>
            <a:ext cx="2743200" cy="365125"/>
          </a:xfrm>
        </p:spPr>
        <p:txBody>
          <a:bodyPr/>
          <a:lstStyle/>
          <a:p>
            <a:fld id="{49D5089C-D495-44E1-9C81-763875C587A4}" type="slidenum">
              <a:rPr lang="en-US" smtClean="0"/>
              <a:t>9</a:t>
            </a:fld>
            <a:endParaRPr lang="en-US" dirty="0"/>
          </a:p>
        </p:txBody>
      </p:sp>
      <p:sp>
        <p:nvSpPr>
          <p:cNvPr id="5" name="Slide Number Placeholder 3">
            <a:extLst>
              <a:ext uri="{FF2B5EF4-FFF2-40B4-BE49-F238E27FC236}">
                <a16:creationId xmlns:a16="http://schemas.microsoft.com/office/drawing/2014/main" id="{8224DBE6-8459-4B78-B0CC-5F816338B4C5}"/>
              </a:ext>
            </a:extLst>
          </p:cNvPr>
          <p:cNvSpPr txBox="1">
            <a:spLocks/>
          </p:cNvSpPr>
          <p:nvPr/>
        </p:nvSpPr>
        <p:spPr>
          <a:xfrm>
            <a:off x="29086038" y="211195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dirty="0"/>
          </a:p>
        </p:txBody>
      </p:sp>
      <p:sp>
        <p:nvSpPr>
          <p:cNvPr id="6" name="Slide Number Placeholder 4">
            <a:extLst>
              <a:ext uri="{FF2B5EF4-FFF2-40B4-BE49-F238E27FC236}">
                <a16:creationId xmlns:a16="http://schemas.microsoft.com/office/drawing/2014/main" id="{48471773-927D-457E-8A82-CCD798F9EEC5}"/>
              </a:ext>
            </a:extLst>
          </p:cNvPr>
          <p:cNvSpPr txBox="1">
            <a:spLocks/>
          </p:cNvSpPr>
          <p:nvPr/>
        </p:nvSpPr>
        <p:spPr>
          <a:xfrm>
            <a:off x="29610325" y="210835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dirty="0"/>
          </a:p>
        </p:txBody>
      </p:sp>
      <p:sp>
        <p:nvSpPr>
          <p:cNvPr id="7" name="Slide Number Placeholder 5">
            <a:extLst>
              <a:ext uri="{FF2B5EF4-FFF2-40B4-BE49-F238E27FC236}">
                <a16:creationId xmlns:a16="http://schemas.microsoft.com/office/drawing/2014/main" id="{383C3478-779B-4883-B922-340CBCEC78C7}"/>
              </a:ext>
            </a:extLst>
          </p:cNvPr>
          <p:cNvSpPr txBox="1">
            <a:spLocks/>
          </p:cNvSpPr>
          <p:nvPr/>
        </p:nvSpPr>
        <p:spPr>
          <a:xfrm>
            <a:off x="29045450" y="214486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dirty="0"/>
          </a:p>
        </p:txBody>
      </p:sp>
      <p:cxnSp>
        <p:nvCxnSpPr>
          <p:cNvPr id="77" name="Straight Connector 76">
            <a:extLst>
              <a:ext uri="{FF2B5EF4-FFF2-40B4-BE49-F238E27FC236}">
                <a16:creationId xmlns:a16="http://schemas.microsoft.com/office/drawing/2014/main" id="{E6E9DC96-F076-4EA1-8DF8-C6A23AFDEF09}"/>
              </a:ext>
            </a:extLst>
          </p:cNvPr>
          <p:cNvCxnSpPr>
            <a:cxnSpLocks/>
          </p:cNvCxnSpPr>
          <p:nvPr/>
        </p:nvCxnSpPr>
        <p:spPr>
          <a:xfrm>
            <a:off x="7738749" y="740443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A21A10A-D26A-4D87-944E-E2C4DFB07965}"/>
              </a:ext>
            </a:extLst>
          </p:cNvPr>
          <p:cNvPicPr>
            <a:picLocks noChangeAspect="1"/>
          </p:cNvPicPr>
          <p:nvPr/>
        </p:nvPicPr>
        <p:blipFill>
          <a:blip r:embed="rId19"/>
          <a:stretch>
            <a:fillRect/>
          </a:stretch>
        </p:blipFill>
        <p:spPr>
          <a:xfrm>
            <a:off x="11108694" y="28610518"/>
            <a:ext cx="5653317" cy="4624879"/>
          </a:xfrm>
          <a:prstGeom prst="rect">
            <a:avLst/>
          </a:prstGeom>
          <a:ln>
            <a:solidFill>
              <a:schemeClr val="bg2">
                <a:lumMod val="25000"/>
              </a:schemeClr>
            </a:solidFill>
          </a:ln>
        </p:spPr>
      </p:pic>
      <p:cxnSp>
        <p:nvCxnSpPr>
          <p:cNvPr id="68" name="Straight Connector 67">
            <a:extLst>
              <a:ext uri="{FF2B5EF4-FFF2-40B4-BE49-F238E27FC236}">
                <a16:creationId xmlns:a16="http://schemas.microsoft.com/office/drawing/2014/main" id="{9D6CB240-DF5A-42D7-B815-36495769244D}"/>
              </a:ext>
            </a:extLst>
          </p:cNvPr>
          <p:cNvCxnSpPr>
            <a:cxnSpLocks/>
          </p:cNvCxnSpPr>
          <p:nvPr/>
        </p:nvCxnSpPr>
        <p:spPr>
          <a:xfrm flipH="1">
            <a:off x="23126827" y="15883895"/>
            <a:ext cx="35169" cy="4826262"/>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C748C4-1B47-450F-A627-E4F4A8497455}"/>
              </a:ext>
            </a:extLst>
          </p:cNvPr>
          <p:cNvCxnSpPr>
            <a:cxnSpLocks/>
          </p:cNvCxnSpPr>
          <p:nvPr/>
        </p:nvCxnSpPr>
        <p:spPr>
          <a:xfrm flipH="1">
            <a:off x="19439628" y="15863255"/>
            <a:ext cx="3722368"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7B08CAE-DA16-4FB8-9876-3AD3893C13D0}"/>
              </a:ext>
            </a:extLst>
          </p:cNvPr>
          <p:cNvPicPr>
            <a:picLocks noChangeAspect="1"/>
          </p:cNvPicPr>
          <p:nvPr/>
        </p:nvPicPr>
        <p:blipFill>
          <a:blip r:embed="rId20"/>
          <a:stretch>
            <a:fillRect/>
          </a:stretch>
        </p:blipFill>
        <p:spPr>
          <a:xfrm>
            <a:off x="29603726" y="7406022"/>
            <a:ext cx="2888986" cy="3465557"/>
          </a:xfrm>
          <a:prstGeom prst="rect">
            <a:avLst/>
          </a:prstGeom>
        </p:spPr>
      </p:pic>
    </p:spTree>
    <p:extLst>
      <p:ext uri="{BB962C8B-B14F-4D97-AF65-F5344CB8AC3E}">
        <p14:creationId xmlns:p14="http://schemas.microsoft.com/office/powerpoint/2010/main" val="14996087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29009</TotalTime>
  <Words>1934</Words>
  <Application>Microsoft Office PowerPoint</Application>
  <PresentationFormat>Custom</PresentationFormat>
  <Paragraphs>244</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72 Black</vt:lpstr>
      <vt:lpstr>Arial</vt:lpstr>
      <vt:lpstr>Calibri</vt:lpstr>
      <vt:lpstr>Calibri Light</vt:lpstr>
      <vt:lpstr>Courier New</vt:lpstr>
      <vt:lpstr>Palatino Linotype</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Stoks, Shannon</dc:creator>
  <cp:lastModifiedBy>Stoks, Shannon</cp:lastModifiedBy>
  <cp:revision>139</cp:revision>
  <cp:lastPrinted>2022-05-19T20:53:51Z</cp:lastPrinted>
  <dcterms:created xsi:type="dcterms:W3CDTF">2022-01-06T23:08:57Z</dcterms:created>
  <dcterms:modified xsi:type="dcterms:W3CDTF">2022-06-01T16:54:18Z</dcterms:modified>
</cp:coreProperties>
</file>