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8" r:id="rId3"/>
    <p:sldId id="286" r:id="rId4"/>
    <p:sldId id="290" r:id="rId5"/>
    <p:sldId id="279" r:id="rId6"/>
    <p:sldId id="312" r:id="rId7"/>
    <p:sldId id="305" r:id="rId8"/>
    <p:sldId id="288" r:id="rId9"/>
    <p:sldId id="301" r:id="rId10"/>
    <p:sldId id="302" r:id="rId11"/>
    <p:sldId id="303" r:id="rId12"/>
    <p:sldId id="304" r:id="rId13"/>
    <p:sldId id="306" r:id="rId14"/>
    <p:sldId id="313" r:id="rId15"/>
    <p:sldId id="300" r:id="rId16"/>
    <p:sldId id="307" r:id="rId17"/>
    <p:sldId id="308" r:id="rId18"/>
    <p:sldId id="309" r:id="rId19"/>
    <p:sldId id="310" r:id="rId20"/>
    <p:sldId id="311"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54" autoAdjust="0"/>
    <p:restoredTop sz="94660"/>
  </p:normalViewPr>
  <p:slideViewPr>
    <p:cSldViewPr snapToGrid="0">
      <p:cViewPr>
        <p:scale>
          <a:sx n="84" d="100"/>
          <a:sy n="84" d="100"/>
        </p:scale>
        <p:origin x="-28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468D38-7081-47D1-9A76-D93F2A79BEBB}" type="datetimeFigureOut">
              <a:rPr lang="en-US" smtClean="0"/>
              <a:t>6/15/21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87808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68D38-7081-47D1-9A76-D93F2A79BEBB}" type="datetimeFigureOut">
              <a:rPr lang="en-US" smtClean="0"/>
              <a:t>6/15/21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5681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68D38-7081-47D1-9A76-D93F2A79BEBB}" type="datetimeFigureOut">
              <a:rPr lang="en-US" smtClean="0"/>
              <a:t>6/15/21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68705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68D38-7081-47D1-9A76-D93F2A79BEBB}" type="datetimeFigureOut">
              <a:rPr lang="en-US" smtClean="0"/>
              <a:t>6/15/21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416729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6/15/21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40045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468D38-7081-47D1-9A76-D93F2A79BEBB}" type="datetimeFigureOut">
              <a:rPr lang="en-US" smtClean="0"/>
              <a:t>6/15/21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43883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468D38-7081-47D1-9A76-D93F2A79BEBB}" type="datetimeFigureOut">
              <a:rPr lang="en-US" smtClean="0"/>
              <a:t>6/15/21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74055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468D38-7081-47D1-9A76-D93F2A79BEBB}" type="datetimeFigureOut">
              <a:rPr lang="en-US" smtClean="0"/>
              <a:t>6/15/21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46315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6/15/21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66007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6/15/21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34928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6/15/21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737018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68D38-7081-47D1-9A76-D93F2A79BEBB}" type="datetimeFigureOut">
              <a:rPr lang="en-US" smtClean="0"/>
              <a:t>6/15/21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CBB43-4EE7-4AE0-A011-CC9052827149}" type="slidenum">
              <a:rPr lang="en-US" smtClean="0"/>
              <a:t>‹#›</a:t>
            </a:fld>
            <a:endParaRPr lang="en-US" dirty="0"/>
          </a:p>
        </p:txBody>
      </p:sp>
    </p:spTree>
    <p:extLst>
      <p:ext uri="{BB962C8B-B14F-4D97-AF65-F5344CB8AC3E}">
        <p14:creationId xmlns:p14="http://schemas.microsoft.com/office/powerpoint/2010/main" val="215179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0061" y="3928165"/>
            <a:ext cx="9144000" cy="1269316"/>
          </a:xfrm>
        </p:spPr>
        <p:txBody>
          <a:bodyPr>
            <a:normAutofit fontScale="90000"/>
          </a:bodyPr>
          <a:lstStyle/>
          <a:p>
            <a:pPr algn="l"/>
            <a: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Redistricting Principles:</a:t>
            </a: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“Compact” and </a:t>
            </a:r>
            <a:r>
              <a:rPr lang="en-US" sz="40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“Contiguous</a:t>
            </a:r>
            <a: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40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Maps</a:t>
            </a:r>
            <a: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2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Deputy City Attorneys Jennifer Berry and Kathy </a:t>
            </a:r>
            <a:r>
              <a:rPr lang="en-US" sz="27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Steinman</a:t>
            </a:r>
            <a:br>
              <a:rPr lang="en-US" sz="27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27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Legal Intern Kenneth Armstrong</a:t>
            </a:r>
            <a:r>
              <a:rPr lang="en-US" sz="2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r>
            <a:br>
              <a:rPr lang="en-US" sz="2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2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June 17, 2021</a:t>
            </a:r>
            <a: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endPar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Subtitle 2"/>
          <p:cNvSpPr>
            <a:spLocks noGrp="1"/>
          </p:cNvSpPr>
          <p:nvPr>
            <p:ph type="subTitle" idx="1"/>
          </p:nvPr>
        </p:nvSpPr>
        <p:spPr>
          <a:xfrm>
            <a:off x="1610061" y="1037967"/>
            <a:ext cx="9144000" cy="1081695"/>
          </a:xfrm>
        </p:spPr>
        <p:txBody>
          <a:bodyPr>
            <a:normAutofit/>
          </a:bodyPr>
          <a:lstStyle/>
          <a:p>
            <a:pPr algn="l"/>
            <a:r>
              <a:rPr lang="en-US" sz="2500" dirty="0">
                <a:solidFill>
                  <a:schemeClr val="bg1"/>
                </a:solidFill>
                <a:latin typeface="Merriweather" panose="02060503050406030704" pitchFamily="18" charset="0"/>
              </a:rPr>
              <a:t>Redistricting Commission</a:t>
            </a:r>
          </a:p>
        </p:txBody>
      </p:sp>
    </p:spTree>
    <p:extLst>
      <p:ext uri="{BB962C8B-B14F-4D97-AF65-F5344CB8AC3E}">
        <p14:creationId xmlns:p14="http://schemas.microsoft.com/office/powerpoint/2010/main" val="65301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572"/>
            <a:ext cx="10515600" cy="855116"/>
          </a:xfrm>
        </p:spPr>
        <p:txBody>
          <a:bodyPr/>
          <a:lstStyle/>
          <a:p>
            <a:r>
              <a:rPr lang="en-US" dirty="0"/>
              <a:t>2. Guidance from federal law</a:t>
            </a:r>
          </a:p>
        </p:txBody>
      </p:sp>
      <p:sp>
        <p:nvSpPr>
          <p:cNvPr id="3" name="Content Placeholder 2"/>
          <p:cNvSpPr>
            <a:spLocks noGrp="1"/>
          </p:cNvSpPr>
          <p:nvPr>
            <p:ph idx="1"/>
          </p:nvPr>
        </p:nvSpPr>
        <p:spPr/>
        <p:txBody>
          <a:bodyPr>
            <a:normAutofit/>
          </a:bodyPr>
          <a:lstStyle/>
          <a:p>
            <a:r>
              <a:rPr lang="en-US" dirty="0"/>
              <a:t>How compact must districts be? </a:t>
            </a:r>
          </a:p>
          <a:p>
            <a:pPr lvl="1"/>
            <a:r>
              <a:rPr lang="en-US" dirty="0"/>
              <a:t>“A §2 district that is </a:t>
            </a:r>
            <a:r>
              <a:rPr lang="en-US" i="1" u="sng" dirty="0"/>
              <a:t>reasonably</a:t>
            </a:r>
            <a:r>
              <a:rPr lang="en-US" u="sng" dirty="0"/>
              <a:t> compact and regular</a:t>
            </a:r>
            <a:r>
              <a:rPr lang="en-US" dirty="0"/>
              <a:t>, taking into account traditional districting principles such as maintaining communities of interest and traditional boundaries, may pass strict scrutiny without having to defeat rival compact districts designed by plaintiffs’ experts . . .” </a:t>
            </a:r>
            <a:r>
              <a:rPr lang="en-US" i="1" dirty="0"/>
              <a:t>Bush v. Vera</a:t>
            </a:r>
            <a:r>
              <a:rPr lang="en-US" dirty="0"/>
              <a:t>, 517 U.S. 952, 977(1996).</a:t>
            </a:r>
          </a:p>
          <a:p>
            <a:r>
              <a:rPr lang="en-US" dirty="0"/>
              <a:t>How can one identify compactness? </a:t>
            </a:r>
          </a:p>
          <a:p>
            <a:pPr lvl="1"/>
            <a:r>
              <a:rPr lang="en-US" dirty="0"/>
              <a:t>“Reapportionment is </a:t>
            </a:r>
            <a:r>
              <a:rPr lang="en-US"/>
              <a:t>one </a:t>
            </a:r>
            <a:r>
              <a:rPr lang="en-US" smtClean="0"/>
              <a:t>area </a:t>
            </a:r>
            <a:r>
              <a:rPr lang="en-US" dirty="0"/>
              <a:t>in which appearances do matter.” </a:t>
            </a:r>
            <a:r>
              <a:rPr lang="en-US" i="1" dirty="0"/>
              <a:t>Shaw v. Reno</a:t>
            </a:r>
            <a:r>
              <a:rPr lang="en-US" dirty="0"/>
              <a:t>, 509 U.S. 630, 647 (1993).</a:t>
            </a:r>
          </a:p>
          <a:p>
            <a:pPr marL="0" indent="0">
              <a:buNone/>
            </a:pPr>
            <a:r>
              <a:rPr lang="en-US" dirty="0"/>
              <a:t>Overall: How the shape “looks” is a measure of compactness and irregular shapes are vulnerable to scrutiny. </a:t>
            </a:r>
          </a:p>
        </p:txBody>
      </p:sp>
    </p:spTree>
    <p:extLst>
      <p:ext uri="{BB962C8B-B14F-4D97-AF65-F5344CB8AC3E}">
        <p14:creationId xmlns:p14="http://schemas.microsoft.com/office/powerpoint/2010/main" val="153872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572"/>
            <a:ext cx="10515600" cy="855116"/>
          </a:xfrm>
        </p:spPr>
        <p:txBody>
          <a:bodyPr/>
          <a:lstStyle/>
          <a:p>
            <a:r>
              <a:rPr lang="en-US" dirty="0"/>
              <a:t>3. Practical considerations</a:t>
            </a:r>
          </a:p>
        </p:txBody>
      </p:sp>
      <p:sp>
        <p:nvSpPr>
          <p:cNvPr id="3" name="Content Placeholder 2"/>
          <p:cNvSpPr>
            <a:spLocks noGrp="1"/>
          </p:cNvSpPr>
          <p:nvPr>
            <p:ph idx="1"/>
          </p:nvPr>
        </p:nvSpPr>
        <p:spPr/>
        <p:txBody>
          <a:bodyPr>
            <a:normAutofit fontScale="92500" lnSpcReduction="10000"/>
          </a:bodyPr>
          <a:lstStyle/>
          <a:p>
            <a:r>
              <a:rPr lang="en-US" dirty="0"/>
              <a:t>“Physical” versus “functional” compactness:</a:t>
            </a:r>
          </a:p>
          <a:p>
            <a:pPr lvl="1"/>
            <a:r>
              <a:rPr lang="en-US" dirty="0"/>
              <a:t>Physical: How the district looks on a map.</a:t>
            </a:r>
          </a:p>
          <a:p>
            <a:pPr lvl="1"/>
            <a:r>
              <a:rPr lang="en-US" dirty="0"/>
              <a:t>Functional: The degree to which residents can effectively relate to each other and their City Council representative. </a:t>
            </a:r>
          </a:p>
          <a:p>
            <a:pPr lvl="2"/>
            <a:r>
              <a:rPr lang="en-US" dirty="0"/>
              <a:t>For example, a district that looks compact according to its borders might not be functionally compact due to a mountain range that splits the district. </a:t>
            </a:r>
          </a:p>
          <a:p>
            <a:r>
              <a:rPr lang="en-US" dirty="0"/>
              <a:t>City’s geography: San Diego has canyons, preserves, mountains, rivers, bays, etc. that limit the ability to draw districts of “perfect compactness.” </a:t>
            </a:r>
          </a:p>
          <a:p>
            <a:r>
              <a:rPr lang="en-US" dirty="0"/>
              <a:t>City’s population shift: the requirement of equally populated districts and the preference for preserving communities of interest complicate compactness. </a:t>
            </a:r>
          </a:p>
          <a:p>
            <a:pPr marL="0" indent="0">
              <a:buNone/>
            </a:pPr>
            <a:r>
              <a:rPr lang="en-US" dirty="0"/>
              <a:t>Make a good faith effort, given the Census data.</a:t>
            </a:r>
          </a:p>
          <a:p>
            <a:pPr lvl="1"/>
            <a:endParaRPr lang="en-US" dirty="0"/>
          </a:p>
          <a:p>
            <a:pPr lvl="1"/>
            <a:endParaRPr lang="en-US" dirty="0"/>
          </a:p>
        </p:txBody>
      </p:sp>
    </p:spTree>
    <p:extLst>
      <p:ext uri="{BB962C8B-B14F-4D97-AF65-F5344CB8AC3E}">
        <p14:creationId xmlns:p14="http://schemas.microsoft.com/office/powerpoint/2010/main" val="197792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572"/>
            <a:ext cx="10515600" cy="855116"/>
          </a:xfrm>
        </p:spPr>
        <p:txBody>
          <a:bodyPr/>
          <a:lstStyle/>
          <a:p>
            <a:r>
              <a:rPr lang="en-US" dirty="0"/>
              <a:t>4. The Commission’s tools </a:t>
            </a:r>
          </a:p>
        </p:txBody>
      </p:sp>
      <p:sp>
        <p:nvSpPr>
          <p:cNvPr id="3" name="Content Placeholder 2"/>
          <p:cNvSpPr>
            <a:spLocks noGrp="1"/>
          </p:cNvSpPr>
          <p:nvPr>
            <p:ph idx="1"/>
          </p:nvPr>
        </p:nvSpPr>
        <p:spPr>
          <a:xfrm>
            <a:off x="838200" y="1690689"/>
            <a:ext cx="10998200" cy="3853768"/>
          </a:xfrm>
        </p:spPr>
        <p:txBody>
          <a:bodyPr wrap="square"/>
          <a:lstStyle/>
          <a:p>
            <a:r>
              <a:rPr lang="en-US" dirty="0"/>
              <a:t>The mapping consultant will help with criteria and measurements.</a:t>
            </a:r>
          </a:p>
          <a:p>
            <a:r>
              <a:rPr lang="en-US" dirty="0"/>
              <a:t>Measurement examples: </a:t>
            </a:r>
          </a:p>
          <a:p>
            <a:pPr lvl="1"/>
            <a:r>
              <a:rPr lang="en-US" dirty="0"/>
              <a:t>Dispersion = how spread out is the district? </a:t>
            </a:r>
          </a:p>
          <a:p>
            <a:pPr lvl="1"/>
            <a:r>
              <a:rPr lang="en-US" dirty="0"/>
              <a:t>Perimeter = length of a district’s border, compared to other districts or proposed plans.</a:t>
            </a:r>
          </a:p>
          <a:p>
            <a:pPr lvl="1"/>
            <a:r>
              <a:rPr lang="en-US" dirty="0"/>
              <a:t>Population = compares how district distributes population in and outside of its borders.</a:t>
            </a:r>
          </a:p>
          <a:p>
            <a:pPr marL="0" indent="0">
              <a:buNone/>
            </a:pPr>
            <a:r>
              <a:rPr lang="en-US" dirty="0"/>
              <a:t>But: No specific mathematical formula is required by the Charter.</a:t>
            </a:r>
          </a:p>
        </p:txBody>
      </p:sp>
    </p:spTree>
    <p:extLst>
      <p:ext uri="{BB962C8B-B14F-4D97-AF65-F5344CB8AC3E}">
        <p14:creationId xmlns:p14="http://schemas.microsoft.com/office/powerpoint/2010/main" val="108745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572"/>
            <a:ext cx="10515600" cy="855116"/>
          </a:xfrm>
        </p:spPr>
        <p:txBody>
          <a:bodyPr/>
          <a:lstStyle/>
          <a:p>
            <a:r>
              <a:rPr lang="en-US" dirty="0"/>
              <a:t>5. Lesson from 2010</a:t>
            </a:r>
          </a:p>
        </p:txBody>
      </p:sp>
      <p:sp>
        <p:nvSpPr>
          <p:cNvPr id="3" name="Content Placeholder 2"/>
          <p:cNvSpPr>
            <a:spLocks noGrp="1"/>
          </p:cNvSpPr>
          <p:nvPr>
            <p:ph idx="1"/>
          </p:nvPr>
        </p:nvSpPr>
        <p:spPr>
          <a:xfrm>
            <a:off x="435429" y="1690689"/>
            <a:ext cx="11400971" cy="544511"/>
          </a:xfrm>
        </p:spPr>
        <p:txBody>
          <a:bodyPr wrap="square"/>
          <a:lstStyle/>
          <a:p>
            <a:pPr marL="0" indent="0">
              <a:buNone/>
            </a:pPr>
            <a:r>
              <a:rPr lang="en-US" dirty="0"/>
              <a:t>The 2010 Commission’s report provides a roadmap.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901" y="2462860"/>
            <a:ext cx="3468414" cy="3468414"/>
          </a:xfrm>
          <a:prstGeom prst="rect">
            <a:avLst/>
          </a:prstGeom>
          <a:noFill/>
          <a:ln>
            <a:noFill/>
          </a:ln>
        </p:spPr>
      </p:pic>
      <p:sp>
        <p:nvSpPr>
          <p:cNvPr id="5" name="TextBox 4"/>
          <p:cNvSpPr txBox="1"/>
          <p:nvPr/>
        </p:nvSpPr>
        <p:spPr>
          <a:xfrm>
            <a:off x="286657" y="2462860"/>
            <a:ext cx="7035800" cy="3046988"/>
          </a:xfrm>
          <a:prstGeom prst="rect">
            <a:avLst/>
          </a:prstGeom>
          <a:noFill/>
        </p:spPr>
        <p:txBody>
          <a:bodyPr wrap="square" rtlCol="0">
            <a:spAutoFit/>
          </a:bodyPr>
          <a:lstStyle/>
          <a:p>
            <a:r>
              <a:rPr lang="en-US" sz="2400" b="1" dirty="0"/>
              <a:t>Example: District 5</a:t>
            </a:r>
          </a:p>
          <a:p>
            <a:r>
              <a:rPr lang="en-US" sz="2400" dirty="0"/>
              <a:t>“The district is geographically compact to the extent possible, recognizing that the City’s North and East boundaries have jagged lines and while balancing the other criteria and community of interest boundaries. The district does not bypass population unless required to unite communities of interest or otherwise achieve other criteria.” – </a:t>
            </a:r>
            <a:r>
              <a:rPr lang="en-US" sz="2400" i="1" dirty="0"/>
              <a:t>2010 Final Redistricting Plan</a:t>
            </a:r>
            <a:endParaRPr lang="en-US" i="1" dirty="0"/>
          </a:p>
        </p:txBody>
      </p:sp>
    </p:spTree>
    <p:extLst>
      <p:ext uri="{BB962C8B-B14F-4D97-AF65-F5344CB8AC3E}">
        <p14:creationId xmlns:p14="http://schemas.microsoft.com/office/powerpoint/2010/main" val="209219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72" y="788365"/>
            <a:ext cx="10515600" cy="665390"/>
          </a:xfrm>
        </p:spPr>
        <p:txBody>
          <a:bodyPr>
            <a:normAutofit fontScale="90000"/>
          </a:bodyPr>
          <a:lstStyle/>
          <a:p>
            <a:pPr algn="ctr"/>
            <a:r>
              <a:rPr lang="en-US" dirty="0" smtClean="0"/>
              <a:t>Contiguity</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445" t="25161" r="18929" b="5039"/>
          <a:stretch/>
        </p:blipFill>
        <p:spPr>
          <a:xfrm>
            <a:off x="7463278" y="1883527"/>
            <a:ext cx="3658294" cy="3168346"/>
          </a:xfrm>
          <a:prstGeom prst="rect">
            <a:avLst/>
          </a:prstGeom>
        </p:spPr>
      </p:pic>
      <p:sp>
        <p:nvSpPr>
          <p:cNvPr id="6" name="TextBox 5"/>
          <p:cNvSpPr txBox="1"/>
          <p:nvPr/>
        </p:nvSpPr>
        <p:spPr>
          <a:xfrm>
            <a:off x="1068690" y="1386743"/>
            <a:ext cx="4342920" cy="369332"/>
          </a:xfrm>
          <a:prstGeom prst="rect">
            <a:avLst/>
          </a:prstGeom>
          <a:noFill/>
        </p:spPr>
        <p:txBody>
          <a:bodyPr wrap="square" rtlCol="0">
            <a:spAutoFit/>
          </a:bodyPr>
          <a:lstStyle/>
          <a:p>
            <a:r>
              <a:rPr lang="en-US" dirty="0" smtClean="0"/>
              <a:t>Former </a:t>
            </a:r>
            <a:r>
              <a:rPr lang="en-US" dirty="0" smtClean="0"/>
              <a:t>WI 61st </a:t>
            </a:r>
            <a:r>
              <a:rPr lang="en-US" smtClean="0"/>
              <a:t>state assembly District</a:t>
            </a:r>
            <a:endParaRPr lang="en-US" dirty="0"/>
          </a:p>
        </p:txBody>
      </p:sp>
      <p:sp>
        <p:nvSpPr>
          <p:cNvPr id="7" name="TextBox 6"/>
          <p:cNvSpPr txBox="1"/>
          <p:nvPr/>
        </p:nvSpPr>
        <p:spPr>
          <a:xfrm>
            <a:off x="7797800" y="1401411"/>
            <a:ext cx="3323772" cy="369332"/>
          </a:xfrm>
          <a:prstGeom prst="rect">
            <a:avLst/>
          </a:prstGeom>
          <a:noFill/>
        </p:spPr>
        <p:txBody>
          <a:bodyPr wrap="square" rtlCol="0">
            <a:spAutoFit/>
          </a:bodyPr>
          <a:lstStyle/>
          <a:p>
            <a:r>
              <a:rPr lang="en-US" smtClean="0"/>
              <a:t>Hypothetical San Diego </a:t>
            </a:r>
            <a:r>
              <a:rPr lang="en-US" dirty="0" smtClean="0"/>
              <a:t>District</a:t>
            </a:r>
            <a:endParaRPr lang="en-US" dirty="0"/>
          </a:p>
        </p:txBody>
      </p:sp>
      <p:sp>
        <p:nvSpPr>
          <p:cNvPr id="8" name="TextBox 7"/>
          <p:cNvSpPr txBox="1"/>
          <p:nvPr/>
        </p:nvSpPr>
        <p:spPr>
          <a:xfrm>
            <a:off x="1402560" y="5183984"/>
            <a:ext cx="3018972" cy="338554"/>
          </a:xfrm>
          <a:prstGeom prst="rect">
            <a:avLst/>
          </a:prstGeom>
          <a:noFill/>
        </p:spPr>
        <p:txBody>
          <a:bodyPr wrap="square" rtlCol="0">
            <a:spAutoFit/>
          </a:bodyPr>
          <a:lstStyle/>
          <a:p>
            <a:pPr algn="ctr"/>
            <a:r>
              <a:rPr lang="en-US" sz="1600" i="1" dirty="0" smtClean="0"/>
              <a:t>Source: </a:t>
            </a:r>
            <a:r>
              <a:rPr lang="en-US" sz="1600" i="1" dirty="0" smtClean="0"/>
              <a:t>Professor Justin Levitt</a:t>
            </a:r>
            <a:endParaRPr lang="en-US" sz="1600" i="1" dirty="0"/>
          </a:p>
        </p:txBody>
      </p:sp>
      <p:sp>
        <p:nvSpPr>
          <p:cNvPr id="9" name="TextBox 8"/>
          <p:cNvSpPr txBox="1"/>
          <p:nvPr/>
        </p:nvSpPr>
        <p:spPr>
          <a:xfrm>
            <a:off x="7100767" y="5164657"/>
            <a:ext cx="4383315" cy="338554"/>
          </a:xfrm>
          <a:prstGeom prst="rect">
            <a:avLst/>
          </a:prstGeom>
          <a:noFill/>
        </p:spPr>
        <p:txBody>
          <a:bodyPr wrap="square" rtlCol="0">
            <a:spAutoFit/>
          </a:bodyPr>
          <a:lstStyle/>
          <a:p>
            <a:pPr algn="ctr"/>
            <a:r>
              <a:rPr lang="en-US" sz="1600" i="1" dirty="0" smtClean="0"/>
              <a:t>Drawn with We Draw the Lines CA’s tool</a:t>
            </a:r>
            <a:endParaRPr lang="en-US" sz="1600" i="1" dirty="0"/>
          </a:p>
        </p:txBody>
      </p:sp>
      <p:sp>
        <p:nvSpPr>
          <p:cNvPr id="10" name="TextBox 9"/>
          <p:cNvSpPr txBox="1"/>
          <p:nvPr/>
        </p:nvSpPr>
        <p:spPr>
          <a:xfrm>
            <a:off x="879003" y="5680625"/>
            <a:ext cx="10515600" cy="369332"/>
          </a:xfrm>
          <a:prstGeom prst="rect">
            <a:avLst/>
          </a:prstGeom>
          <a:noFill/>
        </p:spPr>
        <p:txBody>
          <a:bodyPr wrap="square" rtlCol="0">
            <a:spAutoFit/>
          </a:bodyPr>
          <a:lstStyle/>
          <a:p>
            <a:r>
              <a:rPr lang="en-US" dirty="0" smtClean="0"/>
              <a:t>Note: </a:t>
            </a:r>
            <a:r>
              <a:rPr lang="en-US" dirty="0" smtClean="0"/>
              <a:t>Some states, like Wisconsin, allow for non-contiguous districts to address anomalous annexation issues. </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237" t="11494" r="13677" b="24410"/>
          <a:stretch/>
        </p:blipFill>
        <p:spPr>
          <a:xfrm>
            <a:off x="1664461" y="1770743"/>
            <a:ext cx="3151379" cy="3305241"/>
          </a:xfrm>
          <a:prstGeom prst="rect">
            <a:avLst/>
          </a:prstGeom>
        </p:spPr>
      </p:pic>
    </p:spTree>
    <p:extLst>
      <p:ext uri="{BB962C8B-B14F-4D97-AF65-F5344CB8AC3E}">
        <p14:creationId xmlns:p14="http://schemas.microsoft.com/office/powerpoint/2010/main" val="147648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887"/>
            <a:ext cx="10515600" cy="855801"/>
          </a:xfrm>
        </p:spPr>
        <p:txBody>
          <a:bodyPr/>
          <a:lstStyle/>
          <a:p>
            <a:r>
              <a:rPr lang="en-US" dirty="0"/>
              <a:t>Why “Contiguous?”</a:t>
            </a:r>
          </a:p>
        </p:txBody>
      </p:sp>
      <p:sp>
        <p:nvSpPr>
          <p:cNvPr id="3" name="Content Placeholder 2"/>
          <p:cNvSpPr>
            <a:spLocks noGrp="1"/>
          </p:cNvSpPr>
          <p:nvPr>
            <p:ph idx="1"/>
          </p:nvPr>
        </p:nvSpPr>
        <p:spPr/>
        <p:txBody>
          <a:bodyPr/>
          <a:lstStyle/>
          <a:p>
            <a:r>
              <a:rPr lang="en-US" dirty="0"/>
              <a:t>Without contiguity, districts could be a scattered group of “islands,” which is inconsistent with the basic principles of district-representation.</a:t>
            </a:r>
          </a:p>
          <a:p>
            <a:r>
              <a:rPr lang="en-US" dirty="0"/>
              <a:t>Connected populations are more likely to have similar interests.</a:t>
            </a:r>
          </a:p>
          <a:p>
            <a:r>
              <a:rPr lang="en-US" dirty="0"/>
              <a:t>Contiguous districts make it easier for elected representatives to access their constituents and constituents to organize to voice their concerns and interests.</a:t>
            </a:r>
          </a:p>
          <a:p>
            <a:r>
              <a:rPr lang="en-US" dirty="0"/>
              <a:t>Continuity requirements are a safeguard against gerrymandering.</a:t>
            </a:r>
          </a:p>
        </p:txBody>
      </p:sp>
    </p:spTree>
    <p:extLst>
      <p:ext uri="{BB962C8B-B14F-4D97-AF65-F5344CB8AC3E}">
        <p14:creationId xmlns:p14="http://schemas.microsoft.com/office/powerpoint/2010/main" val="80131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887"/>
            <a:ext cx="10515600" cy="855801"/>
          </a:xfrm>
        </p:spPr>
        <p:txBody>
          <a:bodyPr/>
          <a:lstStyle/>
          <a:p>
            <a:r>
              <a:rPr lang="en-US" dirty="0"/>
              <a:t>What is “Contiguity?”</a:t>
            </a:r>
          </a:p>
        </p:txBody>
      </p:sp>
      <p:sp>
        <p:nvSpPr>
          <p:cNvPr id="3" name="Content Placeholder 2"/>
          <p:cNvSpPr>
            <a:spLocks noGrp="1"/>
          </p:cNvSpPr>
          <p:nvPr>
            <p:ph idx="1"/>
          </p:nvPr>
        </p:nvSpPr>
        <p:spPr/>
        <p:txBody>
          <a:bodyPr/>
          <a:lstStyle/>
          <a:p>
            <a:pPr marL="514350" indent="-514350">
              <a:buFont typeface="+mj-lt"/>
              <a:buAutoNum type="arabicPeriod"/>
            </a:pPr>
            <a:r>
              <a:rPr lang="en-US" sz="3200" dirty="0"/>
              <a:t>Charter definition </a:t>
            </a:r>
          </a:p>
          <a:p>
            <a:pPr marL="514350" indent="-514350">
              <a:buFont typeface="+mj-lt"/>
              <a:buAutoNum type="arabicPeriod"/>
            </a:pPr>
            <a:r>
              <a:rPr lang="en-US" sz="3200" dirty="0"/>
              <a:t>Practical considerations </a:t>
            </a:r>
          </a:p>
          <a:p>
            <a:pPr marL="514350" indent="-514350">
              <a:buFont typeface="+mj-lt"/>
              <a:buAutoNum type="arabicPeriod"/>
            </a:pPr>
            <a:r>
              <a:rPr lang="en-US" sz="3200" dirty="0"/>
              <a:t>Lessons from 2010</a:t>
            </a:r>
          </a:p>
          <a:p>
            <a:pPr marL="514350" indent="-514350">
              <a:buFont typeface="+mj-lt"/>
              <a:buAutoNum type="arabicPeriod"/>
            </a:pPr>
            <a:endParaRPr lang="en-US" dirty="0"/>
          </a:p>
        </p:txBody>
      </p:sp>
    </p:spTree>
    <p:extLst>
      <p:ext uri="{BB962C8B-B14F-4D97-AF65-F5344CB8AC3E}">
        <p14:creationId xmlns:p14="http://schemas.microsoft.com/office/powerpoint/2010/main" val="34975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887"/>
            <a:ext cx="10515600" cy="855801"/>
          </a:xfrm>
        </p:spPr>
        <p:txBody>
          <a:bodyPr/>
          <a:lstStyle/>
          <a:p>
            <a:r>
              <a:rPr lang="en-US" dirty="0"/>
              <a:t>1. Charter definition</a:t>
            </a:r>
          </a:p>
        </p:txBody>
      </p:sp>
      <p:sp>
        <p:nvSpPr>
          <p:cNvPr id="3" name="Content Placeholder 2"/>
          <p:cNvSpPr>
            <a:spLocks noGrp="1"/>
          </p:cNvSpPr>
          <p:nvPr>
            <p:ph idx="1"/>
          </p:nvPr>
        </p:nvSpPr>
        <p:spPr/>
        <p:txBody>
          <a:bodyPr/>
          <a:lstStyle/>
          <a:p>
            <a:pPr>
              <a:lnSpc>
                <a:spcPct val="100000"/>
              </a:lnSpc>
              <a:spcBef>
                <a:spcPts val="0"/>
              </a:spcBef>
            </a:pPr>
            <a:r>
              <a:rPr lang="en-US" dirty="0"/>
              <a:t>Charter §5.1 requires “contiguous territory”</a:t>
            </a:r>
          </a:p>
          <a:p>
            <a:pPr>
              <a:lnSpc>
                <a:spcPct val="100000"/>
              </a:lnSpc>
              <a:spcBef>
                <a:spcPts val="0"/>
              </a:spcBef>
            </a:pPr>
            <a:r>
              <a:rPr lang="en-US" dirty="0"/>
              <a:t>General Considerations:</a:t>
            </a:r>
          </a:p>
          <a:p>
            <a:pPr lvl="1">
              <a:lnSpc>
                <a:spcPct val="100000"/>
              </a:lnSpc>
              <a:spcBef>
                <a:spcPts val="0"/>
              </a:spcBef>
            </a:pPr>
            <a:r>
              <a:rPr lang="en-US" sz="2800" dirty="0"/>
              <a:t>A district should be a single, unbroken shape.</a:t>
            </a:r>
          </a:p>
          <a:p>
            <a:pPr lvl="1">
              <a:lnSpc>
                <a:spcPct val="100000"/>
              </a:lnSpc>
              <a:spcBef>
                <a:spcPts val="0"/>
              </a:spcBef>
            </a:pPr>
            <a:r>
              <a:rPr lang="en-US" sz="2800" dirty="0"/>
              <a:t>All parts of the district should be attached and connected to each other. </a:t>
            </a:r>
          </a:p>
          <a:p>
            <a:pPr lvl="2">
              <a:lnSpc>
                <a:spcPct val="100000"/>
              </a:lnSpc>
              <a:spcBef>
                <a:spcPts val="0"/>
              </a:spcBef>
            </a:pPr>
            <a:r>
              <a:rPr lang="en-US" sz="2400" dirty="0"/>
              <a:t>Can you travel from any part of the district to any other part without crossing its boundaries (not divided into discrete parts)? </a:t>
            </a:r>
          </a:p>
          <a:p>
            <a:pPr lvl="1">
              <a:lnSpc>
                <a:spcPct val="100000"/>
              </a:lnSpc>
              <a:spcBef>
                <a:spcPts val="0"/>
              </a:spcBef>
            </a:pPr>
            <a:r>
              <a:rPr lang="en-US" sz="2800" dirty="0"/>
              <a:t>Two areas touching at corners typically do not satisfy contiguity. </a:t>
            </a:r>
          </a:p>
          <a:p>
            <a:pPr lvl="2">
              <a:lnSpc>
                <a:spcPct val="100000"/>
              </a:lnSpc>
              <a:spcBef>
                <a:spcPts val="0"/>
              </a:spcBef>
            </a:pPr>
            <a:r>
              <a:rPr lang="en-US" sz="2400" dirty="0"/>
              <a:t>Avoid connecting communities or areas only by beach, highway, or waterway corridors whenever possible.</a:t>
            </a:r>
          </a:p>
        </p:txBody>
      </p:sp>
    </p:spTree>
    <p:extLst>
      <p:ext uri="{BB962C8B-B14F-4D97-AF65-F5344CB8AC3E}">
        <p14:creationId xmlns:p14="http://schemas.microsoft.com/office/powerpoint/2010/main" val="43841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887"/>
            <a:ext cx="10515600" cy="855801"/>
          </a:xfrm>
        </p:spPr>
        <p:txBody>
          <a:bodyPr/>
          <a:lstStyle/>
          <a:p>
            <a:r>
              <a:rPr lang="en-US" dirty="0"/>
              <a:t>2. Practical considerations</a:t>
            </a:r>
          </a:p>
        </p:txBody>
      </p:sp>
      <p:sp>
        <p:nvSpPr>
          <p:cNvPr id="3" name="Content Placeholder 2"/>
          <p:cNvSpPr>
            <a:spLocks noGrp="1"/>
          </p:cNvSpPr>
          <p:nvPr>
            <p:ph idx="1"/>
          </p:nvPr>
        </p:nvSpPr>
        <p:spPr>
          <a:xfrm>
            <a:off x="838200" y="1690688"/>
            <a:ext cx="6984999" cy="4207192"/>
          </a:xfrm>
        </p:spPr>
        <p:txBody>
          <a:bodyPr>
            <a:normAutofit/>
          </a:bodyPr>
          <a:lstStyle/>
          <a:p>
            <a:pPr>
              <a:lnSpc>
                <a:spcPct val="100000"/>
              </a:lnSpc>
              <a:spcBef>
                <a:spcPts val="0"/>
              </a:spcBef>
            </a:pPr>
            <a:r>
              <a:rPr lang="en-US" dirty="0"/>
              <a:t>Again, the City’s boundaries and population distribution limit the ability to draw perfectly contiguous districts.</a:t>
            </a:r>
          </a:p>
          <a:p>
            <a:pPr>
              <a:lnSpc>
                <a:spcPct val="100000"/>
              </a:lnSpc>
              <a:spcBef>
                <a:spcPts val="0"/>
              </a:spcBef>
            </a:pPr>
            <a:r>
              <a:rPr lang="en-US" dirty="0"/>
              <a:t>Transportation avenues play a role in creating contiguity.</a:t>
            </a:r>
          </a:p>
          <a:p>
            <a:pPr marL="0" indent="0">
              <a:lnSpc>
                <a:spcPct val="100000"/>
              </a:lnSpc>
              <a:spcBef>
                <a:spcPts val="0"/>
              </a:spcBef>
              <a:buNone/>
            </a:pPr>
            <a:r>
              <a:rPr lang="en-US" b="1" dirty="0"/>
              <a:t>Example: District 2</a:t>
            </a:r>
          </a:p>
          <a:p>
            <a:pPr marL="0" indent="0">
              <a:lnSpc>
                <a:spcPct val="100000"/>
              </a:lnSpc>
              <a:spcBef>
                <a:spcPts val="0"/>
              </a:spcBef>
              <a:buNone/>
            </a:pPr>
            <a:r>
              <a:rPr lang="en-US" sz="2000" dirty="0"/>
              <a:t>“The district is geographically contiguous. There is reasonable access between population centers in the district. Pacific Beach, Mission Beach, Ocean Beach, Point Loma, and San Diego International Airport </a:t>
            </a:r>
            <a:r>
              <a:rPr lang="en-US" sz="2000" u="sng" dirty="0"/>
              <a:t>are accessible by Interstate 5</a:t>
            </a:r>
            <a:r>
              <a:rPr lang="en-US" sz="2000" dirty="0"/>
              <a:t>.” – </a:t>
            </a:r>
            <a:r>
              <a:rPr lang="en-US" sz="2000" i="1" dirty="0"/>
              <a:t>2010 Final Redistricting Plan</a:t>
            </a:r>
            <a:endParaRPr lang="en-US" sz="2000" dirty="0"/>
          </a:p>
          <a:p>
            <a:pPr marL="0" indent="0">
              <a:lnSpc>
                <a:spcPct val="100000"/>
              </a:lnSpc>
              <a:spcBef>
                <a:spcPts val="0"/>
              </a:spcBef>
              <a:buNone/>
            </a:pPr>
            <a:endParaRPr lang="en-US" dirty="0"/>
          </a:p>
          <a:p>
            <a:pPr>
              <a:lnSpc>
                <a:spcPct val="100000"/>
              </a:lnSpc>
              <a:spcBef>
                <a:spcPts val="0"/>
              </a:spcBef>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199" y="867011"/>
            <a:ext cx="3007005" cy="5522370"/>
          </a:xfrm>
          <a:prstGeom prst="rect">
            <a:avLst/>
          </a:prstGeom>
        </p:spPr>
      </p:pic>
    </p:spTree>
    <p:extLst>
      <p:ext uri="{BB962C8B-B14F-4D97-AF65-F5344CB8AC3E}">
        <p14:creationId xmlns:p14="http://schemas.microsoft.com/office/powerpoint/2010/main" val="138962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887"/>
            <a:ext cx="10515600" cy="855801"/>
          </a:xfrm>
        </p:spPr>
        <p:txBody>
          <a:bodyPr/>
          <a:lstStyle/>
          <a:p>
            <a:r>
              <a:rPr lang="en-US" dirty="0"/>
              <a:t>3. Lessons from 2010</a:t>
            </a:r>
          </a:p>
        </p:txBody>
      </p:sp>
      <p:sp>
        <p:nvSpPr>
          <p:cNvPr id="4" name="Content Placeholder 3"/>
          <p:cNvSpPr txBox="1">
            <a:spLocks noGrp="1"/>
          </p:cNvSpPr>
          <p:nvPr>
            <p:ph idx="1"/>
          </p:nvPr>
        </p:nvSpPr>
        <p:spPr>
          <a:xfrm>
            <a:off x="838200" y="1825625"/>
            <a:ext cx="5257800" cy="3212161"/>
          </a:xfrm>
          <a:prstGeom prst="rect">
            <a:avLst/>
          </a:prstGeom>
          <a:noFill/>
        </p:spPr>
        <p:txBody>
          <a:bodyPr wrap="square" rtlCol="0">
            <a:spAutoFit/>
          </a:bodyPr>
          <a:lstStyle/>
          <a:p>
            <a:pPr marL="0" indent="0">
              <a:buNone/>
            </a:pPr>
            <a:r>
              <a:rPr lang="en-US" sz="2400" b="1" dirty="0"/>
              <a:t>Example: District 8</a:t>
            </a:r>
          </a:p>
          <a:p>
            <a:pPr marL="0" indent="0">
              <a:buNone/>
            </a:pPr>
            <a:r>
              <a:rPr lang="en-US" sz="2400" dirty="0"/>
              <a:t>“The district is geographically contiguous to the extent possible because of the need to equalize the population and to connect population in the South Bay to population in the north. There is reasonable access between population centers in the district.” – </a:t>
            </a:r>
            <a:r>
              <a:rPr lang="en-US" sz="2400" i="1" dirty="0"/>
              <a:t>2010 Final Redistricting Plan</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460"/>
            <a:ext cx="5715000" cy="5086350"/>
          </a:xfrm>
          <a:prstGeom prst="rect">
            <a:avLst/>
          </a:prstGeom>
        </p:spPr>
      </p:pic>
    </p:spTree>
    <p:extLst>
      <p:ext uri="{BB962C8B-B14F-4D97-AF65-F5344CB8AC3E}">
        <p14:creationId xmlns:p14="http://schemas.microsoft.com/office/powerpoint/2010/main" val="41925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BCA36-9138-42E2-AC9F-DB77CACA1072}"/>
              </a:ext>
            </a:extLst>
          </p:cNvPr>
          <p:cNvSpPr>
            <a:spLocks noGrp="1"/>
          </p:cNvSpPr>
          <p:nvPr>
            <p:ph type="title"/>
          </p:nvPr>
        </p:nvSpPr>
        <p:spPr>
          <a:xfrm>
            <a:off x="838200" y="812800"/>
            <a:ext cx="10515600" cy="877888"/>
          </a:xfrm>
        </p:spPr>
        <p:txBody>
          <a:bodyPr/>
          <a:lstStyle/>
          <a:p>
            <a:r>
              <a:rPr lang="en-US" dirty="0"/>
              <a:t>Redistricting Review	</a:t>
            </a:r>
          </a:p>
        </p:txBody>
      </p:sp>
      <p:sp>
        <p:nvSpPr>
          <p:cNvPr id="3" name="Content Placeholder 2">
            <a:extLst>
              <a:ext uri="{FF2B5EF4-FFF2-40B4-BE49-F238E27FC236}">
                <a16:creationId xmlns:a16="http://schemas.microsoft.com/office/drawing/2014/main" xmlns="" id="{FE8B6EE8-67FD-489E-8888-AE2EEFA58044}"/>
              </a:ext>
            </a:extLst>
          </p:cNvPr>
          <p:cNvSpPr>
            <a:spLocks noGrp="1"/>
          </p:cNvSpPr>
          <p:nvPr>
            <p:ph idx="1"/>
          </p:nvPr>
        </p:nvSpPr>
        <p:spPr/>
        <p:txBody>
          <a:bodyPr>
            <a:normAutofit/>
          </a:bodyPr>
          <a:lstStyle/>
          <a:p>
            <a:r>
              <a:rPr lang="en-US" sz="3200" dirty="0"/>
              <a:t>Redistricting Plan must comply with:</a:t>
            </a:r>
          </a:p>
          <a:p>
            <a:pPr lvl="1"/>
            <a:r>
              <a:rPr lang="en-US" sz="3200" dirty="0"/>
              <a:t>U.S. Constitution</a:t>
            </a:r>
          </a:p>
          <a:p>
            <a:pPr lvl="2"/>
            <a:r>
              <a:rPr lang="en-US" sz="2800" dirty="0"/>
              <a:t>Equal Protection: “One Person, One Vote”</a:t>
            </a:r>
          </a:p>
          <a:p>
            <a:pPr lvl="1"/>
            <a:r>
              <a:rPr lang="en-US" sz="3200" dirty="0"/>
              <a:t>Federal Voting Rights Act of 1965 and subsequent amendments</a:t>
            </a:r>
          </a:p>
          <a:p>
            <a:pPr lvl="1"/>
            <a:r>
              <a:rPr lang="en-US" sz="3200" dirty="0"/>
              <a:t>San Diego City Charter §§ 5 and 5.1</a:t>
            </a:r>
          </a:p>
          <a:p>
            <a:pPr lvl="1"/>
            <a:r>
              <a:rPr lang="en-US" sz="3200" dirty="0"/>
              <a:t>Related statutes and case law interpreting redistricting plans and criteria</a:t>
            </a:r>
          </a:p>
          <a:p>
            <a:endParaRPr lang="en-US" sz="3200" dirty="0"/>
          </a:p>
        </p:txBody>
      </p:sp>
    </p:spTree>
    <p:extLst>
      <p:ext uri="{BB962C8B-B14F-4D97-AF65-F5344CB8AC3E}">
        <p14:creationId xmlns:p14="http://schemas.microsoft.com/office/powerpoint/2010/main" val="3673466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0228"/>
            <a:ext cx="10515600" cy="880460"/>
          </a:xfrm>
        </p:spPr>
        <p:txBody>
          <a:bodyPr/>
          <a:lstStyle/>
          <a:p>
            <a:r>
              <a:rPr lang="en-US"/>
              <a:t>Summary</a:t>
            </a:r>
          </a:p>
        </p:txBody>
      </p:sp>
      <p:sp>
        <p:nvSpPr>
          <p:cNvPr id="3" name="Content Placeholder 2"/>
          <p:cNvSpPr>
            <a:spLocks noGrp="1"/>
          </p:cNvSpPr>
          <p:nvPr>
            <p:ph idx="1"/>
          </p:nvPr>
        </p:nvSpPr>
        <p:spPr/>
        <p:txBody>
          <a:bodyPr/>
          <a:lstStyle/>
          <a:p>
            <a:r>
              <a:rPr lang="en-US" dirty="0"/>
              <a:t>Strict population equality is most important.</a:t>
            </a:r>
          </a:p>
          <a:p>
            <a:r>
              <a:rPr lang="en-US" dirty="0"/>
              <a:t>All traditional redistricting principles must be balanced against each other.</a:t>
            </a:r>
          </a:p>
          <a:p>
            <a:pPr lvl="1"/>
            <a:r>
              <a:rPr lang="en-US" dirty="0"/>
              <a:t>As discussed today, districts should be </a:t>
            </a:r>
            <a:r>
              <a:rPr lang="en-US" u="sng" dirty="0"/>
              <a:t>as compact and contiguous as is practical and possible</a:t>
            </a:r>
            <a:r>
              <a:rPr lang="en-US" dirty="0"/>
              <a:t>, to comply with the City’s Charter.</a:t>
            </a:r>
          </a:p>
          <a:p>
            <a:r>
              <a:rPr lang="en-US" dirty="0"/>
              <a:t>The City’s boundaries and geography present challenges to redistricting principles, including compactness and contiguity.</a:t>
            </a:r>
          </a:p>
          <a:p>
            <a:endParaRPr lang="en-US" dirty="0"/>
          </a:p>
        </p:txBody>
      </p:sp>
    </p:spTree>
    <p:extLst>
      <p:ext uri="{BB962C8B-B14F-4D97-AF65-F5344CB8AC3E}">
        <p14:creationId xmlns:p14="http://schemas.microsoft.com/office/powerpoint/2010/main" val="1757555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8B6EE8-67FD-489E-8888-AE2EEFA58044}"/>
              </a:ext>
            </a:extLst>
          </p:cNvPr>
          <p:cNvSpPr>
            <a:spLocks noGrp="1"/>
          </p:cNvSpPr>
          <p:nvPr>
            <p:ph idx="1"/>
          </p:nvPr>
        </p:nvSpPr>
        <p:spPr>
          <a:xfrm>
            <a:off x="838200" y="2514599"/>
            <a:ext cx="10515600" cy="3662363"/>
          </a:xfrm>
        </p:spPr>
        <p:txBody>
          <a:bodyPr>
            <a:normAutofit/>
          </a:bodyPr>
          <a:lstStyle/>
          <a:p>
            <a:pPr marL="0" indent="0" algn="ctr">
              <a:buNone/>
            </a:pPr>
            <a:r>
              <a:rPr lang="en-US" sz="4800" dirty="0"/>
              <a:t>Questions?</a:t>
            </a:r>
          </a:p>
        </p:txBody>
      </p:sp>
    </p:spTree>
    <p:extLst>
      <p:ext uri="{BB962C8B-B14F-4D97-AF65-F5344CB8AC3E}">
        <p14:creationId xmlns:p14="http://schemas.microsoft.com/office/powerpoint/2010/main" val="378736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BCA36-9138-42E2-AC9F-DB77CACA1072}"/>
              </a:ext>
            </a:extLst>
          </p:cNvPr>
          <p:cNvSpPr>
            <a:spLocks noGrp="1"/>
          </p:cNvSpPr>
          <p:nvPr>
            <p:ph type="title"/>
          </p:nvPr>
        </p:nvSpPr>
        <p:spPr>
          <a:xfrm>
            <a:off x="838200" y="812800"/>
            <a:ext cx="10515600" cy="877888"/>
          </a:xfrm>
        </p:spPr>
        <p:txBody>
          <a:bodyPr/>
          <a:lstStyle/>
          <a:p>
            <a:r>
              <a:rPr lang="en-US" dirty="0"/>
              <a:t>Traditional Redistricting Principles: Review</a:t>
            </a:r>
          </a:p>
        </p:txBody>
      </p:sp>
      <p:sp>
        <p:nvSpPr>
          <p:cNvPr id="3" name="Content Placeholder 2">
            <a:extLst>
              <a:ext uri="{FF2B5EF4-FFF2-40B4-BE49-F238E27FC236}">
                <a16:creationId xmlns:a16="http://schemas.microsoft.com/office/drawing/2014/main" xmlns="" id="{FE8B6EE8-67FD-489E-8888-AE2EEFA58044}"/>
              </a:ext>
            </a:extLst>
          </p:cNvPr>
          <p:cNvSpPr>
            <a:spLocks noGrp="1"/>
          </p:cNvSpPr>
          <p:nvPr>
            <p:ph idx="1"/>
          </p:nvPr>
        </p:nvSpPr>
        <p:spPr/>
        <p:txBody>
          <a:bodyPr>
            <a:normAutofit/>
          </a:bodyPr>
          <a:lstStyle/>
          <a:p>
            <a:r>
              <a:rPr lang="en-US" sz="3200" dirty="0"/>
              <a:t>Districts are to have equal population, but also:</a:t>
            </a:r>
          </a:p>
          <a:p>
            <a:pPr lvl="1"/>
            <a:r>
              <a:rPr lang="en-US" sz="2800" b="1" dirty="0"/>
              <a:t>Be composed of </a:t>
            </a:r>
            <a:r>
              <a:rPr lang="en-US" sz="2800" b="1" u="sng" dirty="0"/>
              <a:t>contiguous</a:t>
            </a:r>
            <a:r>
              <a:rPr lang="en-US" sz="2800" b="1" dirty="0"/>
              <a:t> territory</a:t>
            </a:r>
          </a:p>
          <a:p>
            <a:pPr lvl="1"/>
            <a:r>
              <a:rPr lang="en-US" sz="2800" b="1" dirty="0"/>
              <a:t>Be geographically </a:t>
            </a:r>
            <a:r>
              <a:rPr lang="en-US" sz="2800" b="1" u="sng" dirty="0"/>
              <a:t>compact</a:t>
            </a:r>
          </a:p>
          <a:p>
            <a:pPr lvl="1"/>
            <a:r>
              <a:rPr lang="en-US" sz="2800" dirty="0"/>
              <a:t>Preserve “identifiable </a:t>
            </a:r>
            <a:r>
              <a:rPr lang="en-US" sz="2800" u="sng" dirty="0"/>
              <a:t>communities of interest</a:t>
            </a:r>
            <a:r>
              <a:rPr lang="en-US" sz="2800" dirty="0"/>
              <a:t>”</a:t>
            </a:r>
          </a:p>
          <a:p>
            <a:pPr lvl="1"/>
            <a:r>
              <a:rPr lang="en-US" sz="2800" dirty="0"/>
              <a:t>Have reasonable </a:t>
            </a:r>
            <a:r>
              <a:rPr lang="en-US" sz="2800" u="sng" dirty="0"/>
              <a:t>access</a:t>
            </a:r>
            <a:r>
              <a:rPr lang="en-US" sz="2800" dirty="0"/>
              <a:t> between population centers</a:t>
            </a:r>
          </a:p>
          <a:p>
            <a:pPr lvl="1"/>
            <a:r>
              <a:rPr lang="en-US" sz="2800" dirty="0"/>
              <a:t>Be </a:t>
            </a:r>
            <a:r>
              <a:rPr lang="en-US" sz="2800" u="sng" dirty="0"/>
              <a:t>bounded</a:t>
            </a:r>
            <a:r>
              <a:rPr lang="en-US" sz="2800" dirty="0"/>
              <a:t> by natural boundaries, street lines and/or City boundary lines</a:t>
            </a:r>
          </a:p>
        </p:txBody>
      </p:sp>
    </p:spTree>
    <p:extLst>
      <p:ext uri="{BB962C8B-B14F-4D97-AF65-F5344CB8AC3E}">
        <p14:creationId xmlns:p14="http://schemas.microsoft.com/office/powerpoint/2010/main" val="10409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BCA36-9138-42E2-AC9F-DB77CACA1072}"/>
              </a:ext>
            </a:extLst>
          </p:cNvPr>
          <p:cNvSpPr>
            <a:spLocks noGrp="1"/>
          </p:cNvSpPr>
          <p:nvPr>
            <p:ph type="title"/>
          </p:nvPr>
        </p:nvSpPr>
        <p:spPr>
          <a:xfrm>
            <a:off x="941567" y="73329"/>
            <a:ext cx="10515600" cy="877888"/>
          </a:xfrm>
        </p:spPr>
        <p:txBody>
          <a:bodyPr>
            <a:normAutofit fontScale="90000"/>
          </a:bodyPr>
          <a:lstStyle/>
          <a:p>
            <a:r>
              <a:rPr lang="en-US" dirty="0">
                <a:solidFill>
                  <a:schemeClr val="bg1"/>
                </a:solidFill>
              </a:rPr>
              <a:t>Current Deviation Prior to Redistricting: Review</a:t>
            </a:r>
          </a:p>
        </p:txBody>
      </p:sp>
      <p:graphicFrame>
        <p:nvGraphicFramePr>
          <p:cNvPr id="4" name="Table 4">
            <a:extLst>
              <a:ext uri="{FF2B5EF4-FFF2-40B4-BE49-F238E27FC236}">
                <a16:creationId xmlns:a16="http://schemas.microsoft.com/office/drawing/2014/main" xmlns="" id="{FE73C53E-C3C2-4CFA-A5EE-77287616E981}"/>
              </a:ext>
            </a:extLst>
          </p:cNvPr>
          <p:cNvGraphicFramePr>
            <a:graphicFrameLocks noGrp="1"/>
          </p:cNvGraphicFramePr>
          <p:nvPr>
            <p:ph idx="1"/>
            <p:extLst>
              <p:ext uri="{D42A27DB-BD31-4B8C-83A1-F6EECF244321}">
                <p14:modId xmlns:p14="http://schemas.microsoft.com/office/powerpoint/2010/main" val="1919218918"/>
              </p:ext>
            </p:extLst>
          </p:nvPr>
        </p:nvGraphicFramePr>
        <p:xfrm>
          <a:off x="941567" y="1479634"/>
          <a:ext cx="3317240" cy="4443550"/>
        </p:xfrm>
        <a:graphic>
          <a:graphicData uri="http://schemas.openxmlformats.org/drawingml/2006/table">
            <a:tbl>
              <a:tblPr firstRow="1" bandRow="1">
                <a:tableStyleId>{5C22544A-7EE6-4342-B048-85BDC9FD1C3A}</a:tableStyleId>
              </a:tblPr>
              <a:tblGrid>
                <a:gridCol w="1658620">
                  <a:extLst>
                    <a:ext uri="{9D8B030D-6E8A-4147-A177-3AD203B41FA5}">
                      <a16:colId xmlns:a16="http://schemas.microsoft.com/office/drawing/2014/main" xmlns="" val="2926343265"/>
                    </a:ext>
                  </a:extLst>
                </a:gridCol>
                <a:gridCol w="1658620">
                  <a:extLst>
                    <a:ext uri="{9D8B030D-6E8A-4147-A177-3AD203B41FA5}">
                      <a16:colId xmlns:a16="http://schemas.microsoft.com/office/drawing/2014/main" xmlns="" val="20001"/>
                    </a:ext>
                  </a:extLst>
                </a:gridCol>
              </a:tblGrid>
              <a:tr h="1036258">
                <a:tc>
                  <a:txBody>
                    <a:bodyPr/>
                    <a:lstStyle/>
                    <a:p>
                      <a:pPr algn="ctr" fontAlgn="b"/>
                      <a:r>
                        <a:rPr lang="en-US" sz="2400" b="0" i="0" u="none" strike="noStrike" dirty="0">
                          <a:solidFill>
                            <a:srgbClr val="000000"/>
                          </a:solidFill>
                          <a:effectLst/>
                          <a:latin typeface="Calibri" panose="020F0502020204030204" pitchFamily="34" charset="0"/>
                        </a:rPr>
                        <a:t>Council District</a:t>
                      </a:r>
                    </a:p>
                  </a:txBody>
                  <a:tcPr marL="5443" marR="5443" marT="5443" marB="0" anchor="b"/>
                </a:tc>
                <a:tc>
                  <a:txBody>
                    <a:bodyPr/>
                    <a:lstStyle/>
                    <a:p>
                      <a:pPr algn="ctr" fontAlgn="b"/>
                      <a:r>
                        <a:rPr lang="en-US" sz="2400" b="0" i="0" u="none" strike="noStrike" dirty="0">
                          <a:solidFill>
                            <a:srgbClr val="000000"/>
                          </a:solidFill>
                          <a:effectLst/>
                          <a:latin typeface="Calibri" panose="020F0502020204030204" pitchFamily="34" charset="0"/>
                        </a:rPr>
                        <a:t>Estimated Percent Deviation</a:t>
                      </a:r>
                    </a:p>
                  </a:txBody>
                  <a:tcPr marL="5443" marR="5443" marT="5443" marB="0" anchor="b"/>
                </a:tc>
                <a:extLst>
                  <a:ext uri="{0D108BD9-81ED-4DB2-BD59-A6C34878D82A}">
                    <a16:rowId xmlns:a16="http://schemas.microsoft.com/office/drawing/2014/main" xmlns="" val="669531653"/>
                  </a:ext>
                </a:extLst>
              </a:tr>
              <a:tr h="348829">
                <a:tc>
                  <a:txBody>
                    <a:bodyPr/>
                    <a:lstStyle/>
                    <a:p>
                      <a:pPr algn="r" fontAlgn="b"/>
                      <a:r>
                        <a:rPr lang="en-US" sz="2400" b="0" i="0" u="none" strike="noStrike" dirty="0">
                          <a:solidFill>
                            <a:srgbClr val="000000"/>
                          </a:solidFill>
                          <a:effectLst/>
                          <a:latin typeface="Calibri" panose="020F0502020204030204" pitchFamily="34" charset="0"/>
                        </a:rPr>
                        <a:t>1</a:t>
                      </a:r>
                    </a:p>
                  </a:txBody>
                  <a:tcPr marL="5443" marR="5443" marT="5443" marB="0" anchor="b"/>
                </a:tc>
                <a:tc>
                  <a:txBody>
                    <a:bodyPr/>
                    <a:lstStyle/>
                    <a:p>
                      <a:pPr algn="r" fontAlgn="b"/>
                      <a:r>
                        <a:rPr lang="en-US" sz="2400" b="0" i="0" u="none" strike="noStrike" dirty="0">
                          <a:solidFill>
                            <a:srgbClr val="000000"/>
                          </a:solidFill>
                          <a:effectLst/>
                          <a:latin typeface="Calibri" panose="020F0502020204030204" pitchFamily="34" charset="0"/>
                        </a:rPr>
                        <a:t>8%</a:t>
                      </a:r>
                    </a:p>
                  </a:txBody>
                  <a:tcPr marL="5443" marR="5443" marT="5443" marB="0" anchor="b"/>
                </a:tc>
                <a:extLst>
                  <a:ext uri="{0D108BD9-81ED-4DB2-BD59-A6C34878D82A}">
                    <a16:rowId xmlns:a16="http://schemas.microsoft.com/office/drawing/2014/main" xmlns="" val="3005081734"/>
                  </a:ext>
                </a:extLst>
              </a:tr>
              <a:tr h="348829">
                <a:tc>
                  <a:txBody>
                    <a:bodyPr/>
                    <a:lstStyle/>
                    <a:p>
                      <a:pPr algn="r" fontAlgn="b"/>
                      <a:r>
                        <a:rPr lang="en-US" sz="2400" b="0" i="0" u="none" strike="noStrike" dirty="0">
                          <a:solidFill>
                            <a:srgbClr val="000000"/>
                          </a:solidFill>
                          <a:effectLst/>
                          <a:latin typeface="Calibri" panose="020F0502020204030204" pitchFamily="34" charset="0"/>
                        </a:rPr>
                        <a:t>2</a:t>
                      </a:r>
                    </a:p>
                  </a:txBody>
                  <a:tcPr marL="5443" marR="5443" marT="5443" marB="0" anchor="b"/>
                </a:tc>
                <a:tc>
                  <a:txBody>
                    <a:bodyPr/>
                    <a:lstStyle/>
                    <a:p>
                      <a:pPr algn="r" fontAlgn="b"/>
                      <a:r>
                        <a:rPr lang="en-US" sz="2400" b="0" i="0" u="none" strike="noStrike" dirty="0">
                          <a:solidFill>
                            <a:srgbClr val="000000"/>
                          </a:solidFill>
                          <a:effectLst/>
                          <a:latin typeface="Calibri" panose="020F0502020204030204" pitchFamily="34" charset="0"/>
                        </a:rPr>
                        <a:t>3%</a:t>
                      </a:r>
                    </a:p>
                  </a:txBody>
                  <a:tcPr marL="5443" marR="5443" marT="5443" marB="0" anchor="b"/>
                </a:tc>
                <a:extLst>
                  <a:ext uri="{0D108BD9-81ED-4DB2-BD59-A6C34878D82A}">
                    <a16:rowId xmlns:a16="http://schemas.microsoft.com/office/drawing/2014/main" xmlns="" val="1804374995"/>
                  </a:ext>
                </a:extLst>
              </a:tr>
              <a:tr h="348829">
                <a:tc>
                  <a:txBody>
                    <a:bodyPr/>
                    <a:lstStyle/>
                    <a:p>
                      <a:pPr algn="r" fontAlgn="b"/>
                      <a:r>
                        <a:rPr lang="en-US" sz="2400" b="0" i="0" u="none" strike="noStrike" dirty="0">
                          <a:solidFill>
                            <a:srgbClr val="000000"/>
                          </a:solidFill>
                          <a:effectLst/>
                          <a:latin typeface="Calibri" panose="020F0502020204030204" pitchFamily="34" charset="0"/>
                        </a:rPr>
                        <a:t>3</a:t>
                      </a:r>
                    </a:p>
                  </a:txBody>
                  <a:tcPr marL="5443" marR="5443" marT="5443" marB="0" anchor="b"/>
                </a:tc>
                <a:tc>
                  <a:txBody>
                    <a:bodyPr/>
                    <a:lstStyle/>
                    <a:p>
                      <a:pPr algn="r" fontAlgn="b"/>
                      <a:r>
                        <a:rPr lang="en-US" sz="2400" b="0" i="0" u="none" strike="noStrike" dirty="0">
                          <a:solidFill>
                            <a:srgbClr val="000000"/>
                          </a:solidFill>
                          <a:effectLst/>
                          <a:highlight>
                            <a:srgbClr val="FFFF00"/>
                          </a:highlight>
                          <a:latin typeface="Calibri" panose="020F0502020204030204" pitchFamily="34" charset="0"/>
                        </a:rPr>
                        <a:t>24%</a:t>
                      </a:r>
                    </a:p>
                  </a:txBody>
                  <a:tcPr marL="5443" marR="5443" marT="5443" marB="0" anchor="b"/>
                </a:tc>
                <a:extLst>
                  <a:ext uri="{0D108BD9-81ED-4DB2-BD59-A6C34878D82A}">
                    <a16:rowId xmlns:a16="http://schemas.microsoft.com/office/drawing/2014/main" xmlns="" val="911796193"/>
                  </a:ext>
                </a:extLst>
              </a:tr>
              <a:tr h="348829">
                <a:tc>
                  <a:txBody>
                    <a:bodyPr/>
                    <a:lstStyle/>
                    <a:p>
                      <a:pPr algn="r" fontAlgn="b"/>
                      <a:r>
                        <a:rPr lang="en-US" sz="2400" b="0" i="0" u="none" strike="noStrike" dirty="0">
                          <a:solidFill>
                            <a:srgbClr val="000000"/>
                          </a:solidFill>
                          <a:effectLst/>
                          <a:latin typeface="Calibri" panose="020F0502020204030204" pitchFamily="34" charset="0"/>
                        </a:rPr>
                        <a:t>4</a:t>
                      </a:r>
                    </a:p>
                  </a:txBody>
                  <a:tcPr marL="5443" marR="5443" marT="5443" marB="0" anchor="b"/>
                </a:tc>
                <a:tc>
                  <a:txBody>
                    <a:bodyPr/>
                    <a:lstStyle/>
                    <a:p>
                      <a:pPr algn="r" fontAlgn="b"/>
                      <a:r>
                        <a:rPr lang="en-US" sz="2400" b="0" i="0" u="none" strike="noStrike" dirty="0">
                          <a:solidFill>
                            <a:srgbClr val="000000"/>
                          </a:solidFill>
                          <a:effectLst/>
                          <a:highlight>
                            <a:srgbClr val="FFFF00"/>
                          </a:highlight>
                          <a:latin typeface="Calibri" panose="020F0502020204030204" pitchFamily="34" charset="0"/>
                        </a:rPr>
                        <a:t>-16%</a:t>
                      </a:r>
                    </a:p>
                  </a:txBody>
                  <a:tcPr marL="5443" marR="5443" marT="5443" marB="0" anchor="b"/>
                </a:tc>
                <a:extLst>
                  <a:ext uri="{0D108BD9-81ED-4DB2-BD59-A6C34878D82A}">
                    <a16:rowId xmlns:a16="http://schemas.microsoft.com/office/drawing/2014/main" xmlns="" val="4195194703"/>
                  </a:ext>
                </a:extLst>
              </a:tr>
              <a:tr h="348829">
                <a:tc>
                  <a:txBody>
                    <a:bodyPr/>
                    <a:lstStyle/>
                    <a:p>
                      <a:pPr algn="r" fontAlgn="b"/>
                      <a:r>
                        <a:rPr lang="en-US" sz="2400" b="0" i="0" u="none" strike="noStrike" dirty="0">
                          <a:solidFill>
                            <a:srgbClr val="000000"/>
                          </a:solidFill>
                          <a:effectLst/>
                          <a:latin typeface="Calibri" panose="020F0502020204030204" pitchFamily="34" charset="0"/>
                        </a:rPr>
                        <a:t>5</a:t>
                      </a:r>
                    </a:p>
                  </a:txBody>
                  <a:tcPr marL="5443" marR="5443" marT="5443" marB="0" anchor="b"/>
                </a:tc>
                <a:tc>
                  <a:txBody>
                    <a:bodyPr/>
                    <a:lstStyle/>
                    <a:p>
                      <a:pPr algn="r" fontAlgn="b"/>
                      <a:r>
                        <a:rPr lang="en-US" sz="2400" b="0" i="0" u="none" strike="noStrike" dirty="0">
                          <a:solidFill>
                            <a:srgbClr val="000000"/>
                          </a:solidFill>
                          <a:effectLst/>
                          <a:latin typeface="Calibri" panose="020F0502020204030204" pitchFamily="34" charset="0"/>
                        </a:rPr>
                        <a:t>1%</a:t>
                      </a:r>
                    </a:p>
                  </a:txBody>
                  <a:tcPr marL="5443" marR="5443" marT="5443" marB="0" anchor="b"/>
                </a:tc>
                <a:extLst>
                  <a:ext uri="{0D108BD9-81ED-4DB2-BD59-A6C34878D82A}">
                    <a16:rowId xmlns:a16="http://schemas.microsoft.com/office/drawing/2014/main" xmlns="" val="2238871263"/>
                  </a:ext>
                </a:extLst>
              </a:tr>
              <a:tr h="348829">
                <a:tc>
                  <a:txBody>
                    <a:bodyPr/>
                    <a:lstStyle/>
                    <a:p>
                      <a:pPr algn="r" fontAlgn="b"/>
                      <a:r>
                        <a:rPr lang="en-US" sz="2400" b="0" i="0" u="none" strike="noStrike" dirty="0">
                          <a:solidFill>
                            <a:srgbClr val="000000"/>
                          </a:solidFill>
                          <a:effectLst/>
                          <a:latin typeface="Calibri" panose="020F0502020204030204" pitchFamily="34" charset="0"/>
                        </a:rPr>
                        <a:t>6</a:t>
                      </a:r>
                    </a:p>
                  </a:txBody>
                  <a:tcPr marL="5443" marR="5443" marT="5443" marB="0" anchor="b"/>
                </a:tc>
                <a:tc>
                  <a:txBody>
                    <a:bodyPr/>
                    <a:lstStyle/>
                    <a:p>
                      <a:pPr algn="r" fontAlgn="b"/>
                      <a:r>
                        <a:rPr lang="en-US" sz="2400" b="0" i="0" u="none" strike="noStrike" dirty="0">
                          <a:solidFill>
                            <a:srgbClr val="000000"/>
                          </a:solidFill>
                          <a:effectLst/>
                          <a:latin typeface="Calibri" panose="020F0502020204030204" pitchFamily="34" charset="0"/>
                        </a:rPr>
                        <a:t>-5%</a:t>
                      </a:r>
                    </a:p>
                  </a:txBody>
                  <a:tcPr marL="5443" marR="5443" marT="5443" marB="0" anchor="b"/>
                </a:tc>
                <a:extLst>
                  <a:ext uri="{0D108BD9-81ED-4DB2-BD59-A6C34878D82A}">
                    <a16:rowId xmlns:a16="http://schemas.microsoft.com/office/drawing/2014/main" xmlns="" val="3925208066"/>
                  </a:ext>
                </a:extLst>
              </a:tr>
              <a:tr h="348829">
                <a:tc>
                  <a:txBody>
                    <a:bodyPr/>
                    <a:lstStyle/>
                    <a:p>
                      <a:pPr algn="r" fontAlgn="b"/>
                      <a:r>
                        <a:rPr lang="en-US" sz="2400" b="0" i="0" u="none" strike="noStrike" dirty="0">
                          <a:solidFill>
                            <a:srgbClr val="000000"/>
                          </a:solidFill>
                          <a:effectLst/>
                          <a:latin typeface="Calibri" panose="020F0502020204030204" pitchFamily="34" charset="0"/>
                        </a:rPr>
                        <a:t>7</a:t>
                      </a:r>
                    </a:p>
                  </a:txBody>
                  <a:tcPr marL="5443" marR="5443" marT="5443" marB="0" anchor="b"/>
                </a:tc>
                <a:tc>
                  <a:txBody>
                    <a:bodyPr/>
                    <a:lstStyle/>
                    <a:p>
                      <a:pPr algn="r" fontAlgn="b"/>
                      <a:r>
                        <a:rPr lang="en-US" sz="2400" b="0" i="0" u="none" strike="noStrike" dirty="0">
                          <a:solidFill>
                            <a:srgbClr val="000000"/>
                          </a:solidFill>
                          <a:effectLst/>
                          <a:latin typeface="Calibri" panose="020F0502020204030204" pitchFamily="34" charset="0"/>
                        </a:rPr>
                        <a:t>4%</a:t>
                      </a:r>
                    </a:p>
                  </a:txBody>
                  <a:tcPr marL="5443" marR="5443" marT="5443" marB="0" anchor="b"/>
                </a:tc>
                <a:extLst>
                  <a:ext uri="{0D108BD9-81ED-4DB2-BD59-A6C34878D82A}">
                    <a16:rowId xmlns:a16="http://schemas.microsoft.com/office/drawing/2014/main" xmlns="" val="1928848915"/>
                  </a:ext>
                </a:extLst>
              </a:tr>
              <a:tr h="348829">
                <a:tc>
                  <a:txBody>
                    <a:bodyPr/>
                    <a:lstStyle/>
                    <a:p>
                      <a:pPr algn="r" fontAlgn="b"/>
                      <a:r>
                        <a:rPr lang="en-US" sz="2400" b="0" i="0" u="none" strike="noStrike" dirty="0">
                          <a:solidFill>
                            <a:srgbClr val="000000"/>
                          </a:solidFill>
                          <a:effectLst/>
                          <a:latin typeface="Calibri" panose="020F0502020204030204" pitchFamily="34" charset="0"/>
                        </a:rPr>
                        <a:t>8</a:t>
                      </a:r>
                    </a:p>
                  </a:txBody>
                  <a:tcPr marL="5443" marR="5443" marT="5443" marB="0" anchor="b"/>
                </a:tc>
                <a:tc>
                  <a:txBody>
                    <a:bodyPr/>
                    <a:lstStyle/>
                    <a:p>
                      <a:pPr algn="r" fontAlgn="b"/>
                      <a:r>
                        <a:rPr lang="en-US" sz="2400" b="0" i="0" u="none" strike="noStrike" dirty="0">
                          <a:solidFill>
                            <a:srgbClr val="000000"/>
                          </a:solidFill>
                          <a:effectLst/>
                          <a:highlight>
                            <a:srgbClr val="FFFF00"/>
                          </a:highlight>
                          <a:latin typeface="Calibri" panose="020F0502020204030204" pitchFamily="34" charset="0"/>
                        </a:rPr>
                        <a:t>-12%</a:t>
                      </a:r>
                    </a:p>
                  </a:txBody>
                  <a:tcPr marL="5443" marR="5443" marT="5443" marB="0" anchor="b"/>
                </a:tc>
                <a:extLst>
                  <a:ext uri="{0D108BD9-81ED-4DB2-BD59-A6C34878D82A}">
                    <a16:rowId xmlns:a16="http://schemas.microsoft.com/office/drawing/2014/main" xmlns="" val="575385676"/>
                  </a:ext>
                </a:extLst>
              </a:tr>
              <a:tr h="348829">
                <a:tc>
                  <a:txBody>
                    <a:bodyPr/>
                    <a:lstStyle/>
                    <a:p>
                      <a:pPr algn="r" fontAlgn="b"/>
                      <a:r>
                        <a:rPr lang="en-US" sz="2400" b="0" i="0" u="none" strike="noStrike" dirty="0">
                          <a:solidFill>
                            <a:srgbClr val="000000"/>
                          </a:solidFill>
                          <a:effectLst/>
                          <a:latin typeface="Calibri" panose="020F0502020204030204" pitchFamily="34" charset="0"/>
                        </a:rPr>
                        <a:t>9</a:t>
                      </a:r>
                    </a:p>
                  </a:txBody>
                  <a:tcPr marL="5443" marR="5443" marT="5443" marB="0" anchor="b"/>
                </a:tc>
                <a:tc>
                  <a:txBody>
                    <a:bodyPr/>
                    <a:lstStyle/>
                    <a:p>
                      <a:pPr algn="r" fontAlgn="b"/>
                      <a:r>
                        <a:rPr lang="en-US" sz="2400" b="0" i="0" u="none" strike="noStrike">
                          <a:solidFill>
                            <a:srgbClr val="000000"/>
                          </a:solidFill>
                          <a:effectLst/>
                          <a:latin typeface="Calibri" panose="020F0502020204030204" pitchFamily="34" charset="0"/>
                        </a:rPr>
                        <a:t>-7%</a:t>
                      </a:r>
                      <a:endParaRPr lang="en-US" sz="24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xmlns="" val="2820557232"/>
                  </a:ext>
                </a:extLst>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17" t="5432" r="5852" b="2963"/>
          <a:stretch/>
        </p:blipFill>
        <p:spPr>
          <a:xfrm>
            <a:off x="6316135" y="832684"/>
            <a:ext cx="3804346" cy="5737450"/>
          </a:xfrm>
          <a:prstGeom prst="rect">
            <a:avLst/>
          </a:prstGeom>
        </p:spPr>
      </p:pic>
    </p:spTree>
    <p:extLst>
      <p:ext uri="{BB962C8B-B14F-4D97-AF65-F5344CB8AC3E}">
        <p14:creationId xmlns:p14="http://schemas.microsoft.com/office/powerpoint/2010/main" val="340819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BCA36-9138-42E2-AC9F-DB77CACA1072}"/>
              </a:ext>
            </a:extLst>
          </p:cNvPr>
          <p:cNvSpPr>
            <a:spLocks noGrp="1"/>
          </p:cNvSpPr>
          <p:nvPr>
            <p:ph type="title"/>
          </p:nvPr>
        </p:nvSpPr>
        <p:spPr>
          <a:xfrm>
            <a:off x="838200" y="812800"/>
            <a:ext cx="10515600" cy="877888"/>
          </a:xfrm>
        </p:spPr>
        <p:txBody>
          <a:bodyPr/>
          <a:lstStyle/>
          <a:p>
            <a:r>
              <a:rPr lang="en-US" dirty="0"/>
              <a:t>Charter Section 5 &amp; 5.1 Requirements</a:t>
            </a:r>
          </a:p>
        </p:txBody>
      </p:sp>
      <p:sp>
        <p:nvSpPr>
          <p:cNvPr id="3" name="Content Placeholder 2">
            <a:extLst>
              <a:ext uri="{FF2B5EF4-FFF2-40B4-BE49-F238E27FC236}">
                <a16:creationId xmlns:a16="http://schemas.microsoft.com/office/drawing/2014/main" xmlns="" id="{FE8B6EE8-67FD-489E-8888-AE2EEFA58044}"/>
              </a:ext>
            </a:extLst>
          </p:cNvPr>
          <p:cNvSpPr>
            <a:spLocks noGrp="1"/>
          </p:cNvSpPr>
          <p:nvPr>
            <p:ph idx="1"/>
          </p:nvPr>
        </p:nvSpPr>
        <p:spPr/>
        <p:txBody>
          <a:bodyPr>
            <a:normAutofit/>
          </a:bodyPr>
          <a:lstStyle/>
          <a:p>
            <a:pPr marL="0" indent="0">
              <a:buNone/>
            </a:pPr>
            <a:r>
              <a:rPr lang="en-US" sz="3200" b="1" dirty="0"/>
              <a:t>To the </a:t>
            </a:r>
            <a:r>
              <a:rPr lang="en-US" sz="3200" b="1" u="sng" dirty="0"/>
              <a:t>extent it is practical</a:t>
            </a:r>
            <a:r>
              <a:rPr lang="en-US" sz="3200" b="1" dirty="0"/>
              <a:t> to do so, districts shall be:</a:t>
            </a:r>
          </a:p>
          <a:p>
            <a:r>
              <a:rPr lang="en-US" sz="3200" dirty="0"/>
              <a:t>“</a:t>
            </a:r>
            <a:r>
              <a:rPr lang="mr-IN" sz="3200" dirty="0"/>
              <a:t>…</a:t>
            </a:r>
            <a:r>
              <a:rPr lang="en-US" sz="3200" dirty="0"/>
              <a:t>as </a:t>
            </a:r>
            <a:r>
              <a:rPr lang="en-US" sz="3200" u="sng" dirty="0"/>
              <a:t>geographically compact</a:t>
            </a:r>
            <a:r>
              <a:rPr lang="en-US" sz="3200" dirty="0"/>
              <a:t> as possible</a:t>
            </a:r>
            <a:r>
              <a:rPr lang="mr-IN" sz="3200" dirty="0"/>
              <a:t>…</a:t>
            </a:r>
            <a:r>
              <a:rPr lang="en-US" sz="3200" dirty="0"/>
              <a:t>”</a:t>
            </a:r>
          </a:p>
          <a:p>
            <a:r>
              <a:rPr lang="en-US" sz="3200" dirty="0"/>
              <a:t>“</a:t>
            </a:r>
            <a:r>
              <a:rPr lang="mr-IN" sz="3200" dirty="0"/>
              <a:t>…</a:t>
            </a:r>
            <a:r>
              <a:rPr lang="en-US" sz="3200" dirty="0"/>
              <a:t>composed of </a:t>
            </a:r>
            <a:r>
              <a:rPr lang="en-US" sz="3200" u="sng" dirty="0"/>
              <a:t>contiguous territory</a:t>
            </a:r>
            <a:r>
              <a:rPr lang="en-US" sz="3200" dirty="0"/>
              <a:t> with reasonable access between population centers in the district.” </a:t>
            </a:r>
          </a:p>
          <a:p>
            <a:pPr lvl="1"/>
            <a:r>
              <a:rPr lang="en-US" dirty="0"/>
              <a:t>“</a:t>
            </a:r>
            <a:r>
              <a:rPr lang="en-US" u="sng" dirty="0"/>
              <a:t>populous contiguous</a:t>
            </a:r>
            <a:r>
              <a:rPr lang="en-US" dirty="0"/>
              <a:t> territory shall not be bypassed to reach distant populous areas”</a:t>
            </a:r>
          </a:p>
          <a:p>
            <a:endParaRPr lang="en-US" sz="3200" dirty="0"/>
          </a:p>
        </p:txBody>
      </p:sp>
    </p:spTree>
    <p:extLst>
      <p:ext uri="{BB962C8B-B14F-4D97-AF65-F5344CB8AC3E}">
        <p14:creationId xmlns:p14="http://schemas.microsoft.com/office/powerpoint/2010/main" val="426528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72" y="788365"/>
            <a:ext cx="10515600" cy="665390"/>
          </a:xfrm>
        </p:spPr>
        <p:txBody>
          <a:bodyPr>
            <a:normAutofit fontScale="90000"/>
          </a:bodyPr>
          <a:lstStyle/>
          <a:p>
            <a:pPr algn="ctr"/>
            <a:r>
              <a:rPr lang="en-US" dirty="0" smtClean="0"/>
              <a:t>Compactness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595" t="18058" r="14260" b="5282"/>
          <a:stretch/>
        </p:blipFill>
        <p:spPr>
          <a:xfrm>
            <a:off x="6937828" y="1770743"/>
            <a:ext cx="4383315" cy="333828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873" t="7619" r="10635" b="8148"/>
          <a:stretch/>
        </p:blipFill>
        <p:spPr>
          <a:xfrm>
            <a:off x="918263" y="1770743"/>
            <a:ext cx="3987566" cy="3427757"/>
          </a:xfrm>
          <a:prstGeom prst="rect">
            <a:avLst/>
          </a:prstGeom>
        </p:spPr>
      </p:pic>
      <p:sp>
        <p:nvSpPr>
          <p:cNvPr id="6" name="TextBox 5"/>
          <p:cNvSpPr txBox="1"/>
          <p:nvPr/>
        </p:nvSpPr>
        <p:spPr>
          <a:xfrm>
            <a:off x="1097760" y="1401411"/>
            <a:ext cx="3628572" cy="369332"/>
          </a:xfrm>
          <a:prstGeom prst="rect">
            <a:avLst/>
          </a:prstGeom>
          <a:noFill/>
        </p:spPr>
        <p:txBody>
          <a:bodyPr wrap="square" rtlCol="0">
            <a:spAutoFit/>
          </a:bodyPr>
          <a:lstStyle/>
          <a:p>
            <a:r>
              <a:rPr lang="en-US" dirty="0" smtClean="0"/>
              <a:t>Former PA </a:t>
            </a:r>
            <a:r>
              <a:rPr lang="en-US" smtClean="0"/>
              <a:t>7th Congressional District</a:t>
            </a:r>
            <a:endParaRPr lang="en-US" dirty="0"/>
          </a:p>
        </p:txBody>
      </p:sp>
      <p:sp>
        <p:nvSpPr>
          <p:cNvPr id="7" name="TextBox 6"/>
          <p:cNvSpPr txBox="1"/>
          <p:nvPr/>
        </p:nvSpPr>
        <p:spPr>
          <a:xfrm>
            <a:off x="7797800" y="1401411"/>
            <a:ext cx="3323772" cy="369332"/>
          </a:xfrm>
          <a:prstGeom prst="rect">
            <a:avLst/>
          </a:prstGeom>
          <a:noFill/>
        </p:spPr>
        <p:txBody>
          <a:bodyPr wrap="square" rtlCol="0">
            <a:spAutoFit/>
          </a:bodyPr>
          <a:lstStyle/>
          <a:p>
            <a:r>
              <a:rPr lang="en-US" smtClean="0"/>
              <a:t>Hypothetical San Diego </a:t>
            </a:r>
            <a:r>
              <a:rPr lang="en-US" dirty="0" smtClean="0"/>
              <a:t>District</a:t>
            </a:r>
            <a:endParaRPr lang="en-US" dirty="0"/>
          </a:p>
        </p:txBody>
      </p:sp>
      <p:sp>
        <p:nvSpPr>
          <p:cNvPr id="8" name="TextBox 7"/>
          <p:cNvSpPr txBox="1"/>
          <p:nvPr/>
        </p:nvSpPr>
        <p:spPr>
          <a:xfrm>
            <a:off x="1402560" y="5183984"/>
            <a:ext cx="3018972" cy="338554"/>
          </a:xfrm>
          <a:prstGeom prst="rect">
            <a:avLst/>
          </a:prstGeom>
          <a:noFill/>
        </p:spPr>
        <p:txBody>
          <a:bodyPr wrap="square" rtlCol="0">
            <a:spAutoFit/>
          </a:bodyPr>
          <a:lstStyle/>
          <a:p>
            <a:pPr algn="ctr"/>
            <a:r>
              <a:rPr lang="en-US" sz="1600" i="1" dirty="0" smtClean="0"/>
              <a:t>Source: Business Insider</a:t>
            </a:r>
            <a:endParaRPr lang="en-US" sz="1600" i="1" dirty="0"/>
          </a:p>
        </p:txBody>
      </p:sp>
      <p:sp>
        <p:nvSpPr>
          <p:cNvPr id="9" name="TextBox 8"/>
          <p:cNvSpPr txBox="1"/>
          <p:nvPr/>
        </p:nvSpPr>
        <p:spPr>
          <a:xfrm>
            <a:off x="6937828" y="5183984"/>
            <a:ext cx="4383315" cy="338554"/>
          </a:xfrm>
          <a:prstGeom prst="rect">
            <a:avLst/>
          </a:prstGeom>
          <a:noFill/>
        </p:spPr>
        <p:txBody>
          <a:bodyPr wrap="square" rtlCol="0">
            <a:spAutoFit/>
          </a:bodyPr>
          <a:lstStyle/>
          <a:p>
            <a:pPr algn="ctr"/>
            <a:r>
              <a:rPr lang="en-US" sz="1600" i="1" dirty="0" smtClean="0"/>
              <a:t>Drawn with We Draw the Lines CA’s tool</a:t>
            </a:r>
            <a:endParaRPr lang="en-US" sz="1600" i="1" dirty="0"/>
          </a:p>
        </p:txBody>
      </p:sp>
      <p:sp>
        <p:nvSpPr>
          <p:cNvPr id="10" name="TextBox 9"/>
          <p:cNvSpPr txBox="1"/>
          <p:nvPr/>
        </p:nvSpPr>
        <p:spPr>
          <a:xfrm>
            <a:off x="918263" y="5628272"/>
            <a:ext cx="10402880" cy="646331"/>
          </a:xfrm>
          <a:prstGeom prst="rect">
            <a:avLst/>
          </a:prstGeom>
          <a:noFill/>
        </p:spPr>
        <p:txBody>
          <a:bodyPr wrap="square" rtlCol="0">
            <a:spAutoFit/>
          </a:bodyPr>
          <a:lstStyle/>
          <a:p>
            <a:r>
              <a:rPr lang="en-US" dirty="0" smtClean="0"/>
              <a:t>Note: The former </a:t>
            </a:r>
            <a:r>
              <a:rPr lang="en-US" smtClean="0"/>
              <a:t>seventh Congressional district </a:t>
            </a:r>
            <a:r>
              <a:rPr lang="en-US" dirty="0" smtClean="0"/>
              <a:t>of Pennsylvania was struck down as a partisan gerrymander in 2018. The compactness requirement is, in part, intended to avoid irregular districts like the two above. </a:t>
            </a:r>
            <a:endParaRPr lang="en-US" dirty="0"/>
          </a:p>
        </p:txBody>
      </p:sp>
    </p:spTree>
    <p:extLst>
      <p:ext uri="{BB962C8B-B14F-4D97-AF65-F5344CB8AC3E}">
        <p14:creationId xmlns:p14="http://schemas.microsoft.com/office/powerpoint/2010/main" val="151400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BCA36-9138-42E2-AC9F-DB77CACA1072}"/>
              </a:ext>
            </a:extLst>
          </p:cNvPr>
          <p:cNvSpPr>
            <a:spLocks noGrp="1"/>
          </p:cNvSpPr>
          <p:nvPr>
            <p:ph type="title"/>
          </p:nvPr>
        </p:nvSpPr>
        <p:spPr>
          <a:xfrm>
            <a:off x="838200" y="812800"/>
            <a:ext cx="10515600" cy="877888"/>
          </a:xfrm>
        </p:spPr>
        <p:txBody>
          <a:bodyPr/>
          <a:lstStyle/>
          <a:p>
            <a:r>
              <a:rPr lang="en-US" dirty="0"/>
              <a:t>Why “Compactness?”</a:t>
            </a:r>
          </a:p>
        </p:txBody>
      </p:sp>
      <p:sp>
        <p:nvSpPr>
          <p:cNvPr id="3" name="Content Placeholder 2">
            <a:extLst>
              <a:ext uri="{FF2B5EF4-FFF2-40B4-BE49-F238E27FC236}">
                <a16:creationId xmlns:a16="http://schemas.microsoft.com/office/drawing/2014/main" xmlns="" id="{FE8B6EE8-67FD-489E-8888-AE2EEFA58044}"/>
              </a:ext>
            </a:extLst>
          </p:cNvPr>
          <p:cNvSpPr>
            <a:spLocks noGrp="1"/>
          </p:cNvSpPr>
          <p:nvPr>
            <p:ph idx="1"/>
          </p:nvPr>
        </p:nvSpPr>
        <p:spPr/>
        <p:txBody>
          <a:bodyPr>
            <a:normAutofit/>
          </a:bodyPr>
          <a:lstStyle/>
          <a:p>
            <a:r>
              <a:rPr lang="en-US" sz="3200" dirty="0"/>
              <a:t>Theory: Officials can better serve constituents in a more limited geographical area, rather than over great distances.</a:t>
            </a:r>
          </a:p>
          <a:p>
            <a:r>
              <a:rPr lang="en-US" sz="3200" dirty="0"/>
              <a:t>Geographical communities will share common interests, not be grouped with those with different needs.</a:t>
            </a:r>
          </a:p>
          <a:p>
            <a:endParaRPr lang="en-US" sz="3200" dirty="0"/>
          </a:p>
          <a:p>
            <a:pPr marL="0" indent="0">
              <a:buNone/>
            </a:pPr>
            <a:r>
              <a:rPr lang="en-US" sz="3200" dirty="0"/>
              <a:t>Reminder: Compactness is </a:t>
            </a:r>
            <a:r>
              <a:rPr lang="en-US" sz="3200" u="sng" dirty="0"/>
              <a:t>just one</a:t>
            </a:r>
            <a:r>
              <a:rPr lang="en-US" sz="3200" dirty="0"/>
              <a:t> of several considerations to keep in mind as you draw the districts. </a:t>
            </a:r>
          </a:p>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sz="3200" dirty="0"/>
          </a:p>
        </p:txBody>
      </p:sp>
    </p:spTree>
    <p:extLst>
      <p:ext uri="{BB962C8B-B14F-4D97-AF65-F5344CB8AC3E}">
        <p14:creationId xmlns:p14="http://schemas.microsoft.com/office/powerpoint/2010/main" val="29979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BCA36-9138-42E2-AC9F-DB77CACA1072}"/>
              </a:ext>
            </a:extLst>
          </p:cNvPr>
          <p:cNvSpPr>
            <a:spLocks noGrp="1"/>
          </p:cNvSpPr>
          <p:nvPr>
            <p:ph type="title"/>
          </p:nvPr>
        </p:nvSpPr>
        <p:spPr>
          <a:xfrm>
            <a:off x="838200" y="812800"/>
            <a:ext cx="10515600" cy="877888"/>
          </a:xfrm>
        </p:spPr>
        <p:txBody>
          <a:bodyPr/>
          <a:lstStyle/>
          <a:p>
            <a:r>
              <a:rPr lang="en-US" dirty="0"/>
              <a:t>What is “Compactness?”</a:t>
            </a:r>
          </a:p>
        </p:txBody>
      </p:sp>
      <p:sp>
        <p:nvSpPr>
          <p:cNvPr id="3" name="Content Placeholder 2">
            <a:extLst>
              <a:ext uri="{FF2B5EF4-FFF2-40B4-BE49-F238E27FC236}">
                <a16:creationId xmlns:a16="http://schemas.microsoft.com/office/drawing/2014/main" xmlns="" id="{FE8B6EE8-67FD-489E-8888-AE2EEFA58044}"/>
              </a:ext>
            </a:extLst>
          </p:cNvPr>
          <p:cNvSpPr>
            <a:spLocks noGrp="1"/>
          </p:cNvSpPr>
          <p:nvPr>
            <p:ph idx="1"/>
          </p:nvPr>
        </p:nvSpPr>
        <p:spPr/>
        <p:txBody>
          <a:bodyPr>
            <a:normAutofit/>
          </a:bodyPr>
          <a:lstStyle/>
          <a:p>
            <a:pPr marL="514350" indent="-514350">
              <a:buFont typeface="+mj-lt"/>
              <a:buAutoNum type="arabicPeriod"/>
            </a:pPr>
            <a:r>
              <a:rPr lang="en-US" sz="3200" dirty="0"/>
              <a:t>Charter definition </a:t>
            </a:r>
          </a:p>
          <a:p>
            <a:pPr marL="514350" indent="-514350">
              <a:buFont typeface="+mj-lt"/>
              <a:buAutoNum type="arabicPeriod"/>
            </a:pPr>
            <a:r>
              <a:rPr lang="en-US" sz="3200" dirty="0"/>
              <a:t>Guidance from federal law</a:t>
            </a:r>
          </a:p>
          <a:p>
            <a:pPr marL="514350" indent="-514350">
              <a:buFont typeface="+mj-lt"/>
              <a:buAutoNum type="arabicPeriod"/>
            </a:pPr>
            <a:r>
              <a:rPr lang="en-US" sz="3200" dirty="0"/>
              <a:t>Practical considerations</a:t>
            </a:r>
          </a:p>
          <a:p>
            <a:pPr marL="514350" indent="-514350">
              <a:buFont typeface="+mj-lt"/>
              <a:buAutoNum type="arabicPeriod"/>
            </a:pPr>
            <a:r>
              <a:rPr lang="en-US" sz="3200" dirty="0"/>
              <a:t>The Commission’s tools</a:t>
            </a:r>
          </a:p>
          <a:p>
            <a:pPr marL="514350" indent="-514350">
              <a:buFont typeface="+mj-lt"/>
              <a:buAutoNum type="arabicPeriod"/>
            </a:pPr>
            <a:r>
              <a:rPr lang="en-US" sz="3200" dirty="0"/>
              <a:t>Lesson from 2010</a:t>
            </a:r>
          </a:p>
        </p:txBody>
      </p:sp>
    </p:spTree>
    <p:extLst>
      <p:ext uri="{BB962C8B-B14F-4D97-AF65-F5344CB8AC3E}">
        <p14:creationId xmlns:p14="http://schemas.microsoft.com/office/powerpoint/2010/main" val="145101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572"/>
            <a:ext cx="10515600" cy="855116"/>
          </a:xfrm>
        </p:spPr>
        <p:txBody>
          <a:bodyPr/>
          <a:lstStyle/>
          <a:p>
            <a:r>
              <a:rPr lang="en-US" dirty="0"/>
              <a:t>1. Charter definition </a:t>
            </a:r>
          </a:p>
        </p:txBody>
      </p:sp>
      <p:sp>
        <p:nvSpPr>
          <p:cNvPr id="3" name="Content Placeholder 2"/>
          <p:cNvSpPr>
            <a:spLocks noGrp="1"/>
          </p:cNvSpPr>
          <p:nvPr>
            <p:ph idx="1"/>
          </p:nvPr>
        </p:nvSpPr>
        <p:spPr/>
        <p:txBody>
          <a:bodyPr>
            <a:normAutofit lnSpcReduction="10000"/>
          </a:bodyPr>
          <a:lstStyle/>
          <a:p>
            <a:r>
              <a:rPr lang="en-US" dirty="0"/>
              <a:t>Charter §5 and §5.1 require “geographical compactness” </a:t>
            </a:r>
          </a:p>
          <a:p>
            <a:r>
              <a:rPr lang="en-US" dirty="0"/>
              <a:t>General Considerations:</a:t>
            </a:r>
          </a:p>
          <a:p>
            <a:pPr lvl="1"/>
            <a:r>
              <a:rPr lang="en-US" dirty="0"/>
              <a:t>Is the district a regular or bizarre shape?</a:t>
            </a:r>
          </a:p>
          <a:p>
            <a:pPr lvl="1"/>
            <a:r>
              <a:rPr lang="en-US" dirty="0"/>
              <a:t>Are boundary lines jagged or smooth?</a:t>
            </a:r>
          </a:p>
          <a:p>
            <a:pPr lvl="1"/>
            <a:r>
              <a:rPr lang="en-US" dirty="0"/>
              <a:t>Is land arranged neatly into a small space? </a:t>
            </a:r>
          </a:p>
          <a:p>
            <a:pPr lvl="1"/>
            <a:r>
              <a:rPr lang="en-US" dirty="0"/>
              <a:t>Does the geography make sense (dividing natural boundaries)? </a:t>
            </a:r>
          </a:p>
          <a:p>
            <a:pPr lvl="1"/>
            <a:r>
              <a:rPr lang="en-US" dirty="0"/>
              <a:t>Is the population greatly dispersed (from the central core of the district)?</a:t>
            </a:r>
          </a:p>
          <a:p>
            <a:pPr lvl="1"/>
            <a:r>
              <a:rPr lang="en-US" dirty="0"/>
              <a:t>Does the shape follow housing patterns? [This overlaps with communities of interest]</a:t>
            </a:r>
          </a:p>
          <a:p>
            <a:pPr marL="0" indent="0">
              <a:buNone/>
            </a:pPr>
            <a:r>
              <a:rPr lang="en-US" dirty="0"/>
              <a:t>In general, there is no one rule that governs compactness for City Council boundaries. </a:t>
            </a:r>
          </a:p>
        </p:txBody>
      </p:sp>
    </p:spTree>
    <p:extLst>
      <p:ext uri="{BB962C8B-B14F-4D97-AF65-F5344CB8AC3E}">
        <p14:creationId xmlns:p14="http://schemas.microsoft.com/office/powerpoint/2010/main" val="1359747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10293</TotalTime>
  <Words>1247</Words>
  <Application>Microsoft Macintosh PowerPoint</Application>
  <PresentationFormat>Widescreen</PresentationFormat>
  <Paragraphs>131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Calibri Light</vt:lpstr>
      <vt:lpstr>Mangal</vt:lpstr>
      <vt:lpstr>Merriweather</vt:lpstr>
      <vt:lpstr>Open Sans Semibold</vt:lpstr>
      <vt:lpstr>Arial</vt:lpstr>
      <vt:lpstr>1_Office Theme</vt:lpstr>
      <vt:lpstr>Redistricting Principles: “Compact” and “Contiguous” Maps  Deputy City Attorneys Jennifer Berry and Kathy Steinman Legal Intern Kenneth Armstrong June 17, 2021 </vt:lpstr>
      <vt:lpstr>Redistricting Review </vt:lpstr>
      <vt:lpstr>Traditional Redistricting Principles: Review</vt:lpstr>
      <vt:lpstr>Current Deviation Prior to Redistricting: Review</vt:lpstr>
      <vt:lpstr>Charter Section 5 &amp; 5.1 Requirements</vt:lpstr>
      <vt:lpstr>Compactness</vt:lpstr>
      <vt:lpstr>Why “Compactness?”</vt:lpstr>
      <vt:lpstr>What is “Compactness?”</vt:lpstr>
      <vt:lpstr>1. Charter definition </vt:lpstr>
      <vt:lpstr>2. Guidance from federal law</vt:lpstr>
      <vt:lpstr>3. Practical considerations</vt:lpstr>
      <vt:lpstr>4. The Commission’s tools </vt:lpstr>
      <vt:lpstr>5. Lesson from 2010</vt:lpstr>
      <vt:lpstr>Contiguity</vt:lpstr>
      <vt:lpstr>Why “Contiguous?”</vt:lpstr>
      <vt:lpstr>What is “Contiguity?”</vt:lpstr>
      <vt:lpstr>1. Charter definition</vt:lpstr>
      <vt:lpstr>2. Practical considerations</vt:lpstr>
      <vt:lpstr>3. Lessons from 2010</vt:lpstr>
      <vt:lpstr>Summary</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Principles: Population Equality and  the Voting Rights Act</dc:title>
  <dc:creator>Jennifer Berry</dc:creator>
  <cp:lastModifiedBy>Kenneth Armstrong</cp:lastModifiedBy>
  <cp:revision>94</cp:revision>
  <dcterms:created xsi:type="dcterms:W3CDTF">2021-04-09T16:33:29Z</dcterms:created>
  <dcterms:modified xsi:type="dcterms:W3CDTF">2021-06-15T15:27:59Z</dcterms:modified>
</cp:coreProperties>
</file>