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18"/>
  </p:notesMasterIdLst>
  <p:handoutMasterIdLst>
    <p:handoutMasterId r:id="rId19"/>
  </p:handoutMasterIdLst>
  <p:sldIdLst>
    <p:sldId id="256" r:id="rId6"/>
    <p:sldId id="281" r:id="rId7"/>
    <p:sldId id="294" r:id="rId8"/>
    <p:sldId id="297" r:id="rId9"/>
    <p:sldId id="296" r:id="rId10"/>
    <p:sldId id="268" r:id="rId11"/>
    <p:sldId id="290" r:id="rId12"/>
    <p:sldId id="292" r:id="rId13"/>
    <p:sldId id="295" r:id="rId14"/>
    <p:sldId id="287" r:id="rId15"/>
    <p:sldId id="271" r:id="rId16"/>
    <p:sldId id="269" r:id="rId17"/>
  </p:sldIdLst>
  <p:sldSz cx="10058400" cy="77724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05" autoAdjust="0"/>
    <p:restoredTop sz="77673" autoAdjust="0"/>
  </p:normalViewPr>
  <p:slideViewPr>
    <p:cSldViewPr snapToGrid="0">
      <p:cViewPr varScale="1">
        <p:scale>
          <a:sx n="46" d="100"/>
          <a:sy n="46" d="100"/>
        </p:scale>
        <p:origin x="1832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3478128-51A0-4858-8F60-23EBC73C69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99A537-A24A-439D-9B79-9858B77669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E1A4F9-B6AF-4967-9D3A-77F58F0F028F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AA367D-332C-4AB0-8213-174486B460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14B463-33D2-49F7-9BBB-B208D12BCA4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F5CACB-078C-416D-AC9F-D78C54F9D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797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FA1AE-C3D4-4C82-906F-CA5F9861AB4F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74788" y="1162050"/>
            <a:ext cx="40608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A3F721-858F-4D26-8BEA-F86379D25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828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A3F721-858F-4D26-8BEA-F86379D259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7387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3F721-858F-4D26-8BEA-F86379D259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6490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A3F721-858F-4D26-8BEA-F86379D259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4294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A3F721-858F-4D26-8BEA-F86379D259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854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3F721-858F-4D26-8BEA-F86379D259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84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3F721-858F-4D26-8BEA-F86379D259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957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A3F721-858F-4D26-8BEA-F86379D259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557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A3F721-858F-4D26-8BEA-F86379D259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653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A3F721-858F-4D26-8BEA-F86379D259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4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3F721-858F-4D26-8BEA-F86379D259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7306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3F721-858F-4D26-8BEA-F86379D259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6955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3F721-858F-4D26-8BEA-F86379D259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776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8D38-7081-47D1-9A76-D93F2A79BEBB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697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8D38-7081-47D1-9A76-D93F2A79BEBB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521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8D38-7081-47D1-9A76-D93F2A79BEBB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038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8D38-7081-47D1-9A76-D93F2A79BEBB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44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8D38-7081-47D1-9A76-D93F2A79BEBB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64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8D38-7081-47D1-9A76-D93F2A79BEBB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941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8D38-7081-47D1-9A76-D93F2A79BEBB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442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8D38-7081-47D1-9A76-D93F2A79BEBB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071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8D38-7081-47D1-9A76-D93F2A79BEBB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76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8D38-7081-47D1-9A76-D93F2A79BEBB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53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8D38-7081-47D1-9A76-D93F2A79BEBB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064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68D38-7081-47D1-9A76-D93F2A79BEBB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CBB43-4EE7-4AE0-A011-CC905282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666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jpe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jpe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3.jpeg"/><Relationship Id="rId5" Type="http://schemas.openxmlformats.org/officeDocument/2006/relationships/image" Target="../media/image6.jp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5.png"/><Relationship Id="rId5" Type="http://schemas.openxmlformats.org/officeDocument/2006/relationships/image" Target="../media/image6.jp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andiego.gov/citycouncil/ACCF" TargetMode="Externa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www.sandiego.gov/mayor" TargetMode="External"/><Relationship Id="rId12" Type="http://schemas.openxmlformats.org/officeDocument/2006/relationships/hyperlink" Target="mailto:EdwardsA@sandiego.gov" TargetMode="Externa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hyperlink" Target="https://www.sandiego.gov/citycouncil" TargetMode="External"/><Relationship Id="rId11" Type="http://schemas.openxmlformats.org/officeDocument/2006/relationships/hyperlink" Target="mailto:MBielecki@sandiego.gov" TargetMode="External"/><Relationship Id="rId5" Type="http://schemas.openxmlformats.org/officeDocument/2006/relationships/image" Target="../media/image6.jpg"/><Relationship Id="rId10" Type="http://schemas.openxmlformats.org/officeDocument/2006/relationships/hyperlink" Target="mailto:ACCF@sandiego.gov" TargetMode="External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jpe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jpeg"/><Relationship Id="rId2" Type="http://schemas.microsoft.com/office/2007/relationships/media" Target="../media/media3.m4a"/><Relationship Id="rId1" Type="http://schemas.openxmlformats.org/officeDocument/2006/relationships/audio" Target="NULL" TargetMode="Externa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www.sandiego.gov/arts-culture/funding/osp" TargetMode="Externa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hyperlink" Target="https://www.sandiego.gov/arts-culture/funding/ccsd" TargetMode="External"/><Relationship Id="rId5" Type="http://schemas.openxmlformats.org/officeDocument/2006/relationships/image" Target="../media/image6.jp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andiego.gov/sites/default/files/cert-drug-free-workplace_0.pdf" TargetMode="Externa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rct.doj.ca.gov/Verification/Web/Search.aspx?facility=Y" TargetMode="External"/><Relationship Id="rId12" Type="http://schemas.openxmlformats.org/officeDocument/2006/relationships/image" Target="../media/image9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hyperlink" Target="https://bizfileonline.sos.ca.gov/search/business" TargetMode="External"/><Relationship Id="rId11" Type="http://schemas.openxmlformats.org/officeDocument/2006/relationships/hyperlink" Target="https://www.irs.gov/pub/irs-pdf/fw9.pdf" TargetMode="External"/><Relationship Id="rId5" Type="http://schemas.openxmlformats.org/officeDocument/2006/relationships/image" Target="../media/image6.jpg"/><Relationship Id="rId10" Type="http://schemas.openxmlformats.org/officeDocument/2006/relationships/hyperlink" Target="https://www.sandiego.gov/sites/default/files/irs_form_990-ez.pdf" TargetMode="External"/><Relationship Id="rId4" Type="http://schemas.openxmlformats.org/officeDocument/2006/relationships/notesSlide" Target="../notesSlides/notesSlide5.xml"/><Relationship Id="rId9" Type="http://schemas.openxmlformats.org/officeDocument/2006/relationships/hyperlink" Target="https://www.sandiego.gov/sites/default/files/eoc-workforce-report_0.pdf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svg"/><Relationship Id="rId2" Type="http://schemas.microsoft.com/office/2007/relationships/media" Target="../media/media6.m4a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6.jp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jpe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5.png"/><Relationship Id="rId5" Type="http://schemas.openxmlformats.org/officeDocument/2006/relationships/image" Target="../media/image6.jp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jpe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3.jpeg"/><Relationship Id="rId5" Type="http://schemas.openxmlformats.org/officeDocument/2006/relationships/image" Target="../media/image6.jp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6259" y="2034037"/>
            <a:ext cx="7115175" cy="1245776"/>
          </a:xfrm>
        </p:spPr>
        <p:txBody>
          <a:bodyPr>
            <a:normAutofit/>
          </a:bodyPr>
          <a:lstStyle/>
          <a:p>
            <a:pPr algn="l"/>
            <a:r>
              <a:rPr lang="en-US" sz="30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Fiscal Year 2023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310D67-A76C-4A49-B1B7-E6C83496A06A}"/>
              </a:ext>
            </a:extLst>
          </p:cNvPr>
          <p:cNvSpPr/>
          <p:nvPr/>
        </p:nvSpPr>
        <p:spPr>
          <a:xfrm>
            <a:off x="556260" y="606649"/>
            <a:ext cx="49176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Arts, Culture, and Community Festivals (ACCF) </a:t>
            </a:r>
          </a:p>
          <a:p>
            <a:r>
              <a:rPr lang="en-US" sz="24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City Council Allocations</a:t>
            </a:r>
            <a:endParaRPr lang="en-US" sz="24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8" name="Picture 7" descr="Camarada Flamenco">
            <a:extLst>
              <a:ext uri="{FF2B5EF4-FFF2-40B4-BE49-F238E27FC236}">
                <a16:creationId xmlns:a16="http://schemas.microsoft.com/office/drawing/2014/main" id="{94C61322-49AF-4436-8B6B-225992D1751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" y="3407633"/>
            <a:ext cx="4762500" cy="226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Journey to Aztlan by Jamex de la Torre and Einar de la Torre">
            <a:extLst>
              <a:ext uri="{FF2B5EF4-FFF2-40B4-BE49-F238E27FC236}">
                <a16:creationId xmlns:a16="http://schemas.microsoft.com/office/drawing/2014/main" id="{F9FA8A3E-D63D-484C-A21D-BDF43F352B3F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081" y="3168993"/>
            <a:ext cx="3484707" cy="2505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The AJA Project">
            <a:extLst>
              <a:ext uri="{FF2B5EF4-FFF2-40B4-BE49-F238E27FC236}">
                <a16:creationId xmlns:a16="http://schemas.microsoft.com/office/drawing/2014/main" id="{39FD5114-6E55-4902-B50E-9778125F67F1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081" y="419946"/>
            <a:ext cx="3484708" cy="2379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6EC5FF7-F306-487D-AA68-29C61CB200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91423" y="7038109"/>
            <a:ext cx="570346" cy="57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4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778" y="152005"/>
            <a:ext cx="8774349" cy="62620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Merriweather" panose="02060503050406030704" pitchFamily="18" charset="0"/>
              </a:rPr>
              <a:t>Contracting with the City of San Diego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61C7B7-79D8-4F6D-BCEF-BB3ED4A87986}"/>
              </a:ext>
            </a:extLst>
          </p:cNvPr>
          <p:cNvSpPr txBox="1"/>
          <p:nvPr/>
        </p:nvSpPr>
        <p:spPr>
          <a:xfrm>
            <a:off x="362531" y="975438"/>
            <a:ext cx="8255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806867"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ACCF</a:t>
            </a:r>
            <a:r>
              <a:rPr lang="en-US" sz="28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City Council Allocations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FBE8E7-7E1F-4836-A2E1-85ED65D5C0C6}"/>
              </a:ext>
            </a:extLst>
          </p:cNvPr>
          <p:cNvSpPr txBox="1"/>
          <p:nvPr/>
        </p:nvSpPr>
        <p:spPr>
          <a:xfrm>
            <a:off x="362531" y="1426360"/>
            <a:ext cx="8019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806867">
              <a:defRPr/>
            </a:pPr>
            <a:r>
              <a:rPr lang="en-US" sz="2400" kern="1200" dirty="0">
                <a:solidFill>
                  <a:srgbClr val="ED7D3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Program Reminders &amp; Council Policy Review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0DC9F3-8C09-4CA5-A7D4-8094CA7159AD}"/>
              </a:ext>
            </a:extLst>
          </p:cNvPr>
          <p:cNvSpPr txBox="1"/>
          <p:nvPr/>
        </p:nvSpPr>
        <p:spPr>
          <a:xfrm>
            <a:off x="505792" y="1910121"/>
            <a:ext cx="8774349" cy="2813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Funds may be granted to provide 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organizational support 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 specific 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project/event support 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 long as certain criteria is met.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a recipient organization chooses to give recognition for their funding award, it shall recognize the City of San Diego, not individual Council Members nor individual Council Districts.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Applications are due 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August 31</a:t>
            </a:r>
            <a:r>
              <a:rPr lang="en-US" sz="2000" b="1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2022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pic>
        <p:nvPicPr>
          <p:cNvPr id="8" name="Picture 7" descr="San Diego Art Institute Education - Photo: Tim Hardy">
            <a:extLst>
              <a:ext uri="{FF2B5EF4-FFF2-40B4-BE49-F238E27FC236}">
                <a16:creationId xmlns:a16="http://schemas.microsoft.com/office/drawing/2014/main" id="{A1670E82-9667-432A-8127-9D0456D45891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32" y="5315427"/>
            <a:ext cx="4160624" cy="1719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rt of Elan">
            <a:extLst>
              <a:ext uri="{FF2B5EF4-FFF2-40B4-BE49-F238E27FC236}">
                <a16:creationId xmlns:a16="http://schemas.microsoft.com/office/drawing/2014/main" id="{890A644C-640D-4317-9DD4-EDB9BB03622E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708" y="5281574"/>
            <a:ext cx="4160623" cy="1786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81E703A-9987-4DB0-9254-F2456900E0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00992" y="70171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50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778" y="152005"/>
            <a:ext cx="8774349" cy="62620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Merriweather" panose="02060503050406030704" pitchFamily="18" charset="0"/>
              </a:rPr>
              <a:t>Contracting with the City of San Diego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262" y="2420103"/>
            <a:ext cx="9391317" cy="3798404"/>
          </a:xfrm>
        </p:spPr>
        <p:txBody>
          <a:bodyPr>
            <a:noAutofit/>
          </a:bodyPr>
          <a:lstStyle/>
          <a:p>
            <a:pPr marL="0" lvl="0" indent="0" defTabSz="914400">
              <a:lnSpc>
                <a:spcPct val="120000"/>
              </a:lnSpc>
              <a:spcBef>
                <a:spcPts val="1000"/>
              </a:spcBef>
              <a:buNone/>
            </a:pPr>
            <a:r>
              <a:rPr lang="en-US" sz="20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Funds awarded are paid on a reimbursement basis only.</a:t>
            </a:r>
          </a:p>
          <a:p>
            <a:pPr marL="685800" lvl="1" indent="-228600" defTabSz="914400">
              <a:lnSpc>
                <a:spcPct val="120000"/>
              </a:lnSpc>
              <a:spcBef>
                <a:spcPts val="500"/>
              </a:spcBef>
            </a:pPr>
            <a:r>
              <a:rPr lang="en-US" sz="20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After successful completion of application, City Council approval, contracting requirements, and reimbursement documentation, organizations will then receive payment.</a:t>
            </a:r>
          </a:p>
          <a:p>
            <a:pPr marL="685800" lvl="1" indent="-228600" defTabSz="914400">
              <a:lnSpc>
                <a:spcPct val="120000"/>
              </a:lnSpc>
              <a:spcBef>
                <a:spcPts val="500"/>
              </a:spcBef>
            </a:pPr>
            <a:r>
              <a:rPr lang="en-US" sz="20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The Reimbursement Form, supplemental documents, and Final Performance Report are due July 31, 2023.</a:t>
            </a:r>
            <a:endParaRPr lang="en-US" sz="20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188720" lvl="2" indent="-228600" defTabSz="914400">
              <a:lnSpc>
                <a:spcPct val="120000"/>
              </a:lnSpc>
              <a:spcBef>
                <a:spcPts val="500"/>
              </a:spcBef>
            </a:pPr>
            <a:r>
              <a:rPr lang="en-US" sz="156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Proof of purchase </a:t>
            </a:r>
            <a:r>
              <a:rPr lang="en-US" sz="156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(r</a:t>
            </a:r>
            <a:r>
              <a:rPr lang="en-US" sz="156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eceipts, invoices, pay stubs, time sheets, etc.)</a:t>
            </a:r>
          </a:p>
          <a:p>
            <a:pPr marL="1188720" lvl="2" indent="-228600" defTabSz="914400">
              <a:lnSpc>
                <a:spcPct val="120000"/>
              </a:lnSpc>
              <a:spcBef>
                <a:spcPts val="500"/>
              </a:spcBef>
            </a:pPr>
            <a:r>
              <a:rPr lang="en-US" sz="156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P</a:t>
            </a:r>
            <a:r>
              <a:rPr lang="en-US" sz="156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roof of payment </a:t>
            </a:r>
            <a:r>
              <a:rPr lang="en-US" sz="1560" u="sng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en-US" sz="156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cleared checks, bank/credit card statements, etc.).</a:t>
            </a:r>
            <a:endParaRPr lang="en-US" sz="20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85800" lvl="1" indent="-228600" defTabSz="914400">
              <a:lnSpc>
                <a:spcPct val="120000"/>
              </a:lnSpc>
              <a:spcBef>
                <a:spcPts val="500"/>
              </a:spcBef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ACCF allocation payment can 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 to two months 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after reimbursement documentation has been submitted. </a:t>
            </a:r>
          </a:p>
          <a:p>
            <a:pPr marL="685800" lvl="1" indent="-228600" defTabSz="914400">
              <a:lnSpc>
                <a:spcPct val="120000"/>
              </a:lnSpc>
              <a:spcBef>
                <a:spcPts val="500"/>
              </a:spcBef>
            </a:pP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1" indent="0" defTabSz="914400">
              <a:lnSpc>
                <a:spcPct val="120000"/>
              </a:lnSpc>
              <a:spcBef>
                <a:spcPts val="500"/>
              </a:spcBef>
              <a:buNone/>
            </a:pPr>
            <a:endParaRPr lang="en-US" sz="20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262" y="1003632"/>
            <a:ext cx="9021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Request for Reimbursement Process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83E9B9-4F09-4491-B94B-BEA491FD4EFD}"/>
              </a:ext>
            </a:extLst>
          </p:cNvPr>
          <p:cNvSpPr txBox="1"/>
          <p:nvPr/>
        </p:nvSpPr>
        <p:spPr>
          <a:xfrm>
            <a:off x="354262" y="1650312"/>
            <a:ext cx="9231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Note: Request for Reimbursement is only required for ACCF awardees without a current OSP or CCSD award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BD59864-AEA1-415C-A927-51BDF3502B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4262" y="70412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47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9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778" y="152005"/>
            <a:ext cx="8774349" cy="62620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Merriweather" panose="02060503050406030704" pitchFamily="18" charset="0"/>
              </a:rPr>
              <a:t>Contracting with the City of San Diego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931209"/>
            <a:ext cx="8608762" cy="253392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Council Offices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 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  <a:hlinkClick r:id="rId6"/>
              </a:rPr>
              <a:t>https://www.sandiego.gov/citycouncil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  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Mayor’s Office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  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  <a:hlinkClick r:id="rId7"/>
              </a:rPr>
              <a:t>https://www.sandiego.gov/mayor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 </a:t>
            </a:r>
            <a:endParaRPr lang="en-US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ACCF Funding Program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 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  <a:hlinkClick r:id="rId8"/>
              </a:rPr>
              <a:t>https://www.sandiego.gov/citycouncil/ACCF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  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Office Hours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 By Appointment (Zoom or Phone</a:t>
            </a:r>
            <a:r>
              <a:rPr lang="en-US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)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 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02920" lvl="1" indent="0">
              <a:lnSpc>
                <a:spcPct val="120000"/>
              </a:lnSpc>
              <a:buNone/>
            </a:pPr>
            <a:endParaRPr lang="en-US" sz="136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02920" lvl="1" indent="0">
              <a:lnSpc>
                <a:spcPct val="120000"/>
              </a:lnSpc>
              <a:buNone/>
            </a:pPr>
            <a:endParaRPr lang="en-US" sz="136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" y="966312"/>
            <a:ext cx="9021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Assistance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4262" y="1497510"/>
            <a:ext cx="8764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To Learn More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8E924E-EF74-4B4D-98F8-F31CC58F9F4C}"/>
              </a:ext>
            </a:extLst>
          </p:cNvPr>
          <p:cNvSpPr txBox="1"/>
          <p:nvPr/>
        </p:nvSpPr>
        <p:spPr>
          <a:xfrm>
            <a:off x="354262" y="4432571"/>
            <a:ext cx="8764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Contact Us</a:t>
            </a:r>
          </a:p>
        </p:txBody>
      </p:sp>
      <p:pic>
        <p:nvPicPr>
          <p:cNvPr id="6148" name="Picture 4" descr="Image result for computer mouse clipart">
            <a:extLst>
              <a:ext uri="{FF2B5EF4-FFF2-40B4-BE49-F238E27FC236}">
                <a16:creationId xmlns:a16="http://schemas.microsoft.com/office/drawing/2014/main" id="{1E596DFB-D63C-43BA-963D-FE2C0B713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4629">
            <a:off x="7251872" y="3174322"/>
            <a:ext cx="2364653" cy="105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BEE4979-330B-4385-8FC9-B2D5FAC8F4ED}"/>
              </a:ext>
            </a:extLst>
          </p:cNvPr>
          <p:cNvSpPr txBox="1"/>
          <p:nvPr/>
        </p:nvSpPr>
        <p:spPr>
          <a:xfrm>
            <a:off x="354262" y="4898830"/>
            <a:ext cx="9513638" cy="2320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Submit ACCF questions to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  <a:hlinkClick r:id="rId10"/>
              </a:rPr>
              <a:t>ACCF@sandiego.gov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 marL="0" lvl="1">
              <a:lnSpc>
                <a:spcPct val="120000"/>
              </a:lnSpc>
              <a:defRPr/>
            </a:pPr>
            <a:r>
              <a:rPr lang="en-US" b="1" dirty="0"/>
              <a:t>Council Administration	Malachi Bielecki		Abigail Edwards</a:t>
            </a:r>
            <a:br>
              <a:rPr lang="en-US" sz="1600" dirty="0"/>
            </a:br>
            <a:r>
              <a:rPr lang="en-US" dirty="0"/>
              <a:t>202 C Street, MS 10A	Grants Coordinator		Grants Coordinator</a:t>
            </a:r>
            <a:br>
              <a:rPr lang="en-US" sz="1600" dirty="0"/>
            </a:br>
            <a:r>
              <a:rPr lang="en-US" dirty="0"/>
              <a:t>San Diego, CA 92101	202 C Street, MS 10A	202 C Street, MS 10A</a:t>
            </a:r>
            <a:br>
              <a:rPr lang="en-US" sz="1600" dirty="0"/>
            </a:br>
            <a:r>
              <a:rPr lang="en-US" dirty="0"/>
              <a:t>619-236-5918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		</a:t>
            </a:r>
            <a:r>
              <a:rPr lang="en-US" dirty="0"/>
              <a:t>San Diego, CA 92101	San Diego, CA 92101</a:t>
            </a:r>
          </a:p>
          <a:p>
            <a:pPr marL="0" lvl="1">
              <a:lnSpc>
                <a:spcPct val="120000"/>
              </a:lnSpc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			</a:t>
            </a:r>
            <a:r>
              <a:rPr lang="en-US" u="sng" dirty="0">
                <a:hlinkClick r:id="rId11"/>
              </a:rPr>
              <a:t>MBielecki@sandiego.gov</a:t>
            </a:r>
            <a:r>
              <a:rPr lang="en-US" dirty="0"/>
              <a:t>	</a:t>
            </a:r>
            <a:r>
              <a:rPr lang="en-US" u="sng" dirty="0">
                <a:hlinkClick r:id="rId12"/>
              </a:rPr>
              <a:t>EdwardsA@sandiego.gov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3A74A61-23D7-4172-AE7B-F0CC875328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90500" y="70628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23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262" y="2544427"/>
            <a:ext cx="8608762" cy="3145270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ACCF City Council allocations are to non-profit organizations and public agencies for the purpose of promoting local arts and culture.  </a:t>
            </a:r>
          </a:p>
          <a:p>
            <a:pPr>
              <a:lnSpc>
                <a:spcPct val="130000"/>
              </a:lnSpc>
            </a:pP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Organizations may produce programs, projects or events that:</a:t>
            </a:r>
          </a:p>
          <a:p>
            <a:pPr lvl="1">
              <a:lnSpc>
                <a:spcPct val="130000"/>
              </a:lnSpc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Provide access to excellence in culture and the arts for residents of, and visitors to San Diego. </a:t>
            </a:r>
          </a:p>
          <a:p>
            <a:pPr lvl="1">
              <a:lnSpc>
                <a:spcPct val="130000"/>
              </a:lnSpc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Enrich the lives of the people of San Diego and build healthy, vital neighborhoods.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778" y="152005"/>
            <a:ext cx="8774349" cy="62620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Merriweather" panose="02060503050406030704" pitchFamily="18" charset="0"/>
              </a:rPr>
              <a:t>Partnering with the City Council Offices: ACCF Funding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4262" y="1041832"/>
            <a:ext cx="81842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Arts, Culture and Community Festivals (ACCF) City Council Allocations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4262" y="1995939"/>
            <a:ext cx="8764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Background</a:t>
            </a:r>
          </a:p>
        </p:txBody>
      </p:sp>
      <p:pic>
        <p:nvPicPr>
          <p:cNvPr id="8" name="Picture 7" descr="Children's Museum">
            <a:extLst>
              <a:ext uri="{FF2B5EF4-FFF2-40B4-BE49-F238E27FC236}">
                <a16:creationId xmlns:a16="http://schemas.microsoft.com/office/drawing/2014/main" id="{BA69D2D2-1A5C-484A-BC78-EFDDBF8113B4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62" y="5578486"/>
            <a:ext cx="4353662" cy="158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Hiding My Candy">
            <a:extLst>
              <a:ext uri="{FF2B5EF4-FFF2-40B4-BE49-F238E27FC236}">
                <a16:creationId xmlns:a16="http://schemas.microsoft.com/office/drawing/2014/main" id="{2C50A856-1A5A-43CE-B51D-FD7CD6FD27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952" y="5578486"/>
            <a:ext cx="3120012" cy="1588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56C89B2-E299-4E94-AA4C-967D16CABD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92202" y="7162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54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262" y="2444575"/>
            <a:ext cx="8608762" cy="3145270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allocations are administered jointly by City Council Administration and Commission staff. </a:t>
            </a:r>
          </a:p>
          <a:p>
            <a:pPr>
              <a:lnSpc>
                <a:spcPct val="130000"/>
              </a:lnSpc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Annual funding levels are subject to the amount of Transient Occupancy Tax (TOT) allocated to each Councilmember in a given fiscal year. </a:t>
            </a:r>
          </a:p>
          <a:p>
            <a:pPr>
              <a:lnSpc>
                <a:spcPct val="130000"/>
              </a:lnSpc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ACCF Funding Program is governed by 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Council Policy 100-23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0" indent="0">
              <a:lnSpc>
                <a:spcPct val="130000"/>
              </a:lnSpc>
              <a:buNone/>
            </a:pP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778" y="152005"/>
            <a:ext cx="8774349" cy="62620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Merriweather" panose="02060503050406030704" pitchFamily="18" charset="0"/>
              </a:rPr>
              <a:t>Partnering with the City Council Offices: ACCF Funding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4262" y="1041832"/>
            <a:ext cx="90217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Arts, Culture and Community Festivals (ACCF) </a:t>
            </a:r>
          </a:p>
          <a:p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City Council Allocations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4262" y="1995939"/>
            <a:ext cx="8764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Background</a:t>
            </a:r>
          </a:p>
        </p:txBody>
      </p:sp>
      <p:pic>
        <p:nvPicPr>
          <p:cNvPr id="10" name="Picture 9" descr="Children's Museum">
            <a:extLst>
              <a:ext uri="{FF2B5EF4-FFF2-40B4-BE49-F238E27FC236}">
                <a16:creationId xmlns:a16="http://schemas.microsoft.com/office/drawing/2014/main" id="{AD31C7D6-5D17-4CFA-85EE-4769B52E9DE2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62" y="5578486"/>
            <a:ext cx="4353662" cy="158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Hiding My Candy">
            <a:extLst>
              <a:ext uri="{FF2B5EF4-FFF2-40B4-BE49-F238E27FC236}">
                <a16:creationId xmlns:a16="http://schemas.microsoft.com/office/drawing/2014/main" id="{3E4B53BB-E8BA-4D79-AFBC-D11B4A00AC00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952" y="5578486"/>
            <a:ext cx="3120012" cy="1588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605051A-68BF-45DA-A65A-9E0952A40CE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94.3582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5132" y="70165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07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778" y="152005"/>
            <a:ext cx="8774349" cy="62620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Merriweather" panose="02060503050406030704" pitchFamily="18" charset="0"/>
              </a:rPr>
              <a:t>Contracting with the City of San Diego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4262" y="1041832"/>
            <a:ext cx="9021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Application Process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0927" y="1586214"/>
            <a:ext cx="8764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ACCF City Council Allocation Application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B44E00-2CE6-4F0E-9009-AC94B39A0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E7162D-3EF6-4DBC-96AD-B89A5FBC0F64}"/>
              </a:ext>
            </a:extLst>
          </p:cNvPr>
          <p:cNvSpPr txBox="1"/>
          <p:nvPr/>
        </p:nvSpPr>
        <p:spPr>
          <a:xfrm>
            <a:off x="-152402" y="2135715"/>
            <a:ext cx="8443786" cy="5893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your organization </a:t>
            </a:r>
            <a:r>
              <a:rPr lang="en-US" sz="24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has</a:t>
            </a: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received a CCSD or OSP award: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1257300" lvl="2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 expedited application will be made available on 8/1/22, and your and your FY23 OSP or CCSD agreement will be amended, if approved for ACCF allocation.</a:t>
            </a:r>
          </a:p>
          <a:p>
            <a:pPr marL="1257300" lvl="2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/>
              </a:rPr>
              <a:t>Creative Communities San Diego (CCSD)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ACCF applicants can only apply for ACCF funds to support the project they are producing with CCSD funds if the project is open to the public. </a:t>
            </a:r>
          </a:p>
          <a:p>
            <a:pPr marL="1257300" lvl="2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7"/>
              </a:rPr>
              <a:t>Operational Support Program (OSP)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ACCF applicants can apply for ACCF funds for general operating support in alignment with OSP. </a:t>
            </a:r>
          </a:p>
          <a:p>
            <a:pPr lvl="2">
              <a:lnSpc>
                <a:spcPct val="130000"/>
              </a:lnSpc>
            </a:pP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57300" lvl="2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38D4D841-74AF-4E27-942A-CF91A7687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103" y="3305122"/>
            <a:ext cx="1925024" cy="245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F2CF66A-AB0B-4F6D-B242-15AEFD9612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89471" y="66957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01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5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778" y="152005"/>
            <a:ext cx="8774349" cy="62620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Merriweather" panose="02060503050406030704" pitchFamily="18" charset="0"/>
              </a:rPr>
              <a:t>Contracting with the City of San Diego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4262" y="1041832"/>
            <a:ext cx="9021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Application Process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0927" y="1586214"/>
            <a:ext cx="8764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ACCF City Council Allocation Application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B44E00-2CE6-4F0E-9009-AC94B39A0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E7162D-3EF6-4DBC-96AD-B89A5FBC0F64}"/>
              </a:ext>
            </a:extLst>
          </p:cNvPr>
          <p:cNvSpPr txBox="1"/>
          <p:nvPr/>
        </p:nvSpPr>
        <p:spPr>
          <a:xfrm>
            <a:off x="-152402" y="2135715"/>
            <a:ext cx="8443786" cy="5420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your organization </a:t>
            </a:r>
            <a:r>
              <a:rPr lang="en-US" sz="24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has not</a:t>
            </a: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received a CCSD or OSP award: </a:t>
            </a:r>
          </a:p>
          <a:p>
            <a:pPr marL="1257300" lvl="2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full application will be made available on 8/1/22, and you will need to provide supplemental documentation. </a:t>
            </a:r>
            <a:endParaRPr lang="en-US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57300" lvl="2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Documentation Required:</a:t>
            </a:r>
          </a:p>
          <a:p>
            <a:pPr marL="1828800" lvl="3" indent="-457200">
              <a:lnSpc>
                <a:spcPct val="130000"/>
              </a:lnSpc>
              <a:buFont typeface="+mj-lt"/>
              <a:buAutoNum type="arabicPeriod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Proof of Nonprofit Status</a:t>
            </a:r>
          </a:p>
          <a:p>
            <a:pPr marL="1828800" lvl="3" indent="-457200">
              <a:lnSpc>
                <a:spcPct val="130000"/>
              </a:lnSpc>
              <a:buFont typeface="+mj-lt"/>
              <a:buAutoNum type="arabicPeriod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/>
              </a:rPr>
              <a:t>Proof of Good Standing with the Secretary of State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828800" lvl="3" indent="-457200">
              <a:lnSpc>
                <a:spcPct val="130000"/>
              </a:lnSpc>
              <a:buFont typeface="+mj-lt"/>
              <a:buAutoNum type="arabicPeriod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7"/>
              </a:rPr>
              <a:t>Proof of Good Standing with the Attorney General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828800" lvl="3" indent="-457200">
              <a:lnSpc>
                <a:spcPct val="130000"/>
              </a:lnSpc>
              <a:buFont typeface="+mj-lt"/>
              <a:buAutoNum type="arabicPeriod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8"/>
              </a:rPr>
              <a:t>Certification for a Drug Free Workplace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828800" lvl="3" indent="-457200">
              <a:lnSpc>
                <a:spcPct val="130000"/>
              </a:lnSpc>
              <a:buFont typeface="+mj-lt"/>
              <a:buAutoNum type="arabicPeriod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9"/>
              </a:rPr>
              <a:t>EOC Workforce Report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(pages 1-3)</a:t>
            </a:r>
          </a:p>
          <a:p>
            <a:pPr marL="1828800" lvl="3" indent="-457200">
              <a:lnSpc>
                <a:spcPct val="130000"/>
              </a:lnSpc>
              <a:buFont typeface="+mj-lt"/>
              <a:buAutoNum type="arabicPeriod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10"/>
              </a:rPr>
              <a:t>IRS Form 990 or 990EZ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828800" lvl="3" indent="-457200">
              <a:lnSpc>
                <a:spcPct val="130000"/>
              </a:lnSpc>
              <a:buFont typeface="+mj-lt"/>
              <a:buAutoNum type="arabicPeriod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11"/>
              </a:rPr>
              <a:t>Form W-9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0" lvl="3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38D4D841-74AF-4E27-942A-CF91A7687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797" y="3435178"/>
            <a:ext cx="1869696" cy="232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A036B36-B850-4BE2-AA9F-BE341C7032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43699" y="69414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01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75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778" y="152005"/>
            <a:ext cx="8774349" cy="62620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Merriweather" panose="02060503050406030704" pitchFamily="18" charset="0"/>
              </a:rPr>
              <a:t>Contracting with the City of San Diego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4262" y="1041832"/>
            <a:ext cx="9021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ACCF Funding Program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4262" y="1574680"/>
            <a:ext cx="8764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ED7D3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Fiscal Year 2023 Schedule </a:t>
            </a:r>
            <a:endParaRPr lang="en-US" sz="14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F262936-0222-4C2F-9738-E2B1A8FB7A9C}"/>
              </a:ext>
            </a:extLst>
          </p:cNvPr>
          <p:cNvSpPr txBox="1">
            <a:spLocks/>
          </p:cNvSpPr>
          <p:nvPr/>
        </p:nvSpPr>
        <p:spPr>
          <a:xfrm>
            <a:off x="354262" y="2272557"/>
            <a:ext cx="9137204" cy="46902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1460" indent="-251460" algn="l" defTabSz="100584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43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02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314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56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0292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96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CAAA131-0CF1-4749-9BB7-99D92E3381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63492" y="2710371"/>
            <a:ext cx="1640646" cy="16406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AD544C-9E69-4BBD-97C1-2C14396F74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9820" y="2272557"/>
            <a:ext cx="7211000" cy="39251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D54BA69-7B4F-460F-901D-3C8DA582B363}"/>
              </a:ext>
            </a:extLst>
          </p:cNvPr>
          <p:cNvSpPr txBox="1"/>
          <p:nvPr/>
        </p:nvSpPr>
        <p:spPr>
          <a:xfrm>
            <a:off x="639820" y="6433932"/>
            <a:ext cx="2931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*Dates are subject to change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D52F1F3-9EEF-44B1-8D2F-9E8A61AB644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78.131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80121" y="68465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41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262" y="2082761"/>
            <a:ext cx="9544118" cy="3145270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Jolla Art and Wine Festival: 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Advertising Campaign</a:t>
            </a:r>
          </a:p>
          <a:p>
            <a:pPr>
              <a:lnSpc>
                <a:spcPct val="130000"/>
              </a:lnSpc>
            </a:pP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Cabrillo Festival, Inc: 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55</a:t>
            </a:r>
            <a:r>
              <a:rPr lang="en-US" sz="20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Annual Cabrillo Festival</a:t>
            </a:r>
          </a:p>
          <a:p>
            <a:pPr>
              <a:lnSpc>
                <a:spcPct val="130000"/>
              </a:lnSpc>
            </a:pP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Allied Gardens Community Events: 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First Fridays Community Concerts</a:t>
            </a:r>
          </a:p>
          <a:p>
            <a:pPr>
              <a:lnSpc>
                <a:spcPct val="130000"/>
              </a:lnSpc>
            </a:pP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Fern Street Circus: 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Organizational Support*</a:t>
            </a:r>
            <a:endParaRPr lang="en-US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endParaRPr lang="en-US" sz="1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endParaRPr lang="en-US" sz="1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endParaRPr lang="en-US" sz="1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endParaRPr lang="en-US" sz="1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lnSpc>
                <a:spcPct val="130000"/>
              </a:lnSpc>
            </a:pPr>
            <a:endParaRPr lang="en-US" sz="1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lnSpc>
                <a:spcPct val="130000"/>
              </a:lnSpc>
            </a:pPr>
            <a:endParaRPr lang="en-US" sz="1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778" y="152005"/>
            <a:ext cx="8774349" cy="62620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Merriweather" panose="02060503050406030704" pitchFamily="18" charset="0"/>
              </a:rPr>
              <a:t>Partnering with the City Council Offices: ACCF Funding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4262" y="1041832"/>
            <a:ext cx="9021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ACCF Projects/Programs/Events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4228" y="1565052"/>
            <a:ext cx="8764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Examples from FY19</a:t>
            </a:r>
          </a:p>
        </p:txBody>
      </p:sp>
      <p:pic>
        <p:nvPicPr>
          <p:cNvPr id="8" name="Picture 7" descr="Children's Museum">
            <a:extLst>
              <a:ext uri="{FF2B5EF4-FFF2-40B4-BE49-F238E27FC236}">
                <a16:creationId xmlns:a16="http://schemas.microsoft.com/office/drawing/2014/main" id="{8BDE3139-79C4-4F86-B8E4-F6B51125D1A4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62" y="5578486"/>
            <a:ext cx="4353662" cy="158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Hiding My Candy">
            <a:extLst>
              <a:ext uri="{FF2B5EF4-FFF2-40B4-BE49-F238E27FC236}">
                <a16:creationId xmlns:a16="http://schemas.microsoft.com/office/drawing/2014/main" id="{4CE4E66E-DC1E-4868-90F4-FAAF932CB4A5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952" y="5578486"/>
            <a:ext cx="3120012" cy="1588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3AAEAE6-2AA3-421E-B578-76E7E60330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14184" y="70536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8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5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778" y="152005"/>
            <a:ext cx="8774349" cy="62620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Merriweather" panose="02060503050406030704" pitchFamily="18" charset="0"/>
              </a:rPr>
              <a:t>Contracting with the City of San Diego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61C7B7-79D8-4F6D-BCEF-BB3ED4A87986}"/>
              </a:ext>
            </a:extLst>
          </p:cNvPr>
          <p:cNvSpPr txBox="1"/>
          <p:nvPr/>
        </p:nvSpPr>
        <p:spPr>
          <a:xfrm>
            <a:off x="362531" y="975438"/>
            <a:ext cx="8255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806867"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FY23 </a:t>
            </a:r>
            <a:r>
              <a:rPr lang="en-US" sz="28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ACCF City Council Allocations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FBE8E7-7E1F-4836-A2E1-85ED65D5C0C6}"/>
              </a:ext>
            </a:extLst>
          </p:cNvPr>
          <p:cNvSpPr txBox="1"/>
          <p:nvPr/>
        </p:nvSpPr>
        <p:spPr>
          <a:xfrm>
            <a:off x="362531" y="1486760"/>
            <a:ext cx="8019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806867">
              <a:defRPr/>
            </a:pPr>
            <a:r>
              <a:rPr lang="en-US" sz="2400" kern="1200" dirty="0">
                <a:solidFill>
                  <a:srgbClr val="ED7D3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Funding Summary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BABD6E-092B-42C7-9716-69B4967B3AD6}"/>
              </a:ext>
            </a:extLst>
          </p:cNvPr>
          <p:cNvSpPr txBox="1"/>
          <p:nvPr/>
        </p:nvSpPr>
        <p:spPr>
          <a:xfrm>
            <a:off x="362531" y="2550028"/>
            <a:ext cx="9411664" cy="4661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Mayor’s Office- Mayor Todd Gloria: </a:t>
            </a:r>
            <a:r>
              <a:rPr lang="en-US" sz="2000" b="1" dirty="0"/>
              <a:t>$50,000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District 1- </a:t>
            </a:r>
            <a:r>
              <a:rPr lang="en-US" sz="2000" dirty="0"/>
              <a:t>Councilmember Joe LaCava</a:t>
            </a:r>
            <a:r>
              <a:rPr lang="en-US" sz="2000" b="1" dirty="0"/>
              <a:t>: $50,000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District 2-</a:t>
            </a:r>
            <a:r>
              <a:rPr lang="en-US" sz="2000" dirty="0"/>
              <a:t> Councilmember Jennifer Campbell</a:t>
            </a:r>
            <a:r>
              <a:rPr lang="en-US" sz="2000" b="1" dirty="0"/>
              <a:t>: $50,000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District 3- </a:t>
            </a:r>
            <a:r>
              <a:rPr lang="en-US" sz="2000" dirty="0"/>
              <a:t>Councilmember Stephen Whitburn</a:t>
            </a:r>
            <a:r>
              <a:rPr lang="en-US" sz="2000" b="1" dirty="0"/>
              <a:t>: $50,000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District 4- </a:t>
            </a:r>
            <a:r>
              <a:rPr lang="en-US" sz="2000" dirty="0"/>
              <a:t>Council President Pro Tem Monica Montgomery Steppe</a:t>
            </a:r>
            <a:r>
              <a:rPr lang="en-US" sz="2000" b="1" dirty="0"/>
              <a:t>: $50,000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District 5- </a:t>
            </a:r>
            <a:r>
              <a:rPr lang="en-US" sz="2000" dirty="0"/>
              <a:t>Councilmember Marni von Wilpert:</a:t>
            </a:r>
            <a:r>
              <a:rPr lang="en-US" sz="2000" b="1" dirty="0"/>
              <a:t> $50,000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District 6- </a:t>
            </a:r>
            <a:r>
              <a:rPr lang="en-US" sz="2000" dirty="0"/>
              <a:t>Councilmember Chris Cate</a:t>
            </a:r>
            <a:r>
              <a:rPr lang="en-US" sz="2000" b="1" dirty="0"/>
              <a:t>: $50,000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District 7- </a:t>
            </a:r>
            <a:r>
              <a:rPr lang="en-US" sz="2000" dirty="0"/>
              <a:t>Councilmember Raul Campillo</a:t>
            </a:r>
            <a:r>
              <a:rPr lang="en-US" sz="2000" b="1" dirty="0"/>
              <a:t>: $50,000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District 8- </a:t>
            </a:r>
            <a:r>
              <a:rPr lang="en-US" sz="2000" dirty="0"/>
              <a:t>Councilmember Vivian Moreno</a:t>
            </a:r>
            <a:r>
              <a:rPr lang="en-US" sz="2000" b="1" dirty="0"/>
              <a:t>: $50,000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District 9- </a:t>
            </a:r>
            <a:r>
              <a:rPr lang="en-US" sz="2000" dirty="0"/>
              <a:t>Council President Sean Elo-Rivera</a:t>
            </a:r>
            <a:r>
              <a:rPr lang="en-US" sz="2000" b="1" dirty="0"/>
              <a:t>: $50,000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3D644A-CDE4-4960-A48C-11C57F8ADFDA}"/>
              </a:ext>
            </a:extLst>
          </p:cNvPr>
          <p:cNvSpPr txBox="1"/>
          <p:nvPr/>
        </p:nvSpPr>
        <p:spPr>
          <a:xfrm>
            <a:off x="1513469" y="1956839"/>
            <a:ext cx="6390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/>
              <a:t>FY23 ACCF Total Funds</a:t>
            </a:r>
            <a:r>
              <a:rPr lang="en-US" sz="3200" dirty="0"/>
              <a:t>: </a:t>
            </a:r>
            <a:r>
              <a:rPr lang="en-US" sz="3200" b="1" dirty="0"/>
              <a:t>$500,000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0530F8E-D962-4714-9A57-391C71C0FC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4431" y="70585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68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778" y="152005"/>
            <a:ext cx="8774349" cy="62620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Merriweather" panose="02060503050406030704" pitchFamily="18" charset="0"/>
              </a:rPr>
              <a:t>Contracting with the City of San Diego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61C7B7-79D8-4F6D-BCEF-BB3ED4A87986}"/>
              </a:ext>
            </a:extLst>
          </p:cNvPr>
          <p:cNvSpPr txBox="1"/>
          <p:nvPr/>
        </p:nvSpPr>
        <p:spPr>
          <a:xfrm>
            <a:off x="362531" y="975438"/>
            <a:ext cx="8255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806867"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ACCF</a:t>
            </a:r>
            <a:r>
              <a:rPr lang="en-US" sz="28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City Council Allocations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FBE8E7-7E1F-4836-A2E1-85ED65D5C0C6}"/>
              </a:ext>
            </a:extLst>
          </p:cNvPr>
          <p:cNvSpPr txBox="1"/>
          <p:nvPr/>
        </p:nvSpPr>
        <p:spPr>
          <a:xfrm>
            <a:off x="362531" y="1426360"/>
            <a:ext cx="8019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806867">
              <a:defRPr/>
            </a:pPr>
            <a:r>
              <a:rPr lang="en-US" sz="2400" kern="1200" dirty="0">
                <a:solidFill>
                  <a:srgbClr val="ED7D3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Program Reminders &amp; Council Policy Review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6DDD0A-54FF-415E-BD15-CD6D6280D767}"/>
              </a:ext>
            </a:extLst>
          </p:cNvPr>
          <p:cNvSpPr txBox="1"/>
          <p:nvPr/>
        </p:nvSpPr>
        <p:spPr>
          <a:xfrm>
            <a:off x="362531" y="2010489"/>
            <a:ext cx="8686800" cy="2813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ACCF funds 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cannot 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 used for food, beverages, travel, private purposes, political, religious, or fundraising activities.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minimum funding allocation is $1,500 and matching is 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required.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Funding awards are allocated at the 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discretion of the City Council Members. </a:t>
            </a:r>
          </a:p>
        </p:txBody>
      </p:sp>
      <p:pic>
        <p:nvPicPr>
          <p:cNvPr id="10" name="Picture 9" descr="San Diego Art Institute Education - Photo: Tim Hardy">
            <a:extLst>
              <a:ext uri="{FF2B5EF4-FFF2-40B4-BE49-F238E27FC236}">
                <a16:creationId xmlns:a16="http://schemas.microsoft.com/office/drawing/2014/main" id="{CEFED26C-F69E-42FE-A0BB-AF0441E6CE67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32" y="5315427"/>
            <a:ext cx="4160624" cy="1719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Art of Elan">
            <a:extLst>
              <a:ext uri="{FF2B5EF4-FFF2-40B4-BE49-F238E27FC236}">
                <a16:creationId xmlns:a16="http://schemas.microsoft.com/office/drawing/2014/main" id="{1AC52EB8-DA08-463F-ADE3-00A2A237C424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708" y="5281574"/>
            <a:ext cx="4160623" cy="1786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2682C84-B787-4F04-A83D-FAA86BE113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731" y="70683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35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1435c4e-884a-411d-b670-ef9087f23026">FEWKK76CWERH-11-7</_dlc_DocId>
    <_dlc_DocIdUrl xmlns="a1435c4e-884a-411d-b670-ef9087f23026">
      <Url>http://cityhub/dept/comm/c/design/_layouts/15/DocIdRedir.aspx?ID=FEWKK76CWERH-11-7</Url>
      <Description>FEWKK76CWERH-11-7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CF9B910701EF4A9ECD120BFB647DBD" ma:contentTypeVersion="0" ma:contentTypeDescription="Create a new document." ma:contentTypeScope="" ma:versionID="f85ca659edc0ba62ecb7d69431e271ce">
  <xsd:schema xmlns:xsd="http://www.w3.org/2001/XMLSchema" xmlns:xs="http://www.w3.org/2001/XMLSchema" xmlns:p="http://schemas.microsoft.com/office/2006/metadata/properties" xmlns:ns2="a1435c4e-884a-411d-b670-ef9087f23026" targetNamespace="http://schemas.microsoft.com/office/2006/metadata/properties" ma:root="true" ma:fieldsID="cb53e686af4a1a54b1848617f72a7c0c" ns2:_="">
    <xsd:import namespace="a1435c4e-884a-411d-b670-ef9087f2302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435c4e-884a-411d-b670-ef9087f2302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B267E2-3535-4E25-AD4C-CB638B93B2C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1435c4e-884a-411d-b670-ef9087f2302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EACBE76-82F9-4922-AA13-648E92FCA8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435c4e-884a-411d-b670-ef9087f230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506EB91-1464-44FF-8E40-7FF1B8F68330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C4F39B40-3124-4D5C-8323-302BC62237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6421</TotalTime>
  <Words>980</Words>
  <Application>Microsoft Office PowerPoint</Application>
  <PresentationFormat>Custom</PresentationFormat>
  <Paragraphs>114</Paragraphs>
  <Slides>12</Slides>
  <Notes>12</Notes>
  <HiddenSlides>0</HiddenSlides>
  <MMClips>12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Merriweather</vt:lpstr>
      <vt:lpstr>Open Sans</vt:lpstr>
      <vt:lpstr>Open Sans Semibold</vt:lpstr>
      <vt:lpstr>Office Theme</vt:lpstr>
      <vt:lpstr>Fiscal Year 2023</vt:lpstr>
      <vt:lpstr>Partnering with the City Council Offices: ACCF Funding</vt:lpstr>
      <vt:lpstr>Partnering with the City Council Offices: ACCF Funding</vt:lpstr>
      <vt:lpstr>Contracting with the City of San Diego</vt:lpstr>
      <vt:lpstr>Contracting with the City of San Diego</vt:lpstr>
      <vt:lpstr>Contracting with the City of San Diego</vt:lpstr>
      <vt:lpstr>Partnering with the City Council Offices: ACCF Funding</vt:lpstr>
      <vt:lpstr>Contracting with the City of San Diego</vt:lpstr>
      <vt:lpstr>Contracting with the City of San Diego</vt:lpstr>
      <vt:lpstr>Contracting with the City of San Diego</vt:lpstr>
      <vt:lpstr>Contracting with the City of San Diego</vt:lpstr>
      <vt:lpstr>Contracting with the City of San Diego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Figuracion, Amor</dc:creator>
  <cp:lastModifiedBy>Edwards, Abigail</cp:lastModifiedBy>
  <cp:revision>224</cp:revision>
  <cp:lastPrinted>2019-08-13T22:55:21Z</cp:lastPrinted>
  <dcterms:created xsi:type="dcterms:W3CDTF">2016-01-12T16:55:21Z</dcterms:created>
  <dcterms:modified xsi:type="dcterms:W3CDTF">2022-07-15T16:26:10Z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154bc741-a538-4b9f-b1a9-b2fdc83cf30a</vt:lpwstr>
  </property>
  <property fmtid="{D5CDD505-2E9C-101B-9397-08002B2CF9AE}" pid="3" name="ContentTypeId">
    <vt:lpwstr>0x010100E1CF9B910701EF4A9ECD120BFB647DBD</vt:lpwstr>
  </property>
</Properties>
</file>