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handoutMasterIdLst>
    <p:handoutMasterId r:id="rId23"/>
  </p:handoutMasterIdLst>
  <p:sldIdLst>
    <p:sldId id="256" r:id="rId6"/>
    <p:sldId id="281" r:id="rId7"/>
    <p:sldId id="291" r:id="rId8"/>
    <p:sldId id="292" r:id="rId9"/>
    <p:sldId id="268" r:id="rId10"/>
    <p:sldId id="283" r:id="rId11"/>
    <p:sldId id="287" r:id="rId12"/>
    <p:sldId id="290" r:id="rId13"/>
    <p:sldId id="274" r:id="rId14"/>
    <p:sldId id="288" r:id="rId15"/>
    <p:sldId id="276" r:id="rId16"/>
    <p:sldId id="277" r:id="rId17"/>
    <p:sldId id="280" r:id="rId18"/>
    <p:sldId id="271" r:id="rId19"/>
    <p:sldId id="289" r:id="rId20"/>
    <p:sldId id="269" r:id="rId21"/>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04" autoAdjust="0"/>
    <p:restoredTop sz="77673" autoAdjust="0"/>
  </p:normalViewPr>
  <p:slideViewPr>
    <p:cSldViewPr snapToGrid="0">
      <p:cViewPr varScale="1">
        <p:scale>
          <a:sx n="48" d="100"/>
          <a:sy n="48" d="100"/>
        </p:scale>
        <p:origin x="448" y="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78128-51A0-4858-8F60-23EBC73C699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99A537-A24A-439D-9B79-9858B77669C3}"/>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4E1A4F9-B6AF-4967-9D3A-77F58F0F028F}" type="datetimeFigureOut">
              <a:rPr lang="en-US" smtClean="0"/>
              <a:t>7/13/2022</a:t>
            </a:fld>
            <a:endParaRPr lang="en-US"/>
          </a:p>
        </p:txBody>
      </p:sp>
      <p:sp>
        <p:nvSpPr>
          <p:cNvPr id="4" name="Footer Placeholder 3">
            <a:extLst>
              <a:ext uri="{FF2B5EF4-FFF2-40B4-BE49-F238E27FC236}">
                <a16:creationId xmlns:a16="http://schemas.microsoft.com/office/drawing/2014/main" id="{8CAA367D-332C-4AB0-8213-174486B460E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14B463-33D2-49F7-9BBB-B208D12BCA4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2F5CACB-078C-416D-AC9F-D78C54F9D575}" type="slidenum">
              <a:rPr lang="en-US" smtClean="0"/>
              <a:t>‹#›</a:t>
            </a:fld>
            <a:endParaRPr lang="en-US"/>
          </a:p>
        </p:txBody>
      </p:sp>
    </p:spTree>
    <p:extLst>
      <p:ext uri="{BB962C8B-B14F-4D97-AF65-F5344CB8AC3E}">
        <p14:creationId xmlns:p14="http://schemas.microsoft.com/office/powerpoint/2010/main" val="3965797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AEFA1AE-C3D4-4C82-906F-CA5F9861AB4F}" type="datetimeFigureOut">
              <a:rPr lang="en-US" smtClean="0"/>
              <a:t>7/13/2022</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A3F721-858F-4D26-8BEA-F86379D2590D}" type="slidenum">
              <a:rPr lang="en-US" smtClean="0"/>
              <a:t>‹#›</a:t>
            </a:fld>
            <a:endParaRPr lang="en-US"/>
          </a:p>
        </p:txBody>
      </p:sp>
    </p:spTree>
    <p:extLst>
      <p:ext uri="{BB962C8B-B14F-4D97-AF65-F5344CB8AC3E}">
        <p14:creationId xmlns:p14="http://schemas.microsoft.com/office/powerpoint/2010/main" val="394382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 </a:t>
            </a:r>
          </a:p>
          <a:p>
            <a:r>
              <a:rPr lang="en-US" dirty="0"/>
              <a:t>Good evening, my name is Malachi Bielecki and I’m a Grants Coordinator for Council Administration here at the City of San Diego. My colleague Abigail Edwards and I are here to tell you a little bit about the CPPS program for Fiscal Year 2023 and we are also here to answer any of your questions. </a:t>
            </a:r>
          </a:p>
        </p:txBody>
      </p:sp>
      <p:sp>
        <p:nvSpPr>
          <p:cNvPr id="4" name="Slide Number Placeholder 3"/>
          <p:cNvSpPr>
            <a:spLocks noGrp="1"/>
          </p:cNvSpPr>
          <p:nvPr>
            <p:ph type="sldNum" sz="quarter" idx="5"/>
          </p:nvPr>
        </p:nvSpPr>
        <p:spPr/>
        <p:txBody>
          <a:bodyPr/>
          <a:lstStyle/>
          <a:p>
            <a:fld id="{A4A3F721-858F-4D26-8BEA-F86379D2590D}" type="slidenum">
              <a:rPr lang="en-US" smtClean="0"/>
              <a:t>1</a:t>
            </a:fld>
            <a:endParaRPr lang="en-US"/>
          </a:p>
        </p:txBody>
      </p:sp>
    </p:spTree>
    <p:extLst>
      <p:ext uri="{BB962C8B-B14F-4D97-AF65-F5344CB8AC3E}">
        <p14:creationId xmlns:p14="http://schemas.microsoft.com/office/powerpoint/2010/main" val="412073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 </a:t>
            </a:r>
          </a:p>
          <a:p>
            <a:r>
              <a:rPr lang="en-US" b="0" dirty="0"/>
              <a:t>To continue, ensure that your organization provides a detailed Use of City Funds section. This is the section that will determine what types of expenses are reimbursable. Be sure to identify any types of expenses that you will be seeking reimbursement for. </a:t>
            </a:r>
          </a:p>
          <a:p>
            <a:endParaRPr lang="en-US" b="0" dirty="0"/>
          </a:p>
          <a:p>
            <a:r>
              <a:rPr lang="en-US" b="0" dirty="0"/>
              <a:t>Ensure that you include your signature and the date as needed throughout the application. </a:t>
            </a:r>
          </a:p>
          <a:p>
            <a:endParaRPr lang="en-US" b="0" dirty="0"/>
          </a:p>
          <a:p>
            <a:r>
              <a:rPr lang="en-US" b="0" dirty="0"/>
              <a:t>And please confirm that all application requirements are attached to your online CPPS application via the </a:t>
            </a:r>
            <a:r>
              <a:rPr lang="en-US" b="0" dirty="0" err="1"/>
              <a:t>SeamlessDocs</a:t>
            </a:r>
            <a:r>
              <a:rPr lang="en-US" b="0" dirty="0"/>
              <a:t> platform. </a:t>
            </a:r>
          </a:p>
        </p:txBody>
      </p:sp>
      <p:sp>
        <p:nvSpPr>
          <p:cNvPr id="4" name="Slide Number Placeholder 3"/>
          <p:cNvSpPr>
            <a:spLocks noGrp="1"/>
          </p:cNvSpPr>
          <p:nvPr>
            <p:ph type="sldNum" sz="quarter" idx="5"/>
          </p:nvPr>
        </p:nvSpPr>
        <p:spPr/>
        <p:txBody>
          <a:bodyPr/>
          <a:lstStyle/>
          <a:p>
            <a:fld id="{A4A3F721-858F-4D26-8BEA-F86379D2590D}" type="slidenum">
              <a:rPr lang="en-US" smtClean="0"/>
              <a:t>10</a:t>
            </a:fld>
            <a:endParaRPr lang="en-US"/>
          </a:p>
        </p:txBody>
      </p:sp>
    </p:spTree>
    <p:extLst>
      <p:ext uri="{BB962C8B-B14F-4D97-AF65-F5344CB8AC3E}">
        <p14:creationId xmlns:p14="http://schemas.microsoft.com/office/powerpoint/2010/main" val="362018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b="0" dirty="0"/>
              <a:t>The following slides are a few examples of forms that will need to be completed and provided in your application submission:</a:t>
            </a:r>
          </a:p>
          <a:p>
            <a:endParaRPr lang="en-US" b="0" dirty="0"/>
          </a:p>
          <a:p>
            <a:r>
              <a:rPr lang="en-US" b="0" dirty="0"/>
              <a:t>You will need to provide the city with proof of your nonprofit status.</a:t>
            </a:r>
          </a:p>
          <a:p>
            <a:endParaRPr lang="en-US" b="0" dirty="0"/>
          </a:p>
          <a:p>
            <a:r>
              <a:rPr lang="en-US" b="0" dirty="0"/>
              <a:t>To check an organization’s nonprofit status, you can use the tax-exempt organization search tool and in the case that your organization is not listed, you must contact IRS customer service. </a:t>
            </a:r>
            <a:endParaRPr lang="en-US" b="1" dirty="0"/>
          </a:p>
        </p:txBody>
      </p:sp>
      <p:sp>
        <p:nvSpPr>
          <p:cNvPr id="4" name="Slide Number Placeholder 3"/>
          <p:cNvSpPr>
            <a:spLocks noGrp="1"/>
          </p:cNvSpPr>
          <p:nvPr>
            <p:ph type="sldNum" sz="quarter" idx="5"/>
          </p:nvPr>
        </p:nvSpPr>
        <p:spPr/>
        <p:txBody>
          <a:bodyPr/>
          <a:lstStyle/>
          <a:p>
            <a:fld id="{A4A3F721-858F-4D26-8BEA-F86379D2590D}" type="slidenum">
              <a:rPr lang="en-US" smtClean="0"/>
              <a:t>11</a:t>
            </a:fld>
            <a:endParaRPr lang="en-US"/>
          </a:p>
        </p:txBody>
      </p:sp>
    </p:spTree>
    <p:extLst>
      <p:ext uri="{BB962C8B-B14F-4D97-AF65-F5344CB8AC3E}">
        <p14:creationId xmlns:p14="http://schemas.microsoft.com/office/powerpoint/2010/main" val="187718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b="0" dirty="0"/>
              <a:t>You must provide documentation verifying your organization’s Proof of Good Standing with the State of California. </a:t>
            </a:r>
          </a:p>
          <a:p>
            <a:endParaRPr lang="en-US" b="0" dirty="0"/>
          </a:p>
          <a:p>
            <a:r>
              <a:rPr lang="en-US" b="0" dirty="0"/>
              <a:t>Your organization must have an active status from the California Secretary of State and a current status with the Attorney General. This can be checked via the online portals listed above. </a:t>
            </a:r>
          </a:p>
        </p:txBody>
      </p:sp>
      <p:sp>
        <p:nvSpPr>
          <p:cNvPr id="4" name="Slide Number Placeholder 3"/>
          <p:cNvSpPr>
            <a:spLocks noGrp="1"/>
          </p:cNvSpPr>
          <p:nvPr>
            <p:ph type="sldNum" sz="quarter" idx="5"/>
          </p:nvPr>
        </p:nvSpPr>
        <p:spPr/>
        <p:txBody>
          <a:bodyPr/>
          <a:lstStyle/>
          <a:p>
            <a:fld id="{A4A3F721-858F-4D26-8BEA-F86379D2590D}" type="slidenum">
              <a:rPr lang="en-US" smtClean="0"/>
              <a:t>12</a:t>
            </a:fld>
            <a:endParaRPr lang="en-US"/>
          </a:p>
        </p:txBody>
      </p:sp>
    </p:spTree>
    <p:extLst>
      <p:ext uri="{BB962C8B-B14F-4D97-AF65-F5344CB8AC3E}">
        <p14:creationId xmlns:p14="http://schemas.microsoft.com/office/powerpoint/2010/main" val="1325090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 </a:t>
            </a:r>
          </a:p>
          <a:p>
            <a:r>
              <a:rPr lang="en-US" b="0" dirty="0"/>
              <a:t>Here are some of the additional required forms, including the Certification for a Drug Free Workplace, the EOC Workforce Report, the IRS Form 990, and the IRS Form W-9.</a:t>
            </a:r>
          </a:p>
          <a:p>
            <a:endParaRPr lang="en-US" b="0" dirty="0"/>
          </a:p>
        </p:txBody>
      </p:sp>
      <p:sp>
        <p:nvSpPr>
          <p:cNvPr id="4" name="Slide Number Placeholder 3"/>
          <p:cNvSpPr>
            <a:spLocks noGrp="1"/>
          </p:cNvSpPr>
          <p:nvPr>
            <p:ph type="sldNum" sz="quarter" idx="5"/>
          </p:nvPr>
        </p:nvSpPr>
        <p:spPr/>
        <p:txBody>
          <a:bodyPr/>
          <a:lstStyle/>
          <a:p>
            <a:fld id="{A4A3F721-858F-4D26-8BEA-F86379D2590D}" type="slidenum">
              <a:rPr lang="en-US" smtClean="0"/>
              <a:t>13</a:t>
            </a:fld>
            <a:endParaRPr lang="en-US"/>
          </a:p>
        </p:txBody>
      </p:sp>
    </p:spTree>
    <p:extLst>
      <p:ext uri="{BB962C8B-B14F-4D97-AF65-F5344CB8AC3E}">
        <p14:creationId xmlns:p14="http://schemas.microsoft.com/office/powerpoint/2010/main" val="440744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 </a:t>
            </a:r>
          </a:p>
          <a:p>
            <a:r>
              <a:rPr lang="en-US" b="0" dirty="0"/>
              <a:t>To reiterate, funds awarded are paid strictly on a reimbursement basis- the project, program, or service must be initially funded by your organization. </a:t>
            </a:r>
          </a:p>
          <a:p>
            <a:endParaRPr lang="en-US" b="0" dirty="0"/>
          </a:p>
          <a:p>
            <a:r>
              <a:rPr lang="en-US" b="0" dirty="0"/>
              <a:t>Upon successful completion of the application, City Council approval, the completion of contracting requirements, and the provision of reimbursement documentation, organizations will then receive payment up to two months after the reimbursement documentation is submitted. </a:t>
            </a:r>
          </a:p>
          <a:p>
            <a:endParaRPr lang="en-US" b="0" dirty="0"/>
          </a:p>
        </p:txBody>
      </p:sp>
      <p:sp>
        <p:nvSpPr>
          <p:cNvPr id="4" name="Slide Number Placeholder 3"/>
          <p:cNvSpPr>
            <a:spLocks noGrp="1"/>
          </p:cNvSpPr>
          <p:nvPr>
            <p:ph type="sldNum" sz="quarter" idx="5"/>
          </p:nvPr>
        </p:nvSpPr>
        <p:spPr/>
        <p:txBody>
          <a:bodyPr/>
          <a:lstStyle/>
          <a:p>
            <a:fld id="{A4A3F721-858F-4D26-8BEA-F86379D2590D}" type="slidenum">
              <a:rPr lang="en-US" smtClean="0"/>
              <a:t>14</a:t>
            </a:fld>
            <a:endParaRPr lang="en-US"/>
          </a:p>
        </p:txBody>
      </p:sp>
    </p:spTree>
    <p:extLst>
      <p:ext uri="{BB962C8B-B14F-4D97-AF65-F5344CB8AC3E}">
        <p14:creationId xmlns:p14="http://schemas.microsoft.com/office/powerpoint/2010/main" val="417842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Your assigned CPPS representative, which will be Abigail or myself, will inform you when it is time to submit for reimbursement.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To receive reimbursement, your request for reimbursement form, supplementation documentation, and final performance report must be submitted by July 31, 2023. </a:t>
            </a:r>
          </a:p>
          <a:p>
            <a:endParaRPr lang="en-US" b="0" dirty="0"/>
          </a:p>
          <a:p>
            <a:r>
              <a:rPr lang="en-US" b="0" dirty="0"/>
              <a:t>Supplemental documents include both Proof of Purchase, which could be receipts, invoices, pay stubs, time sheets, etc., AND proof of payment, which could be a cleared check or a bank/credit card statements, etc.. </a:t>
            </a:r>
          </a:p>
          <a:p>
            <a:endParaRPr lang="en-US" b="0" dirty="0"/>
          </a:p>
          <a:p>
            <a:r>
              <a:rPr lang="en-US" b="0" dirty="0"/>
              <a:t>Only expenditures made within the Fiscal Year, which is July 1, 2022, to June 30, 2023, are eligible for reimbursement. </a:t>
            </a:r>
            <a:endParaRPr lang="en-US" b="1" dirty="0"/>
          </a:p>
        </p:txBody>
      </p:sp>
      <p:sp>
        <p:nvSpPr>
          <p:cNvPr id="4" name="Slide Number Placeholder 3"/>
          <p:cNvSpPr>
            <a:spLocks noGrp="1"/>
          </p:cNvSpPr>
          <p:nvPr>
            <p:ph type="sldNum" sz="quarter" idx="5"/>
          </p:nvPr>
        </p:nvSpPr>
        <p:spPr/>
        <p:txBody>
          <a:bodyPr/>
          <a:lstStyle/>
          <a:p>
            <a:fld id="{A4A3F721-858F-4D26-8BEA-F86379D2590D}" type="slidenum">
              <a:rPr lang="en-US" smtClean="0"/>
              <a:t>15</a:t>
            </a:fld>
            <a:endParaRPr lang="en-US"/>
          </a:p>
        </p:txBody>
      </p:sp>
    </p:spTree>
    <p:extLst>
      <p:ext uri="{BB962C8B-B14F-4D97-AF65-F5344CB8AC3E}">
        <p14:creationId xmlns:p14="http://schemas.microsoft.com/office/powerpoint/2010/main" val="98945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 </a:t>
            </a:r>
          </a:p>
          <a:p>
            <a:r>
              <a:rPr lang="en-US" b="0" dirty="0"/>
              <a:t>Here are some resources, all of which are available on the city’s website. </a:t>
            </a:r>
          </a:p>
          <a:p>
            <a:endParaRPr lang="en-US" b="0" dirty="0"/>
          </a:p>
          <a:p>
            <a:r>
              <a:rPr lang="en-US" b="0" dirty="0"/>
              <a:t>You may submit CPPS questions to our email at CPPS@sandiego.gov and we will respond promptly. </a:t>
            </a:r>
          </a:p>
          <a:p>
            <a:endParaRPr lang="en-US" b="0" dirty="0"/>
          </a:p>
          <a:p>
            <a:r>
              <a:rPr lang="en-US" b="0" dirty="0"/>
              <a:t>You may also reach out to Abby or myself. </a:t>
            </a:r>
          </a:p>
          <a:p>
            <a:endParaRPr lang="en-US" b="0" dirty="0"/>
          </a:p>
          <a:p>
            <a:r>
              <a:rPr lang="en-US" b="0" dirty="0"/>
              <a:t>This PowerPoint and all the links within will be emailed to you and will also be available on the website. </a:t>
            </a:r>
          </a:p>
          <a:p>
            <a:endParaRPr lang="en-US" b="0" dirty="0"/>
          </a:p>
          <a:p>
            <a:r>
              <a:rPr lang="en-US" b="0" dirty="0"/>
              <a:t>Now we’d be happy to answer any questions you may have. </a:t>
            </a:r>
          </a:p>
        </p:txBody>
      </p:sp>
      <p:sp>
        <p:nvSpPr>
          <p:cNvPr id="4" name="Slide Number Placeholder 3"/>
          <p:cNvSpPr>
            <a:spLocks noGrp="1"/>
          </p:cNvSpPr>
          <p:nvPr>
            <p:ph type="sldNum" sz="quarter" idx="5"/>
          </p:nvPr>
        </p:nvSpPr>
        <p:spPr/>
        <p:txBody>
          <a:bodyPr/>
          <a:lstStyle/>
          <a:p>
            <a:fld id="{A4A3F721-858F-4D26-8BEA-F86379D2590D}" type="slidenum">
              <a:rPr lang="en-US" smtClean="0"/>
              <a:t>16</a:t>
            </a:fld>
            <a:endParaRPr lang="en-US"/>
          </a:p>
        </p:txBody>
      </p:sp>
    </p:spTree>
    <p:extLst>
      <p:ext uri="{BB962C8B-B14F-4D97-AF65-F5344CB8AC3E}">
        <p14:creationId xmlns:p14="http://schemas.microsoft.com/office/powerpoint/2010/main" val="148885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Malachi Bielecki: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provide some background on the program, the CPPS program was first started in 2012 and has provided community organizations with funding every year except for Fiscal Year 2021 due to the pandemic. CPPS funding is awarded to non-profit organizations and public agencies for projects, programs, and services that provide one-time social, environmental, cultural, or recreational community needs that serve a lawful public purpose.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rules governing the program are laid out in Council Policy 100-06, which is accessible on the city website. We also have a few copies printed out here for anyone who wants one. It’s important to familiarize yourself with this document so that you can fully understand your organizations eligibility and what requirements you must meet.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Courtney Thompson: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Enter into Contract </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 Non-profit organizations and agencies with existing Arts &amp; Culture contract </a:t>
            </a:r>
            <a:r>
              <a:rPr lang="en-US" sz="12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are</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 permitted to apply </a:t>
            </a:r>
          </a:p>
          <a:p>
            <a:endParaRPr lang="en-US" dirty="0"/>
          </a:p>
        </p:txBody>
      </p:sp>
      <p:sp>
        <p:nvSpPr>
          <p:cNvPr id="4" name="Slide Number Placeholder 3"/>
          <p:cNvSpPr>
            <a:spLocks noGrp="1"/>
          </p:cNvSpPr>
          <p:nvPr>
            <p:ph type="sldNum" sz="quarter" idx="10"/>
          </p:nvPr>
        </p:nvSpPr>
        <p:spPr/>
        <p:txBody>
          <a:bodyPr/>
          <a:lstStyle/>
          <a:p>
            <a:fld id="{A4A3F721-858F-4D26-8BEA-F86379D2590D}" type="slidenum">
              <a:rPr lang="en-US" smtClean="0"/>
              <a:t>2</a:t>
            </a:fld>
            <a:endParaRPr lang="en-US"/>
          </a:p>
        </p:txBody>
      </p:sp>
    </p:spTree>
    <p:extLst>
      <p:ext uri="{BB962C8B-B14F-4D97-AF65-F5344CB8AC3E}">
        <p14:creationId xmlns:p14="http://schemas.microsoft.com/office/powerpoint/2010/main" val="85858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dirty="0"/>
              <a:t>Above you can see the total funds which have been allocated for fiscal year 2023. </a:t>
            </a:r>
          </a:p>
          <a:p>
            <a:endParaRPr lang="en-US" dirty="0"/>
          </a:p>
          <a:p>
            <a:r>
              <a:rPr lang="en-US" dirty="0"/>
              <a:t>There is a total of just over $1.6 million, which is an 83% increase in funds over fiscal year 2022. </a:t>
            </a:r>
          </a:p>
          <a:p>
            <a:endParaRPr lang="en-US" dirty="0"/>
          </a:p>
          <a:p>
            <a:r>
              <a:rPr lang="en-US" dirty="0"/>
              <a:t>Council Offices may spend their funding allocation on contracts with prospective nonprofit applicants and public agencies, or they may transfer funds within city departments or to capital improvement projects. </a:t>
            </a:r>
          </a:p>
        </p:txBody>
      </p:sp>
      <p:sp>
        <p:nvSpPr>
          <p:cNvPr id="4" name="Slide Number Placeholder 3"/>
          <p:cNvSpPr>
            <a:spLocks noGrp="1"/>
          </p:cNvSpPr>
          <p:nvPr>
            <p:ph type="sldNum" sz="quarter" idx="10"/>
          </p:nvPr>
        </p:nvSpPr>
        <p:spPr/>
        <p:txBody>
          <a:bodyPr/>
          <a:lstStyle/>
          <a:p>
            <a:fld id="{A4A3F721-858F-4D26-8BEA-F86379D2590D}" type="slidenum">
              <a:rPr lang="en-US" smtClean="0"/>
              <a:t>3</a:t>
            </a:fld>
            <a:endParaRPr lang="en-US"/>
          </a:p>
        </p:txBody>
      </p:sp>
    </p:spTree>
    <p:extLst>
      <p:ext uri="{BB962C8B-B14F-4D97-AF65-F5344CB8AC3E}">
        <p14:creationId xmlns:p14="http://schemas.microsoft.com/office/powerpoint/2010/main" val="345424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dirty="0"/>
              <a:t>Above you can see the total funding allocation for each council office, with all Council Offices having a baseline allocation of $150,000, though a handful have additional leftover funds. </a:t>
            </a:r>
          </a:p>
        </p:txBody>
      </p:sp>
      <p:sp>
        <p:nvSpPr>
          <p:cNvPr id="4" name="Slide Number Placeholder 3"/>
          <p:cNvSpPr>
            <a:spLocks noGrp="1"/>
          </p:cNvSpPr>
          <p:nvPr>
            <p:ph type="sldNum" sz="quarter" idx="10"/>
          </p:nvPr>
        </p:nvSpPr>
        <p:spPr/>
        <p:txBody>
          <a:bodyPr/>
          <a:lstStyle/>
          <a:p>
            <a:fld id="{A4A3F721-858F-4D26-8BEA-F86379D2590D}" type="slidenum">
              <a:rPr lang="en-US" smtClean="0"/>
              <a:t>4</a:t>
            </a:fld>
            <a:endParaRPr lang="en-US"/>
          </a:p>
        </p:txBody>
      </p:sp>
    </p:spTree>
    <p:extLst>
      <p:ext uri="{BB962C8B-B14F-4D97-AF65-F5344CB8AC3E}">
        <p14:creationId xmlns:p14="http://schemas.microsoft.com/office/powerpoint/2010/main" val="43969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 </a:t>
            </a:r>
          </a:p>
          <a:p>
            <a:r>
              <a:rPr lang="en-US" dirty="0"/>
              <a:t>Above you can see the fiscal year schedule. The application period is between July 1</a:t>
            </a:r>
            <a:r>
              <a:rPr lang="en-US" baseline="30000" dirty="0"/>
              <a:t>st</a:t>
            </a:r>
            <a:r>
              <a:rPr lang="en-US" dirty="0"/>
              <a:t> and July 31st and your application will be reviewed in the first two weeks of August. </a:t>
            </a:r>
            <a:r>
              <a:rPr lang="en-US" b="1" dirty="0"/>
              <a:t>There will be a cure period between August 8</a:t>
            </a:r>
            <a:r>
              <a:rPr lang="en-US" b="1" baseline="30000" dirty="0"/>
              <a:t>th</a:t>
            </a:r>
            <a:r>
              <a:rPr lang="en-US" b="1" dirty="0"/>
              <a:t> and August 12</a:t>
            </a:r>
            <a:r>
              <a:rPr lang="en-US" b="1" baseline="30000" dirty="0"/>
              <a:t>th</a:t>
            </a:r>
            <a:r>
              <a:rPr lang="en-US" b="1" dirty="0"/>
              <a:t> to give organizations a chance to resolve any issues with their original application if required</a:t>
            </a:r>
            <a:r>
              <a:rPr lang="en-US" dirty="0"/>
              <a:t>. Recipients will be announced between September 5</a:t>
            </a:r>
            <a:r>
              <a:rPr lang="en-US" baseline="30000" dirty="0"/>
              <a:t>th</a:t>
            </a:r>
            <a:r>
              <a:rPr lang="en-US" dirty="0"/>
              <a:t> and September 9</a:t>
            </a:r>
            <a:r>
              <a:rPr lang="en-US" baseline="30000" dirty="0"/>
              <a:t>th</a:t>
            </a:r>
            <a:r>
              <a:rPr lang="en-US" dirty="0"/>
              <a:t>, and City Department Processing occurs from September 12</a:t>
            </a:r>
            <a:r>
              <a:rPr lang="en-US" baseline="30000" dirty="0"/>
              <a:t>th</a:t>
            </a:r>
            <a:r>
              <a:rPr lang="en-US" dirty="0"/>
              <a:t> until June 30</a:t>
            </a:r>
            <a:r>
              <a:rPr lang="en-US" baseline="30000" dirty="0"/>
              <a:t>th.</a:t>
            </a:r>
          </a:p>
          <a:p>
            <a:endParaRPr lang="en-US" dirty="0"/>
          </a:p>
          <a:p>
            <a:r>
              <a:rPr lang="en-US" dirty="0"/>
              <a:t>In order to ensure timely responses, please submit paperwork as soon as possible. </a:t>
            </a:r>
          </a:p>
        </p:txBody>
      </p:sp>
      <p:sp>
        <p:nvSpPr>
          <p:cNvPr id="4" name="Slide Number Placeholder 3"/>
          <p:cNvSpPr>
            <a:spLocks noGrp="1"/>
          </p:cNvSpPr>
          <p:nvPr>
            <p:ph type="sldNum" sz="quarter" idx="5"/>
          </p:nvPr>
        </p:nvSpPr>
        <p:spPr/>
        <p:txBody>
          <a:bodyPr/>
          <a:lstStyle/>
          <a:p>
            <a:fld id="{A4A3F721-858F-4D26-8BEA-F86379D2590D}" type="slidenum">
              <a:rPr lang="en-US" smtClean="0"/>
              <a:t>5</a:t>
            </a:fld>
            <a:endParaRPr lang="en-US"/>
          </a:p>
        </p:txBody>
      </p:sp>
    </p:spTree>
    <p:extLst>
      <p:ext uri="{BB962C8B-B14F-4D97-AF65-F5344CB8AC3E}">
        <p14:creationId xmlns:p14="http://schemas.microsoft.com/office/powerpoint/2010/main" val="38172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dirty="0"/>
              <a:t>Here are some program reminders: </a:t>
            </a:r>
          </a:p>
          <a:p>
            <a:endParaRPr lang="en-US" dirty="0"/>
          </a:p>
          <a:p>
            <a:r>
              <a:rPr lang="en-US" dirty="0"/>
              <a:t>Any project, program, or service must serve a lawful public purpose and be open and cost-free to the public. </a:t>
            </a:r>
          </a:p>
          <a:p>
            <a:endParaRPr lang="en-US" dirty="0"/>
          </a:p>
          <a:p>
            <a:r>
              <a:rPr lang="en-US" dirty="0"/>
              <a:t>Funds may not be used for food, beverages, travel, private purposes, political, religious, or fundraising activities. </a:t>
            </a:r>
          </a:p>
          <a:p>
            <a:endParaRPr lang="en-US" dirty="0"/>
          </a:p>
          <a:p>
            <a:r>
              <a:rPr lang="en-US" dirty="0"/>
              <a:t>All associated services and activities must both occur AND be spent within the fiscal year. </a:t>
            </a:r>
          </a:p>
          <a:p>
            <a:endParaRPr lang="en-US" dirty="0"/>
          </a:p>
          <a:p>
            <a:r>
              <a:rPr lang="en-US" dirty="0"/>
              <a:t>Lastly, CPPS funds should be considered a one-time resource. It is not recommended that your project involve additional costs beyond the initial project. </a:t>
            </a:r>
          </a:p>
        </p:txBody>
      </p:sp>
      <p:sp>
        <p:nvSpPr>
          <p:cNvPr id="4" name="Slide Number Placeholder 3"/>
          <p:cNvSpPr>
            <a:spLocks noGrp="1"/>
          </p:cNvSpPr>
          <p:nvPr>
            <p:ph type="sldNum" sz="quarter" idx="10"/>
          </p:nvPr>
        </p:nvSpPr>
        <p:spPr/>
        <p:txBody>
          <a:bodyPr/>
          <a:lstStyle/>
          <a:p>
            <a:fld id="{A4A3F721-858F-4D26-8BEA-F86379D2590D}" type="slidenum">
              <a:rPr lang="en-US" smtClean="0"/>
              <a:t>6</a:t>
            </a:fld>
            <a:endParaRPr lang="en-US"/>
          </a:p>
        </p:txBody>
      </p:sp>
    </p:spTree>
    <p:extLst>
      <p:ext uri="{BB962C8B-B14F-4D97-AF65-F5344CB8AC3E}">
        <p14:creationId xmlns:p14="http://schemas.microsoft.com/office/powerpoint/2010/main" val="27015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dirty="0"/>
              <a:t>CPPS funds are paid on a reimbursement basis only, meaning that your organization must pay the cost of your program upfront and submit for reimbursement after the fact. To guarantee reimbursement, it is very important that you ensure your spending meets the requirements laid out by the program on the website and in Council Policy 100-06. In addition, you will only be eligible to receive reimbursement for the types of expenses originally identified in your application. For example, if you want reimbursement for salary expenses related to your project, you must identify that in the application. You cannot claim it later if it was not originally described in your application. </a:t>
            </a:r>
          </a:p>
          <a:p>
            <a:endParaRPr lang="en-US" dirty="0"/>
          </a:p>
          <a:p>
            <a:r>
              <a:rPr lang="en-US" dirty="0"/>
              <a:t>Funding is awarded at the discretion of the Council Offices, but if a recipient chooses to give recognition for the funds, they must recognize the City of San Diego, rather than the individual Councilmember or Council District. </a:t>
            </a:r>
          </a:p>
          <a:p>
            <a:endParaRPr lang="en-US" dirty="0"/>
          </a:p>
          <a:p>
            <a:r>
              <a:rPr lang="en-US" dirty="0"/>
              <a:t>Lastly, organizations must submit an application by July 31</a:t>
            </a:r>
            <a:r>
              <a:rPr lang="en-US" baseline="30000" dirty="0"/>
              <a:t>st</a:t>
            </a:r>
            <a:r>
              <a:rPr lang="en-US" dirty="0"/>
              <a:t>, 2022, in order to be considered for CPPS funding in fiscal year 2023.</a:t>
            </a:r>
          </a:p>
          <a:p>
            <a:endParaRPr lang="en-US" dirty="0"/>
          </a:p>
        </p:txBody>
      </p:sp>
      <p:sp>
        <p:nvSpPr>
          <p:cNvPr id="4" name="Slide Number Placeholder 3"/>
          <p:cNvSpPr>
            <a:spLocks noGrp="1"/>
          </p:cNvSpPr>
          <p:nvPr>
            <p:ph type="sldNum" sz="quarter" idx="10"/>
          </p:nvPr>
        </p:nvSpPr>
        <p:spPr/>
        <p:txBody>
          <a:bodyPr/>
          <a:lstStyle/>
          <a:p>
            <a:fld id="{A4A3F721-858F-4D26-8BEA-F86379D2590D}" type="slidenum">
              <a:rPr lang="en-US" smtClean="0"/>
              <a:t>7</a:t>
            </a:fld>
            <a:endParaRPr lang="en-US"/>
          </a:p>
        </p:txBody>
      </p:sp>
    </p:spTree>
    <p:extLst>
      <p:ext uri="{BB962C8B-B14F-4D97-AF65-F5344CB8AC3E}">
        <p14:creationId xmlns:p14="http://schemas.microsoft.com/office/powerpoint/2010/main" val="411464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Malachi Bielecki: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above are some examples of organizations who received CPPS funding in fiscal year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examples of previous projects and services are available on the CPPS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Courtney Thompson: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Enter into Contract </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 Non-profit organizations and agencies with existing Arts &amp; Culture contract </a:t>
            </a:r>
            <a:r>
              <a:rPr lang="en-US" sz="12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are</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 permitted to apply </a:t>
            </a:r>
          </a:p>
          <a:p>
            <a:endParaRPr lang="en-US" dirty="0"/>
          </a:p>
        </p:txBody>
      </p:sp>
      <p:sp>
        <p:nvSpPr>
          <p:cNvPr id="4" name="Slide Number Placeholder 3"/>
          <p:cNvSpPr>
            <a:spLocks noGrp="1"/>
          </p:cNvSpPr>
          <p:nvPr>
            <p:ph type="sldNum" sz="quarter" idx="10"/>
          </p:nvPr>
        </p:nvSpPr>
        <p:spPr/>
        <p:txBody>
          <a:bodyPr/>
          <a:lstStyle/>
          <a:p>
            <a:fld id="{A4A3F721-858F-4D26-8BEA-F86379D2590D}" type="slidenum">
              <a:rPr lang="en-US" smtClean="0"/>
              <a:t>8</a:t>
            </a:fld>
            <a:endParaRPr lang="en-US"/>
          </a:p>
        </p:txBody>
      </p:sp>
    </p:spTree>
    <p:extLst>
      <p:ext uri="{BB962C8B-B14F-4D97-AF65-F5344CB8AC3E}">
        <p14:creationId xmlns:p14="http://schemas.microsoft.com/office/powerpoint/2010/main" val="301073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b="0" dirty="0"/>
              <a:t>Here are some application reminders: </a:t>
            </a:r>
          </a:p>
          <a:p>
            <a:endParaRPr lang="en-US" b="0" dirty="0"/>
          </a:p>
          <a:p>
            <a:r>
              <a:rPr lang="en-US" b="0" dirty="0"/>
              <a:t>Using the CPPS Application Instructions as a guide, make sure that your organization meets all eligibility requirements.</a:t>
            </a:r>
          </a:p>
          <a:p>
            <a:endParaRPr lang="en-US" b="0" dirty="0"/>
          </a:p>
          <a:p>
            <a:r>
              <a:rPr lang="en-US" b="0" dirty="0"/>
              <a:t>Organizations can complete multiple applications for multiple projects, but only one project is allowed per application. And organizations may apply for funding from multiple offices in one application. </a:t>
            </a:r>
          </a:p>
          <a:p>
            <a:endParaRPr lang="en-US" b="0" dirty="0"/>
          </a:p>
          <a:p>
            <a:r>
              <a:rPr lang="en-US" b="0" dirty="0"/>
              <a:t>Lastly, ensure that your application demonstrates that the project is open to the public and provides a public purpose. </a:t>
            </a:r>
          </a:p>
        </p:txBody>
      </p:sp>
      <p:sp>
        <p:nvSpPr>
          <p:cNvPr id="4" name="Slide Number Placeholder 3"/>
          <p:cNvSpPr>
            <a:spLocks noGrp="1"/>
          </p:cNvSpPr>
          <p:nvPr>
            <p:ph type="sldNum" sz="quarter" idx="5"/>
          </p:nvPr>
        </p:nvSpPr>
        <p:spPr/>
        <p:txBody>
          <a:bodyPr/>
          <a:lstStyle/>
          <a:p>
            <a:fld id="{A4A3F721-858F-4D26-8BEA-F86379D2590D}" type="slidenum">
              <a:rPr lang="en-US" smtClean="0"/>
              <a:t>9</a:t>
            </a:fld>
            <a:endParaRPr lang="en-US"/>
          </a:p>
        </p:txBody>
      </p:sp>
    </p:spTree>
    <p:extLst>
      <p:ext uri="{BB962C8B-B14F-4D97-AF65-F5344CB8AC3E}">
        <p14:creationId xmlns:p14="http://schemas.microsoft.com/office/powerpoint/2010/main" val="175121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21869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14652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55103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28294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468D38-7081-47D1-9A76-D93F2A79BEBB}"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72226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68D38-7081-47D1-9A76-D93F2A79BEBB}"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43394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468D38-7081-47D1-9A76-D93F2A79BEBB}" type="datetimeFigureOut">
              <a:rPr lang="en-US" smtClean="0"/>
              <a:t>7/13/2022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265644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468D38-7081-47D1-9A76-D93F2A79BEBB}" type="datetimeFigureOut">
              <a:rPr lang="en-US" smtClean="0"/>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423407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68D38-7081-47D1-9A76-D93F2A79BEBB}" type="datetimeFigureOut">
              <a:rPr lang="en-US" smtClean="0"/>
              <a:t>7/13/2022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28718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68005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12606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2468D38-7081-47D1-9A76-D93F2A79BEBB}" type="datetimeFigureOut">
              <a:rPr lang="en-US" smtClean="0"/>
              <a:t>7/13/2022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0FCBB43-4EE7-4AE0-A011-CC9052827149}" type="slidenum">
              <a:rPr lang="en-US" smtClean="0"/>
              <a:t>‹#›</a:t>
            </a:fld>
            <a:endParaRPr lang="en-US"/>
          </a:p>
        </p:txBody>
      </p:sp>
    </p:spTree>
    <p:extLst>
      <p:ext uri="{BB962C8B-B14F-4D97-AF65-F5344CB8AC3E}">
        <p14:creationId xmlns:p14="http://schemas.microsoft.com/office/powerpoint/2010/main" val="471666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irs.gov/charities-non-profits/contact-irs-exempt-organizations" TargetMode="External"/><Relationship Id="rId4" Type="http://schemas.openxmlformats.org/officeDocument/2006/relationships/hyperlink" Target="https://www.irs.gov/charities-non-profits/tax-exempt-organization-search"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rct.doj.ca.gov/Verification/Web/Search.aspx?facility=Y" TargetMode="External"/><Relationship Id="rId3" Type="http://schemas.openxmlformats.org/officeDocument/2006/relationships/image" Target="../media/image5.jp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bizfileonline.sos.ca.gov/search/business" TargetMode="External"/><Relationship Id="rId4" Type="http://schemas.openxmlformats.org/officeDocument/2006/relationships/hyperlink" Target="https://businesssearch.sos.ca.gov/"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5.jpg"/><Relationship Id="rId7" Type="http://schemas.openxmlformats.org/officeDocument/2006/relationships/hyperlink" Target="https://www.irs.gov/pub/irs-pdf/fw9.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irs.gov/forms-pubs/about-form-990" TargetMode="External"/><Relationship Id="rId5" Type="http://schemas.openxmlformats.org/officeDocument/2006/relationships/hyperlink" Target="https://www.sandiego.gov/sites/default/files/eoc-workforce-report_0.pdf" TargetMode="External"/><Relationship Id="rId4" Type="http://schemas.openxmlformats.org/officeDocument/2006/relationships/hyperlink" Target="https://www.sandiego.gov/sites/default/files/cert-drug-free-workplace_0.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hyperlink" Target="mailto:MBielecki@sandiego.gov" TargetMode="External"/><Relationship Id="rId3" Type="http://schemas.openxmlformats.org/officeDocument/2006/relationships/image" Target="../media/image5.jpg"/><Relationship Id="rId7" Type="http://schemas.openxmlformats.org/officeDocument/2006/relationships/hyperlink" Target="mailto:CPPS@sandiego.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sandiego.gov/citycouncil/cpps" TargetMode="External"/><Relationship Id="rId4" Type="http://schemas.openxmlformats.org/officeDocument/2006/relationships/hyperlink" Target="https://www.sandiego.gov/citycouncil" TargetMode="External"/><Relationship Id="rId9" Type="http://schemas.openxmlformats.org/officeDocument/2006/relationships/hyperlink" Target="mailto:EdwardsA@sandiego.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s://docs.sandiego.gov/councilpolicies/cpd_100-06.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sandiego.gov/sites/default/files/cpps-app-instruction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260" y="1553421"/>
            <a:ext cx="7115175" cy="1245776"/>
          </a:xfrm>
        </p:spPr>
        <p:txBody>
          <a:bodyPr>
            <a:normAutofit/>
          </a:bodyPr>
          <a:lstStyle/>
          <a:p>
            <a:pPr algn="l"/>
            <a:r>
              <a:rPr lang="en-US" sz="3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Fiscal Year 2023</a:t>
            </a:r>
          </a:p>
        </p:txBody>
      </p:sp>
      <p:pic>
        <p:nvPicPr>
          <p:cNvPr id="1026" name="Picture 2" descr="https://timesofsandiego.com/wp-content/uploads/2014/08/On-the-Go-200K-Rides.jpg">
            <a:extLst>
              <a:ext uri="{FF2B5EF4-FFF2-40B4-BE49-F238E27FC236}">
                <a16:creationId xmlns:a16="http://schemas.microsoft.com/office/drawing/2014/main" id="{3428FC1A-9DB6-4C6C-A29F-16B7D0227F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2886" y="606649"/>
            <a:ext cx="3650393" cy="2192238"/>
          </a:xfrm>
          <a:prstGeom prst="rect">
            <a:avLst/>
          </a:prstGeom>
          <a:solidFill>
            <a:srgbClr val="FFFFFF">
              <a:shade val="85000"/>
            </a:srgbClr>
          </a:solidFill>
          <a:ln w="381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9FA17567-0E10-4AA3-88CD-FBEEC7795A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2887" y="3332985"/>
            <a:ext cx="3650393" cy="2422129"/>
          </a:xfrm>
          <a:prstGeom prst="rect">
            <a:avLst/>
          </a:prstGeom>
          <a:solidFill>
            <a:srgbClr val="FFFFFF">
              <a:shade val="85000"/>
            </a:srgbClr>
          </a:solidFill>
          <a:ln w="381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8EB3C96-46F3-4DF9-89A9-CC2B0062B4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183" y="3335605"/>
            <a:ext cx="4430167" cy="2419509"/>
          </a:xfrm>
          <a:prstGeom prst="rect">
            <a:avLst/>
          </a:prstGeom>
          <a:solidFill>
            <a:srgbClr val="FFFFFF">
              <a:shade val="85000"/>
            </a:srgbClr>
          </a:solidFill>
          <a:ln w="381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9D310D67-A76C-4A49-B1B7-E6C83496A06A}"/>
              </a:ext>
            </a:extLst>
          </p:cNvPr>
          <p:cNvSpPr/>
          <p:nvPr/>
        </p:nvSpPr>
        <p:spPr>
          <a:xfrm>
            <a:off x="556260" y="606649"/>
            <a:ext cx="5844540" cy="1569660"/>
          </a:xfrm>
          <a:prstGeom prst="rect">
            <a:avLst/>
          </a:prstGeom>
        </p:spPr>
        <p:txBody>
          <a:bodyPr wrap="square">
            <a:spAutoFit/>
          </a:bodyPr>
          <a:lstStyle/>
          <a:p>
            <a:r>
              <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Community Projects, Programs, and Services (CPPS) Funding</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0094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Application Process</a:t>
            </a:r>
          </a:p>
        </p:txBody>
      </p:sp>
      <p:sp>
        <p:nvSpPr>
          <p:cNvPr id="6" name="TextBox 5"/>
          <p:cNvSpPr txBox="1"/>
          <p:nvPr/>
        </p:nvSpPr>
        <p:spPr>
          <a:xfrm>
            <a:off x="340927" y="1586214"/>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CPPS Funding Application</a:t>
            </a:r>
          </a:p>
        </p:txBody>
      </p:sp>
      <p:sp>
        <p:nvSpPr>
          <p:cNvPr id="4" name="Content Placeholder 3">
            <a:extLst>
              <a:ext uri="{FF2B5EF4-FFF2-40B4-BE49-F238E27FC236}">
                <a16:creationId xmlns:a16="http://schemas.microsoft.com/office/drawing/2014/main" id="{22B44E00-2CE6-4F0E-9009-AC94B39A09BB}"/>
              </a:ext>
            </a:extLst>
          </p:cNvPr>
          <p:cNvSpPr>
            <a:spLocks noGrp="1"/>
          </p:cNvSpPr>
          <p:nvPr>
            <p:ph idx="1"/>
          </p:nvPr>
        </p:nvSpPr>
        <p:spPr/>
        <p:txBody>
          <a:bodyPr/>
          <a:lstStyle/>
          <a:p>
            <a:pPr marL="0" indent="0">
              <a:buNone/>
            </a:pPr>
            <a:r>
              <a:rPr lang="en-US" dirty="0"/>
              <a:t> </a:t>
            </a:r>
          </a:p>
        </p:txBody>
      </p:sp>
      <p:sp>
        <p:nvSpPr>
          <p:cNvPr id="3" name="TextBox 2">
            <a:extLst>
              <a:ext uri="{FF2B5EF4-FFF2-40B4-BE49-F238E27FC236}">
                <a16:creationId xmlns:a16="http://schemas.microsoft.com/office/drawing/2014/main" id="{DEE7162D-3EF6-4DBC-96AD-B89A5FBC0F64}"/>
              </a:ext>
            </a:extLst>
          </p:cNvPr>
          <p:cNvSpPr txBox="1"/>
          <p:nvPr/>
        </p:nvSpPr>
        <p:spPr>
          <a:xfrm>
            <a:off x="-152402" y="2135715"/>
            <a:ext cx="7734301" cy="4893647"/>
          </a:xfrm>
          <a:prstGeom prst="rect">
            <a:avLst/>
          </a:prstGeom>
          <a:noFill/>
        </p:spPr>
        <p:txBody>
          <a:bodyPr wrap="square" rtlCol="0">
            <a:spAutoFit/>
          </a:bodyPr>
          <a:lstStyle/>
          <a:p>
            <a:pPr lvl="1"/>
            <a:r>
              <a:rPr lang="en-US" sz="2400" b="1" dirty="0">
                <a:latin typeface="Open Sans" panose="020B0606030504020204" pitchFamily="34" charset="0"/>
                <a:ea typeface="Open Sans" panose="020B0606030504020204" pitchFamily="34" charset="0"/>
                <a:cs typeface="Open Sans" panose="020B0606030504020204" pitchFamily="34" charset="0"/>
              </a:rPr>
              <a:t>Reminders: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Provide a detailed Use of City Funds report.</a:t>
            </a:r>
          </a:p>
          <a:p>
            <a:pPr marL="1200150" lvl="2" indent="-285750">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Organizations can only be reimbursed for expenses described in this section.</a:t>
            </a:r>
          </a:p>
          <a:p>
            <a:pPr marL="742950" lvl="1" indent="-28575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Include signature and date as needed throughout application.</a:t>
            </a:r>
          </a:p>
          <a:p>
            <a:pPr marL="742950" lvl="1" indent="-28575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Please note that all application requirements are attached to the online CPPS application using the </a:t>
            </a:r>
            <a:r>
              <a:rPr lang="en-US" sz="2400" dirty="0" err="1">
                <a:latin typeface="Open Sans" panose="020B0606030504020204" pitchFamily="34" charset="0"/>
                <a:ea typeface="Open Sans" panose="020B0606030504020204" pitchFamily="34" charset="0"/>
                <a:cs typeface="Open Sans" panose="020B0606030504020204" pitchFamily="34" charset="0"/>
              </a:rPr>
              <a:t>SeamlessDocs</a:t>
            </a:r>
            <a:r>
              <a:rPr lang="en-US" sz="2400" dirty="0">
                <a:latin typeface="Open Sans" panose="020B0606030504020204" pitchFamily="34" charset="0"/>
                <a:ea typeface="Open Sans" panose="020B0606030504020204" pitchFamily="34" charset="0"/>
                <a:cs typeface="Open Sans" panose="020B0606030504020204" pitchFamily="34" charset="0"/>
              </a:rPr>
              <a:t> platform.</a:t>
            </a:r>
            <a:endParaRPr lang="en-US" sz="2400" dirty="0"/>
          </a:p>
          <a:p>
            <a:pPr lvl="1"/>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Related image">
            <a:extLst>
              <a:ext uri="{FF2B5EF4-FFF2-40B4-BE49-F238E27FC236}">
                <a16:creationId xmlns:a16="http://schemas.microsoft.com/office/drawing/2014/main" id="{38D4D841-74AF-4E27-942A-CF91A7687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899" y="3249307"/>
            <a:ext cx="2430773" cy="257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44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Application Process</a:t>
            </a:r>
          </a:p>
        </p:txBody>
      </p:sp>
      <p:sp>
        <p:nvSpPr>
          <p:cNvPr id="6" name="TextBox 5"/>
          <p:cNvSpPr txBox="1"/>
          <p:nvPr/>
        </p:nvSpPr>
        <p:spPr>
          <a:xfrm>
            <a:off x="354262" y="1586214"/>
            <a:ext cx="8764338" cy="830997"/>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Proof of Nonprofit Status /Exemption Determination Letter from IRS</a:t>
            </a:r>
          </a:p>
        </p:txBody>
      </p:sp>
      <p:sp>
        <p:nvSpPr>
          <p:cNvPr id="4" name="Content Placeholder 3">
            <a:extLst>
              <a:ext uri="{FF2B5EF4-FFF2-40B4-BE49-F238E27FC236}">
                <a16:creationId xmlns:a16="http://schemas.microsoft.com/office/drawing/2014/main" id="{22B44E00-2CE6-4F0E-9009-AC94B39A09BB}"/>
              </a:ext>
            </a:extLst>
          </p:cNvPr>
          <p:cNvSpPr>
            <a:spLocks noGrp="1"/>
          </p:cNvSpPr>
          <p:nvPr>
            <p:ph idx="1"/>
          </p:nvPr>
        </p:nvSpPr>
        <p:spPr>
          <a:xfrm>
            <a:off x="4667249" y="2069042"/>
            <a:ext cx="4699635" cy="4931516"/>
          </a:xfrm>
        </p:spPr>
        <p:txBody>
          <a:bodyPr/>
          <a:lstStyle/>
          <a:p>
            <a:pPr marL="0" indent="0">
              <a:buNone/>
            </a:pPr>
            <a:r>
              <a:rPr lang="en-US" dirty="0"/>
              <a:t> </a:t>
            </a:r>
          </a:p>
        </p:txBody>
      </p:sp>
      <p:sp>
        <p:nvSpPr>
          <p:cNvPr id="3" name="TextBox 2">
            <a:extLst>
              <a:ext uri="{FF2B5EF4-FFF2-40B4-BE49-F238E27FC236}">
                <a16:creationId xmlns:a16="http://schemas.microsoft.com/office/drawing/2014/main" id="{DEE7162D-3EF6-4DBC-96AD-B89A5FBC0F64}"/>
              </a:ext>
            </a:extLst>
          </p:cNvPr>
          <p:cNvSpPr txBox="1"/>
          <p:nvPr/>
        </p:nvSpPr>
        <p:spPr>
          <a:xfrm>
            <a:off x="125661" y="2363384"/>
            <a:ext cx="5246439" cy="4331955"/>
          </a:xfrm>
          <a:prstGeom prst="rect">
            <a:avLst/>
          </a:prstGeom>
          <a:noFill/>
        </p:spPr>
        <p:txBody>
          <a:bodyPr wrap="square" rtlCol="0">
            <a:spAutoFit/>
          </a:bodyPr>
          <a:lstStyle/>
          <a:p>
            <a:endParaRPr lang="en-US" sz="1700" b="1" dirty="0">
              <a:latin typeface="Open Sans" panose="020B0606030504020204" pitchFamily="34" charset="0"/>
              <a:ea typeface="Open Sans" panose="020B0606030504020204" pitchFamily="34" charset="0"/>
              <a:cs typeface="Open Sans" panose="020B0606030504020204" pitchFamily="34" charset="0"/>
            </a:endParaRPr>
          </a:p>
          <a:p>
            <a:r>
              <a:rPr lang="en-US" sz="1700" b="1" dirty="0">
                <a:latin typeface="Open Sans" panose="020B0606030504020204" pitchFamily="34" charset="0"/>
                <a:ea typeface="Open Sans" panose="020B0606030504020204" pitchFamily="34" charset="0"/>
                <a:cs typeface="Open Sans" panose="020B0606030504020204" pitchFamily="34" charset="0"/>
              </a:rPr>
              <a:t>To check an organization’s Nonprofit Status:</a:t>
            </a:r>
          </a:p>
          <a:p>
            <a:pPr marL="285750" indent="-285750">
              <a:buFont typeface="Arial" panose="020B0604020202020204" pitchFamily="34" charset="0"/>
              <a:buChar char="•"/>
            </a:pPr>
            <a:endParaRPr lang="en-US" sz="105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Use the </a:t>
            </a:r>
            <a:r>
              <a:rPr lang="en-US" sz="1600" dirty="0">
                <a:latin typeface="Open Sans" panose="020B0606030504020204" pitchFamily="34" charset="0"/>
                <a:ea typeface="Open Sans" panose="020B0606030504020204" pitchFamily="34" charset="0"/>
                <a:cs typeface="Open Sans" panose="020B0606030504020204" pitchFamily="34" charset="0"/>
                <a:hlinkClick r:id="rId4"/>
              </a:rPr>
              <a:t>Tax Exempt Organization Search </a:t>
            </a:r>
            <a:r>
              <a:rPr lang="en-US" sz="1600" dirty="0">
                <a:latin typeface="Open Sans" panose="020B0606030504020204" pitchFamily="34" charset="0"/>
                <a:ea typeface="Open Sans" panose="020B0606030504020204" pitchFamily="34" charset="0"/>
                <a:cs typeface="Open Sans" panose="020B0606030504020204" pitchFamily="34" charset="0"/>
              </a:rPr>
              <a:t>tool to find information on an organizations’ status.</a:t>
            </a:r>
          </a:p>
          <a:p>
            <a:pPr marL="285750" indent="-28575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1700" b="1" dirty="0">
                <a:latin typeface="Open Sans" panose="020B0606030504020204" pitchFamily="34" charset="0"/>
                <a:ea typeface="Open Sans" panose="020B0606030504020204" pitchFamily="34" charset="0"/>
                <a:cs typeface="Open Sans" panose="020B0606030504020204" pitchFamily="34" charset="0"/>
              </a:rPr>
              <a:t>Organization not on website / Lost Letter:</a:t>
            </a: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Contact </a:t>
            </a:r>
            <a:r>
              <a:rPr lang="en-US" sz="1600" dirty="0">
                <a:latin typeface="Open Sans" panose="020B0606030504020204" pitchFamily="34" charset="0"/>
                <a:ea typeface="Open Sans" panose="020B0606030504020204" pitchFamily="34" charset="0"/>
                <a:cs typeface="Open Sans" panose="020B0606030504020204" pitchFamily="34" charset="0"/>
                <a:hlinkClick r:id="rId5"/>
              </a:rPr>
              <a:t>Customer Account Services </a:t>
            </a:r>
            <a:r>
              <a:rPr lang="en-US" sz="1600" dirty="0">
                <a:latin typeface="Open Sans" panose="020B0606030504020204" pitchFamily="34" charset="0"/>
                <a:ea typeface="Open Sans" panose="020B0606030504020204" pitchFamily="34" charset="0"/>
                <a:cs typeface="Open Sans" panose="020B0606030504020204" pitchFamily="34" charset="0"/>
              </a:rPr>
              <a:t>by phone letter, or fax to request an </a:t>
            </a:r>
            <a:r>
              <a:rPr lang="en-US" sz="1600" i="1" dirty="0">
                <a:latin typeface="Open Sans" panose="020B0606030504020204" pitchFamily="34" charset="0"/>
                <a:ea typeface="Open Sans" panose="020B0606030504020204" pitchFamily="34" charset="0"/>
                <a:cs typeface="Open Sans" panose="020B0606030504020204" pitchFamily="34" charset="0"/>
              </a:rPr>
              <a:t>affirmation letter</a:t>
            </a:r>
            <a:r>
              <a:rPr lang="en-US" sz="1600" dirty="0">
                <a:latin typeface="Open Sans" panose="020B0606030504020204" pitchFamily="34" charset="0"/>
                <a:ea typeface="Open Sans" panose="020B0606030504020204" pitchFamily="34" charset="0"/>
                <a:cs typeface="Open Sans" panose="020B0606030504020204" pitchFamily="34" charset="0"/>
              </a:rPr>
              <a:t>.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	A letter or fax requesting an affirmation 	letter must include your organization’s:</a:t>
            </a:r>
          </a:p>
          <a:p>
            <a:pPr marL="285750" indent="-285750">
              <a:buFont typeface="Arial" panose="020B0604020202020204" pitchFamily="34" charset="0"/>
              <a:buChar char="•"/>
            </a:pPr>
            <a:endParaRPr lang="en-US" sz="800" dirty="0">
              <a:latin typeface="Open Sans" panose="020B0606030504020204" pitchFamily="34" charset="0"/>
              <a:ea typeface="Open Sans" panose="020B0606030504020204" pitchFamily="34" charset="0"/>
              <a:cs typeface="Open Sans" panose="020B0606030504020204" pitchFamily="34" charset="0"/>
            </a:endParaRPr>
          </a:p>
          <a:p>
            <a:pPr marL="1200150" lvl="2"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Full name </a:t>
            </a:r>
          </a:p>
          <a:p>
            <a:pPr marL="1200150" lvl="2"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Employer Identification Number and</a:t>
            </a:r>
          </a:p>
          <a:p>
            <a:pPr marL="1200150" lvl="2"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Authorized signature (an officer or trustee) </a:t>
            </a:r>
            <a:r>
              <a:rPr lang="en-US" sz="1600" dirty="0"/>
              <a:t> </a:t>
            </a:r>
          </a:p>
        </p:txBody>
      </p:sp>
      <p:pic>
        <p:nvPicPr>
          <p:cNvPr id="7" name="Picture 6">
            <a:extLst>
              <a:ext uri="{FF2B5EF4-FFF2-40B4-BE49-F238E27FC236}">
                <a16:creationId xmlns:a16="http://schemas.microsoft.com/office/drawing/2014/main" id="{744299B1-EAC3-4C6C-A65E-E3D1087D1A58}"/>
              </a:ext>
            </a:extLst>
          </p:cNvPr>
          <p:cNvPicPr>
            <a:picLocks noChangeAspect="1"/>
          </p:cNvPicPr>
          <p:nvPr/>
        </p:nvPicPr>
        <p:blipFill rotWithShape="1">
          <a:blip r:embed="rId6"/>
          <a:srcRect l="30777" t="11201" r="31534" b="5050"/>
          <a:stretch/>
        </p:blipFill>
        <p:spPr>
          <a:xfrm>
            <a:off x="5477516" y="2182409"/>
            <a:ext cx="3783952" cy="4729574"/>
          </a:xfrm>
          <a:prstGeom prst="rect">
            <a:avLst/>
          </a:prstGeom>
          <a:ln>
            <a:solidFill>
              <a:schemeClr val="tx1"/>
            </a:solidFill>
          </a:ln>
        </p:spPr>
      </p:pic>
    </p:spTree>
    <p:extLst>
      <p:ext uri="{BB962C8B-B14F-4D97-AF65-F5344CB8AC3E}">
        <p14:creationId xmlns:p14="http://schemas.microsoft.com/office/powerpoint/2010/main" val="4014387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Application Process</a:t>
            </a:r>
          </a:p>
        </p:txBody>
      </p:sp>
      <p:sp>
        <p:nvSpPr>
          <p:cNvPr id="6" name="TextBox 5"/>
          <p:cNvSpPr txBox="1"/>
          <p:nvPr/>
        </p:nvSpPr>
        <p:spPr>
          <a:xfrm>
            <a:off x="354262" y="1571776"/>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Proof of Good Standing</a:t>
            </a:r>
          </a:p>
        </p:txBody>
      </p:sp>
      <p:sp>
        <p:nvSpPr>
          <p:cNvPr id="4" name="Content Placeholder 3">
            <a:extLst>
              <a:ext uri="{FF2B5EF4-FFF2-40B4-BE49-F238E27FC236}">
                <a16:creationId xmlns:a16="http://schemas.microsoft.com/office/drawing/2014/main" id="{22B44E00-2CE6-4F0E-9009-AC94B39A09BB}"/>
              </a:ext>
            </a:extLst>
          </p:cNvPr>
          <p:cNvSpPr>
            <a:spLocks noGrp="1"/>
          </p:cNvSpPr>
          <p:nvPr>
            <p:ph idx="1"/>
          </p:nvPr>
        </p:nvSpPr>
        <p:spPr>
          <a:xfrm>
            <a:off x="700642" y="2040165"/>
            <a:ext cx="8675370" cy="4931516"/>
          </a:xfrm>
        </p:spPr>
        <p:txBody>
          <a:bodyPr/>
          <a:lstStyle/>
          <a:p>
            <a:pPr marL="0" indent="0">
              <a:buNone/>
            </a:pPr>
            <a:r>
              <a:rPr lang="en-US" dirty="0"/>
              <a:t> </a:t>
            </a:r>
          </a:p>
        </p:txBody>
      </p:sp>
      <p:sp>
        <p:nvSpPr>
          <p:cNvPr id="3" name="TextBox 2">
            <a:extLst>
              <a:ext uri="{FF2B5EF4-FFF2-40B4-BE49-F238E27FC236}">
                <a16:creationId xmlns:a16="http://schemas.microsoft.com/office/drawing/2014/main" id="{1DAE00BC-0690-44FB-AE6E-C83C70C6BF28}"/>
              </a:ext>
            </a:extLst>
          </p:cNvPr>
          <p:cNvSpPr txBox="1"/>
          <p:nvPr/>
        </p:nvSpPr>
        <p:spPr>
          <a:xfrm>
            <a:off x="6050912" y="2993479"/>
            <a:ext cx="4007488" cy="1400383"/>
          </a:xfrm>
          <a:prstGeom prst="rect">
            <a:avLst/>
          </a:prstGeom>
          <a:noFill/>
        </p:spPr>
        <p:txBody>
          <a:bodyPr wrap="square" rtlCol="0">
            <a:spAutoFit/>
          </a:bodyPr>
          <a:lstStyle/>
          <a:p>
            <a:r>
              <a:rPr lang="en-US" sz="1500" b="1" i="1" dirty="0">
                <a:latin typeface="Open Sans" panose="020B0606030504020204" pitchFamily="34" charset="0"/>
                <a:ea typeface="Open Sans" panose="020B0606030504020204" pitchFamily="34" charset="0"/>
                <a:cs typeface="Open Sans" panose="020B0606030504020204" pitchFamily="34" charset="0"/>
              </a:rPr>
              <a:t>Active</a:t>
            </a:r>
            <a:r>
              <a:rPr lang="en-US" sz="1500" dirty="0">
                <a:latin typeface="Open Sans" panose="020B0606030504020204" pitchFamily="34" charset="0"/>
                <a:ea typeface="Open Sans" panose="020B0606030504020204" pitchFamily="34" charset="0"/>
                <a:cs typeface="Open Sans" panose="020B0606030504020204" pitchFamily="34" charset="0"/>
              </a:rPr>
              <a:t> status from Secretary of State</a:t>
            </a:r>
            <a:endParaRPr lang="en-US" sz="1500" dirty="0">
              <a:latin typeface="Open Sans" panose="020B0606030504020204" pitchFamily="34" charset="0"/>
              <a:ea typeface="Open Sans" panose="020B0606030504020204" pitchFamily="34" charset="0"/>
              <a:cs typeface="Open Sans" panose="020B0606030504020204" pitchFamily="34" charset="0"/>
              <a:hlinkClick r:id="rId4"/>
            </a:endParaRPr>
          </a:p>
          <a:p>
            <a:r>
              <a:rPr lang="en-US" sz="1500" dirty="0">
                <a:latin typeface="Open Sans" panose="020B0606030504020204" pitchFamily="34" charset="0"/>
                <a:ea typeface="Open Sans" panose="020B0606030504020204" pitchFamily="34" charset="0"/>
                <a:cs typeface="Open Sans" panose="020B0606030504020204" pitchFamily="34" charset="0"/>
                <a:hlinkClick r:id="rId5"/>
              </a:rPr>
              <a:t>https://bizfileonline.sos.ca.gov/search/business</a:t>
            </a:r>
            <a:endParaRPr lang="en-US" sz="15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a:t>
            </a:r>
            <a:r>
              <a:rPr lang="en-US" sz="1100" i="1" dirty="0">
                <a:latin typeface="Open Sans" panose="020B0606030504020204" pitchFamily="34" charset="0"/>
                <a:ea typeface="Open Sans" panose="020B0606030504020204" pitchFamily="34" charset="0"/>
                <a:cs typeface="Open Sans" panose="020B0606030504020204" pitchFamily="34" charset="0"/>
              </a:rPr>
              <a:t>Status must remain active for the duration of the contract</a:t>
            </a:r>
          </a:p>
          <a:p>
            <a:endParaRPr lang="en-US" dirty="0"/>
          </a:p>
        </p:txBody>
      </p:sp>
      <p:pic>
        <p:nvPicPr>
          <p:cNvPr id="7" name="Picture 6">
            <a:extLst>
              <a:ext uri="{FF2B5EF4-FFF2-40B4-BE49-F238E27FC236}">
                <a16:creationId xmlns:a16="http://schemas.microsoft.com/office/drawing/2014/main" id="{3AC59F45-4748-4FCF-A371-2255C3EC9886}"/>
              </a:ext>
            </a:extLst>
          </p:cNvPr>
          <p:cNvPicPr>
            <a:picLocks noChangeAspect="1"/>
          </p:cNvPicPr>
          <p:nvPr/>
        </p:nvPicPr>
        <p:blipFill rotWithShape="1">
          <a:blip r:embed="rId6"/>
          <a:srcRect l="19034" t="13518" r="19697" b="33166"/>
          <a:stretch/>
        </p:blipFill>
        <p:spPr>
          <a:xfrm>
            <a:off x="351154" y="2169434"/>
            <a:ext cx="5630545" cy="2756071"/>
          </a:xfrm>
          <a:prstGeom prst="rect">
            <a:avLst/>
          </a:prstGeom>
          <a:ln>
            <a:solidFill>
              <a:schemeClr val="tx1"/>
            </a:solidFill>
          </a:ln>
        </p:spPr>
      </p:pic>
      <p:sp>
        <p:nvSpPr>
          <p:cNvPr id="8" name="Rectangle 7">
            <a:extLst>
              <a:ext uri="{FF2B5EF4-FFF2-40B4-BE49-F238E27FC236}">
                <a16:creationId xmlns:a16="http://schemas.microsoft.com/office/drawing/2014/main" id="{9887EFC4-4721-451D-A61D-167E830D8CA7}"/>
              </a:ext>
            </a:extLst>
          </p:cNvPr>
          <p:cNvSpPr/>
          <p:nvPr/>
        </p:nvSpPr>
        <p:spPr>
          <a:xfrm>
            <a:off x="3166426" y="4124325"/>
            <a:ext cx="409575" cy="1436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pic>
        <p:nvPicPr>
          <p:cNvPr id="9" name="Picture 8">
            <a:extLst>
              <a:ext uri="{FF2B5EF4-FFF2-40B4-BE49-F238E27FC236}">
                <a16:creationId xmlns:a16="http://schemas.microsoft.com/office/drawing/2014/main" id="{06C19A7E-9978-4D36-B474-85D371163B39}"/>
              </a:ext>
            </a:extLst>
          </p:cNvPr>
          <p:cNvPicPr>
            <a:picLocks noChangeAspect="1"/>
          </p:cNvPicPr>
          <p:nvPr/>
        </p:nvPicPr>
        <p:blipFill rotWithShape="1">
          <a:blip r:embed="rId7"/>
          <a:srcRect l="5082" t="11201" r="55530" b="59260"/>
          <a:stretch/>
        </p:blipFill>
        <p:spPr>
          <a:xfrm>
            <a:off x="351154" y="5108198"/>
            <a:ext cx="4808220" cy="2028349"/>
          </a:xfrm>
          <a:prstGeom prst="rect">
            <a:avLst/>
          </a:prstGeom>
          <a:ln>
            <a:solidFill>
              <a:schemeClr val="tx1"/>
            </a:solidFill>
          </a:ln>
        </p:spPr>
      </p:pic>
      <p:sp>
        <p:nvSpPr>
          <p:cNvPr id="10" name="Rectangle 9">
            <a:extLst>
              <a:ext uri="{FF2B5EF4-FFF2-40B4-BE49-F238E27FC236}">
                <a16:creationId xmlns:a16="http://schemas.microsoft.com/office/drawing/2014/main" id="{BABB3E5E-B621-4A23-97FF-E2A10990F63F}"/>
              </a:ext>
            </a:extLst>
          </p:cNvPr>
          <p:cNvSpPr/>
          <p:nvPr/>
        </p:nvSpPr>
        <p:spPr>
          <a:xfrm>
            <a:off x="2028824" y="6902809"/>
            <a:ext cx="409575" cy="1333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1" name="TextBox 10">
            <a:extLst>
              <a:ext uri="{FF2B5EF4-FFF2-40B4-BE49-F238E27FC236}">
                <a16:creationId xmlns:a16="http://schemas.microsoft.com/office/drawing/2014/main" id="{6718842A-2FDB-4D18-B194-E497861E895D}"/>
              </a:ext>
            </a:extLst>
          </p:cNvPr>
          <p:cNvSpPr txBox="1"/>
          <p:nvPr/>
        </p:nvSpPr>
        <p:spPr>
          <a:xfrm>
            <a:off x="5290444" y="5591457"/>
            <a:ext cx="4644131" cy="1138773"/>
          </a:xfrm>
          <a:prstGeom prst="rect">
            <a:avLst/>
          </a:prstGeom>
          <a:noFill/>
        </p:spPr>
        <p:txBody>
          <a:bodyPr wrap="square" rtlCol="0">
            <a:spAutoFit/>
          </a:bodyPr>
          <a:lstStyle/>
          <a:p>
            <a:r>
              <a:rPr lang="en-US" sz="1500" b="1" i="1" dirty="0">
                <a:latin typeface="Open Sans" panose="020B0606030504020204" pitchFamily="34" charset="0"/>
                <a:ea typeface="Open Sans" panose="020B0606030504020204" pitchFamily="34" charset="0"/>
                <a:cs typeface="Open Sans" panose="020B0606030504020204" pitchFamily="34" charset="0"/>
              </a:rPr>
              <a:t>Current</a:t>
            </a:r>
            <a:r>
              <a:rPr lang="en-US" sz="1500" dirty="0">
                <a:latin typeface="Open Sans" panose="020B0606030504020204" pitchFamily="34" charset="0"/>
                <a:ea typeface="Open Sans" panose="020B0606030504020204" pitchFamily="34" charset="0"/>
                <a:cs typeface="Open Sans" panose="020B0606030504020204" pitchFamily="34" charset="0"/>
              </a:rPr>
              <a:t> status from Attorney General</a:t>
            </a:r>
          </a:p>
          <a:p>
            <a:r>
              <a:rPr lang="en-US" sz="1200" dirty="0">
                <a:latin typeface="Open Sans" panose="020B0606030504020204" pitchFamily="34" charset="0"/>
                <a:ea typeface="Open Sans" panose="020B0606030504020204" pitchFamily="34" charset="0"/>
                <a:cs typeface="Open Sans" panose="020B0606030504020204" pitchFamily="34" charset="0"/>
                <a:hlinkClick r:id="rId8"/>
              </a:rPr>
              <a:t>http://rct.doj.ca.gov/Verification/Web/Search.aspx?facility=Y</a:t>
            </a:r>
            <a:r>
              <a:rPr lang="en-US" sz="1200" dirty="0">
                <a:latin typeface="Open Sans" panose="020B0606030504020204" pitchFamily="34" charset="0"/>
                <a:ea typeface="Open Sans" panose="020B0606030504020204" pitchFamily="34" charset="0"/>
                <a:cs typeface="Open Sans" panose="020B0606030504020204" pitchFamily="34" charset="0"/>
              </a:rPr>
              <a:t> </a:t>
            </a:r>
          </a:p>
          <a:p>
            <a:endParaRPr lang="en-US" sz="15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a:t>
            </a:r>
            <a:r>
              <a:rPr lang="en-US" sz="1100" i="1" dirty="0">
                <a:latin typeface="Open Sans" panose="020B0606030504020204" pitchFamily="34" charset="0"/>
                <a:ea typeface="Open Sans" panose="020B0606030504020204" pitchFamily="34" charset="0"/>
                <a:cs typeface="Open Sans" panose="020B0606030504020204" pitchFamily="34" charset="0"/>
              </a:rPr>
              <a:t>Status must remain current for the duration of the contract</a:t>
            </a:r>
          </a:p>
          <a:p>
            <a:endParaRPr lang="en-US" sz="1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31693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5" name="TextBox 4"/>
          <p:cNvSpPr txBox="1"/>
          <p:nvPr/>
        </p:nvSpPr>
        <p:spPr>
          <a:xfrm>
            <a:off x="238498" y="1061089"/>
            <a:ext cx="92769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Application Process</a:t>
            </a:r>
            <a:endParaRPr kumimoji="0" lang="en-US"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a:extLst>
              <a:ext uri="{FF2B5EF4-FFF2-40B4-BE49-F238E27FC236}">
                <a16:creationId xmlns:a16="http://schemas.microsoft.com/office/drawing/2014/main" id="{A5EE2CAC-53E7-4319-9DFD-B8FC8C2E75F1}"/>
              </a:ext>
            </a:extLst>
          </p:cNvPr>
          <p:cNvSpPr>
            <a:spLocks noGrp="1"/>
          </p:cNvSpPr>
          <p:nvPr>
            <p:ph idx="1"/>
          </p:nvPr>
        </p:nvSpPr>
        <p:spPr>
          <a:xfrm>
            <a:off x="238499" y="2107528"/>
            <a:ext cx="5628902" cy="5076117"/>
          </a:xfrm>
        </p:spPr>
        <p:txBody>
          <a:bodyPr>
            <a:normAutofit/>
          </a:bodyPr>
          <a:lstStyle/>
          <a:p>
            <a:r>
              <a:rPr lang="en-US" sz="2400" dirty="0">
                <a:hlinkClick r:id="rId4"/>
              </a:rPr>
              <a:t>Certification for a Drug Free Workplace</a:t>
            </a:r>
            <a:endParaRPr lang="en-US" sz="2400" dirty="0"/>
          </a:p>
          <a:p>
            <a:pPr lvl="1"/>
            <a:r>
              <a:rPr lang="en-US" sz="1960" dirty="0"/>
              <a:t>The City requires that all City grantees and providers of non-professional services to agree to comply with the Drug-Free Workplace Policy (</a:t>
            </a:r>
            <a:r>
              <a:rPr lang="en-US" sz="1960" i="1" dirty="0"/>
              <a:t>Council Policy 100-17). </a:t>
            </a:r>
            <a:endParaRPr lang="en-US" sz="1960" dirty="0"/>
          </a:p>
          <a:p>
            <a:r>
              <a:rPr lang="en-US" sz="2400" dirty="0">
                <a:hlinkClick r:id="rId5"/>
              </a:rPr>
              <a:t>EOC Workforce Report</a:t>
            </a:r>
            <a:endParaRPr lang="en-US" sz="2400" dirty="0"/>
          </a:p>
          <a:p>
            <a:pPr lvl="1"/>
            <a:r>
              <a:rPr lang="en-US" sz="1960" dirty="0"/>
              <a:t>Documents the gender and ethnic make-up of an organization's employees. </a:t>
            </a:r>
          </a:p>
          <a:p>
            <a:pPr lvl="1"/>
            <a:r>
              <a:rPr lang="en-US" sz="2000" b="1" dirty="0"/>
              <a:t>Pages 1-3 must be completed. </a:t>
            </a:r>
          </a:p>
          <a:p>
            <a:r>
              <a:rPr lang="en-US" sz="2400" dirty="0">
                <a:hlinkClick r:id="rId6"/>
              </a:rPr>
              <a:t>IRS Form 990</a:t>
            </a:r>
            <a:endParaRPr lang="en-US" sz="2400" dirty="0"/>
          </a:p>
          <a:p>
            <a:pPr lvl="1"/>
            <a:r>
              <a:rPr lang="en-US" sz="1960" b="1" dirty="0"/>
              <a:t>Form 990-EZ, Form 990-PF, and Form 990-N (e-Postcard) accepted.</a:t>
            </a:r>
          </a:p>
          <a:p>
            <a:r>
              <a:rPr lang="en-US" sz="2400" dirty="0">
                <a:hlinkClick r:id="rId7"/>
              </a:rPr>
              <a:t>IRS Form W-9</a:t>
            </a:r>
            <a:endParaRPr lang="en-US" sz="2400" dirty="0"/>
          </a:p>
        </p:txBody>
      </p:sp>
      <p:sp>
        <p:nvSpPr>
          <p:cNvPr id="10" name="TextBox 9">
            <a:extLst>
              <a:ext uri="{FF2B5EF4-FFF2-40B4-BE49-F238E27FC236}">
                <a16:creationId xmlns:a16="http://schemas.microsoft.com/office/drawing/2014/main" id="{641908CA-A3BA-4E3C-8D40-B38731A6AE74}"/>
              </a:ext>
            </a:extLst>
          </p:cNvPr>
          <p:cNvSpPr txBox="1"/>
          <p:nvPr/>
        </p:nvSpPr>
        <p:spPr>
          <a:xfrm>
            <a:off x="238498" y="1584309"/>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Additional Forms</a:t>
            </a:r>
          </a:p>
        </p:txBody>
      </p:sp>
      <p:pic>
        <p:nvPicPr>
          <p:cNvPr id="12" name="Picture 4" descr="Image result for irs form 990 ez letter">
            <a:extLst>
              <a:ext uri="{FF2B5EF4-FFF2-40B4-BE49-F238E27FC236}">
                <a16:creationId xmlns:a16="http://schemas.microsoft.com/office/drawing/2014/main" id="{40A4A3D7-C9E4-432F-985C-A7ACC94270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377" y="1645864"/>
            <a:ext cx="3819525" cy="467012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1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3" name="Content Placeholder 2"/>
          <p:cNvSpPr>
            <a:spLocks noGrp="1"/>
          </p:cNvSpPr>
          <p:nvPr>
            <p:ph idx="1"/>
          </p:nvPr>
        </p:nvSpPr>
        <p:spPr>
          <a:xfrm>
            <a:off x="354262" y="2074414"/>
            <a:ext cx="6513263" cy="4385781"/>
          </a:xfrm>
        </p:spPr>
        <p:txBody>
          <a:bodyPr>
            <a:noAutofit/>
          </a:bodyPr>
          <a:lstStyle/>
          <a:p>
            <a:pPr marL="0" lvl="0" indent="0" defTabSz="914400">
              <a:lnSpc>
                <a:spcPct val="120000"/>
              </a:lnSpc>
              <a:spcBef>
                <a:spcPts val="1000"/>
              </a:spcBef>
              <a:buNone/>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Funds awarded are paid on a reimbursement basis only.</a:t>
            </a:r>
          </a:p>
          <a:p>
            <a:pPr marL="685800" lvl="1" indent="-228600" defTabSz="914400">
              <a:lnSpc>
                <a:spcPct val="120000"/>
              </a:lnSpc>
              <a:spcBef>
                <a:spcPts val="500"/>
              </a:spcBef>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Project/program/service is funded by the organization.</a:t>
            </a:r>
          </a:p>
          <a:p>
            <a:pPr marL="685800" lvl="1" indent="-228600" defTabSz="914400">
              <a:lnSpc>
                <a:spcPct val="120000"/>
              </a:lnSpc>
              <a:spcBef>
                <a:spcPts val="500"/>
              </a:spcBef>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After successful completion of application, City Council approval, contracting requirements, and reimbursement documentation, organizations will then receive payment.      </a:t>
            </a:r>
          </a:p>
          <a:p>
            <a:pPr marL="685800" lvl="1" indent="-228600" defTabSz="914400">
              <a:lnSpc>
                <a:spcPct val="120000"/>
              </a:lnSpc>
              <a:spcBef>
                <a:spcPts val="500"/>
              </a:spcBef>
            </a:pPr>
            <a:r>
              <a:rPr lang="en-US" sz="2000" dirty="0">
                <a:latin typeface="Open Sans" panose="020B0606030504020204" pitchFamily="34" charset="0"/>
                <a:ea typeface="Open Sans" panose="020B0606030504020204" pitchFamily="34" charset="0"/>
                <a:cs typeface="Open Sans" panose="020B0606030504020204" pitchFamily="34" charset="0"/>
              </a:rPr>
              <a:t>Expect payment </a:t>
            </a:r>
            <a:r>
              <a:rPr lang="en-US" sz="2000" b="1" dirty="0">
                <a:latin typeface="Open Sans" panose="020B0606030504020204" pitchFamily="34" charset="0"/>
                <a:ea typeface="Open Sans" panose="020B0606030504020204" pitchFamily="34" charset="0"/>
                <a:cs typeface="Open Sans" panose="020B0606030504020204" pitchFamily="34" charset="0"/>
              </a:rPr>
              <a:t>up to two months </a:t>
            </a:r>
            <a:r>
              <a:rPr lang="en-US" sz="2000" dirty="0">
                <a:latin typeface="Open Sans" panose="020B0606030504020204" pitchFamily="34" charset="0"/>
                <a:ea typeface="Open Sans" panose="020B0606030504020204" pitchFamily="34" charset="0"/>
                <a:cs typeface="Open Sans" panose="020B0606030504020204" pitchFamily="34" charset="0"/>
              </a:rPr>
              <a:t>after reimbursement documentation has been submitted. </a:t>
            </a:r>
          </a:p>
          <a:p>
            <a:pPr marL="457200" lvl="1" indent="0" defTabSz="914400">
              <a:lnSpc>
                <a:spcPct val="120000"/>
              </a:lnSpc>
              <a:spcBef>
                <a:spcPts val="500"/>
              </a:spcBef>
              <a:buNone/>
            </a:pP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Request for Reimbursement Process</a:t>
            </a:r>
          </a:p>
        </p:txBody>
      </p:sp>
      <p:pic>
        <p:nvPicPr>
          <p:cNvPr id="3074" name="Picture 2" descr="Image result for example of invoice">
            <a:extLst>
              <a:ext uri="{FF2B5EF4-FFF2-40B4-BE49-F238E27FC236}">
                <a16:creationId xmlns:a16="http://schemas.microsoft.com/office/drawing/2014/main" id="{1CC39DF7-065F-4894-A2E1-47EB40F53C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7246" y="1634019"/>
            <a:ext cx="2102479" cy="27281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leared check">
            <a:extLst>
              <a:ext uri="{FF2B5EF4-FFF2-40B4-BE49-F238E27FC236}">
                <a16:creationId xmlns:a16="http://schemas.microsoft.com/office/drawing/2014/main" id="{74A1ED7D-D9F4-4E3B-9181-20B2750C5A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310" t="17548" r="17990" b="8094"/>
          <a:stretch/>
        </p:blipFill>
        <p:spPr bwMode="auto">
          <a:xfrm>
            <a:off x="7127246" y="4598999"/>
            <a:ext cx="2163705" cy="18970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9ED724C-E4E0-4635-9F14-2ACFEA680DC0}"/>
              </a:ext>
            </a:extLst>
          </p:cNvPr>
          <p:cNvSpPr txBox="1"/>
          <p:nvPr/>
        </p:nvSpPr>
        <p:spPr>
          <a:xfrm>
            <a:off x="354262" y="1565052"/>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Additional Information</a:t>
            </a:r>
          </a:p>
        </p:txBody>
      </p:sp>
    </p:spTree>
    <p:extLst>
      <p:ext uri="{BB962C8B-B14F-4D97-AF65-F5344CB8AC3E}">
        <p14:creationId xmlns:p14="http://schemas.microsoft.com/office/powerpoint/2010/main" val="1334478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3" name="Content Placeholder 2"/>
          <p:cNvSpPr>
            <a:spLocks noGrp="1"/>
          </p:cNvSpPr>
          <p:nvPr>
            <p:ph idx="1"/>
          </p:nvPr>
        </p:nvSpPr>
        <p:spPr>
          <a:xfrm>
            <a:off x="354262" y="2147284"/>
            <a:ext cx="6513263" cy="4903429"/>
          </a:xfrm>
        </p:spPr>
        <p:txBody>
          <a:bodyPr>
            <a:noAutofit/>
          </a:bodyPr>
          <a:lstStyle/>
          <a:p>
            <a:pPr marL="0" lvl="0" indent="0" defTabSz="914400">
              <a:lnSpc>
                <a:spcPct val="120000"/>
              </a:lnSpc>
              <a:spcBef>
                <a:spcPts val="1000"/>
              </a:spcBef>
              <a:buNone/>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To receive reimbursement: </a:t>
            </a:r>
          </a:p>
          <a:p>
            <a:pPr marL="685800" lvl="1" indent="-228600" defTabSz="914400">
              <a:lnSpc>
                <a:spcPct val="120000"/>
              </a:lnSpc>
              <a:spcBef>
                <a:spcPts val="500"/>
              </a:spcBef>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Your CPPS representative will inform you when it is time to submit for reimbursement. </a:t>
            </a:r>
          </a:p>
          <a:p>
            <a:pPr marL="685800" lvl="1" indent="-228600" defTabSz="914400">
              <a:lnSpc>
                <a:spcPct val="120000"/>
              </a:lnSpc>
              <a:spcBef>
                <a:spcPts val="500"/>
              </a:spcBef>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Request for Reimbursement Form, supplemental documents, and Final Performance Report must be submitted by July 31, 2023.</a:t>
            </a:r>
          </a:p>
          <a:p>
            <a:pPr marL="685800" lvl="1" indent="-228600" defTabSz="914400">
              <a:lnSpc>
                <a:spcPct val="120000"/>
              </a:lnSpc>
              <a:spcBef>
                <a:spcPts val="500"/>
              </a:spcBef>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Supplemental documents include </a:t>
            </a:r>
            <a:r>
              <a:rPr lang="en-US" sz="1800" i="1" dirty="0">
                <a:solidFill>
                  <a:prstClr val="black"/>
                </a:solidFill>
                <a:latin typeface="Open Sans" panose="020B0606030504020204" pitchFamily="34" charset="0"/>
                <a:ea typeface="Open Sans" panose="020B0606030504020204" pitchFamily="34" charset="0"/>
                <a:cs typeface="Open Sans" panose="020B0606030504020204" pitchFamily="34" charset="0"/>
              </a:rPr>
              <a:t>both</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proof of purchase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(r</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eceipts, invoices, pay stubs, time sheets, etc.) and </a:t>
            </a:r>
            <a:r>
              <a:rPr lang="en-US" sz="1800" b="1"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a:t>
            </a:r>
            <a:r>
              <a:rPr lang="en-US" sz="1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roof of payment </a:t>
            </a:r>
            <a:r>
              <a:rPr lang="en-US" sz="1800" u="sng"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cleared checks, bank/credit card statements, etc.).</a:t>
            </a:r>
          </a:p>
          <a:p>
            <a:pPr marL="685800" lvl="1" indent="-228600" defTabSz="914400">
              <a:lnSpc>
                <a:spcPct val="120000"/>
              </a:lnSpc>
              <a:spcBef>
                <a:spcPts val="500"/>
              </a:spcBef>
            </a:pPr>
            <a:r>
              <a:rPr lang="en-US" sz="1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Only expenditures made within the Fiscal Year </a:t>
            </a:r>
            <a:r>
              <a:rPr lang="en-US" sz="1800" b="1" u="sng"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July 1, 2022 – June 30, 2023, </a:t>
            </a:r>
            <a:r>
              <a:rPr lang="en-US" sz="1800" b="1"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are eligible for reimbursement.</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Request for Reimbursement Process</a:t>
            </a:r>
          </a:p>
        </p:txBody>
      </p:sp>
      <p:pic>
        <p:nvPicPr>
          <p:cNvPr id="3074" name="Picture 2" descr="Image result for example of invoice">
            <a:extLst>
              <a:ext uri="{FF2B5EF4-FFF2-40B4-BE49-F238E27FC236}">
                <a16:creationId xmlns:a16="http://schemas.microsoft.com/office/drawing/2014/main" id="{1CC39DF7-065F-4894-A2E1-47EB40F53C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7246" y="1634019"/>
            <a:ext cx="2102479" cy="27281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leared check">
            <a:extLst>
              <a:ext uri="{FF2B5EF4-FFF2-40B4-BE49-F238E27FC236}">
                <a16:creationId xmlns:a16="http://schemas.microsoft.com/office/drawing/2014/main" id="{74A1ED7D-D9F4-4E3B-9181-20B2750C5A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310" t="17548" r="17990" b="8094"/>
          <a:stretch/>
        </p:blipFill>
        <p:spPr bwMode="auto">
          <a:xfrm>
            <a:off x="7127246" y="4598999"/>
            <a:ext cx="2163705" cy="18970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CB5F07-3D0A-4E7C-AA70-6ED679FFBCC7}"/>
              </a:ext>
            </a:extLst>
          </p:cNvPr>
          <p:cNvSpPr txBox="1"/>
          <p:nvPr/>
        </p:nvSpPr>
        <p:spPr>
          <a:xfrm>
            <a:off x="354262" y="1565052"/>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Additional Information</a:t>
            </a:r>
          </a:p>
        </p:txBody>
      </p:sp>
    </p:spTree>
    <p:extLst>
      <p:ext uri="{BB962C8B-B14F-4D97-AF65-F5344CB8AC3E}">
        <p14:creationId xmlns:p14="http://schemas.microsoft.com/office/powerpoint/2010/main" val="362274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3" name="Content Placeholder 2"/>
          <p:cNvSpPr>
            <a:spLocks noGrp="1"/>
          </p:cNvSpPr>
          <p:nvPr>
            <p:ph idx="1"/>
          </p:nvPr>
        </p:nvSpPr>
        <p:spPr>
          <a:xfrm>
            <a:off x="342900" y="1931209"/>
            <a:ext cx="8608762" cy="2533922"/>
          </a:xfrm>
        </p:spPr>
        <p:txBody>
          <a:bodyPr>
            <a:noAutofit/>
          </a:bodyPr>
          <a:lstStyle/>
          <a:p>
            <a:pPr>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Council Offices</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hlinkClick r:id="rId4"/>
              </a:rPr>
              <a:t>https://www.sandiego.gov/citycouncil</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rPr>
              <a:t>CPPS Funding Program</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hlinkClick r:id="rId5"/>
              </a:rPr>
              <a:t>https://www.sandiego.gov/citycouncil/cpps</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Office Hours</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By Appointment (Virtual or Phone</a:t>
            </a:r>
            <a:r>
              <a:rPr lang="en-US" sz="2000" i="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502920" lvl="1" indent="0">
              <a:lnSpc>
                <a:spcPct val="120000"/>
              </a:lnSpc>
              <a:buNone/>
            </a:pPr>
            <a:endParaRPr lang="en-US" sz="1360" dirty="0">
              <a:latin typeface="Open Sans" panose="020B0606030504020204" pitchFamily="34" charset="0"/>
              <a:ea typeface="Open Sans" panose="020B0606030504020204" pitchFamily="34" charset="0"/>
              <a:cs typeface="Open Sans" panose="020B0606030504020204" pitchFamily="34" charset="0"/>
            </a:endParaRPr>
          </a:p>
          <a:p>
            <a:pPr marL="502920" lvl="1" indent="0">
              <a:lnSpc>
                <a:spcPct val="120000"/>
              </a:lnSpc>
              <a:buNone/>
            </a:pPr>
            <a:endParaRPr lang="en-US" sz="136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342900" y="96631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Assistance</a:t>
            </a:r>
          </a:p>
        </p:txBody>
      </p:sp>
      <p:sp>
        <p:nvSpPr>
          <p:cNvPr id="6" name="TextBox 5"/>
          <p:cNvSpPr txBox="1"/>
          <p:nvPr/>
        </p:nvSpPr>
        <p:spPr>
          <a:xfrm>
            <a:off x="354262" y="1497510"/>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To Learn More</a:t>
            </a:r>
          </a:p>
        </p:txBody>
      </p:sp>
      <p:sp>
        <p:nvSpPr>
          <p:cNvPr id="7" name="TextBox 6">
            <a:extLst>
              <a:ext uri="{FF2B5EF4-FFF2-40B4-BE49-F238E27FC236}">
                <a16:creationId xmlns:a16="http://schemas.microsoft.com/office/drawing/2014/main" id="{848E924E-EF74-4B4D-98F8-F31CC58F9F4C}"/>
              </a:ext>
            </a:extLst>
          </p:cNvPr>
          <p:cNvSpPr txBox="1"/>
          <p:nvPr/>
        </p:nvSpPr>
        <p:spPr>
          <a:xfrm>
            <a:off x="342900" y="3972061"/>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Contact Us</a:t>
            </a:r>
          </a:p>
        </p:txBody>
      </p:sp>
      <p:pic>
        <p:nvPicPr>
          <p:cNvPr id="6148" name="Picture 4" descr="Image result for computer mouse clipart">
            <a:extLst>
              <a:ext uri="{FF2B5EF4-FFF2-40B4-BE49-F238E27FC236}">
                <a16:creationId xmlns:a16="http://schemas.microsoft.com/office/drawing/2014/main" id="{1E596DFB-D63C-43BA-963D-FE2C0B713C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654629">
            <a:off x="7251872" y="3174322"/>
            <a:ext cx="2364653" cy="10561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BEE4979-330B-4385-8FC9-B2D5FAC8F4ED}"/>
              </a:ext>
            </a:extLst>
          </p:cNvPr>
          <p:cNvSpPr txBox="1"/>
          <p:nvPr/>
        </p:nvSpPr>
        <p:spPr>
          <a:xfrm>
            <a:off x="354262" y="4413738"/>
            <a:ext cx="9513638" cy="2320315"/>
          </a:xfrm>
          <a:prstGeom prst="rect">
            <a:avLst/>
          </a:prstGeom>
          <a:noFill/>
        </p:spPr>
        <p:txBody>
          <a:bodyPr wrap="square" rtlCol="0">
            <a:spAutoFit/>
          </a:bodyPr>
          <a:lstStyle/>
          <a:p>
            <a:pPr marR="0" lvl="0" algn="l" defTabSz="914400" rtl="0" eaLnBrk="1" fontAlgn="auto" latinLnBrk="0" hangingPunct="1">
              <a:lnSpc>
                <a:spcPct val="120000"/>
              </a:lnSpc>
              <a:spcBef>
                <a:spcPts val="0"/>
              </a:spcBef>
              <a:spcAft>
                <a:spcPts val="0"/>
              </a:spcAft>
              <a:buClrTx/>
              <a:buSzTx/>
              <a:tabLst/>
              <a:defRPr/>
            </a:pPr>
            <a:r>
              <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Submit CPPS questions to </a:t>
            </a:r>
            <a:r>
              <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hlinkClick r:id="rId7"/>
              </a:rPr>
              <a:t>CPPS@sandiego.gov</a:t>
            </a: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0" lvl="1">
              <a:lnSpc>
                <a:spcPct val="120000"/>
              </a:lnSpc>
              <a:defRPr/>
            </a:pPr>
            <a:r>
              <a:rPr lang="en-US" b="1" dirty="0"/>
              <a:t>Council Administration	Malachi Bielecki		Abigail Edwards</a:t>
            </a:r>
            <a:br>
              <a:rPr lang="en-US" sz="1600" dirty="0"/>
            </a:br>
            <a:r>
              <a:rPr lang="en-US" dirty="0"/>
              <a:t>202 C Street, MS 10A	Grants Coordinator		Grants Coordinator</a:t>
            </a:r>
            <a:br>
              <a:rPr lang="en-US" sz="1600" dirty="0"/>
            </a:br>
            <a:r>
              <a:rPr lang="en-US" dirty="0"/>
              <a:t>San Diego, CA 92101	202 C Street, MS 10A	202 C Street, MS 10A</a:t>
            </a:r>
            <a:br>
              <a:rPr lang="en-US" sz="1600" dirty="0"/>
            </a:br>
            <a:r>
              <a:rPr lang="en-US" dirty="0"/>
              <a:t>619-236-5918</a:t>
            </a:r>
            <a:r>
              <a:rPr kumimoji="0" lang="en-US" sz="15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lang="en-US" dirty="0"/>
              <a:t>San Diego, CA 92101	San Diego, CA 92101</a:t>
            </a:r>
          </a:p>
          <a:p>
            <a:pPr marL="0" lvl="1">
              <a:lnSpc>
                <a:spcPct val="120000"/>
              </a:lnSpc>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lang="en-US" u="sng" dirty="0">
                <a:hlinkClick r:id="rId8"/>
              </a:rPr>
              <a:t>MBielecki@sandiego.gov</a:t>
            </a:r>
            <a:r>
              <a:rPr lang="en-US" dirty="0"/>
              <a:t>	</a:t>
            </a:r>
            <a:r>
              <a:rPr lang="en-US" u="sng" dirty="0">
                <a:hlinkClick r:id="rId9"/>
              </a:rPr>
              <a:t>EdwardsA@sandiego.gov</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323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62" y="2544427"/>
            <a:ext cx="8608762" cy="3145270"/>
          </a:xfrm>
        </p:spPr>
        <p:txBody>
          <a:bodyPr>
            <a:noAutofit/>
          </a:bodyPr>
          <a:lstStyle/>
          <a:p>
            <a:pPr>
              <a:lnSpc>
                <a:spcPct val="120000"/>
              </a:lnSpc>
            </a:pPr>
            <a:r>
              <a:rPr lang="en-US" sz="2200" dirty="0">
                <a:latin typeface="Open Sans" panose="020B0606030504020204" pitchFamily="34" charset="0"/>
                <a:ea typeface="Open Sans" panose="020B0606030504020204" pitchFamily="34" charset="0"/>
                <a:cs typeface="Open Sans" panose="020B0606030504020204" pitchFamily="34" charset="0"/>
              </a:rPr>
              <a:t>CPPS funding is awarded to </a:t>
            </a:r>
            <a:r>
              <a:rPr lang="en-US" sz="2200" b="1" dirty="0">
                <a:latin typeface="Open Sans" panose="020B0606030504020204" pitchFamily="34" charset="0"/>
                <a:ea typeface="Open Sans" panose="020B0606030504020204" pitchFamily="34" charset="0"/>
                <a:cs typeface="Open Sans" panose="020B0606030504020204" pitchFamily="34" charset="0"/>
              </a:rPr>
              <a:t>non-profit organizations</a:t>
            </a:r>
            <a:r>
              <a:rPr lang="en-US" sz="2200" dirty="0">
                <a:latin typeface="Open Sans" panose="020B0606030504020204" pitchFamily="34" charset="0"/>
                <a:ea typeface="Open Sans" panose="020B0606030504020204" pitchFamily="34" charset="0"/>
                <a:cs typeface="Open Sans" panose="020B0606030504020204" pitchFamily="34" charset="0"/>
              </a:rPr>
              <a:t> and </a:t>
            </a:r>
            <a:r>
              <a:rPr lang="en-US" sz="2200" b="1" dirty="0">
                <a:latin typeface="Open Sans" panose="020B0606030504020204" pitchFamily="34" charset="0"/>
                <a:ea typeface="Open Sans" panose="020B0606030504020204" pitchFamily="34" charset="0"/>
                <a:cs typeface="Open Sans" panose="020B0606030504020204" pitchFamily="34" charset="0"/>
              </a:rPr>
              <a:t>public agencies </a:t>
            </a:r>
            <a:r>
              <a:rPr lang="en-US" sz="2200" dirty="0">
                <a:latin typeface="Open Sans" panose="020B0606030504020204" pitchFamily="34" charset="0"/>
                <a:ea typeface="Open Sans" panose="020B0606030504020204" pitchFamily="34" charset="0"/>
                <a:cs typeface="Open Sans" panose="020B0606030504020204" pitchFamily="34" charset="0"/>
              </a:rPr>
              <a:t>for projects, programs, and services that provide for </a:t>
            </a:r>
            <a:r>
              <a:rPr lang="en-US" sz="2200" b="1" dirty="0">
                <a:latin typeface="Open Sans" panose="020B0606030504020204" pitchFamily="34" charset="0"/>
                <a:ea typeface="Open Sans" panose="020B0606030504020204" pitchFamily="34" charset="0"/>
                <a:cs typeface="Open Sans" panose="020B0606030504020204" pitchFamily="34" charset="0"/>
              </a:rPr>
              <a:t>one-time</a:t>
            </a:r>
            <a:r>
              <a:rPr lang="en-US" sz="2200" dirty="0">
                <a:latin typeface="Open Sans" panose="020B0606030504020204" pitchFamily="34" charset="0"/>
                <a:ea typeface="Open Sans" panose="020B0606030504020204" pitchFamily="34" charset="0"/>
                <a:cs typeface="Open Sans" panose="020B0606030504020204" pitchFamily="34" charset="0"/>
              </a:rPr>
              <a:t> community, social, environmental, cultural, and recreational community needs that </a:t>
            </a:r>
            <a:r>
              <a:rPr lang="en-US" sz="2200" b="1" dirty="0">
                <a:latin typeface="Open Sans" panose="020B0606030504020204" pitchFamily="34" charset="0"/>
                <a:ea typeface="Open Sans" panose="020B0606030504020204" pitchFamily="34" charset="0"/>
                <a:cs typeface="Open Sans" panose="020B0606030504020204" pitchFamily="34" charset="0"/>
              </a:rPr>
              <a:t>serve a lawful public purpose.</a:t>
            </a:r>
          </a:p>
          <a:p>
            <a:pPr>
              <a:lnSpc>
                <a:spcPct val="120000"/>
              </a:lnSpc>
            </a:pPr>
            <a:r>
              <a:rPr lang="en-US" sz="2200" dirty="0">
                <a:latin typeface="Open Sans" panose="020B0606030504020204" pitchFamily="34" charset="0"/>
                <a:ea typeface="Open Sans" panose="020B0606030504020204" pitchFamily="34" charset="0"/>
                <a:cs typeface="Open Sans" panose="020B0606030504020204" pitchFamily="34" charset="0"/>
              </a:rPr>
              <a:t>CPPS Funding Program is governed by </a:t>
            </a:r>
            <a:r>
              <a:rPr lang="en-US" sz="2200" u="sng" dirty="0">
                <a:latin typeface="Open Sans" panose="020B0606030504020204" pitchFamily="34" charset="0"/>
                <a:ea typeface="Open Sans" panose="020B0606030504020204" pitchFamily="34" charset="0"/>
                <a:cs typeface="Open Sans" panose="020B0606030504020204" pitchFamily="34" charset="0"/>
                <a:hlinkClick r:id="rId4"/>
              </a:rPr>
              <a:t>Council Policy 100-06</a:t>
            </a:r>
            <a:r>
              <a:rPr lang="en-US" sz="22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20000"/>
              </a:lnSpc>
              <a:buNone/>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22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22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2200" b="1" dirty="0">
              <a:latin typeface="Open Sans" panose="020B0606030504020204" pitchFamily="34" charset="0"/>
              <a:ea typeface="Open Sans" panose="020B0606030504020204" pitchFamily="34" charset="0"/>
              <a:cs typeface="Open Sans" panose="020B0606030504020204" pitchFamily="34" charset="0"/>
            </a:endParaRPr>
          </a:p>
          <a:p>
            <a:pPr lvl="1">
              <a:lnSpc>
                <a:spcPct val="120000"/>
              </a:lnSpc>
            </a:pPr>
            <a:endParaRPr lang="en-US" sz="2200" b="1" dirty="0">
              <a:latin typeface="Open Sans" panose="020B0606030504020204" pitchFamily="34" charset="0"/>
              <a:ea typeface="Open Sans" panose="020B0606030504020204" pitchFamily="34" charset="0"/>
              <a:cs typeface="Open Sans" panose="020B0606030504020204" pitchFamily="34" charset="0"/>
            </a:endParaRPr>
          </a:p>
          <a:p>
            <a:pPr lvl="1">
              <a:lnSpc>
                <a:spcPct val="120000"/>
              </a:lnSpc>
            </a:pPr>
            <a:endParaRPr lang="en-US" sz="2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4" name="Picture 6" descr="Image result for biocom festival of science and engineering">
            <a:extLst>
              <a:ext uri="{FF2B5EF4-FFF2-40B4-BE49-F238E27FC236}">
                <a16:creationId xmlns:a16="http://schemas.microsoft.com/office/drawing/2014/main" id="{66D273B9-4EE8-4AF7-8814-6AB17D9E6A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952" y="5401826"/>
            <a:ext cx="2691395" cy="16915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Offices: CPPS Funding</a:t>
            </a:r>
          </a:p>
        </p:txBody>
      </p:sp>
      <p:sp>
        <p:nvSpPr>
          <p:cNvPr id="5" name="TextBox 4"/>
          <p:cNvSpPr txBox="1"/>
          <p:nvPr/>
        </p:nvSpPr>
        <p:spPr>
          <a:xfrm>
            <a:off x="354262" y="1041832"/>
            <a:ext cx="9021750" cy="954107"/>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Community Projects, Programs and Services (CPPS) Funding Program</a:t>
            </a:r>
          </a:p>
        </p:txBody>
      </p:sp>
      <p:sp>
        <p:nvSpPr>
          <p:cNvPr id="6" name="TextBox 5"/>
          <p:cNvSpPr txBox="1"/>
          <p:nvPr/>
        </p:nvSpPr>
        <p:spPr>
          <a:xfrm>
            <a:off x="354262" y="1995939"/>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Background</a:t>
            </a:r>
          </a:p>
        </p:txBody>
      </p:sp>
      <p:pic>
        <p:nvPicPr>
          <p:cNvPr id="10" name="Picture 9">
            <a:extLst>
              <a:ext uri="{FF2B5EF4-FFF2-40B4-BE49-F238E27FC236}">
                <a16:creationId xmlns:a16="http://schemas.microsoft.com/office/drawing/2014/main" id="{2B064F94-0333-436C-9B07-905344F62A04}"/>
              </a:ext>
            </a:extLst>
          </p:cNvPr>
          <p:cNvPicPr>
            <a:picLocks noChangeAspect="1"/>
          </p:cNvPicPr>
          <p:nvPr/>
        </p:nvPicPr>
        <p:blipFill rotWithShape="1">
          <a:blip r:embed="rId6"/>
          <a:srcRect l="5067"/>
          <a:stretch/>
        </p:blipFill>
        <p:spPr>
          <a:xfrm>
            <a:off x="1293778" y="5401826"/>
            <a:ext cx="3078452" cy="1686978"/>
          </a:xfrm>
          <a:prstGeom prst="rect">
            <a:avLst/>
          </a:prstGeom>
        </p:spPr>
      </p:pic>
    </p:spTree>
    <p:extLst>
      <p:ext uri="{BB962C8B-B14F-4D97-AF65-F5344CB8AC3E}">
        <p14:creationId xmlns:p14="http://schemas.microsoft.com/office/powerpoint/2010/main" val="72654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FY23 Council Office Funding Available </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86760"/>
            <a:ext cx="8019467" cy="461665"/>
          </a:xfrm>
          <a:prstGeom prst="rect">
            <a:avLst/>
          </a:prstGeom>
          <a:noFill/>
        </p:spPr>
        <p:txBody>
          <a:bodyPr wrap="square" rtlCol="0">
            <a:spAutoFit/>
          </a:bodyPr>
          <a:lstStyle/>
          <a:p>
            <a:pPr lvl="0" defTabSz="806867">
              <a:defRPr/>
            </a:pPr>
            <a:r>
              <a:rPr lang="en-US" sz="2400" kern="1200" dirty="0">
                <a:solidFill>
                  <a:srgbClr val="ED7D31"/>
                </a:solidFill>
                <a:latin typeface="Open Sans Semibold" panose="020B0706030804020204" pitchFamily="34" charset="0"/>
                <a:ea typeface="Open Sans Semibold" panose="020B0706030804020204" pitchFamily="34" charset="0"/>
                <a:cs typeface="Open Sans Semibold" panose="020B0706030804020204" pitchFamily="34" charset="0"/>
              </a:rPr>
              <a:t>Funding Summary</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sp>
        <p:nvSpPr>
          <p:cNvPr id="3" name="TextBox 2">
            <a:extLst>
              <a:ext uri="{FF2B5EF4-FFF2-40B4-BE49-F238E27FC236}">
                <a16:creationId xmlns:a16="http://schemas.microsoft.com/office/drawing/2014/main" id="{3602724C-A1D8-4268-B1AF-EB94D578E2F5}"/>
              </a:ext>
            </a:extLst>
          </p:cNvPr>
          <p:cNvSpPr txBox="1"/>
          <p:nvPr/>
        </p:nvSpPr>
        <p:spPr>
          <a:xfrm>
            <a:off x="1513469" y="1975423"/>
            <a:ext cx="6212548" cy="584775"/>
          </a:xfrm>
          <a:prstGeom prst="rect">
            <a:avLst/>
          </a:prstGeom>
          <a:noFill/>
        </p:spPr>
        <p:txBody>
          <a:bodyPr wrap="square" rtlCol="0">
            <a:spAutoFit/>
          </a:bodyPr>
          <a:lstStyle/>
          <a:p>
            <a:pPr algn="ctr"/>
            <a:r>
              <a:rPr lang="en-US" sz="3200" b="1" dirty="0"/>
              <a:t>FY23 CPPS Total Funds</a:t>
            </a:r>
            <a:r>
              <a:rPr lang="en-US" sz="3200" dirty="0"/>
              <a:t>: $1,683,767</a:t>
            </a:r>
          </a:p>
        </p:txBody>
      </p:sp>
      <p:sp>
        <p:nvSpPr>
          <p:cNvPr id="11" name="TextBox 10">
            <a:extLst>
              <a:ext uri="{FF2B5EF4-FFF2-40B4-BE49-F238E27FC236}">
                <a16:creationId xmlns:a16="http://schemas.microsoft.com/office/drawing/2014/main" id="{4A0F0BC8-3AC4-4097-BBAE-8DE142F3F5D1}"/>
              </a:ext>
            </a:extLst>
          </p:cNvPr>
          <p:cNvSpPr txBox="1"/>
          <p:nvPr/>
        </p:nvSpPr>
        <p:spPr>
          <a:xfrm>
            <a:off x="2063275" y="3232463"/>
            <a:ext cx="5151118" cy="1836400"/>
          </a:xfrm>
          <a:prstGeom prst="rect">
            <a:avLst/>
          </a:prstGeom>
          <a:noFill/>
          <a:ln>
            <a:solidFill>
              <a:srgbClr val="FFC000"/>
            </a:solidFill>
          </a:ln>
        </p:spPr>
        <p:txBody>
          <a:bodyPr wrap="square" rtlCol="0">
            <a:spAutoFit/>
          </a:bodyPr>
          <a:lstStyle/>
          <a:p>
            <a:pPr>
              <a:spcBef>
                <a:spcPts val="400"/>
              </a:spcBef>
            </a:pPr>
            <a:r>
              <a:rPr lang="en-US" sz="2000" u="sng" dirty="0">
                <a:latin typeface="Open Sans" panose="020B0606030504020204" pitchFamily="34" charset="0"/>
                <a:ea typeface="Open Sans" panose="020B0606030504020204" pitchFamily="34" charset="0"/>
                <a:cs typeface="Open Sans" panose="020B0606030504020204" pitchFamily="34" charset="0"/>
              </a:rPr>
              <a:t>CPPS Funds:</a:t>
            </a:r>
          </a:p>
          <a:p>
            <a:pPr marL="285750" indent="-285750">
              <a:spcBef>
                <a:spcPts val="4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Contracts</a:t>
            </a:r>
          </a:p>
          <a:p>
            <a:pPr marL="285750" indent="-285750">
              <a:spcBef>
                <a:spcPts val="4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Transfer Memorandum:</a:t>
            </a:r>
          </a:p>
          <a:p>
            <a:pPr marL="742950" lvl="1" indent="-285750">
              <a:spcBef>
                <a:spcPts val="4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City Departments</a:t>
            </a:r>
          </a:p>
          <a:p>
            <a:pPr marL="742950" lvl="1" indent="-285750">
              <a:spcBef>
                <a:spcPts val="4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Capital Improvement Projects (CIP)</a:t>
            </a:r>
          </a:p>
        </p:txBody>
      </p:sp>
      <p:pic>
        <p:nvPicPr>
          <p:cNvPr id="14" name="Picture 2" descr="Related image">
            <a:extLst>
              <a:ext uri="{FF2B5EF4-FFF2-40B4-BE49-F238E27FC236}">
                <a16:creationId xmlns:a16="http://schemas.microsoft.com/office/drawing/2014/main" id="{F5B917C4-ACA6-4A9D-9A5B-5A6E7B76F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906" y="5212203"/>
            <a:ext cx="4765856" cy="18443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1F5798-0330-47F7-BA7D-74FF0B42C06D}"/>
              </a:ext>
            </a:extLst>
          </p:cNvPr>
          <p:cNvSpPr txBox="1"/>
          <p:nvPr/>
        </p:nvSpPr>
        <p:spPr>
          <a:xfrm>
            <a:off x="1513469" y="2560198"/>
            <a:ext cx="2743200" cy="369332"/>
          </a:xfrm>
          <a:prstGeom prst="rect">
            <a:avLst/>
          </a:prstGeom>
          <a:noFill/>
        </p:spPr>
        <p:txBody>
          <a:bodyPr wrap="square" rtlCol="0">
            <a:spAutoFit/>
          </a:bodyPr>
          <a:lstStyle/>
          <a:p>
            <a:r>
              <a:rPr lang="en-US" i="1" dirty="0">
                <a:latin typeface="Open Sans" panose="020B0606030504020204" pitchFamily="34" charset="0"/>
                <a:ea typeface="Open Sans" panose="020B0606030504020204" pitchFamily="34" charset="0"/>
                <a:cs typeface="Open Sans" panose="020B0606030504020204" pitchFamily="34" charset="0"/>
              </a:rPr>
              <a:t>*87% increase over FY22</a:t>
            </a:r>
          </a:p>
        </p:txBody>
      </p:sp>
    </p:spTree>
    <p:extLst>
      <p:ext uri="{BB962C8B-B14F-4D97-AF65-F5344CB8AC3E}">
        <p14:creationId xmlns:p14="http://schemas.microsoft.com/office/powerpoint/2010/main" val="327676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FY23 Council Office Funding Available </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86760"/>
            <a:ext cx="8019467" cy="461665"/>
          </a:xfrm>
          <a:prstGeom prst="rect">
            <a:avLst/>
          </a:prstGeom>
          <a:noFill/>
        </p:spPr>
        <p:txBody>
          <a:bodyPr wrap="square" rtlCol="0">
            <a:spAutoFit/>
          </a:bodyPr>
          <a:lstStyle/>
          <a:p>
            <a:pPr lvl="0" defTabSz="806867">
              <a:defRPr/>
            </a:pPr>
            <a:r>
              <a:rPr lang="en-US" sz="2400" kern="1200" dirty="0">
                <a:solidFill>
                  <a:srgbClr val="ED7D31"/>
                </a:solidFill>
                <a:latin typeface="Open Sans Semibold" panose="020B0706030804020204" pitchFamily="34" charset="0"/>
                <a:ea typeface="Open Sans Semibold" panose="020B0706030804020204" pitchFamily="34" charset="0"/>
                <a:cs typeface="Open Sans Semibold" panose="020B0706030804020204" pitchFamily="34" charset="0"/>
              </a:rPr>
              <a:t>Funding Summary</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sp>
        <p:nvSpPr>
          <p:cNvPr id="7" name="TextBox 6">
            <a:extLst>
              <a:ext uri="{FF2B5EF4-FFF2-40B4-BE49-F238E27FC236}">
                <a16:creationId xmlns:a16="http://schemas.microsoft.com/office/drawing/2014/main" id="{92BABD6E-092B-42C7-9716-69B4967B3AD6}"/>
              </a:ext>
            </a:extLst>
          </p:cNvPr>
          <p:cNvSpPr txBox="1"/>
          <p:nvPr/>
        </p:nvSpPr>
        <p:spPr>
          <a:xfrm>
            <a:off x="362531" y="2550028"/>
            <a:ext cx="9411664" cy="46103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150" b="1" dirty="0"/>
              <a:t>District 1- </a:t>
            </a:r>
            <a:r>
              <a:rPr lang="en-US" sz="2150" dirty="0"/>
              <a:t>Councilmember Joe LaCava</a:t>
            </a:r>
            <a:r>
              <a:rPr lang="en-US" sz="2150" b="1" dirty="0"/>
              <a:t>: $150,000</a:t>
            </a:r>
          </a:p>
          <a:p>
            <a:pPr marL="285750" indent="-285750">
              <a:lnSpc>
                <a:spcPct val="150000"/>
              </a:lnSpc>
              <a:buFont typeface="Arial" panose="020B0604020202020204" pitchFamily="34" charset="0"/>
              <a:buChar char="•"/>
            </a:pPr>
            <a:r>
              <a:rPr lang="en-US" sz="2150" b="1" dirty="0"/>
              <a:t>District 2-</a:t>
            </a:r>
            <a:r>
              <a:rPr lang="en-US" sz="2150" dirty="0"/>
              <a:t> Councilmember Jennifer Campbell</a:t>
            </a:r>
            <a:r>
              <a:rPr lang="en-US" sz="2150" b="1" dirty="0"/>
              <a:t>: $150,000</a:t>
            </a:r>
          </a:p>
          <a:p>
            <a:pPr marL="285750" indent="-285750">
              <a:lnSpc>
                <a:spcPct val="150000"/>
              </a:lnSpc>
              <a:buFont typeface="Arial" panose="020B0604020202020204" pitchFamily="34" charset="0"/>
              <a:buChar char="•"/>
            </a:pPr>
            <a:r>
              <a:rPr lang="en-US" sz="2150" b="1" dirty="0"/>
              <a:t>District 3- </a:t>
            </a:r>
            <a:r>
              <a:rPr lang="en-US" sz="2150" dirty="0"/>
              <a:t>Councilmember Stephen Whitburn</a:t>
            </a:r>
            <a:r>
              <a:rPr lang="en-US" sz="2150" b="1" dirty="0"/>
              <a:t>: $150,000</a:t>
            </a:r>
          </a:p>
          <a:p>
            <a:pPr marL="285750" indent="-285750">
              <a:lnSpc>
                <a:spcPct val="150000"/>
              </a:lnSpc>
              <a:buFont typeface="Arial" panose="020B0604020202020204" pitchFamily="34" charset="0"/>
              <a:buChar char="•"/>
            </a:pPr>
            <a:r>
              <a:rPr lang="en-US" sz="2150" b="1" dirty="0"/>
              <a:t>District 4- </a:t>
            </a:r>
            <a:r>
              <a:rPr lang="en-US" sz="2150" dirty="0"/>
              <a:t>Council President Pro Tem Monica Montgomery Steppe</a:t>
            </a:r>
            <a:r>
              <a:rPr lang="en-US" sz="2150" b="1" dirty="0"/>
              <a:t>: $150,000</a:t>
            </a:r>
          </a:p>
          <a:p>
            <a:pPr marL="285750" indent="-285750">
              <a:lnSpc>
                <a:spcPct val="150000"/>
              </a:lnSpc>
              <a:buFont typeface="Arial" panose="020B0604020202020204" pitchFamily="34" charset="0"/>
              <a:buChar char="•"/>
            </a:pPr>
            <a:r>
              <a:rPr lang="en-US" sz="2150" b="1" dirty="0"/>
              <a:t>District 5- </a:t>
            </a:r>
            <a:r>
              <a:rPr lang="en-US" sz="2150" dirty="0"/>
              <a:t>Councilmember Marni von Wilpert:</a:t>
            </a:r>
            <a:r>
              <a:rPr lang="en-US" sz="2150" b="1" dirty="0"/>
              <a:t> $150,000</a:t>
            </a:r>
          </a:p>
          <a:p>
            <a:pPr marL="285750" indent="-285750">
              <a:lnSpc>
                <a:spcPct val="150000"/>
              </a:lnSpc>
              <a:buFont typeface="Arial" panose="020B0604020202020204" pitchFamily="34" charset="0"/>
              <a:buChar char="•"/>
            </a:pPr>
            <a:r>
              <a:rPr lang="en-US" sz="2150" b="1" dirty="0"/>
              <a:t>District 6- </a:t>
            </a:r>
            <a:r>
              <a:rPr lang="en-US" sz="2150" dirty="0"/>
              <a:t>Councilmember Chris Cate</a:t>
            </a:r>
            <a:r>
              <a:rPr lang="en-US" sz="2150" b="1" dirty="0"/>
              <a:t>: $326,972</a:t>
            </a:r>
          </a:p>
          <a:p>
            <a:pPr marL="285750" indent="-285750">
              <a:lnSpc>
                <a:spcPct val="150000"/>
              </a:lnSpc>
              <a:buFont typeface="Arial" panose="020B0604020202020204" pitchFamily="34" charset="0"/>
              <a:buChar char="•"/>
            </a:pPr>
            <a:r>
              <a:rPr lang="en-US" sz="2150" b="1" dirty="0"/>
              <a:t>District 7- </a:t>
            </a:r>
            <a:r>
              <a:rPr lang="en-US" sz="2150" dirty="0"/>
              <a:t>Councilmember Raul Campillo</a:t>
            </a:r>
            <a:r>
              <a:rPr lang="en-US" sz="2150" b="1" dirty="0"/>
              <a:t>: $150,000</a:t>
            </a:r>
          </a:p>
          <a:p>
            <a:pPr marL="285750" indent="-285750">
              <a:lnSpc>
                <a:spcPct val="150000"/>
              </a:lnSpc>
              <a:buFont typeface="Arial" panose="020B0604020202020204" pitchFamily="34" charset="0"/>
              <a:buChar char="•"/>
            </a:pPr>
            <a:r>
              <a:rPr lang="en-US" sz="2150" b="1" dirty="0"/>
              <a:t>District 8- </a:t>
            </a:r>
            <a:r>
              <a:rPr lang="en-US" sz="2150" dirty="0"/>
              <a:t>Councilmember Vivian Moreno</a:t>
            </a:r>
            <a:r>
              <a:rPr lang="en-US" sz="2150" b="1" dirty="0"/>
              <a:t>: $306,795</a:t>
            </a:r>
          </a:p>
          <a:p>
            <a:pPr marL="285750" indent="-285750">
              <a:lnSpc>
                <a:spcPct val="150000"/>
              </a:lnSpc>
              <a:buFont typeface="Arial" panose="020B0604020202020204" pitchFamily="34" charset="0"/>
              <a:buChar char="•"/>
            </a:pPr>
            <a:r>
              <a:rPr lang="en-US" sz="2150" b="1" dirty="0"/>
              <a:t>District 9- </a:t>
            </a:r>
            <a:r>
              <a:rPr lang="en-US" sz="2150" dirty="0"/>
              <a:t>Council President Sean Elo-Rivera</a:t>
            </a:r>
            <a:r>
              <a:rPr lang="en-US" sz="2150" b="1" dirty="0"/>
              <a:t>: $150,000</a:t>
            </a:r>
          </a:p>
        </p:txBody>
      </p:sp>
      <p:sp>
        <p:nvSpPr>
          <p:cNvPr id="8" name="TextBox 7">
            <a:extLst>
              <a:ext uri="{FF2B5EF4-FFF2-40B4-BE49-F238E27FC236}">
                <a16:creationId xmlns:a16="http://schemas.microsoft.com/office/drawing/2014/main" id="{0E3D644A-CDE4-4960-A48C-11C57F8ADFDA}"/>
              </a:ext>
            </a:extLst>
          </p:cNvPr>
          <p:cNvSpPr txBox="1"/>
          <p:nvPr/>
        </p:nvSpPr>
        <p:spPr>
          <a:xfrm>
            <a:off x="1717517" y="1983831"/>
            <a:ext cx="6623366" cy="584775"/>
          </a:xfrm>
          <a:prstGeom prst="rect">
            <a:avLst/>
          </a:prstGeom>
          <a:noFill/>
        </p:spPr>
        <p:txBody>
          <a:bodyPr wrap="square" rtlCol="0">
            <a:spAutoFit/>
          </a:bodyPr>
          <a:lstStyle/>
          <a:p>
            <a:pPr algn="ctr"/>
            <a:r>
              <a:rPr lang="en-US" sz="3200" b="1" dirty="0"/>
              <a:t>FY23 CPPS Total Funds:</a:t>
            </a:r>
            <a:r>
              <a:rPr lang="en-US" sz="3200" dirty="0"/>
              <a:t> $1,683,767</a:t>
            </a:r>
          </a:p>
        </p:txBody>
      </p:sp>
    </p:spTree>
    <p:extLst>
      <p:ext uri="{BB962C8B-B14F-4D97-AF65-F5344CB8AC3E}">
        <p14:creationId xmlns:p14="http://schemas.microsoft.com/office/powerpoint/2010/main" val="303968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CPPS Funding Program </a:t>
            </a:r>
          </a:p>
        </p:txBody>
      </p:sp>
      <p:sp>
        <p:nvSpPr>
          <p:cNvPr id="6" name="TextBox 5"/>
          <p:cNvSpPr txBox="1"/>
          <p:nvPr/>
        </p:nvSpPr>
        <p:spPr>
          <a:xfrm>
            <a:off x="354262" y="1574680"/>
            <a:ext cx="8764338" cy="461665"/>
          </a:xfrm>
          <a:prstGeom prst="rect">
            <a:avLst/>
          </a:prstGeom>
          <a:noFill/>
        </p:spPr>
        <p:txBody>
          <a:bodyPr wrap="square" rtlCol="0">
            <a:spAutoFit/>
          </a:bodyPr>
          <a:lstStyle/>
          <a:p>
            <a:r>
              <a:rPr lang="en-US" sz="2400" dirty="0">
                <a:solidFill>
                  <a:srgbClr val="ED7D31"/>
                </a:solidFill>
                <a:latin typeface="Open Sans Semibold" panose="020B0706030804020204" pitchFamily="34" charset="0"/>
                <a:ea typeface="Open Sans Semibold" panose="020B0706030804020204" pitchFamily="34" charset="0"/>
                <a:cs typeface="Open Sans Semibold" panose="020B0706030804020204" pitchFamily="34" charset="0"/>
              </a:rPr>
              <a:t>Fiscal Year 2023 Schedule </a:t>
            </a:r>
            <a:endParaRPr lang="en-US" sz="1400" dirty="0"/>
          </a:p>
        </p:txBody>
      </p:sp>
      <p:sp>
        <p:nvSpPr>
          <p:cNvPr id="7" name="Content Placeholder 2">
            <a:extLst>
              <a:ext uri="{FF2B5EF4-FFF2-40B4-BE49-F238E27FC236}">
                <a16:creationId xmlns:a16="http://schemas.microsoft.com/office/drawing/2014/main" id="{4F262936-0222-4C2F-9738-E2B1A8FB7A9C}"/>
              </a:ext>
            </a:extLst>
          </p:cNvPr>
          <p:cNvSpPr txBox="1">
            <a:spLocks/>
          </p:cNvSpPr>
          <p:nvPr/>
        </p:nvSpPr>
        <p:spPr>
          <a:xfrm>
            <a:off x="354262" y="2272557"/>
            <a:ext cx="9137204" cy="4690218"/>
          </a:xfrm>
          <a:prstGeom prst="rect">
            <a:avLst/>
          </a:prstGeom>
        </p:spPr>
        <p:txBody>
          <a:bodyPr vert="horz" lIns="91440" tIns="45720" rIns="91440" bIns="45720" rtlCol="0">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02920" lvl="1" indent="0">
              <a:lnSpc>
                <a:spcPct val="100000"/>
              </a:lnSpc>
              <a:spcBef>
                <a:spcPts val="0"/>
              </a:spcBef>
              <a:buNone/>
            </a:pPr>
            <a:endParaRPr lang="en-US" sz="1560" dirty="0">
              <a:latin typeface="Open Sans" panose="020B0606030504020204" pitchFamily="34" charset="0"/>
              <a:ea typeface="Open Sans" panose="020B0606030504020204" pitchFamily="34" charset="0"/>
              <a:cs typeface="Open Sans" panose="020B0606030504020204" pitchFamily="34" charset="0"/>
            </a:endParaRPr>
          </a:p>
          <a:p>
            <a:pPr marL="502920" lvl="1" indent="0">
              <a:lnSpc>
                <a:spcPct val="100000"/>
              </a:lnSpc>
              <a:spcBef>
                <a:spcPts val="0"/>
              </a:spcBef>
              <a:buNone/>
            </a:pPr>
            <a:endParaRPr lang="en-US" sz="96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CCAAA131-0CF1-4749-9BB7-99D92E3381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0820" y="2710371"/>
            <a:ext cx="1640646" cy="1640646"/>
          </a:xfrm>
          <a:prstGeom prst="rect">
            <a:avLst/>
          </a:prstGeom>
        </p:spPr>
      </p:pic>
      <p:pic>
        <p:nvPicPr>
          <p:cNvPr id="3" name="Picture 2">
            <a:extLst>
              <a:ext uri="{FF2B5EF4-FFF2-40B4-BE49-F238E27FC236}">
                <a16:creationId xmlns:a16="http://schemas.microsoft.com/office/drawing/2014/main" id="{C1F9F0D4-8759-411A-AC35-5C448312F4B8}"/>
              </a:ext>
            </a:extLst>
          </p:cNvPr>
          <p:cNvPicPr>
            <a:picLocks noChangeAspect="1"/>
          </p:cNvPicPr>
          <p:nvPr/>
        </p:nvPicPr>
        <p:blipFill>
          <a:blip r:embed="rId6"/>
          <a:stretch>
            <a:fillRect/>
          </a:stretch>
        </p:blipFill>
        <p:spPr>
          <a:xfrm>
            <a:off x="566934" y="2272557"/>
            <a:ext cx="7027587" cy="4690218"/>
          </a:xfrm>
          <a:prstGeom prst="rect">
            <a:avLst/>
          </a:prstGeom>
        </p:spPr>
      </p:pic>
    </p:spTree>
    <p:extLst>
      <p:ext uri="{BB962C8B-B14F-4D97-AF65-F5344CB8AC3E}">
        <p14:creationId xmlns:p14="http://schemas.microsoft.com/office/powerpoint/2010/main" val="404441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9" name="Rectangle 8">
            <a:extLst>
              <a:ext uri="{FF2B5EF4-FFF2-40B4-BE49-F238E27FC236}">
                <a16:creationId xmlns:a16="http://schemas.microsoft.com/office/drawing/2014/main" id="{B6A96468-5F3E-44D4-BF55-D420FE8D2C52}"/>
              </a:ext>
            </a:extLst>
          </p:cNvPr>
          <p:cNvSpPr/>
          <p:nvPr/>
        </p:nvSpPr>
        <p:spPr>
          <a:xfrm>
            <a:off x="362531" y="1898925"/>
            <a:ext cx="8924343" cy="4031873"/>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Project/program/service must serve a lawful public purpose and </a:t>
            </a:r>
            <a:r>
              <a:rPr lang="en-US" sz="2400" b="1" dirty="0">
                <a:latin typeface="Open Sans" panose="020B0606030504020204" pitchFamily="34" charset="0"/>
                <a:ea typeface="Open Sans" panose="020B0606030504020204" pitchFamily="34" charset="0"/>
                <a:cs typeface="Open Sans" panose="020B0606030504020204" pitchFamily="34" charset="0"/>
              </a:rPr>
              <a:t>be open and</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latin typeface="Open Sans" panose="020B0606030504020204" pitchFamily="34" charset="0"/>
                <a:ea typeface="Open Sans" panose="020B0606030504020204" pitchFamily="34" charset="0"/>
                <a:cs typeface="Open Sans" panose="020B0606030504020204" pitchFamily="34" charset="0"/>
              </a:rPr>
              <a:t>cost-free</a:t>
            </a:r>
            <a:r>
              <a:rPr lang="en-US" sz="2400" dirty="0">
                <a:latin typeface="Open Sans" panose="020B0606030504020204" pitchFamily="34" charset="0"/>
                <a:ea typeface="Open Sans" panose="020B0606030504020204" pitchFamily="34" charset="0"/>
                <a:cs typeface="Open Sans" panose="020B0606030504020204" pitchFamily="34" charset="0"/>
              </a:rPr>
              <a:t> to the public.</a:t>
            </a:r>
          </a:p>
          <a:p>
            <a:pPr marL="285750" indent="-285750">
              <a:spcBef>
                <a:spcPts val="600"/>
              </a:spcBef>
              <a:spcAft>
                <a:spcPts val="6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CPPS funds </a:t>
            </a:r>
            <a:r>
              <a:rPr lang="en-US" sz="2400" b="1" dirty="0">
                <a:latin typeface="Open Sans" panose="020B0606030504020204" pitchFamily="34" charset="0"/>
                <a:ea typeface="Open Sans" panose="020B0606030504020204" pitchFamily="34" charset="0"/>
                <a:cs typeface="Open Sans" panose="020B0606030504020204" pitchFamily="34" charset="0"/>
              </a:rPr>
              <a:t>cannot</a:t>
            </a:r>
            <a:r>
              <a:rPr lang="en-US" sz="2400" dirty="0">
                <a:latin typeface="Open Sans" panose="020B0606030504020204" pitchFamily="34" charset="0"/>
                <a:ea typeface="Open Sans" panose="020B0606030504020204" pitchFamily="34" charset="0"/>
                <a:cs typeface="Open Sans" panose="020B0606030504020204" pitchFamily="34" charset="0"/>
              </a:rPr>
              <a:t> be used for food, beverages, travel, private purposes, political, religious, or fundraising activities.</a:t>
            </a:r>
          </a:p>
          <a:p>
            <a:pPr marL="285750" indent="-285750">
              <a:spcBef>
                <a:spcPts val="600"/>
              </a:spcBef>
              <a:spcAft>
                <a:spcPts val="6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Project/program/service </a:t>
            </a:r>
            <a:r>
              <a:rPr lang="en-US" sz="2400" b="1" dirty="0">
                <a:latin typeface="Open Sans" panose="020B0606030504020204" pitchFamily="34" charset="0"/>
                <a:ea typeface="Open Sans" panose="020B0606030504020204" pitchFamily="34" charset="0"/>
                <a:cs typeface="Open Sans" panose="020B0606030504020204" pitchFamily="34" charset="0"/>
              </a:rPr>
              <a:t>must occur</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latin typeface="Open Sans" panose="020B0606030504020204" pitchFamily="34" charset="0"/>
                <a:ea typeface="Open Sans" panose="020B0606030504020204" pitchFamily="34" charset="0"/>
                <a:cs typeface="Open Sans" panose="020B0606030504020204" pitchFamily="34" charset="0"/>
              </a:rPr>
              <a:t>AND be spent </a:t>
            </a:r>
            <a:r>
              <a:rPr lang="en-US" sz="2400" dirty="0">
                <a:latin typeface="Open Sans" panose="020B0606030504020204" pitchFamily="34" charset="0"/>
                <a:ea typeface="Open Sans" panose="020B0606030504020204" pitchFamily="34" charset="0"/>
                <a:cs typeface="Open Sans" panose="020B0606030504020204" pitchFamily="34" charset="0"/>
              </a:rPr>
              <a:t>within the fiscal year (</a:t>
            </a:r>
            <a:r>
              <a:rPr lang="en-US" sz="2400" b="1" u="sng"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July 1, 2022 – June 30, 2023)</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285750" indent="-285750">
              <a:spcBef>
                <a:spcPts val="600"/>
              </a:spcBef>
              <a:spcAft>
                <a:spcPts val="600"/>
              </a:spcAft>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CPPS funds should be considered a one-time resource</a:t>
            </a:r>
            <a:r>
              <a:rPr lang="en-US" sz="2400" dirty="0">
                <a:latin typeface="Open Sans" panose="020B0606030504020204" pitchFamily="34" charset="0"/>
                <a:ea typeface="Open Sans" panose="020B0606030504020204" pitchFamily="34" charset="0"/>
                <a:cs typeface="Open Sans" panose="020B0606030504020204" pitchFamily="34" charset="0"/>
              </a:rPr>
              <a:t>.</a:t>
            </a:r>
          </a:p>
          <a:p>
            <a:pPr marL="285750" indent="-285750">
              <a:spcBef>
                <a:spcPts val="600"/>
              </a:spcBef>
              <a:spcAft>
                <a:spcPts val="600"/>
              </a:spcAft>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CPPS</a:t>
            </a: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Arial"/>
              </a:rPr>
              <a:t> </a:t>
            </a: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Funding Program </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26360"/>
            <a:ext cx="8019467" cy="461665"/>
          </a:xfrm>
          <a:prstGeom prst="rect">
            <a:avLst/>
          </a:prstGeom>
          <a:noFill/>
        </p:spPr>
        <p:txBody>
          <a:bodyPr wrap="square" rtlCol="0">
            <a:spAutoFit/>
          </a:bodyPr>
          <a:lstStyle/>
          <a:p>
            <a:pPr lvl="0" defTabSz="806867">
              <a:defRPr/>
            </a:pPr>
            <a:r>
              <a:rPr lang="en-US" sz="2400" kern="1200" dirty="0">
                <a:solidFill>
                  <a:srgbClr val="ED7D31"/>
                </a:solidFill>
                <a:latin typeface="Open Sans Semibold" panose="020B0706030804020204" pitchFamily="34" charset="0"/>
                <a:ea typeface="Open Sans Semibold" panose="020B0706030804020204" pitchFamily="34" charset="0"/>
                <a:cs typeface="Open Sans Semibold" panose="020B0706030804020204" pitchFamily="34" charset="0"/>
              </a:rPr>
              <a:t>Program Reminders &amp; Council Policy Review </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pic>
        <p:nvPicPr>
          <p:cNvPr id="15" name="Picture 14">
            <a:extLst>
              <a:ext uri="{FF2B5EF4-FFF2-40B4-BE49-F238E27FC236}">
                <a16:creationId xmlns:a16="http://schemas.microsoft.com/office/drawing/2014/main" id="{28B57220-4156-4357-B187-AA786B03F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67" y="5986979"/>
            <a:ext cx="4397908" cy="1205311"/>
          </a:xfrm>
          <a:prstGeom prst="rect">
            <a:avLst/>
          </a:prstGeom>
        </p:spPr>
      </p:pic>
      <p:pic>
        <p:nvPicPr>
          <p:cNvPr id="16" name="Picture 15">
            <a:extLst>
              <a:ext uri="{FF2B5EF4-FFF2-40B4-BE49-F238E27FC236}">
                <a16:creationId xmlns:a16="http://schemas.microsoft.com/office/drawing/2014/main" id="{51CB890A-3952-4CA0-BC12-85140655848A}"/>
              </a:ext>
            </a:extLst>
          </p:cNvPr>
          <p:cNvPicPr>
            <a:picLocks noChangeAspect="1"/>
          </p:cNvPicPr>
          <p:nvPr/>
        </p:nvPicPr>
        <p:blipFill rotWithShape="1">
          <a:blip r:embed="rId5">
            <a:extLst>
              <a:ext uri="{28A0092B-C50C-407E-A947-70E740481C1C}">
                <a14:useLocalDpi xmlns:a14="http://schemas.microsoft.com/office/drawing/2010/main" val="0"/>
              </a:ext>
            </a:extLst>
          </a:blip>
          <a:srcRect t="13879" b="19221"/>
          <a:stretch/>
        </p:blipFill>
        <p:spPr>
          <a:xfrm>
            <a:off x="5029200" y="5981981"/>
            <a:ext cx="3895725" cy="1226735"/>
          </a:xfrm>
          <a:prstGeom prst="rect">
            <a:avLst/>
          </a:prstGeom>
        </p:spPr>
      </p:pic>
    </p:spTree>
    <p:extLst>
      <p:ext uri="{BB962C8B-B14F-4D97-AF65-F5344CB8AC3E}">
        <p14:creationId xmlns:p14="http://schemas.microsoft.com/office/powerpoint/2010/main" val="26858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9" name="Rectangle 8">
            <a:extLst>
              <a:ext uri="{FF2B5EF4-FFF2-40B4-BE49-F238E27FC236}">
                <a16:creationId xmlns:a16="http://schemas.microsoft.com/office/drawing/2014/main" id="{B6A96468-5F3E-44D4-BF55-D420FE8D2C52}"/>
              </a:ext>
            </a:extLst>
          </p:cNvPr>
          <p:cNvSpPr/>
          <p:nvPr/>
        </p:nvSpPr>
        <p:spPr>
          <a:xfrm>
            <a:off x="362531" y="1938167"/>
            <a:ext cx="9364399" cy="4401205"/>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CPPS funds are paid on a </a:t>
            </a:r>
            <a:r>
              <a:rPr lang="en-US" sz="2000" b="1" dirty="0">
                <a:latin typeface="Open Sans" panose="020B0606030504020204" pitchFamily="34" charset="0"/>
                <a:ea typeface="Open Sans" panose="020B0606030504020204" pitchFamily="34" charset="0"/>
                <a:cs typeface="Open Sans" panose="020B0606030504020204" pitchFamily="34" charset="0"/>
              </a:rPr>
              <a:t>reimbursement</a:t>
            </a:r>
            <a:r>
              <a:rPr lang="en-US" sz="2000" dirty="0">
                <a:latin typeface="Open Sans" panose="020B0606030504020204" pitchFamily="34" charset="0"/>
                <a:ea typeface="Open Sans" panose="020B0606030504020204" pitchFamily="34" charset="0"/>
                <a:cs typeface="Open Sans" panose="020B0606030504020204" pitchFamily="34" charset="0"/>
              </a:rPr>
              <a:t> basis only.</a:t>
            </a:r>
          </a:p>
          <a:p>
            <a:pPr marL="742950" lvl="1" indent="-285750">
              <a:spcBef>
                <a:spcPts val="600"/>
              </a:spcBef>
              <a:spcAft>
                <a:spcPts val="600"/>
              </a:spcAft>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Organizations are only eligible to receive reimbursement for expenses originally identified in their applications.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Expect payment </a:t>
            </a:r>
            <a:r>
              <a:rPr lang="en-US" sz="2000" b="1" dirty="0">
                <a:latin typeface="Open Sans" panose="020B0606030504020204" pitchFamily="34" charset="0"/>
                <a:ea typeface="Open Sans" panose="020B0606030504020204" pitchFamily="34" charset="0"/>
                <a:cs typeface="Open Sans" panose="020B0606030504020204" pitchFamily="34" charset="0"/>
              </a:rPr>
              <a:t>up to two months </a:t>
            </a:r>
            <a:r>
              <a:rPr lang="en-US" sz="2000" dirty="0">
                <a:latin typeface="Open Sans" panose="020B0606030504020204" pitchFamily="34" charset="0"/>
                <a:ea typeface="Open Sans" panose="020B0606030504020204" pitchFamily="34" charset="0"/>
                <a:cs typeface="Open Sans" panose="020B0606030504020204" pitchFamily="34" charset="0"/>
              </a:rPr>
              <a:t>after reimbursement documentation has been submitted. </a:t>
            </a:r>
          </a:p>
          <a:p>
            <a:pPr marL="285750" indent="-28575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Funding awards are at the </a:t>
            </a:r>
            <a:r>
              <a:rPr lang="en-US" sz="2000" b="1" dirty="0">
                <a:latin typeface="Open Sans" panose="020B0606030504020204" pitchFamily="34" charset="0"/>
                <a:ea typeface="Open Sans" panose="020B0606030504020204" pitchFamily="34" charset="0"/>
                <a:cs typeface="Open Sans" panose="020B0606030504020204" pitchFamily="34" charset="0"/>
              </a:rPr>
              <a:t>discretion</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of Council Offices</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742950" lvl="1" indent="-28575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If funding recipient chooses to give recognition for funds received, it shall recognize the City of San Diego, not individual Councilmembers or Council Districts. </a:t>
            </a:r>
          </a:p>
          <a:p>
            <a:pPr marL="285750" indent="-28575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Applications are due </a:t>
            </a:r>
            <a:r>
              <a:rPr lang="en-US" sz="2000" b="1" dirty="0">
                <a:latin typeface="Open Sans" panose="020B0606030504020204" pitchFamily="34" charset="0"/>
                <a:ea typeface="Open Sans" panose="020B0606030504020204" pitchFamily="34" charset="0"/>
                <a:cs typeface="Open Sans" panose="020B0606030504020204" pitchFamily="34" charset="0"/>
              </a:rPr>
              <a:t>July 31, 2022</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marL="742950" lvl="1" indent="-285750">
              <a:spcBef>
                <a:spcPts val="600"/>
              </a:spcBef>
              <a:spcAft>
                <a:spcPts val="600"/>
              </a:spcAft>
              <a:buFont typeface="Arial" panose="020B0604020202020204" pitchFamily="34" charset="0"/>
              <a:buChar char="•"/>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CPPS</a:t>
            </a: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Arial"/>
              </a:rPr>
              <a:t> </a:t>
            </a: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Funding Program </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26360"/>
            <a:ext cx="8019467" cy="461665"/>
          </a:xfrm>
          <a:prstGeom prst="rect">
            <a:avLst/>
          </a:prstGeom>
          <a:noFill/>
        </p:spPr>
        <p:txBody>
          <a:bodyPr wrap="square" rtlCol="0">
            <a:spAutoFit/>
          </a:bodyPr>
          <a:lstStyle/>
          <a:p>
            <a:pPr lvl="0" defTabSz="806867">
              <a:defRPr/>
            </a:pPr>
            <a:r>
              <a:rPr lang="en-US" sz="2400" kern="1200" dirty="0">
                <a:solidFill>
                  <a:srgbClr val="ED7D31"/>
                </a:solidFill>
                <a:latin typeface="Open Sans Semibold" panose="020B0706030804020204" pitchFamily="34" charset="0"/>
                <a:ea typeface="Open Sans Semibold" panose="020B0706030804020204" pitchFamily="34" charset="0"/>
                <a:cs typeface="Open Sans Semibold" panose="020B0706030804020204" pitchFamily="34" charset="0"/>
              </a:rPr>
              <a:t>Program Reminders &amp; Council Policy Review </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pic>
        <p:nvPicPr>
          <p:cNvPr id="17" name="Picture 16">
            <a:extLst>
              <a:ext uri="{FF2B5EF4-FFF2-40B4-BE49-F238E27FC236}">
                <a16:creationId xmlns:a16="http://schemas.microsoft.com/office/drawing/2014/main" id="{0D74FFC0-A47C-4B7A-831E-7BCC1D8A4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67" y="5986979"/>
            <a:ext cx="4397908" cy="1205311"/>
          </a:xfrm>
          <a:prstGeom prst="rect">
            <a:avLst/>
          </a:prstGeom>
        </p:spPr>
      </p:pic>
      <p:pic>
        <p:nvPicPr>
          <p:cNvPr id="18" name="Picture 17">
            <a:extLst>
              <a:ext uri="{FF2B5EF4-FFF2-40B4-BE49-F238E27FC236}">
                <a16:creationId xmlns:a16="http://schemas.microsoft.com/office/drawing/2014/main" id="{5EE21B88-8C30-4615-A692-640BEF650342}"/>
              </a:ext>
            </a:extLst>
          </p:cNvPr>
          <p:cNvPicPr>
            <a:picLocks noChangeAspect="1"/>
          </p:cNvPicPr>
          <p:nvPr/>
        </p:nvPicPr>
        <p:blipFill rotWithShape="1">
          <a:blip r:embed="rId5">
            <a:extLst>
              <a:ext uri="{28A0092B-C50C-407E-A947-70E740481C1C}">
                <a14:useLocalDpi xmlns:a14="http://schemas.microsoft.com/office/drawing/2010/main" val="0"/>
              </a:ext>
            </a:extLst>
          </a:blip>
          <a:srcRect t="13879" b="19221"/>
          <a:stretch/>
        </p:blipFill>
        <p:spPr>
          <a:xfrm>
            <a:off x="5029200" y="5981981"/>
            <a:ext cx="3895725" cy="1226735"/>
          </a:xfrm>
          <a:prstGeom prst="rect">
            <a:avLst/>
          </a:prstGeom>
        </p:spPr>
      </p:pic>
    </p:spTree>
    <p:extLst>
      <p:ext uri="{BB962C8B-B14F-4D97-AF65-F5344CB8AC3E}">
        <p14:creationId xmlns:p14="http://schemas.microsoft.com/office/powerpoint/2010/main" val="331050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62" y="2082761"/>
            <a:ext cx="9544118" cy="3145270"/>
          </a:xfrm>
        </p:spPr>
        <p:txBody>
          <a:bodyPr>
            <a:noAutofit/>
          </a:bodyPr>
          <a:lstStyle/>
          <a:p>
            <a:pPr>
              <a:lnSpc>
                <a:spcPct val="120000"/>
              </a:lnSpc>
            </a:pPr>
            <a:r>
              <a:rPr lang="en-US" sz="1800" b="1" dirty="0">
                <a:latin typeface="Open Sans" panose="020B0606030504020204" pitchFamily="34" charset="0"/>
                <a:ea typeface="Open Sans" panose="020B0606030504020204" pitchFamily="34" charset="0"/>
                <a:cs typeface="Open Sans" panose="020B0606030504020204" pitchFamily="34" charset="0"/>
              </a:rPr>
              <a:t>Meals-on-Wheels Greater San Diego, Inc.</a:t>
            </a:r>
            <a:r>
              <a:rPr lang="en-US" sz="1800" dirty="0">
                <a:latin typeface="Open Sans" panose="020B0606030504020204" pitchFamily="34" charset="0"/>
                <a:ea typeface="Open Sans" panose="020B0606030504020204" pitchFamily="34" charset="0"/>
                <a:cs typeface="Open Sans" panose="020B0606030504020204" pitchFamily="34" charset="0"/>
              </a:rPr>
              <a:t>: Web Redesign</a:t>
            </a:r>
          </a:p>
          <a:p>
            <a:pPr>
              <a:lnSpc>
                <a:spcPct val="120000"/>
              </a:lnSpc>
            </a:pPr>
            <a:r>
              <a:rPr lang="en-US" sz="1800" b="1" dirty="0">
                <a:latin typeface="Open Sans" panose="020B0606030504020204" pitchFamily="34" charset="0"/>
                <a:ea typeface="Open Sans" panose="020B0606030504020204" pitchFamily="34" charset="0"/>
                <a:cs typeface="Open Sans" panose="020B0606030504020204" pitchFamily="34" charset="0"/>
              </a:rPr>
              <a:t>Urban Corps of San Diego: </a:t>
            </a:r>
            <a:r>
              <a:rPr lang="en-US" sz="1800" dirty="0">
                <a:latin typeface="Open Sans" panose="020B0606030504020204" pitchFamily="34" charset="0"/>
                <a:ea typeface="Open Sans" panose="020B0606030504020204" pitchFamily="34" charset="0"/>
                <a:cs typeface="Open Sans" panose="020B0606030504020204" pitchFamily="34" charset="0"/>
              </a:rPr>
              <a:t>Council District 4 Weed Abatement</a:t>
            </a:r>
          </a:p>
          <a:p>
            <a:pPr>
              <a:lnSpc>
                <a:spcPct val="120000"/>
              </a:lnSpc>
            </a:pPr>
            <a:r>
              <a:rPr lang="en-US" sz="1800" b="1" dirty="0">
                <a:latin typeface="Open Sans" panose="020B0606030504020204" pitchFamily="34" charset="0"/>
                <a:ea typeface="Open Sans" panose="020B0606030504020204" pitchFamily="34" charset="0"/>
                <a:cs typeface="Open Sans" panose="020B0606030504020204" pitchFamily="34" charset="0"/>
              </a:rPr>
              <a:t>The San Diego River Park Foundation: </a:t>
            </a:r>
            <a:r>
              <a:rPr lang="en-US" sz="1800" dirty="0">
                <a:latin typeface="Open Sans" panose="020B0606030504020204" pitchFamily="34" charset="0"/>
                <a:ea typeface="Open Sans" panose="020B0606030504020204" pitchFamily="34" charset="0"/>
                <a:cs typeface="Open Sans" panose="020B0606030504020204" pitchFamily="34" charset="0"/>
              </a:rPr>
              <a:t>Monarch Butterfly Engagement Program</a:t>
            </a:r>
          </a:p>
          <a:p>
            <a:pPr>
              <a:lnSpc>
                <a:spcPct val="120000"/>
              </a:lnSpc>
            </a:pPr>
            <a:r>
              <a:rPr lang="en-US" sz="1800" b="1" dirty="0">
                <a:latin typeface="Open Sans" panose="020B0606030504020204" pitchFamily="34" charset="0"/>
                <a:ea typeface="Open Sans" panose="020B0606030504020204" pitchFamily="34" charset="0"/>
                <a:cs typeface="Open Sans" panose="020B0606030504020204" pitchFamily="34" charset="0"/>
              </a:rPr>
              <a:t>Mira Mesa Town Council, Inc.: </a:t>
            </a:r>
            <a:r>
              <a:rPr lang="en-US" sz="1800" dirty="0">
                <a:latin typeface="Open Sans" panose="020B0606030504020204" pitchFamily="34" charset="0"/>
                <a:ea typeface="Open Sans" panose="020B0606030504020204" pitchFamily="34" charset="0"/>
                <a:cs typeface="Open Sans" panose="020B0606030504020204" pitchFamily="34" charset="0"/>
              </a:rPr>
              <a:t>Banner Redesign</a:t>
            </a:r>
          </a:p>
          <a:p>
            <a:pPr>
              <a:lnSpc>
                <a:spcPct val="120000"/>
              </a:lnSpc>
            </a:pPr>
            <a:r>
              <a:rPr lang="en-US" sz="1800" b="1" dirty="0">
                <a:latin typeface="Open Sans" panose="020B0606030504020204" pitchFamily="34" charset="0"/>
                <a:ea typeface="Open Sans" panose="020B0606030504020204" pitchFamily="34" charset="0"/>
                <a:cs typeface="Open Sans" panose="020B0606030504020204" pitchFamily="34" charset="0"/>
              </a:rPr>
              <a:t>MANA de San Diego: </a:t>
            </a:r>
            <a:r>
              <a:rPr lang="en-US" sz="1800" dirty="0">
                <a:latin typeface="Open Sans" panose="020B0606030504020204" pitchFamily="34" charset="0"/>
                <a:ea typeface="Open Sans" panose="020B0606030504020204" pitchFamily="34" charset="0"/>
                <a:cs typeface="Open Sans" panose="020B0606030504020204" pitchFamily="34" charset="0"/>
              </a:rPr>
              <a:t>Tias Program for Latina Success</a:t>
            </a:r>
          </a:p>
          <a:p>
            <a:pPr>
              <a:lnSpc>
                <a:spcPct val="120000"/>
              </a:lnSpc>
            </a:pPr>
            <a:r>
              <a:rPr lang="en-US" sz="1800" b="1" dirty="0">
                <a:latin typeface="Open Sans" panose="020B0606030504020204" pitchFamily="34" charset="0"/>
                <a:ea typeface="Open Sans" panose="020B0606030504020204" pitchFamily="34" charset="0"/>
                <a:cs typeface="Open Sans" panose="020B0606030504020204" pitchFamily="34" charset="0"/>
              </a:rPr>
              <a:t>CTC Foundation, Inc.: </a:t>
            </a:r>
            <a:r>
              <a:rPr lang="en-US" sz="1800" dirty="0">
                <a:latin typeface="Open Sans" panose="020B0606030504020204" pitchFamily="34" charset="0"/>
                <a:ea typeface="Open Sans" panose="020B0606030504020204" pitchFamily="34" charset="0"/>
                <a:cs typeface="Open Sans" panose="020B0606030504020204" pitchFamily="34" charset="0"/>
              </a:rPr>
              <a:t>Clairemont Holiday Party</a:t>
            </a: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lvl="1">
              <a:lnSpc>
                <a:spcPct val="120000"/>
              </a:lnSpc>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lvl="1">
              <a:lnSpc>
                <a:spcPct val="120000"/>
              </a:lnSpc>
            </a:pP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4" name="Picture 6" descr="Image result for biocom festival of science and engineering">
            <a:extLst>
              <a:ext uri="{FF2B5EF4-FFF2-40B4-BE49-F238E27FC236}">
                <a16:creationId xmlns:a16="http://schemas.microsoft.com/office/drawing/2014/main" id="{66D273B9-4EE8-4AF7-8814-6AB17D9E6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080" y="5076758"/>
            <a:ext cx="3297185" cy="2072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Offices: CPPS Funding</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CPPS Projects/Programs/Services</a:t>
            </a:r>
          </a:p>
        </p:txBody>
      </p:sp>
      <p:sp>
        <p:nvSpPr>
          <p:cNvPr id="6" name="TextBox 5"/>
          <p:cNvSpPr txBox="1"/>
          <p:nvPr/>
        </p:nvSpPr>
        <p:spPr>
          <a:xfrm>
            <a:off x="354228" y="1565052"/>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Examples from FY22</a:t>
            </a:r>
          </a:p>
        </p:txBody>
      </p:sp>
      <p:pic>
        <p:nvPicPr>
          <p:cNvPr id="10" name="Picture 9">
            <a:extLst>
              <a:ext uri="{FF2B5EF4-FFF2-40B4-BE49-F238E27FC236}">
                <a16:creationId xmlns:a16="http://schemas.microsoft.com/office/drawing/2014/main" id="{2B064F94-0333-436C-9B07-905344F62A04}"/>
              </a:ext>
            </a:extLst>
          </p:cNvPr>
          <p:cNvPicPr>
            <a:picLocks noChangeAspect="1"/>
          </p:cNvPicPr>
          <p:nvPr/>
        </p:nvPicPr>
        <p:blipFill rotWithShape="1">
          <a:blip r:embed="rId5"/>
          <a:srcRect l="5067"/>
          <a:stretch/>
        </p:blipFill>
        <p:spPr>
          <a:xfrm>
            <a:off x="354262" y="5069490"/>
            <a:ext cx="3794828" cy="2079549"/>
          </a:xfrm>
          <a:prstGeom prst="rect">
            <a:avLst/>
          </a:prstGeom>
        </p:spPr>
      </p:pic>
    </p:spTree>
    <p:extLst>
      <p:ext uri="{BB962C8B-B14F-4D97-AF65-F5344CB8AC3E}">
        <p14:creationId xmlns:p14="http://schemas.microsoft.com/office/powerpoint/2010/main" val="366128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Contracting with the City of San Diego</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Application Process</a:t>
            </a:r>
          </a:p>
        </p:txBody>
      </p:sp>
      <p:sp>
        <p:nvSpPr>
          <p:cNvPr id="6" name="TextBox 5"/>
          <p:cNvSpPr txBox="1"/>
          <p:nvPr/>
        </p:nvSpPr>
        <p:spPr>
          <a:xfrm>
            <a:off x="340927" y="1586214"/>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CPPS Funding Application</a:t>
            </a:r>
          </a:p>
        </p:txBody>
      </p:sp>
      <p:sp>
        <p:nvSpPr>
          <p:cNvPr id="4" name="Content Placeholder 3">
            <a:extLst>
              <a:ext uri="{FF2B5EF4-FFF2-40B4-BE49-F238E27FC236}">
                <a16:creationId xmlns:a16="http://schemas.microsoft.com/office/drawing/2014/main" id="{22B44E00-2CE6-4F0E-9009-AC94B39A09BB}"/>
              </a:ext>
            </a:extLst>
          </p:cNvPr>
          <p:cNvSpPr>
            <a:spLocks noGrp="1"/>
          </p:cNvSpPr>
          <p:nvPr>
            <p:ph idx="1"/>
          </p:nvPr>
        </p:nvSpPr>
        <p:spPr/>
        <p:txBody>
          <a:bodyPr/>
          <a:lstStyle/>
          <a:p>
            <a:pPr marL="0" indent="0">
              <a:buNone/>
            </a:pPr>
            <a:r>
              <a:rPr lang="en-US" dirty="0"/>
              <a:t> </a:t>
            </a:r>
          </a:p>
        </p:txBody>
      </p:sp>
      <p:sp>
        <p:nvSpPr>
          <p:cNvPr id="3" name="TextBox 2">
            <a:extLst>
              <a:ext uri="{FF2B5EF4-FFF2-40B4-BE49-F238E27FC236}">
                <a16:creationId xmlns:a16="http://schemas.microsoft.com/office/drawing/2014/main" id="{DEE7162D-3EF6-4DBC-96AD-B89A5FBC0F64}"/>
              </a:ext>
            </a:extLst>
          </p:cNvPr>
          <p:cNvSpPr txBox="1"/>
          <p:nvPr/>
        </p:nvSpPr>
        <p:spPr>
          <a:xfrm>
            <a:off x="-152402" y="2209962"/>
            <a:ext cx="7734301" cy="5262979"/>
          </a:xfrm>
          <a:prstGeom prst="rect">
            <a:avLst/>
          </a:prstGeom>
          <a:noFill/>
        </p:spPr>
        <p:txBody>
          <a:bodyPr wrap="square" rtlCol="0">
            <a:spAutoFit/>
          </a:bodyPr>
          <a:lstStyle/>
          <a:p>
            <a:pPr lvl="1"/>
            <a:r>
              <a:rPr lang="en-US" sz="2400" b="1" dirty="0">
                <a:latin typeface="Open Sans" panose="020B0606030504020204" pitchFamily="34" charset="0"/>
                <a:ea typeface="Open Sans" panose="020B0606030504020204" pitchFamily="34" charset="0"/>
                <a:cs typeface="Open Sans" panose="020B0606030504020204" pitchFamily="34" charset="0"/>
              </a:rPr>
              <a:t>Reminders: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Use </a:t>
            </a:r>
            <a:r>
              <a:rPr lang="en-US" sz="2400" dirty="0">
                <a:latin typeface="Open Sans" panose="020B0606030504020204" pitchFamily="34" charset="0"/>
                <a:ea typeface="Open Sans" panose="020B0606030504020204" pitchFamily="34" charset="0"/>
                <a:cs typeface="Open Sans" panose="020B0606030504020204" pitchFamily="34" charset="0"/>
                <a:hlinkClick r:id="rId4"/>
              </a:rPr>
              <a:t>CPPS Application Instructions</a:t>
            </a:r>
            <a:r>
              <a:rPr lang="en-US" sz="2400" dirty="0">
                <a:latin typeface="Open Sans" panose="020B0606030504020204" pitchFamily="34" charset="0"/>
                <a:ea typeface="Open Sans" panose="020B0606030504020204" pitchFamily="34" charset="0"/>
                <a:cs typeface="Open Sans" panose="020B0606030504020204" pitchFamily="34" charset="0"/>
              </a:rPr>
              <a:t> as a guide. </a:t>
            </a: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Multiple applications pertaining to different projects </a:t>
            </a:r>
            <a:r>
              <a:rPr lang="en-US" sz="2400" b="1" dirty="0">
                <a:latin typeface="Open Sans" panose="020B0606030504020204" pitchFamily="34" charset="0"/>
                <a:ea typeface="Open Sans" panose="020B0606030504020204" pitchFamily="34" charset="0"/>
                <a:cs typeface="Open Sans" panose="020B0606030504020204" pitchFamily="34" charset="0"/>
              </a:rPr>
              <a:t>are permitted.</a:t>
            </a:r>
          </a:p>
          <a:p>
            <a:pPr lvl="1"/>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1200150" lvl="2"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Only one project/program/service allowed per application.</a:t>
            </a:r>
          </a:p>
          <a:p>
            <a:pPr marL="1200150" lvl="2"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May apply for funding from multiple offices.</a:t>
            </a:r>
          </a:p>
          <a:p>
            <a:pPr marL="1200150" lvl="2" indent="-28575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Demonstrate that the project/program/service is </a:t>
            </a:r>
            <a:r>
              <a:rPr lang="en-US" sz="2400" b="1" dirty="0">
                <a:latin typeface="Open Sans" panose="020B0606030504020204" pitchFamily="34" charset="0"/>
                <a:ea typeface="Open Sans" panose="020B0606030504020204" pitchFamily="34" charset="0"/>
                <a:cs typeface="Open Sans" panose="020B0606030504020204" pitchFamily="34" charset="0"/>
              </a:rPr>
              <a:t>open to the public and provides a public purpose.</a:t>
            </a:r>
          </a:p>
          <a:p>
            <a:pPr marL="742950" lvl="1" indent="-28575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Related image">
            <a:extLst>
              <a:ext uri="{FF2B5EF4-FFF2-40B4-BE49-F238E27FC236}">
                <a16:creationId xmlns:a16="http://schemas.microsoft.com/office/drawing/2014/main" id="{38D4D841-74AF-4E27-942A-CF91A7687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899" y="3305122"/>
            <a:ext cx="2325230" cy="245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955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F9B910701EF4A9ECD120BFB647DBD" ma:contentTypeVersion="0" ma:contentTypeDescription="Create a new document." ma:contentTypeScope="" ma:versionID="f85ca659edc0ba62ecb7d69431e271ce">
  <xsd:schema xmlns:xsd="http://www.w3.org/2001/XMLSchema" xmlns:xs="http://www.w3.org/2001/XMLSchema" xmlns:p="http://schemas.microsoft.com/office/2006/metadata/properties" xmlns:ns2="a1435c4e-884a-411d-b670-ef9087f23026" targetNamespace="http://schemas.microsoft.com/office/2006/metadata/properties" ma:root="true" ma:fieldsID="cb53e686af4a1a54b1848617f72a7c0c" ns2:_="">
    <xsd:import namespace="a1435c4e-884a-411d-b670-ef9087f2302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35c4e-884a-411d-b670-ef9087f230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1435c4e-884a-411d-b670-ef9087f23026">FEWKK76CWERH-11-7</_dlc_DocId>
    <_dlc_DocIdUrl xmlns="a1435c4e-884a-411d-b670-ef9087f23026">
      <Url>http://cityhub/dept/comm/c/design/_layouts/15/DocIdRedir.aspx?ID=FEWKK76CWERH-11-7</Url>
      <Description>FEWKK76CWERH-11-7</Description>
    </_dlc_DocIdUrl>
  </documentManagement>
</p:properties>
</file>

<file path=customXml/itemProps1.xml><?xml version="1.0" encoding="utf-8"?>
<ds:datastoreItem xmlns:ds="http://schemas.openxmlformats.org/officeDocument/2006/customXml" ds:itemID="{7EACBE76-82F9-4922-AA13-648E92FCA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35c4e-884a-411d-b670-ef9087f230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06EB91-1464-44FF-8E40-7FF1B8F68330}">
  <ds:schemaRefs>
    <ds:schemaRef ds:uri="http://schemas.microsoft.com/sharepoint/events"/>
  </ds:schemaRefs>
</ds:datastoreItem>
</file>

<file path=customXml/itemProps3.xml><?xml version="1.0" encoding="utf-8"?>
<ds:datastoreItem xmlns:ds="http://schemas.openxmlformats.org/officeDocument/2006/customXml" ds:itemID="{C4F39B40-3124-4D5C-8323-302BC6223783}">
  <ds:schemaRefs>
    <ds:schemaRef ds:uri="http://schemas.microsoft.com/sharepoint/v3/contenttype/forms"/>
  </ds:schemaRefs>
</ds:datastoreItem>
</file>

<file path=customXml/itemProps4.xml><?xml version="1.0" encoding="utf-8"?>
<ds:datastoreItem xmlns:ds="http://schemas.openxmlformats.org/officeDocument/2006/customXml" ds:itemID="{8FB267E2-3535-4E25-AD4C-CB638B93B2CB}">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a1435c4e-884a-411d-b670-ef9087f2302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5319</TotalTime>
  <Words>2599</Words>
  <Application>Microsoft Office PowerPoint</Application>
  <PresentationFormat>Custom</PresentationFormat>
  <Paragraphs>267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Merriweather</vt:lpstr>
      <vt:lpstr>Open Sans</vt:lpstr>
      <vt:lpstr>Open Sans Semibold</vt:lpstr>
      <vt:lpstr>Office Theme</vt:lpstr>
      <vt:lpstr>Fiscal Year 2023</vt:lpstr>
      <vt:lpstr>Partnering with the City Council Offices: CPPS Funding</vt:lpstr>
      <vt:lpstr>Contracting with the City of San Diego</vt:lpstr>
      <vt:lpstr>Contracting with the City of San Diego</vt:lpstr>
      <vt:lpstr>Contracting with the City of San Diego</vt:lpstr>
      <vt:lpstr>Contracting with the City of San Diego</vt:lpstr>
      <vt:lpstr>Contracting with the City of San Diego</vt:lpstr>
      <vt:lpstr>Partnering with the City Council Offices: CPPS Funding</vt:lpstr>
      <vt:lpstr>Contracting with the City of San Diego</vt:lpstr>
      <vt:lpstr>Contracting with the City of San Diego</vt:lpstr>
      <vt:lpstr>Contracting with the City of San Diego</vt:lpstr>
      <vt:lpstr>Contracting with the City of San Diego</vt:lpstr>
      <vt:lpstr>Contracting with the City of San Diego</vt:lpstr>
      <vt:lpstr>Contracting with the City of San Diego</vt:lpstr>
      <vt:lpstr>Contracting with the City of San Diego</vt:lpstr>
      <vt:lpstr>Contracting with the City of San Diego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Figuracion, Amor</dc:creator>
  <cp:lastModifiedBy>Bielecki, Malachi</cp:lastModifiedBy>
  <cp:revision>178</cp:revision>
  <cp:lastPrinted>2022-06-28T18:16:50Z</cp:lastPrinted>
  <dcterms:created xsi:type="dcterms:W3CDTF">2016-01-12T16:55:21Z</dcterms:created>
  <dcterms:modified xsi:type="dcterms:W3CDTF">2022-07-13T22:54:09Z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154bc741-a538-4b9f-b1a9-b2fdc83cf30a</vt:lpwstr>
  </property>
  <property fmtid="{D5CDD505-2E9C-101B-9397-08002B2CF9AE}" pid="3" name="ContentTypeId">
    <vt:lpwstr>0x010100E1CF9B910701EF4A9ECD120BFB647DBD</vt:lpwstr>
  </property>
</Properties>
</file>