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handoutMasterIdLst>
    <p:handoutMasterId r:id="rId20"/>
  </p:handoutMasterIdLst>
  <p:sldIdLst>
    <p:sldId id="304" r:id="rId6"/>
    <p:sldId id="305" r:id="rId7"/>
    <p:sldId id="306" r:id="rId8"/>
    <p:sldId id="307" r:id="rId9"/>
    <p:sldId id="308" r:id="rId10"/>
    <p:sldId id="309" r:id="rId11"/>
    <p:sldId id="310" r:id="rId12"/>
    <p:sldId id="311" r:id="rId13"/>
    <p:sldId id="312" r:id="rId14"/>
    <p:sldId id="313" r:id="rId15"/>
    <p:sldId id="314" r:id="rId16"/>
    <p:sldId id="289" r:id="rId17"/>
    <p:sldId id="315" r:id="rId18"/>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09" autoAdjust="0"/>
    <p:restoredTop sz="69330" autoAdjust="0"/>
  </p:normalViewPr>
  <p:slideViewPr>
    <p:cSldViewPr snapToGrid="0">
      <p:cViewPr varScale="1">
        <p:scale>
          <a:sx n="41" d="100"/>
          <a:sy n="41" d="100"/>
        </p:scale>
        <p:origin x="1268" y="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78128-51A0-4858-8F60-23EBC73C699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99A537-A24A-439D-9B79-9858B77669C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4E1A4F9-B6AF-4967-9D3A-77F58F0F028F}" type="datetimeFigureOut">
              <a:rPr lang="en-US" smtClean="0"/>
              <a:t>4/25/2023</a:t>
            </a:fld>
            <a:endParaRPr lang="en-US"/>
          </a:p>
        </p:txBody>
      </p:sp>
      <p:sp>
        <p:nvSpPr>
          <p:cNvPr id="4" name="Footer Placeholder 3">
            <a:extLst>
              <a:ext uri="{FF2B5EF4-FFF2-40B4-BE49-F238E27FC236}">
                <a16:creationId xmlns:a16="http://schemas.microsoft.com/office/drawing/2014/main" id="{8CAA367D-332C-4AB0-8213-174486B460E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14B463-33D2-49F7-9BBB-B208D12BCA4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2F5CACB-078C-416D-AC9F-D78C54F9D575}" type="slidenum">
              <a:rPr lang="en-US" smtClean="0"/>
              <a:t>‹#›</a:t>
            </a:fld>
            <a:endParaRPr lang="en-US"/>
          </a:p>
        </p:txBody>
      </p:sp>
    </p:spTree>
    <p:extLst>
      <p:ext uri="{BB962C8B-B14F-4D97-AF65-F5344CB8AC3E}">
        <p14:creationId xmlns:p14="http://schemas.microsoft.com/office/powerpoint/2010/main" val="396579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AEFA1AE-C3D4-4C82-906F-CA5F9861AB4F}" type="datetimeFigureOut">
              <a:rPr lang="en-US" smtClean="0"/>
              <a:t>4/25/2023</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A3F721-858F-4D26-8BEA-F86379D2590D}" type="slidenum">
              <a:rPr lang="en-US" smtClean="0"/>
              <a:t>‹#›</a:t>
            </a:fld>
            <a:endParaRPr lang="en-US"/>
          </a:p>
        </p:txBody>
      </p:sp>
    </p:spTree>
    <p:extLst>
      <p:ext uri="{BB962C8B-B14F-4D97-AF65-F5344CB8AC3E}">
        <p14:creationId xmlns:p14="http://schemas.microsoft.com/office/powerpoint/2010/main" val="394382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my name is Malachi Bielecki and I’m a Grants Coordinator for Council Administration here at the City of San Diego. My colleague Abigail Edwards and I are here to tell you a little bit about the ACCF program for Fiscal Year 2023 and we are also here to answer any of your questions at the end of the presentation.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73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for some reminders and policy review. ACCF funds </a:t>
            </a:r>
            <a:r>
              <a:rPr lang="en-US" sz="1200" b="1" kern="1200" dirty="0">
                <a:solidFill>
                  <a:schemeClr val="tx1"/>
                </a:solidFill>
                <a:effectLst/>
                <a:latin typeface="+mn-lt"/>
                <a:ea typeface="+mn-ea"/>
                <a:cs typeface="+mn-cs"/>
              </a:rPr>
              <a:t>cannot </a:t>
            </a:r>
            <a:r>
              <a:rPr lang="en-US" sz="1200" kern="1200" dirty="0">
                <a:solidFill>
                  <a:schemeClr val="tx1"/>
                </a:solidFill>
                <a:effectLst/>
                <a:latin typeface="+mn-lt"/>
                <a:ea typeface="+mn-ea"/>
                <a:cs typeface="+mn-cs"/>
              </a:rPr>
              <a:t>be used for food, beverages, travel, private purposes, political, religious, or fundraising activities. The minimum funding allocation is $1,500 and no matching is required with the funds, however, the availability of matching funds may be considered by the Council Office reviewing the application. Additionally, ACCF funds should be considered a one-time resource.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776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Funds may be granted to provide organizational support or specific project/event support, If a recipient chooses to give recognition for their funding award, it shall recognize the City of San Diego, not individual Councilmembers nor individual Council Districts. And finally, applications are due on June 30th, 2023.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649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you can see here, the same reimbursement documentation is required, similar to the CPPS process. A completed reimbursement form and supplemental documentation will be required in order to receive your reimbursement. Again, all expenses must have been purchased within the fiscal year and documentation are due non later than July 31</a:t>
            </a:r>
            <a:r>
              <a:rPr lang="en-US" b="1" baseline="30000" dirty="0"/>
              <a:t>st</a:t>
            </a:r>
            <a:r>
              <a:rPr lang="en-US" b="1" dirty="0"/>
              <a:t>, 2024. After reimbursement documentation has been submitted and reviewed, then the City will issue the checks. Mailed checks can take 30-90 days to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45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Bielecki: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85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First, we’ll go over some background on the allocations. City Council ACCF allocations are awarded to nonprofit organizations and public agencies for the purpose of promoting local arts and culture. Generally, organizations receive ACCF allocations for programs, projects, or events that add to the cultural and artistic experience of both residents and visitors to the City of San Diego.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58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allocations are administered jointly by City Council Administration and Commission for Arts and Culture staff. Funding is awarded strictly at the discretion of City Councilmembers. And all recipients of ACCF City Council allocations will submit an application for review and enter into an agreement with the 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95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annual funding levels of ACCF City Council allocations are subject to the amount of Transient Occupancy Tax (or TOT) allocated to each Councilmember in the budget for a given fiscal year. Within the budget, ACCF funding is a line item within the City’s Special Promotional Programs section. And finally, ACCF City Council allocations are governed by Council Policy 100-23.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94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we’ll look at the application process. There are two different ways for organizations to apply for ACCF. If the organization has received a CCSD or OSP award for this fiscal year, then an abbreviated application will be made available on June1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Should the applicant be selected by a Council Office, their OSP or CCSD agreement will be amended to account for the additional funds. Please note that this means that organizations can only use this allocation for the original purposes identified in their OSP or CCSD agreement.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55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Alternatively, if your organization does not have a CCSD or OSP agreement for the fiscal year, a full application will be made available on June1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and you will need to provide full documentation. For those organizations that applied for CPPS, this will be a very similar process.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65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Above you can see the schedule for those completing a full application for ACCF City Council allocations. What you see here is not relevant to those with CCSD or OSP awards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application period is from June1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to </a:t>
            </a:r>
            <a:r>
              <a:rPr lang="en-US" sz="1200" kern="1200" dirty="0" err="1">
                <a:solidFill>
                  <a:schemeClr val="tx1"/>
                </a:solidFill>
                <a:effectLst/>
                <a:latin typeface="+mn-lt"/>
                <a:ea typeface="+mn-ea"/>
                <a:cs typeface="+mn-cs"/>
              </a:rPr>
              <a:t>june</a:t>
            </a:r>
            <a:r>
              <a:rPr lang="en-US" sz="1200" kern="1200" dirty="0">
                <a:solidFill>
                  <a:schemeClr val="tx1"/>
                </a:solidFill>
                <a:effectLst/>
                <a:latin typeface="+mn-lt"/>
                <a:ea typeface="+mn-ea"/>
                <a:cs typeface="+mn-cs"/>
              </a:rPr>
              <a:t> 30th and we anticipate recipients will be announced in September. After awards have been announce organizations who </a:t>
            </a:r>
            <a:r>
              <a:rPr lang="en-US" sz="1200" kern="1200" dirty="0" err="1">
                <a:solidFill>
                  <a:schemeClr val="tx1"/>
                </a:solidFill>
                <a:effectLst/>
                <a:latin typeface="+mn-lt"/>
                <a:ea typeface="+mn-ea"/>
                <a:cs typeface="+mn-cs"/>
              </a:rPr>
              <a:t>recievd</a:t>
            </a:r>
            <a:r>
              <a:rPr lang="en-US" sz="1200" kern="1200" dirty="0">
                <a:solidFill>
                  <a:schemeClr val="tx1"/>
                </a:solidFill>
                <a:effectLst/>
                <a:latin typeface="+mn-lt"/>
                <a:ea typeface="+mn-ea"/>
                <a:cs typeface="+mn-cs"/>
              </a:rPr>
              <a:t> additionally funding for their CCSD or OSP awards will then follow the Commission for arts and cultures schedule.  Please remember that ACCF City Council allocations are on a reimbursement basis only. your organization will have to pay expenses up front and you will receive reimbursement towards the end of the fiscal year.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2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above are some examples of organizations who received ACCF City Council allocations in fiscal year 2019. More examples of previous projects and services are available to view on the ACCF website.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73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FY24 budget will be approved at Council in late June, however above are the proposed funds we are anticipating for this year. Each office is expecting to receive $50,000 according to the Mayor’s proposed budget. However, this could change.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3F721-858F-4D26-8BEA-F86379D259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69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21869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11465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55103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68D38-7081-47D1-9A76-D93F2A79BEBB}"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282944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468D38-7081-47D1-9A76-D93F2A79BEBB}"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72226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468D38-7081-47D1-9A76-D93F2A79BEBB}"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3394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468D38-7081-47D1-9A76-D93F2A79BEBB}"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65644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468D38-7081-47D1-9A76-D93F2A79BEBB}"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42340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68D38-7081-47D1-9A76-D93F2A79BEBB}"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28718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68005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2468D38-7081-47D1-9A76-D93F2A79BEBB}"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CBB43-4EE7-4AE0-A011-CC9052827149}" type="slidenum">
              <a:rPr lang="en-US" smtClean="0"/>
              <a:t>‹#›</a:t>
            </a:fld>
            <a:endParaRPr lang="en-US"/>
          </a:p>
        </p:txBody>
      </p:sp>
    </p:spTree>
    <p:extLst>
      <p:ext uri="{BB962C8B-B14F-4D97-AF65-F5344CB8AC3E}">
        <p14:creationId xmlns:p14="http://schemas.microsoft.com/office/powerpoint/2010/main" val="312606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2468D38-7081-47D1-9A76-D93F2A79BEBB}" type="datetimeFigureOut">
              <a:rPr lang="en-US" smtClean="0"/>
              <a:t>4/25/2023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0FCBB43-4EE7-4AE0-A011-CC9052827149}" type="slidenum">
              <a:rPr lang="en-US" smtClean="0"/>
              <a:t>‹#›</a:t>
            </a:fld>
            <a:endParaRPr lang="en-US"/>
          </a:p>
        </p:txBody>
      </p:sp>
    </p:spTree>
    <p:extLst>
      <p:ext uri="{BB962C8B-B14F-4D97-AF65-F5344CB8AC3E}">
        <p14:creationId xmlns:p14="http://schemas.microsoft.com/office/powerpoint/2010/main" val="471666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3.jpeg"/><Relationship Id="rId5" Type="http://schemas.openxmlformats.org/officeDocument/2006/relationships/image" Target="../media/image6.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jpeg"/><Relationship Id="rId5" Type="http://schemas.openxmlformats.org/officeDocument/2006/relationships/image" Target="../media/image6.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5.png"/><Relationship Id="rId5" Type="http://schemas.openxmlformats.org/officeDocument/2006/relationships/image" Target="../media/image6.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andiego.gov/citycouncil/cpps" TargetMode="External"/><Relationship Id="rId13" Type="http://schemas.openxmlformats.org/officeDocument/2006/relationships/hyperlink" Target="mailto:Mbielecki@sandiego.gov" TargetMode="External"/><Relationship Id="rId3" Type="http://schemas.openxmlformats.org/officeDocument/2006/relationships/slideLayout" Target="../slideLayouts/slideLayout2.xml"/><Relationship Id="rId7" Type="http://schemas.openxmlformats.org/officeDocument/2006/relationships/hyperlink" Target="https://www.sandiego.gov/mayor" TargetMode="External"/><Relationship Id="rId12" Type="http://schemas.openxmlformats.org/officeDocument/2006/relationships/hyperlink" Target="mailto:CPPS@sandiego.gov"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www.sandiego.gov/citycouncil" TargetMode="External"/><Relationship Id="rId11" Type="http://schemas.openxmlformats.org/officeDocument/2006/relationships/hyperlink" Target="mailto:ACCF@sandiego.gov" TargetMode="External"/><Relationship Id="rId5" Type="http://schemas.openxmlformats.org/officeDocument/2006/relationships/image" Target="../media/image6.jpg"/><Relationship Id="rId15" Type="http://schemas.openxmlformats.org/officeDocument/2006/relationships/image" Target="../media/image5.png"/><Relationship Id="rId10" Type="http://schemas.openxmlformats.org/officeDocument/2006/relationships/image" Target="../media/image17.jpeg"/><Relationship Id="rId4" Type="http://schemas.openxmlformats.org/officeDocument/2006/relationships/notesSlide" Target="../notesSlides/notesSlide13.xml"/><Relationship Id="rId9" Type="http://schemas.openxmlformats.org/officeDocument/2006/relationships/hyperlink" Target="https://www.sandiego.gov/citycouncil/ACCF" TargetMode="External"/><Relationship Id="rId14" Type="http://schemas.openxmlformats.org/officeDocument/2006/relationships/hyperlink" Target="mailto:EdwardsA@sandiego.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www.sandiego.gov/arts-culture/funding/osp"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sandiego.gov/arts-culture/funding/ccsd" TargetMode="External"/><Relationship Id="rId5" Type="http://schemas.openxmlformats.org/officeDocument/2006/relationships/image" Target="../media/image6.jpg"/><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s://www.sandiego.gov/sites/default/files/cert-drug-free-workplace_0.pdf" TargetMode="External"/><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hyperlink" Target="https://rct.doj.ca.gov/Verification/Web/Search.aspx?facility=Y" TargetMode="External"/><Relationship Id="rId12"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bizfileonline.sos.ca.gov/search/business" TargetMode="External"/><Relationship Id="rId11" Type="http://schemas.openxmlformats.org/officeDocument/2006/relationships/hyperlink" Target="https://www.irs.gov/pub/irs-pdf/fw9.pdf" TargetMode="External"/><Relationship Id="rId5" Type="http://schemas.openxmlformats.org/officeDocument/2006/relationships/image" Target="../media/image6.jpg"/><Relationship Id="rId10" Type="http://schemas.openxmlformats.org/officeDocument/2006/relationships/hyperlink" Target="https://www.sandiego.gov/sites/default/files/irs_form_990-ez.pdf" TargetMode="External"/><Relationship Id="rId4" Type="http://schemas.openxmlformats.org/officeDocument/2006/relationships/notesSlide" Target="../notesSlides/notesSlide6.xml"/><Relationship Id="rId9" Type="http://schemas.openxmlformats.org/officeDocument/2006/relationships/hyperlink" Target="https://www.sandiego.gov/sites/default/files/eoc-workforce-report_0.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sv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6.jpg"/><Relationship Id="rId4" Type="http://schemas.openxmlformats.org/officeDocument/2006/relationships/notesSlide" Target="../notesSlides/notesSlide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259" y="1923217"/>
            <a:ext cx="7115175" cy="1245776"/>
          </a:xfrm>
        </p:spPr>
        <p:txBody>
          <a:bodyPr>
            <a:normAutofit/>
          </a:bodyPr>
          <a:lstStyle/>
          <a:p>
            <a:pPr algn="l"/>
            <a:r>
              <a:rPr lang="en-US" sz="3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Fiscal Year 2024</a:t>
            </a:r>
          </a:p>
        </p:txBody>
      </p:sp>
      <p:sp>
        <p:nvSpPr>
          <p:cNvPr id="3" name="Rectangle 2">
            <a:extLst>
              <a:ext uri="{FF2B5EF4-FFF2-40B4-BE49-F238E27FC236}">
                <a16:creationId xmlns:a16="http://schemas.microsoft.com/office/drawing/2014/main" id="{9D310D67-A76C-4A49-B1B7-E6C83496A06A}"/>
              </a:ext>
            </a:extLst>
          </p:cNvPr>
          <p:cNvSpPr/>
          <p:nvPr/>
        </p:nvSpPr>
        <p:spPr>
          <a:xfrm>
            <a:off x="556259" y="484002"/>
            <a:ext cx="4917614"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Arts, Culture, and Community Festivals (ACCF)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City Council Allocations</a:t>
            </a:r>
            <a:endParaRPr kumimoji="0" lang="en-US" sz="2400" b="0" i="0" u="none" strike="noStrike" kern="1200" cap="none" spc="0" normalizeH="0" baseline="0" noProof="0" dirty="0">
              <a:ln>
                <a:noFill/>
              </a:ln>
              <a:solidFill>
                <a:prstClr val="black"/>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9" name="Picture 8" descr="Camarada Flamenco">
            <a:extLst>
              <a:ext uri="{FF2B5EF4-FFF2-40B4-BE49-F238E27FC236}">
                <a16:creationId xmlns:a16="http://schemas.microsoft.com/office/drawing/2014/main" id="{661FEDA1-F790-4C30-B358-1D4A923E5BA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32898" y="3407633"/>
            <a:ext cx="4762500" cy="2266950"/>
          </a:xfrm>
          <a:prstGeom prst="rect">
            <a:avLst/>
          </a:prstGeom>
          <a:noFill/>
          <a:ln>
            <a:noFill/>
          </a:ln>
        </p:spPr>
      </p:pic>
      <p:pic>
        <p:nvPicPr>
          <p:cNvPr id="10" name="Picture 9" descr="Journey to Aztlan by Jamex de la Torre and Einar de la Torre">
            <a:extLst>
              <a:ext uri="{FF2B5EF4-FFF2-40B4-BE49-F238E27FC236}">
                <a16:creationId xmlns:a16="http://schemas.microsoft.com/office/drawing/2014/main" id="{7F119B9A-F3CF-4EE3-8908-160849CEF07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929081" y="3168993"/>
            <a:ext cx="3484707" cy="2505590"/>
          </a:xfrm>
          <a:prstGeom prst="rect">
            <a:avLst/>
          </a:prstGeom>
          <a:noFill/>
          <a:ln>
            <a:noFill/>
          </a:ln>
        </p:spPr>
      </p:pic>
      <p:pic>
        <p:nvPicPr>
          <p:cNvPr id="11" name="Picture 10" descr="The AJA Project">
            <a:extLst>
              <a:ext uri="{FF2B5EF4-FFF2-40B4-BE49-F238E27FC236}">
                <a16:creationId xmlns:a16="http://schemas.microsoft.com/office/drawing/2014/main" id="{2D32B6BA-E928-42FA-B2F0-A1C00983C7E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929081" y="419946"/>
            <a:ext cx="3484708" cy="2379251"/>
          </a:xfrm>
          <a:prstGeom prst="rect">
            <a:avLst/>
          </a:prstGeom>
          <a:noFill/>
          <a:ln>
            <a:noFill/>
          </a:ln>
        </p:spPr>
      </p:pic>
      <p:pic>
        <p:nvPicPr>
          <p:cNvPr id="5" name="Recorded Sound">
            <a:hlinkClick r:id="" action="ppaction://media"/>
            <a:extLst>
              <a:ext uri="{FF2B5EF4-FFF2-40B4-BE49-F238E27FC236}">
                <a16:creationId xmlns:a16="http://schemas.microsoft.com/office/drawing/2014/main" id="{04EB7BB6-28D9-490B-94D4-8CDEFBA0A38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26498" y="7085198"/>
            <a:ext cx="406400" cy="406400"/>
          </a:xfrm>
          <a:prstGeom prst="rect">
            <a:avLst/>
          </a:prstGeom>
        </p:spPr>
      </p:pic>
    </p:spTree>
    <p:extLst>
      <p:ext uri="{BB962C8B-B14F-4D97-AF65-F5344CB8AC3E}">
        <p14:creationId xmlns:p14="http://schemas.microsoft.com/office/powerpoint/2010/main" val="8277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761C7B7-79D8-4F6D-BCEF-BB3ED4A87986}"/>
              </a:ext>
            </a:extLst>
          </p:cNvPr>
          <p:cNvSpPr txBox="1"/>
          <p:nvPr/>
        </p:nvSpPr>
        <p:spPr>
          <a:xfrm>
            <a:off x="395654" y="1012215"/>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ACCF City Council Allocations</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536468"/>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Reminders &amp; Council Policy Review </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sp>
        <p:nvSpPr>
          <p:cNvPr id="3" name="TextBox 2">
            <a:extLst>
              <a:ext uri="{FF2B5EF4-FFF2-40B4-BE49-F238E27FC236}">
                <a16:creationId xmlns:a16="http://schemas.microsoft.com/office/drawing/2014/main" id="{2D6DDD0A-54FF-415E-BD15-CD6D6280D767}"/>
              </a:ext>
            </a:extLst>
          </p:cNvPr>
          <p:cNvSpPr txBox="1"/>
          <p:nvPr/>
        </p:nvSpPr>
        <p:spPr>
          <a:xfrm>
            <a:off x="362531" y="1998133"/>
            <a:ext cx="8686800" cy="318247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ACCF funds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cannot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 used for food, beverages, travel, private purposes, political, religious, or fundraising activities.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minimum funding allocation is $1,500 and no match is required for the funds.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While not required, the availability of matching funds is considered when reviewing applications.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ACCF funds should be considered a one-time resource. </a:t>
            </a:r>
          </a:p>
        </p:txBody>
      </p:sp>
      <p:pic>
        <p:nvPicPr>
          <p:cNvPr id="8" name="Picture 7" descr="San Diego Art Institute Education - Photo: Tim Hardy">
            <a:extLst>
              <a:ext uri="{FF2B5EF4-FFF2-40B4-BE49-F238E27FC236}">
                <a16:creationId xmlns:a16="http://schemas.microsoft.com/office/drawing/2014/main" id="{CC8E8E55-C1E3-4D24-899F-1DED9A71DCE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62532" y="5315427"/>
            <a:ext cx="4160624" cy="1719115"/>
          </a:xfrm>
          <a:prstGeom prst="rect">
            <a:avLst/>
          </a:prstGeom>
          <a:noFill/>
          <a:ln>
            <a:noFill/>
          </a:ln>
        </p:spPr>
      </p:pic>
      <p:pic>
        <p:nvPicPr>
          <p:cNvPr id="9" name="Picture 8" descr="Art of Elan">
            <a:extLst>
              <a:ext uri="{FF2B5EF4-FFF2-40B4-BE49-F238E27FC236}">
                <a16:creationId xmlns:a16="http://schemas.microsoft.com/office/drawing/2014/main" id="{2827EE7E-A8B2-47B0-9C5C-7056708780A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888708" y="5281574"/>
            <a:ext cx="4160623" cy="1786819"/>
          </a:xfrm>
          <a:prstGeom prst="rect">
            <a:avLst/>
          </a:prstGeom>
          <a:noFill/>
          <a:ln>
            <a:noFill/>
          </a:ln>
        </p:spPr>
      </p:pic>
      <p:pic>
        <p:nvPicPr>
          <p:cNvPr id="2" name="Recorded Sound">
            <a:hlinkClick r:id="" action="ppaction://media"/>
            <a:extLst>
              <a:ext uri="{FF2B5EF4-FFF2-40B4-BE49-F238E27FC236}">
                <a16:creationId xmlns:a16="http://schemas.microsoft.com/office/drawing/2014/main" id="{8B5461CA-F12D-4560-BC56-941C2CA699C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2454" y="7366000"/>
            <a:ext cx="406400" cy="406400"/>
          </a:xfrm>
          <a:prstGeom prst="rect">
            <a:avLst/>
          </a:prstGeom>
        </p:spPr>
      </p:pic>
    </p:spTree>
    <p:extLst>
      <p:ext uri="{BB962C8B-B14F-4D97-AF65-F5344CB8AC3E}">
        <p14:creationId xmlns:p14="http://schemas.microsoft.com/office/powerpoint/2010/main" val="14233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ACCF City Council Allocations</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521880"/>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Reminders &amp; Council Policy Review </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sp>
        <p:nvSpPr>
          <p:cNvPr id="3" name="TextBox 2">
            <a:extLst>
              <a:ext uri="{FF2B5EF4-FFF2-40B4-BE49-F238E27FC236}">
                <a16:creationId xmlns:a16="http://schemas.microsoft.com/office/drawing/2014/main" id="{490DC9F3-8C09-4CA5-A7D4-8094CA7159AD}"/>
              </a:ext>
            </a:extLst>
          </p:cNvPr>
          <p:cNvSpPr txBox="1"/>
          <p:nvPr/>
        </p:nvSpPr>
        <p:spPr>
          <a:xfrm>
            <a:off x="362531" y="1983545"/>
            <a:ext cx="8774349" cy="281314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Funds may be granted to provide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organizational support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 for a specific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project/event support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 long as certain criteria is met.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a recipient organization chooses to give written recognition for their funding award, it shall recognize the City of San Diego, not individual Councilmembers nor individual Council Districts.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Applications are due </a:t>
            </a: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June</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30, 2023</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pic>
        <p:nvPicPr>
          <p:cNvPr id="8" name="Picture 7" descr="San Diego Art Institute Education - Photo: Tim Hardy">
            <a:extLst>
              <a:ext uri="{FF2B5EF4-FFF2-40B4-BE49-F238E27FC236}">
                <a16:creationId xmlns:a16="http://schemas.microsoft.com/office/drawing/2014/main" id="{99820C04-56CE-4C84-AABB-0D48E86B14F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62532" y="5315427"/>
            <a:ext cx="4160624" cy="1719115"/>
          </a:xfrm>
          <a:prstGeom prst="rect">
            <a:avLst/>
          </a:prstGeom>
          <a:noFill/>
          <a:ln>
            <a:noFill/>
          </a:ln>
        </p:spPr>
      </p:pic>
      <p:pic>
        <p:nvPicPr>
          <p:cNvPr id="9" name="Picture 8" descr="Art of Elan">
            <a:extLst>
              <a:ext uri="{FF2B5EF4-FFF2-40B4-BE49-F238E27FC236}">
                <a16:creationId xmlns:a16="http://schemas.microsoft.com/office/drawing/2014/main" id="{F3AB5387-BC03-48BB-B002-3F0BE572B85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888708" y="5281574"/>
            <a:ext cx="4160623" cy="1786819"/>
          </a:xfrm>
          <a:prstGeom prst="rect">
            <a:avLst/>
          </a:prstGeom>
          <a:noFill/>
          <a:ln>
            <a:noFill/>
          </a:ln>
        </p:spPr>
      </p:pic>
      <p:pic>
        <p:nvPicPr>
          <p:cNvPr id="2" name="Recorded Sound">
            <a:hlinkClick r:id="" action="ppaction://media"/>
            <a:extLst>
              <a:ext uri="{FF2B5EF4-FFF2-40B4-BE49-F238E27FC236}">
                <a16:creationId xmlns:a16="http://schemas.microsoft.com/office/drawing/2014/main" id="{D775FB63-7F46-46F5-899C-E5EBEBBD176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2778" y="7146882"/>
            <a:ext cx="406400" cy="406400"/>
          </a:xfrm>
          <a:prstGeom prst="rect">
            <a:avLst/>
          </a:prstGeom>
        </p:spPr>
      </p:pic>
    </p:spTree>
    <p:extLst>
      <p:ext uri="{BB962C8B-B14F-4D97-AF65-F5344CB8AC3E}">
        <p14:creationId xmlns:p14="http://schemas.microsoft.com/office/powerpoint/2010/main" val="331488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147284"/>
            <a:ext cx="6513263" cy="4903429"/>
          </a:xfrm>
        </p:spPr>
        <p:txBody>
          <a:bodyPr>
            <a:noAutofit/>
          </a:bodyPr>
          <a:lstStyle/>
          <a:p>
            <a:pPr marL="0" lvl="0" indent="0" defTabSz="914400">
              <a:lnSpc>
                <a:spcPct val="120000"/>
              </a:lnSpc>
              <a:spcBef>
                <a:spcPts val="1000"/>
              </a:spcBef>
              <a:buNone/>
            </a:pPr>
            <a:r>
              <a:rPr lang="en-US" sz="2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To receive reimbursement: </a:t>
            </a:r>
          </a:p>
          <a:p>
            <a:pPr marL="685800" lvl="1" indent="-228600" defTabSz="914400">
              <a:lnSpc>
                <a:spcPct val="120000"/>
              </a:lnSpc>
              <a:spcBef>
                <a:spcPts val="500"/>
              </a:spcBef>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Request for reimbursement form, supplemental documentation, and Final Performance Report must be submitted by July 31, 2024.</a:t>
            </a:r>
          </a:p>
          <a:p>
            <a:pPr marL="685800" lvl="1" indent="-228600" defTabSz="914400">
              <a:lnSpc>
                <a:spcPct val="120000"/>
              </a:lnSpc>
              <a:spcBef>
                <a:spcPts val="500"/>
              </a:spcBef>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Supplemental documentation include both </a:t>
            </a: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proof of purchase </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(r</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eceipts, invoices, pay stubs, time sheets, etc.) and </a:t>
            </a: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a:t>
            </a: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roof of payment </a:t>
            </a:r>
            <a:r>
              <a:rPr lang="en-US" sz="1800" u="sng"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cancelled checks, bank/credit card statements, etc.).</a:t>
            </a:r>
          </a:p>
          <a:p>
            <a:pPr marL="685800" lvl="1" indent="-228600" defTabSz="914400">
              <a:lnSpc>
                <a:spcPct val="120000"/>
              </a:lnSpc>
              <a:spcBef>
                <a:spcPts val="500"/>
              </a:spcBef>
            </a:pPr>
            <a:r>
              <a:rPr lang="en-US" sz="1800"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Your assigned contract administrator will inform you when it is time to request reimbursement. </a:t>
            </a:r>
          </a:p>
          <a:p>
            <a:pPr marL="685800" lvl="1" indent="-228600" defTabSz="914400">
              <a:lnSpc>
                <a:spcPct val="120000"/>
              </a:lnSpc>
              <a:spcBef>
                <a:spcPts val="500"/>
              </a:spcBef>
            </a:pP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Only eligible expenditures incurred within the Fiscal Year (</a:t>
            </a:r>
            <a:r>
              <a:rPr lang="en-US" sz="1800" b="1" u="sng"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July 1, 2023 – June 30, 2024), </a:t>
            </a:r>
            <a:r>
              <a:rPr lang="en-US" sz="1800" b="1" dirty="0">
                <a:solidFill>
                  <a:prstClr val="black"/>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are eligible for reimbursement.</a:t>
            </a:r>
          </a:p>
        </p:txBody>
      </p:sp>
      <p:sp>
        <p:nvSpPr>
          <p:cNvPr id="5" name="TextBox 4"/>
          <p:cNvSpPr txBox="1"/>
          <p:nvPr/>
        </p:nvSpPr>
        <p:spPr>
          <a:xfrm>
            <a:off x="354262" y="1041832"/>
            <a:ext cx="9021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ACCF Payments</a:t>
            </a:r>
          </a:p>
        </p:txBody>
      </p:sp>
      <p:pic>
        <p:nvPicPr>
          <p:cNvPr id="3074" name="Picture 2" descr="Image result for example of invoice">
            <a:extLst>
              <a:ext uri="{FF2B5EF4-FFF2-40B4-BE49-F238E27FC236}">
                <a16:creationId xmlns:a16="http://schemas.microsoft.com/office/drawing/2014/main" id="{1CC39DF7-065F-4894-A2E1-47EB40F53C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7246" y="1634019"/>
            <a:ext cx="2102479" cy="27281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cleared check">
            <a:extLst>
              <a:ext uri="{FF2B5EF4-FFF2-40B4-BE49-F238E27FC236}">
                <a16:creationId xmlns:a16="http://schemas.microsoft.com/office/drawing/2014/main" id="{74A1ED7D-D9F4-4E3B-9181-20B2750C5A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310" t="17548" r="17990" b="8094"/>
          <a:stretch/>
        </p:blipFill>
        <p:spPr bwMode="auto">
          <a:xfrm>
            <a:off x="7127246" y="4598999"/>
            <a:ext cx="2163705" cy="1897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CB5F07-3D0A-4E7C-AA70-6ED679FFBCC7}"/>
              </a:ext>
            </a:extLst>
          </p:cNvPr>
          <p:cNvSpPr txBox="1"/>
          <p:nvPr/>
        </p:nvSpPr>
        <p:spPr>
          <a:xfrm>
            <a:off x="354262" y="1565052"/>
            <a:ext cx="8764338"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rPr>
              <a:t>Reimbursement Process</a:t>
            </a:r>
          </a:p>
        </p:txBody>
      </p:sp>
      <p:pic>
        <p:nvPicPr>
          <p:cNvPr id="2" name="Recorded Sound">
            <a:hlinkClick r:id="" action="ppaction://media"/>
            <a:extLst>
              <a:ext uri="{FF2B5EF4-FFF2-40B4-BE49-F238E27FC236}">
                <a16:creationId xmlns:a16="http://schemas.microsoft.com/office/drawing/2014/main" id="{D0D3F68D-D96D-47AD-AE24-1DB9590CFE1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4262" y="7093333"/>
            <a:ext cx="406400" cy="406400"/>
          </a:xfrm>
          <a:prstGeom prst="rect">
            <a:avLst/>
          </a:prstGeom>
        </p:spPr>
      </p:pic>
    </p:spTree>
    <p:extLst>
      <p:ext uri="{BB962C8B-B14F-4D97-AF65-F5344CB8AC3E}">
        <p14:creationId xmlns:p14="http://schemas.microsoft.com/office/powerpoint/2010/main" val="362274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931209"/>
            <a:ext cx="8608762" cy="2533922"/>
          </a:xfrm>
        </p:spPr>
        <p:txBody>
          <a:bodyPr>
            <a:noAutofit/>
          </a:bodyPr>
          <a:lstStyle/>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Council Offices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6"/>
              </a:rPr>
              <a:t>https://www.sandiego.gov/citycouncil</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p>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Mayor’s Office</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7"/>
              </a:rPr>
              <a:t>https://www.sandiego.gov/mayor</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p>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CPPS Homepage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8"/>
              </a:rPr>
              <a:t>https://www.sandiego.gov/citycouncil/cpps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rPr>
              <a:t>ACCF Homepage</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hlinkClick r:id="rId9"/>
              </a:rPr>
              <a:t>https://www.sandiego.gov/citycouncil/ACCF</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US" sz="2000"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Office Hours</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By Appointment (Zoom or Phone</a:t>
            </a:r>
            <a:r>
              <a:rPr lang="en-US" sz="2000" i="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20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2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502920" lvl="1" indent="0">
              <a:lnSpc>
                <a:spcPct val="120000"/>
              </a:lnSpc>
              <a:buNone/>
            </a:pPr>
            <a:endParaRPr lang="en-US" sz="1360" dirty="0">
              <a:latin typeface="Open Sans" panose="020B0606030504020204" pitchFamily="34" charset="0"/>
              <a:ea typeface="Open Sans" panose="020B0606030504020204" pitchFamily="34" charset="0"/>
              <a:cs typeface="Open Sans" panose="020B0606030504020204" pitchFamily="34" charset="0"/>
            </a:endParaRPr>
          </a:p>
          <a:p>
            <a:pPr marL="502920" lvl="1" indent="0">
              <a:lnSpc>
                <a:spcPct val="120000"/>
              </a:lnSpc>
              <a:buNone/>
            </a:pPr>
            <a:endParaRPr lang="en-US" sz="136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342900" y="966312"/>
            <a:ext cx="9021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Assistance</a:t>
            </a:r>
          </a:p>
        </p:txBody>
      </p:sp>
      <p:sp>
        <p:nvSpPr>
          <p:cNvPr id="6" name="TextBox 5"/>
          <p:cNvSpPr txBox="1"/>
          <p:nvPr/>
        </p:nvSpPr>
        <p:spPr>
          <a:xfrm>
            <a:off x="354262" y="1497510"/>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To Learn More</a:t>
            </a:r>
          </a:p>
        </p:txBody>
      </p:sp>
      <p:sp>
        <p:nvSpPr>
          <p:cNvPr id="7" name="TextBox 6">
            <a:extLst>
              <a:ext uri="{FF2B5EF4-FFF2-40B4-BE49-F238E27FC236}">
                <a16:creationId xmlns:a16="http://schemas.microsoft.com/office/drawing/2014/main" id="{848E924E-EF74-4B4D-98F8-F31CC58F9F4C}"/>
              </a:ext>
            </a:extLst>
          </p:cNvPr>
          <p:cNvSpPr txBox="1"/>
          <p:nvPr/>
        </p:nvSpPr>
        <p:spPr>
          <a:xfrm>
            <a:off x="354262" y="4432571"/>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Contact Us</a:t>
            </a:r>
          </a:p>
        </p:txBody>
      </p:sp>
      <p:pic>
        <p:nvPicPr>
          <p:cNvPr id="6148" name="Picture 4" descr="Image result for computer mouse clipart">
            <a:extLst>
              <a:ext uri="{FF2B5EF4-FFF2-40B4-BE49-F238E27FC236}">
                <a16:creationId xmlns:a16="http://schemas.microsoft.com/office/drawing/2014/main" id="{1E596DFB-D63C-43BA-963D-FE2C0B713CD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654629">
            <a:off x="7594772" y="3901095"/>
            <a:ext cx="2364653" cy="10561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BEE4979-330B-4385-8FC9-B2D5FAC8F4ED}"/>
              </a:ext>
            </a:extLst>
          </p:cNvPr>
          <p:cNvSpPr txBox="1"/>
          <p:nvPr/>
        </p:nvSpPr>
        <p:spPr>
          <a:xfrm>
            <a:off x="354262" y="4898830"/>
            <a:ext cx="9513638" cy="228613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Submit ACCF questions to </a:t>
            </a:r>
            <a:r>
              <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hlinkClick r:id="rId11"/>
              </a:rPr>
              <a:t>ACCF@sandiego.gov</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6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Submit CPPS questions to </a:t>
            </a:r>
            <a:r>
              <a:rPr lang="en-US" sz="16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hlinkClick r:id="rId12"/>
              </a:rPr>
              <a:t>CPPS@sandiego.gov</a:t>
            </a:r>
            <a:r>
              <a:rPr lang="en-US" sz="16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a:p>
            <a:pPr marL="0" marR="0" lvl="1" indent="0" algn="l" defTabSz="914400" rtl="0" eaLnBrk="1" fontAlgn="auto" latinLnBrk="0" hangingPunct="1">
              <a:lnSpc>
                <a:spcPct val="12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Council Administration	Malachi Bielecki		Abigail Edwards</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 C Street, MS 10A	Grants Coordinator		Grants Coordinator</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San Diego, CA 92101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Mbielecki@sandiego.gov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EdwardsA@sandiego.gov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619-236-6441</a:t>
            </a:r>
            <a:r>
              <a:rPr kumimoji="0" lang="en-US" sz="15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 name="Recorded Sound">
            <a:hlinkClick r:id="" action="ppaction://media"/>
            <a:extLst>
              <a:ext uri="{FF2B5EF4-FFF2-40B4-BE49-F238E27FC236}">
                <a16:creationId xmlns:a16="http://schemas.microsoft.com/office/drawing/2014/main" id="{DE283B10-BC1A-49FE-A856-FAB93BA52CF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50649" y="7212091"/>
            <a:ext cx="406400" cy="406400"/>
          </a:xfrm>
          <a:prstGeom prst="rect">
            <a:avLst/>
          </a:prstGeom>
        </p:spPr>
      </p:pic>
    </p:spTree>
    <p:extLst>
      <p:ext uri="{BB962C8B-B14F-4D97-AF65-F5344CB8AC3E}">
        <p14:creationId xmlns:p14="http://schemas.microsoft.com/office/powerpoint/2010/main" val="35701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544427"/>
            <a:ext cx="8608762" cy="3145270"/>
          </a:xfrm>
        </p:spPr>
        <p:txBody>
          <a:bodyPr>
            <a:noAutofit/>
          </a:bodyPr>
          <a:lstStyle/>
          <a:p>
            <a:pPr>
              <a:lnSpc>
                <a:spcPct val="130000"/>
              </a:lnSpc>
            </a:pPr>
            <a:r>
              <a:rPr lang="en-US" sz="1900" dirty="0">
                <a:latin typeface="Open Sans" panose="020B0606030504020204" pitchFamily="34" charset="0"/>
                <a:ea typeface="Open Sans" panose="020B0606030504020204" pitchFamily="34" charset="0"/>
                <a:cs typeface="Open Sans" panose="020B0606030504020204" pitchFamily="34" charset="0"/>
              </a:rPr>
              <a:t>ACCF City Council allocations are awarded to nonprofit organizations and public agencies for the purpose of promoting local arts and culture.  </a:t>
            </a:r>
          </a:p>
          <a:p>
            <a:pPr>
              <a:lnSpc>
                <a:spcPct val="130000"/>
              </a:lnSpc>
            </a:pPr>
            <a:r>
              <a:rPr lang="en-US" sz="1900" b="1" dirty="0">
                <a:latin typeface="Open Sans" panose="020B0606030504020204" pitchFamily="34" charset="0"/>
                <a:ea typeface="Open Sans" panose="020B0606030504020204" pitchFamily="34" charset="0"/>
                <a:cs typeface="Open Sans" panose="020B0606030504020204" pitchFamily="34" charset="0"/>
              </a:rPr>
              <a:t>Organizations may produce programs, projects or events that:</a:t>
            </a:r>
          </a:p>
          <a:p>
            <a:pPr lvl="1">
              <a:lnSpc>
                <a:spcPct val="130000"/>
              </a:lnSpc>
            </a:pPr>
            <a:r>
              <a:rPr lang="en-US" sz="1700" dirty="0">
                <a:latin typeface="Open Sans" panose="020B0606030504020204" pitchFamily="34" charset="0"/>
                <a:ea typeface="Open Sans" panose="020B0606030504020204" pitchFamily="34" charset="0"/>
                <a:cs typeface="Open Sans" panose="020B0606030504020204" pitchFamily="34" charset="0"/>
              </a:rPr>
              <a:t>Provide access to excellence in culture and the arts for residents of, and visitors to San Diego. </a:t>
            </a:r>
          </a:p>
          <a:p>
            <a:pPr lvl="1">
              <a:lnSpc>
                <a:spcPct val="130000"/>
              </a:lnSpc>
            </a:pPr>
            <a:r>
              <a:rPr lang="en-US" sz="1700" dirty="0">
                <a:latin typeface="Open Sans" panose="020B0606030504020204" pitchFamily="34" charset="0"/>
                <a:ea typeface="Open Sans" panose="020B0606030504020204" pitchFamily="34" charset="0"/>
                <a:cs typeface="Open Sans" panose="020B0606030504020204" pitchFamily="34" charset="0"/>
              </a:rPr>
              <a:t>Enrich the lives of the people of San Diego and build healthy, vital neighborhoods. </a:t>
            </a:r>
          </a:p>
        </p:txBody>
      </p:sp>
      <p:sp>
        <p:nvSpPr>
          <p:cNvPr id="5" name="TextBox 4"/>
          <p:cNvSpPr txBox="1"/>
          <p:nvPr/>
        </p:nvSpPr>
        <p:spPr>
          <a:xfrm>
            <a:off x="354262" y="1041832"/>
            <a:ext cx="902175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Arts, Culture and Community Festivals (ACCF)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City Council Allocations</a:t>
            </a:r>
          </a:p>
        </p:txBody>
      </p:sp>
      <p:sp>
        <p:nvSpPr>
          <p:cNvPr id="6" name="TextBox 5"/>
          <p:cNvSpPr txBox="1"/>
          <p:nvPr/>
        </p:nvSpPr>
        <p:spPr>
          <a:xfrm>
            <a:off x="354262" y="1995939"/>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Background</a:t>
            </a:r>
          </a:p>
        </p:txBody>
      </p:sp>
      <p:pic>
        <p:nvPicPr>
          <p:cNvPr id="8" name="Picture 7" descr="Children's Museum">
            <a:extLst>
              <a:ext uri="{FF2B5EF4-FFF2-40B4-BE49-F238E27FC236}">
                <a16:creationId xmlns:a16="http://schemas.microsoft.com/office/drawing/2014/main" id="{85744E31-38D0-41BA-828C-8E988411CB5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8695" y="5776520"/>
            <a:ext cx="3942732" cy="1477211"/>
          </a:xfrm>
          <a:prstGeom prst="rect">
            <a:avLst/>
          </a:prstGeom>
          <a:noFill/>
          <a:ln>
            <a:noFill/>
          </a:ln>
        </p:spPr>
      </p:pic>
      <p:pic>
        <p:nvPicPr>
          <p:cNvPr id="9" name="Picture 8" descr="Hiding My Candy">
            <a:extLst>
              <a:ext uri="{FF2B5EF4-FFF2-40B4-BE49-F238E27FC236}">
                <a16:creationId xmlns:a16="http://schemas.microsoft.com/office/drawing/2014/main" id="{A4E4D61A-92C4-4FA4-A287-58630F62172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436974" y="5776520"/>
            <a:ext cx="2990333" cy="1477210"/>
          </a:xfrm>
          <a:prstGeom prst="rect">
            <a:avLst/>
          </a:prstGeom>
          <a:noFill/>
          <a:ln>
            <a:noFill/>
          </a:ln>
        </p:spPr>
      </p:pic>
      <p:pic>
        <p:nvPicPr>
          <p:cNvPr id="2" name="Recorded Sound">
            <a:hlinkClick r:id="" action="ppaction://media"/>
            <a:extLst>
              <a:ext uri="{FF2B5EF4-FFF2-40B4-BE49-F238E27FC236}">
                <a16:creationId xmlns:a16="http://schemas.microsoft.com/office/drawing/2014/main" id="{FA5F95E0-F2D3-4979-8FED-58A89841941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1062" y="7253730"/>
            <a:ext cx="406400" cy="406400"/>
          </a:xfrm>
          <a:prstGeom prst="rect">
            <a:avLst/>
          </a:prstGeom>
        </p:spPr>
      </p:pic>
    </p:spTree>
    <p:extLst>
      <p:ext uri="{BB962C8B-B14F-4D97-AF65-F5344CB8AC3E}">
        <p14:creationId xmlns:p14="http://schemas.microsoft.com/office/powerpoint/2010/main" val="38303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444575"/>
            <a:ext cx="8608762" cy="3145270"/>
          </a:xfrm>
        </p:spPr>
        <p:txBody>
          <a:bodyPr>
            <a:noAutofit/>
          </a:bodyPr>
          <a:lstStyle/>
          <a:p>
            <a:pPr>
              <a:lnSpc>
                <a:spcPct val="130000"/>
              </a:lnSpc>
            </a:pPr>
            <a:r>
              <a:rPr lang="en-US" sz="2000" dirty="0">
                <a:latin typeface="Open Sans" panose="020B0606030504020204" pitchFamily="34" charset="0"/>
                <a:ea typeface="Open Sans" panose="020B0606030504020204" pitchFamily="34" charset="0"/>
                <a:cs typeface="Open Sans" panose="020B0606030504020204" pitchFamily="34" charset="0"/>
              </a:rPr>
              <a:t>The allocations are administered jointly by City Council Administration and Commission for Arts and Culture staff.</a:t>
            </a:r>
          </a:p>
          <a:p>
            <a:pPr>
              <a:lnSpc>
                <a:spcPct val="130000"/>
              </a:lnSpc>
            </a:pPr>
            <a:r>
              <a:rPr lang="en-US" sz="2000" dirty="0">
                <a:latin typeface="Open Sans" panose="020B0606030504020204" pitchFamily="34" charset="0"/>
                <a:ea typeface="Open Sans" panose="020B0606030504020204" pitchFamily="34" charset="0"/>
                <a:cs typeface="Open Sans" panose="020B0606030504020204" pitchFamily="34" charset="0"/>
              </a:rPr>
              <a:t>Funding is allocated at the </a:t>
            </a:r>
            <a:r>
              <a:rPr lang="en-US" sz="2000" b="1" dirty="0">
                <a:latin typeface="Open Sans" panose="020B0606030504020204" pitchFamily="34" charset="0"/>
                <a:ea typeface="Open Sans" panose="020B0606030504020204" pitchFamily="34" charset="0"/>
                <a:cs typeface="Open Sans" panose="020B0606030504020204" pitchFamily="34" charset="0"/>
              </a:rPr>
              <a:t>discretion of City Councilmembers.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r>
              <a:rPr lang="en-US" sz="2000" dirty="0">
                <a:latin typeface="Open Sans" panose="020B0606030504020204" pitchFamily="34" charset="0"/>
                <a:ea typeface="Open Sans" panose="020B0606030504020204" pitchFamily="34" charset="0"/>
                <a:cs typeface="Open Sans" panose="020B0606030504020204" pitchFamily="34" charset="0"/>
              </a:rPr>
              <a:t>All recipients of ACCF allocations: </a:t>
            </a:r>
          </a:p>
          <a:p>
            <a:pPr lvl="1">
              <a:lnSpc>
                <a:spcPct val="130000"/>
              </a:lnSpc>
            </a:pPr>
            <a:r>
              <a:rPr lang="en-US" sz="1600" dirty="0">
                <a:latin typeface="Open Sans" panose="020B0606030504020204" pitchFamily="34" charset="0"/>
                <a:ea typeface="Open Sans" panose="020B0606030504020204" pitchFamily="34" charset="0"/>
                <a:cs typeface="Open Sans" panose="020B0606030504020204" pitchFamily="34" charset="0"/>
              </a:rPr>
              <a:t>Submit an application.</a:t>
            </a:r>
          </a:p>
          <a:p>
            <a:pPr lvl="1">
              <a:lnSpc>
                <a:spcPct val="130000"/>
              </a:lnSpc>
            </a:pPr>
            <a:r>
              <a:rPr lang="en-US" sz="1600" dirty="0">
                <a:latin typeface="Open Sans" panose="020B0606030504020204" pitchFamily="34" charset="0"/>
                <a:ea typeface="Open Sans" panose="020B0606030504020204" pitchFamily="34" charset="0"/>
                <a:cs typeface="Open Sans" panose="020B0606030504020204" pitchFamily="34" charset="0"/>
              </a:rPr>
              <a:t>Enter into an agreement with the City. </a:t>
            </a:r>
          </a:p>
          <a:p>
            <a:pPr lvl="1">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354262" y="1041832"/>
            <a:ext cx="902175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Arts, Culture and Community Festivals (ACCF)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City Council Allocations</a:t>
            </a:r>
          </a:p>
        </p:txBody>
      </p:sp>
      <p:sp>
        <p:nvSpPr>
          <p:cNvPr id="6" name="TextBox 5"/>
          <p:cNvSpPr txBox="1"/>
          <p:nvPr/>
        </p:nvSpPr>
        <p:spPr>
          <a:xfrm>
            <a:off x="354262" y="1995939"/>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Background</a:t>
            </a:r>
          </a:p>
        </p:txBody>
      </p:sp>
      <p:pic>
        <p:nvPicPr>
          <p:cNvPr id="10" name="Picture 9" descr="Children's Museum">
            <a:extLst>
              <a:ext uri="{FF2B5EF4-FFF2-40B4-BE49-F238E27FC236}">
                <a16:creationId xmlns:a16="http://schemas.microsoft.com/office/drawing/2014/main" id="{12910741-EB0E-424A-B5F8-70F9B4F74CE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4262" y="5589845"/>
            <a:ext cx="4353662" cy="1585528"/>
          </a:xfrm>
          <a:prstGeom prst="rect">
            <a:avLst/>
          </a:prstGeom>
          <a:noFill/>
          <a:ln>
            <a:noFill/>
          </a:ln>
        </p:spPr>
      </p:pic>
      <p:pic>
        <p:nvPicPr>
          <p:cNvPr id="11" name="Picture 10" descr="Hiding My Candy">
            <a:extLst>
              <a:ext uri="{FF2B5EF4-FFF2-40B4-BE49-F238E27FC236}">
                <a16:creationId xmlns:a16="http://schemas.microsoft.com/office/drawing/2014/main" id="{6D914D31-E67B-4F0E-A472-2A5B6EB9F60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680952" y="5588398"/>
            <a:ext cx="3120012" cy="1588422"/>
          </a:xfrm>
          <a:prstGeom prst="rect">
            <a:avLst/>
          </a:prstGeom>
          <a:noFill/>
          <a:ln>
            <a:noFill/>
          </a:ln>
        </p:spPr>
      </p:pic>
      <p:pic>
        <p:nvPicPr>
          <p:cNvPr id="2" name="Recorded Sound">
            <a:hlinkClick r:id="" action="ppaction://media"/>
            <a:extLst>
              <a:ext uri="{FF2B5EF4-FFF2-40B4-BE49-F238E27FC236}">
                <a16:creationId xmlns:a16="http://schemas.microsoft.com/office/drawing/2014/main" id="{C9DA0D47-FE5A-41FE-AE64-94BF413A3C4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4262" y="7217993"/>
            <a:ext cx="406400" cy="406400"/>
          </a:xfrm>
          <a:prstGeom prst="rect">
            <a:avLst/>
          </a:prstGeom>
        </p:spPr>
      </p:pic>
    </p:spTree>
    <p:extLst>
      <p:ext uri="{BB962C8B-B14F-4D97-AF65-F5344CB8AC3E}">
        <p14:creationId xmlns:p14="http://schemas.microsoft.com/office/powerpoint/2010/main" val="16400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544427"/>
            <a:ext cx="8608762" cy="3145270"/>
          </a:xfrm>
        </p:spPr>
        <p:txBody>
          <a:bodyPr>
            <a:noAutofit/>
          </a:bodyPr>
          <a:lstStyle/>
          <a:p>
            <a:pPr>
              <a:lnSpc>
                <a:spcPct val="130000"/>
              </a:lnSpc>
            </a:pPr>
            <a:r>
              <a:rPr lang="en-US" sz="2000" dirty="0">
                <a:latin typeface="Open Sans" panose="020B0606030504020204" pitchFamily="34" charset="0"/>
                <a:ea typeface="Open Sans" panose="020B0606030504020204" pitchFamily="34" charset="0"/>
                <a:cs typeface="Open Sans" panose="020B0606030504020204" pitchFamily="34" charset="0"/>
              </a:rPr>
              <a:t>Annual funding levels are subject to the amount of Transient Occupancy Tax (TOT) allocated to each Councilmember in a given fiscal year. </a:t>
            </a:r>
          </a:p>
          <a:p>
            <a:pPr>
              <a:lnSpc>
                <a:spcPct val="130000"/>
              </a:lnSpc>
            </a:pPr>
            <a:r>
              <a:rPr lang="en-US" sz="2000" dirty="0">
                <a:latin typeface="Open Sans" panose="020B0606030504020204" pitchFamily="34" charset="0"/>
                <a:ea typeface="Open Sans" panose="020B0606030504020204" pitchFamily="34" charset="0"/>
                <a:cs typeface="Open Sans" panose="020B0606030504020204" pitchFamily="34" charset="0"/>
              </a:rPr>
              <a:t>ACCF funding is a line item within the City’s Special Promotional Programs section of the budget. </a:t>
            </a:r>
          </a:p>
          <a:p>
            <a:pPr>
              <a:lnSpc>
                <a:spcPct val="130000"/>
              </a:lnSpc>
            </a:pPr>
            <a:r>
              <a:rPr lang="en-US" sz="2000" dirty="0">
                <a:latin typeface="Open Sans" panose="020B0606030504020204" pitchFamily="34" charset="0"/>
                <a:ea typeface="Open Sans" panose="020B0606030504020204" pitchFamily="34" charset="0"/>
                <a:cs typeface="Open Sans" panose="020B0606030504020204" pitchFamily="34" charset="0"/>
              </a:rPr>
              <a:t>The ACCF City Council allocations are governed by </a:t>
            </a:r>
            <a:r>
              <a:rPr lang="en-US" sz="2000" b="1" dirty="0">
                <a:latin typeface="Open Sans" panose="020B0606030504020204" pitchFamily="34" charset="0"/>
                <a:ea typeface="Open Sans" panose="020B0606030504020204" pitchFamily="34" charset="0"/>
                <a:cs typeface="Open Sans" panose="020B0606030504020204" pitchFamily="34" charset="0"/>
              </a:rPr>
              <a:t>Council Policy 100-23</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lvl="1">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lvl="1">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lvl="1">
              <a:lnSpc>
                <a:spcPct val="130000"/>
              </a:lnSpc>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354262" y="1041832"/>
            <a:ext cx="80730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Arts, Culture and Community Festivals (ACCF) City Council Allocations</a:t>
            </a:r>
          </a:p>
        </p:txBody>
      </p:sp>
      <p:sp>
        <p:nvSpPr>
          <p:cNvPr id="6" name="TextBox 5"/>
          <p:cNvSpPr txBox="1"/>
          <p:nvPr/>
        </p:nvSpPr>
        <p:spPr>
          <a:xfrm>
            <a:off x="354262" y="1995939"/>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Background</a:t>
            </a:r>
          </a:p>
        </p:txBody>
      </p:sp>
      <p:pic>
        <p:nvPicPr>
          <p:cNvPr id="8" name="Picture 7" descr="Children's Museum">
            <a:extLst>
              <a:ext uri="{FF2B5EF4-FFF2-40B4-BE49-F238E27FC236}">
                <a16:creationId xmlns:a16="http://schemas.microsoft.com/office/drawing/2014/main" id="{7FF6F7A7-C226-414B-848D-7D6A5E3F83A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4262" y="5776520"/>
            <a:ext cx="4023187" cy="1437247"/>
          </a:xfrm>
          <a:prstGeom prst="rect">
            <a:avLst/>
          </a:prstGeom>
          <a:noFill/>
          <a:ln>
            <a:noFill/>
          </a:ln>
        </p:spPr>
      </p:pic>
      <p:pic>
        <p:nvPicPr>
          <p:cNvPr id="9" name="Picture 8" descr="Hiding My Candy">
            <a:extLst>
              <a:ext uri="{FF2B5EF4-FFF2-40B4-BE49-F238E27FC236}">
                <a16:creationId xmlns:a16="http://schemas.microsoft.com/office/drawing/2014/main" id="{3463C3B5-D8BA-42BE-ABF6-48B6BD1B62A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680953" y="5776520"/>
            <a:ext cx="3045869" cy="1437247"/>
          </a:xfrm>
          <a:prstGeom prst="rect">
            <a:avLst/>
          </a:prstGeom>
          <a:noFill/>
          <a:ln>
            <a:noFill/>
          </a:ln>
        </p:spPr>
      </p:pic>
      <p:pic>
        <p:nvPicPr>
          <p:cNvPr id="2" name="Recorded Sound">
            <a:hlinkClick r:id="" action="ppaction://media"/>
            <a:extLst>
              <a:ext uri="{FF2B5EF4-FFF2-40B4-BE49-F238E27FC236}">
                <a16:creationId xmlns:a16="http://schemas.microsoft.com/office/drawing/2014/main" id="{36E18F83-0BCA-4D82-8D3D-1452A08F57E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1062" y="7300590"/>
            <a:ext cx="406400" cy="406400"/>
          </a:xfrm>
          <a:prstGeom prst="rect">
            <a:avLst/>
          </a:prstGeom>
        </p:spPr>
      </p:pic>
    </p:spTree>
    <p:extLst>
      <p:ext uri="{BB962C8B-B14F-4D97-AF65-F5344CB8AC3E}">
        <p14:creationId xmlns:p14="http://schemas.microsoft.com/office/powerpoint/2010/main" val="36523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262" y="1041832"/>
            <a:ext cx="9021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Application Process</a:t>
            </a:r>
          </a:p>
        </p:txBody>
      </p:sp>
      <p:sp>
        <p:nvSpPr>
          <p:cNvPr id="6" name="TextBox 5"/>
          <p:cNvSpPr txBox="1"/>
          <p:nvPr/>
        </p:nvSpPr>
        <p:spPr>
          <a:xfrm>
            <a:off x="340927" y="1586214"/>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ACCF Application</a:t>
            </a:r>
          </a:p>
        </p:txBody>
      </p:sp>
      <p:sp>
        <p:nvSpPr>
          <p:cNvPr id="4" name="Content Placeholder 3">
            <a:extLst>
              <a:ext uri="{FF2B5EF4-FFF2-40B4-BE49-F238E27FC236}">
                <a16:creationId xmlns:a16="http://schemas.microsoft.com/office/drawing/2014/main" id="{22B44E00-2CE6-4F0E-9009-AC94B39A09BB}"/>
              </a:ext>
            </a:extLst>
          </p:cNvPr>
          <p:cNvSpPr>
            <a:spLocks noGrp="1"/>
          </p:cNvSpPr>
          <p:nvPr>
            <p:ph idx="1"/>
          </p:nvPr>
        </p:nvSpPr>
        <p:spPr/>
        <p:txBody>
          <a:bodyPr/>
          <a:lstStyle/>
          <a:p>
            <a:pPr marL="0" indent="0">
              <a:buNone/>
            </a:pPr>
            <a:r>
              <a:rPr lang="en-US" dirty="0"/>
              <a:t> </a:t>
            </a:r>
          </a:p>
        </p:txBody>
      </p:sp>
      <p:sp>
        <p:nvSpPr>
          <p:cNvPr id="3" name="TextBox 2">
            <a:extLst>
              <a:ext uri="{FF2B5EF4-FFF2-40B4-BE49-F238E27FC236}">
                <a16:creationId xmlns:a16="http://schemas.microsoft.com/office/drawing/2014/main" id="{DEE7162D-3EF6-4DBC-96AD-B89A5FBC0F64}"/>
              </a:ext>
            </a:extLst>
          </p:cNvPr>
          <p:cNvSpPr txBox="1"/>
          <p:nvPr/>
        </p:nvSpPr>
        <p:spPr>
          <a:xfrm>
            <a:off x="-152403" y="2135715"/>
            <a:ext cx="8675369" cy="5493235"/>
          </a:xfrm>
          <a:prstGeom prst="rect">
            <a:avLst/>
          </a:prstGeom>
          <a:noFill/>
        </p:spPr>
        <p:txBody>
          <a:bodyPr wrap="square" rtlCol="0">
            <a:spAutoFit/>
          </a:bodyPr>
          <a:lstStyle/>
          <a:p>
            <a:pPr marL="800100" marR="0" lvl="1"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your organization </a:t>
            </a:r>
            <a:r>
              <a:rPr kumimoji="0" lang="en-US" sz="24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has</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received a CCSD or OSP award:</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1257300" marR="0" lvl="2"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 abbreviated ACCF application will be made available on 6/1/23, and your FY23 OSP or CCSD agreement will be amended, if approved for ACCF allocation.</a:t>
            </a:r>
          </a:p>
          <a:p>
            <a:pPr marL="1257300" marR="0" lvl="2"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Creative Communities San Diego (CCSD)</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ACCF applicants can only apply for ACCF funds to support the project they are producing with CCSD funds, and the project must be open to the public. </a:t>
            </a:r>
          </a:p>
          <a:p>
            <a:pPr marL="1257300" marR="0" lvl="2"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7"/>
              </a:rPr>
              <a:t>Operational Support Program (OSP)</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ACCF applicants can apply for ACCF funds for general operating support in alignment with OSP. </a:t>
            </a:r>
          </a:p>
          <a:p>
            <a:pPr marL="1257300" marR="0" lvl="2"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Related image">
            <a:extLst>
              <a:ext uri="{FF2B5EF4-FFF2-40B4-BE49-F238E27FC236}">
                <a16:creationId xmlns:a16="http://schemas.microsoft.com/office/drawing/2014/main" id="{38D4D841-74AF-4E27-942A-CF91A7687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9346" y="3305122"/>
            <a:ext cx="1649053" cy="2459355"/>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267B7E01-9CA4-4E13-BAF6-6CED0E53FE1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40927" y="7222550"/>
            <a:ext cx="406400" cy="406400"/>
          </a:xfrm>
          <a:prstGeom prst="rect">
            <a:avLst/>
          </a:prstGeom>
        </p:spPr>
      </p:pic>
    </p:spTree>
    <p:extLst>
      <p:ext uri="{BB962C8B-B14F-4D97-AF65-F5344CB8AC3E}">
        <p14:creationId xmlns:p14="http://schemas.microsoft.com/office/powerpoint/2010/main" val="7640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262" y="1041832"/>
            <a:ext cx="9021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Application Process</a:t>
            </a:r>
          </a:p>
        </p:txBody>
      </p:sp>
      <p:sp>
        <p:nvSpPr>
          <p:cNvPr id="6" name="TextBox 5"/>
          <p:cNvSpPr txBox="1"/>
          <p:nvPr/>
        </p:nvSpPr>
        <p:spPr>
          <a:xfrm>
            <a:off x="340927" y="1586214"/>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ACCF Application</a:t>
            </a:r>
          </a:p>
        </p:txBody>
      </p:sp>
      <p:sp>
        <p:nvSpPr>
          <p:cNvPr id="4" name="Content Placeholder 3">
            <a:extLst>
              <a:ext uri="{FF2B5EF4-FFF2-40B4-BE49-F238E27FC236}">
                <a16:creationId xmlns:a16="http://schemas.microsoft.com/office/drawing/2014/main" id="{22B44E00-2CE6-4F0E-9009-AC94B39A09BB}"/>
              </a:ext>
            </a:extLst>
          </p:cNvPr>
          <p:cNvSpPr>
            <a:spLocks noGrp="1"/>
          </p:cNvSpPr>
          <p:nvPr>
            <p:ph idx="1"/>
          </p:nvPr>
        </p:nvSpPr>
        <p:spPr/>
        <p:txBody>
          <a:bodyPr/>
          <a:lstStyle/>
          <a:p>
            <a:pPr marL="0" indent="0">
              <a:buNone/>
            </a:pPr>
            <a:r>
              <a:rPr lang="en-US" dirty="0"/>
              <a:t> </a:t>
            </a:r>
          </a:p>
        </p:txBody>
      </p:sp>
      <p:sp>
        <p:nvSpPr>
          <p:cNvPr id="3" name="TextBox 2">
            <a:extLst>
              <a:ext uri="{FF2B5EF4-FFF2-40B4-BE49-F238E27FC236}">
                <a16:creationId xmlns:a16="http://schemas.microsoft.com/office/drawing/2014/main" id="{DEE7162D-3EF6-4DBC-96AD-B89A5FBC0F64}"/>
              </a:ext>
            </a:extLst>
          </p:cNvPr>
          <p:cNvSpPr txBox="1"/>
          <p:nvPr/>
        </p:nvSpPr>
        <p:spPr>
          <a:xfrm>
            <a:off x="-152402" y="2135715"/>
            <a:ext cx="8443786" cy="5420010"/>
          </a:xfrm>
          <a:prstGeom prst="rect">
            <a:avLst/>
          </a:prstGeom>
          <a:noFill/>
        </p:spPr>
        <p:txBody>
          <a:bodyPr wrap="square" rtlCol="0">
            <a:spAutoFit/>
          </a:bodyPr>
          <a:lstStyle/>
          <a:p>
            <a:pPr marL="800100" marR="0" lvl="1"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If your organization </a:t>
            </a:r>
            <a:r>
              <a:rPr kumimoji="0" lang="en-US" sz="2400" b="1" i="0" u="sng"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has not</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received a CCSD or OSP award: </a:t>
            </a:r>
          </a:p>
          <a:p>
            <a:pPr marL="1257300" marR="0" lvl="2"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full application will be made available on 6/1/23, and you will need to provide supplemental documentation. </a:t>
            </a:r>
            <a:endPar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257300" marR="0" lvl="2"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Documentation Required:</a:t>
            </a:r>
          </a:p>
          <a:p>
            <a:pPr marL="1828800" marR="0" lvl="3" indent="-4572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Proof of Nonprofit Status</a:t>
            </a:r>
          </a:p>
          <a:p>
            <a:pPr marL="1828800" marR="0" lvl="3" indent="-4572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Proof of "ACTIVE" status with the CA SOS</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828800" marR="0" lvl="3" indent="-4572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7"/>
              </a:rPr>
              <a:t>Proof of "CURRENT"  status with the CA AG</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828800" marR="0" lvl="3" indent="-4572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8"/>
              </a:rPr>
              <a:t>Certification for a Drug Free Workplace</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828800" marR="0" lvl="3" indent="-4572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9"/>
              </a:rPr>
              <a:t>EOC Workforce Report</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(pages 1-3)</a:t>
            </a:r>
          </a:p>
          <a:p>
            <a:pPr marL="1828800" marR="0" lvl="3" indent="-4572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0"/>
              </a:rPr>
              <a:t>IRS Form 990, 990EZ, or 990N</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828800" marR="0" lvl="3" indent="-457200" algn="l" defTabSz="914400" rtl="0" eaLnBrk="1" fontAlgn="auto" latinLnBrk="0" hangingPunct="1">
              <a:lnSpc>
                <a:spcPct val="13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11"/>
              </a:rPr>
              <a:t>Form W-9</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714500" marR="0" lvl="3" indent="-34290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Related image">
            <a:extLst>
              <a:ext uri="{FF2B5EF4-FFF2-40B4-BE49-F238E27FC236}">
                <a16:creationId xmlns:a16="http://schemas.microsoft.com/office/drawing/2014/main" id="{38D4D841-74AF-4E27-942A-CF91A76873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11797" y="3435178"/>
            <a:ext cx="1869696" cy="2329299"/>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60745112-64EF-408A-ABF1-86ADD972BD5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308362" y="7215998"/>
            <a:ext cx="406400" cy="406400"/>
          </a:xfrm>
          <a:prstGeom prst="rect">
            <a:avLst/>
          </a:prstGeom>
        </p:spPr>
      </p:pic>
    </p:spTree>
    <p:extLst>
      <p:ext uri="{BB962C8B-B14F-4D97-AF65-F5344CB8AC3E}">
        <p14:creationId xmlns:p14="http://schemas.microsoft.com/office/powerpoint/2010/main" val="31050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262" y="1041832"/>
            <a:ext cx="9021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ACCF City Council Allocations</a:t>
            </a:r>
          </a:p>
        </p:txBody>
      </p:sp>
      <p:sp>
        <p:nvSpPr>
          <p:cNvPr id="6" name="TextBox 5"/>
          <p:cNvSpPr txBox="1"/>
          <p:nvPr/>
        </p:nvSpPr>
        <p:spPr>
          <a:xfrm>
            <a:off x="354262" y="1574680"/>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Fiscal Year 2023 Schedule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4F262936-0222-4C2F-9738-E2B1A8FB7A9C}"/>
              </a:ext>
            </a:extLst>
          </p:cNvPr>
          <p:cNvSpPr txBox="1">
            <a:spLocks/>
          </p:cNvSpPr>
          <p:nvPr/>
        </p:nvSpPr>
        <p:spPr>
          <a:xfrm>
            <a:off x="354262" y="2272557"/>
            <a:ext cx="9137204" cy="4690218"/>
          </a:xfrm>
          <a:prstGeom prst="rect">
            <a:avLst/>
          </a:prstGeom>
        </p:spPr>
        <p:txBody>
          <a:bodyPr vert="horz" lIns="91440" tIns="45720" rIns="91440" bIns="45720" rtlCol="0">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02920" marR="0" lvl="1" indent="0" algn="l" defTabSz="10058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56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502920" marR="0" lvl="1" indent="0" algn="l" defTabSz="10058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6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CCAAA131-0CF1-4749-9BB7-99D92E3381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63492" y="2710371"/>
            <a:ext cx="1640646" cy="1640646"/>
          </a:xfrm>
          <a:prstGeom prst="rect">
            <a:avLst/>
          </a:prstGeom>
        </p:spPr>
      </p:pic>
      <p:sp>
        <p:nvSpPr>
          <p:cNvPr id="11" name="TextBox 10">
            <a:extLst>
              <a:ext uri="{FF2B5EF4-FFF2-40B4-BE49-F238E27FC236}">
                <a16:creationId xmlns:a16="http://schemas.microsoft.com/office/drawing/2014/main" id="{3D54BA69-7B4F-460F-901D-3C8DA582B363}"/>
              </a:ext>
            </a:extLst>
          </p:cNvPr>
          <p:cNvSpPr txBox="1"/>
          <p:nvPr/>
        </p:nvSpPr>
        <p:spPr>
          <a:xfrm>
            <a:off x="566934" y="6149337"/>
            <a:ext cx="29311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*Dates are subject to change</a:t>
            </a:r>
          </a:p>
        </p:txBody>
      </p:sp>
      <p:sp>
        <p:nvSpPr>
          <p:cNvPr id="3" name="TextBox 2">
            <a:extLst>
              <a:ext uri="{FF2B5EF4-FFF2-40B4-BE49-F238E27FC236}">
                <a16:creationId xmlns:a16="http://schemas.microsoft.com/office/drawing/2014/main" id="{AFEB56F8-098F-4168-9B6B-270FBD34BB9B}"/>
              </a:ext>
            </a:extLst>
          </p:cNvPr>
          <p:cNvSpPr txBox="1"/>
          <p:nvPr/>
        </p:nvSpPr>
        <p:spPr>
          <a:xfrm>
            <a:off x="566934" y="6518669"/>
            <a:ext cx="78850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*This schedule is only relevant to those completing a full application, it is not relevant to those with existing </a:t>
            </a:r>
            <a:r>
              <a:rPr lang="en-US" b="1" dirty="0">
                <a:solidFill>
                  <a:prstClr val="black"/>
                </a:solidFill>
                <a:latin typeface="Calibri" panose="020F0502020204030204"/>
              </a:rPr>
              <a:t>CCSD/OSP A</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greements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8" name="Picture 7">
            <a:extLst>
              <a:ext uri="{FF2B5EF4-FFF2-40B4-BE49-F238E27FC236}">
                <a16:creationId xmlns:a16="http://schemas.microsoft.com/office/drawing/2014/main" id="{365F5FA9-412E-356D-9FBB-25D8C57CA583}"/>
              </a:ext>
            </a:extLst>
          </p:cNvPr>
          <p:cNvPicPr>
            <a:picLocks noChangeAspect="1"/>
          </p:cNvPicPr>
          <p:nvPr/>
        </p:nvPicPr>
        <p:blipFill>
          <a:blip r:embed="rId8"/>
          <a:stretch>
            <a:fillRect/>
          </a:stretch>
        </p:blipFill>
        <p:spPr>
          <a:xfrm>
            <a:off x="258662" y="2102899"/>
            <a:ext cx="7194006" cy="3602332"/>
          </a:xfrm>
          <a:prstGeom prst="rect">
            <a:avLst/>
          </a:prstGeom>
        </p:spPr>
      </p:pic>
      <p:pic>
        <p:nvPicPr>
          <p:cNvPr id="2" name="Recorded Sound">
            <a:hlinkClick r:id="" action="ppaction://media"/>
            <a:extLst>
              <a:ext uri="{FF2B5EF4-FFF2-40B4-BE49-F238E27FC236}">
                <a16:creationId xmlns:a16="http://schemas.microsoft.com/office/drawing/2014/main" id="{9C3DF04D-9DAC-41F4-B61E-0A9FA53315E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83781" y="7175053"/>
            <a:ext cx="406400" cy="406400"/>
          </a:xfrm>
          <a:prstGeom prst="rect">
            <a:avLst/>
          </a:prstGeom>
        </p:spPr>
      </p:pic>
    </p:spTree>
    <p:extLst>
      <p:ext uri="{BB962C8B-B14F-4D97-AF65-F5344CB8AC3E}">
        <p14:creationId xmlns:p14="http://schemas.microsoft.com/office/powerpoint/2010/main" val="213391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62" y="2082761"/>
            <a:ext cx="9544118" cy="3145270"/>
          </a:xfrm>
        </p:spPr>
        <p:txBody>
          <a:bodyPr>
            <a:noAutofit/>
          </a:bodyPr>
          <a:lstStyle/>
          <a:p>
            <a:pPr>
              <a:lnSpc>
                <a:spcPct val="130000"/>
              </a:lnSpc>
            </a:pPr>
            <a:r>
              <a:rPr lang="en-US" sz="2000" b="1" dirty="0">
                <a:latin typeface="Open Sans" panose="020B0606030504020204" pitchFamily="34" charset="0"/>
                <a:ea typeface="Open Sans" panose="020B0606030504020204" pitchFamily="34" charset="0"/>
                <a:cs typeface="Open Sans" panose="020B0606030504020204" pitchFamily="34" charset="0"/>
              </a:rPr>
              <a:t>San Diego Diverse Business Association: </a:t>
            </a:r>
            <a:r>
              <a:rPr lang="en-US" sz="2000" dirty="0">
                <a:latin typeface="Open Sans" panose="020B0606030504020204" pitchFamily="34" charset="0"/>
                <a:ea typeface="Open Sans" panose="020B0606030504020204" pitchFamily="34" charset="0"/>
                <a:cs typeface="Open Sans" panose="020B0606030504020204" pitchFamily="34" charset="0"/>
              </a:rPr>
              <a:t>Meet the Designers</a:t>
            </a:r>
          </a:p>
          <a:p>
            <a:pPr>
              <a:lnSpc>
                <a:spcPct val="130000"/>
              </a:lnSpc>
            </a:pPr>
            <a:r>
              <a:rPr lang="en-US" sz="2000" b="1" dirty="0">
                <a:latin typeface="Open Sans" panose="020B0606030504020204" pitchFamily="34" charset="0"/>
                <a:ea typeface="Open Sans" panose="020B0606030504020204" pitchFamily="34" charset="0"/>
                <a:cs typeface="Open Sans" panose="020B0606030504020204" pitchFamily="34" charset="0"/>
              </a:rPr>
              <a:t>House of China: </a:t>
            </a:r>
            <a:r>
              <a:rPr lang="en-US" sz="2000" dirty="0">
                <a:latin typeface="Open Sans" panose="020B0606030504020204" pitchFamily="34" charset="0"/>
                <a:ea typeface="Open Sans" panose="020B0606030504020204" pitchFamily="34" charset="0"/>
                <a:cs typeface="Open Sans" panose="020B0606030504020204" pitchFamily="34" charset="0"/>
              </a:rPr>
              <a:t>Chinese New Year Fair</a:t>
            </a:r>
          </a:p>
          <a:p>
            <a:pPr>
              <a:lnSpc>
                <a:spcPct val="130000"/>
              </a:lnSpc>
            </a:pPr>
            <a:r>
              <a:rPr lang="en-US" sz="2000" b="1" dirty="0">
                <a:latin typeface="Open Sans" panose="020B0606030504020204" pitchFamily="34" charset="0"/>
                <a:ea typeface="Open Sans" panose="020B0606030504020204" pitchFamily="34" charset="0"/>
                <a:cs typeface="Open Sans" panose="020B0606030504020204" pitchFamily="34" charset="0"/>
              </a:rPr>
              <a:t>San Ysidro Improvement Corporation: </a:t>
            </a:r>
            <a:r>
              <a:rPr lang="en-US" sz="2000" dirty="0">
                <a:latin typeface="Open Sans" panose="020B0606030504020204" pitchFamily="34" charset="0"/>
                <a:ea typeface="Open Sans" panose="020B0606030504020204" pitchFamily="34" charset="0"/>
                <a:cs typeface="Open Sans" panose="020B0606030504020204" pitchFamily="34" charset="0"/>
              </a:rPr>
              <a:t>2022 San Ysidro Mural Festival</a:t>
            </a:r>
          </a:p>
          <a:p>
            <a:pPr>
              <a:lnSpc>
                <a:spcPct val="130000"/>
              </a:lnSpc>
            </a:pPr>
            <a:r>
              <a:rPr lang="en-US" sz="2000" b="1" dirty="0" err="1">
                <a:latin typeface="Open Sans" panose="020B0606030504020204" pitchFamily="34" charset="0"/>
                <a:ea typeface="Open Sans" panose="020B0606030504020204" pitchFamily="34" charset="0"/>
                <a:cs typeface="Open Sans" panose="020B0606030504020204" pitchFamily="34" charset="0"/>
              </a:rPr>
              <a:t>TransFamily</a:t>
            </a:r>
            <a:r>
              <a:rPr lang="en-US" sz="2000" b="1" dirty="0">
                <a:latin typeface="Open Sans" panose="020B0606030504020204" pitchFamily="34" charset="0"/>
                <a:ea typeface="Open Sans" panose="020B0606030504020204" pitchFamily="34" charset="0"/>
                <a:cs typeface="Open Sans" panose="020B0606030504020204" pitchFamily="34" charset="0"/>
              </a:rPr>
              <a:t> Support Services: </a:t>
            </a:r>
            <a:r>
              <a:rPr lang="en-US" sz="2000" dirty="0">
                <a:latin typeface="Open Sans" panose="020B0606030504020204" pitchFamily="34" charset="0"/>
                <a:ea typeface="Open Sans" panose="020B0606030504020204" pitchFamily="34" charset="0"/>
                <a:cs typeface="Open Sans" panose="020B0606030504020204" pitchFamily="34" charset="0"/>
              </a:rPr>
              <a:t>TFSS Family Programming Outreach</a:t>
            </a:r>
          </a:p>
          <a:p>
            <a:pPr>
              <a:lnSpc>
                <a:spcPct val="130000"/>
              </a:lnSpc>
            </a:pPr>
            <a:r>
              <a:rPr lang="en-US" sz="2000" b="1" dirty="0">
                <a:latin typeface="Open Sans" panose="020B0606030504020204" pitchFamily="34" charset="0"/>
                <a:ea typeface="Open Sans" panose="020B0606030504020204" pitchFamily="34" charset="0"/>
                <a:cs typeface="Open Sans" panose="020B0606030504020204" pitchFamily="34" charset="0"/>
              </a:rPr>
              <a:t>Via International: </a:t>
            </a:r>
            <a:r>
              <a:rPr lang="en-US" sz="2000" dirty="0">
                <a:latin typeface="Open Sans" panose="020B0606030504020204" pitchFamily="34" charset="0"/>
                <a:ea typeface="Open Sans" panose="020B0606030504020204" pitchFamily="34" charset="0"/>
                <a:cs typeface="Open Sans" panose="020B0606030504020204" pitchFamily="34" charset="0"/>
              </a:rPr>
              <a:t>Chicano Park Day</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a:lnSpc>
                <a:spcPct val="13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lvl="1">
              <a:lnSpc>
                <a:spcPct val="13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a:p>
            <a:pPr lvl="1">
              <a:lnSpc>
                <a:spcPct val="130000"/>
              </a:lnSpc>
            </a:pPr>
            <a:endParaRPr lang="en-US"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354262" y="1041832"/>
            <a:ext cx="90217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ACCF Projects/Programs/Events</a:t>
            </a:r>
          </a:p>
        </p:txBody>
      </p:sp>
      <p:sp>
        <p:nvSpPr>
          <p:cNvPr id="6" name="TextBox 5"/>
          <p:cNvSpPr txBox="1"/>
          <p:nvPr/>
        </p:nvSpPr>
        <p:spPr>
          <a:xfrm>
            <a:off x="354228" y="1565052"/>
            <a:ext cx="87643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Examples from FY23</a:t>
            </a:r>
          </a:p>
        </p:txBody>
      </p:sp>
      <p:pic>
        <p:nvPicPr>
          <p:cNvPr id="8" name="Picture 7" descr="Children's Museum">
            <a:extLst>
              <a:ext uri="{FF2B5EF4-FFF2-40B4-BE49-F238E27FC236}">
                <a16:creationId xmlns:a16="http://schemas.microsoft.com/office/drawing/2014/main" id="{9F09778D-C01E-4734-86EA-CE219B97480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5538" y="5145040"/>
            <a:ext cx="4353662" cy="1585528"/>
          </a:xfrm>
          <a:prstGeom prst="rect">
            <a:avLst/>
          </a:prstGeom>
          <a:noFill/>
          <a:ln>
            <a:noFill/>
          </a:ln>
        </p:spPr>
      </p:pic>
      <p:pic>
        <p:nvPicPr>
          <p:cNvPr id="9" name="Picture 8" descr="Hiding My Candy">
            <a:extLst>
              <a:ext uri="{FF2B5EF4-FFF2-40B4-BE49-F238E27FC236}">
                <a16:creationId xmlns:a16="http://schemas.microsoft.com/office/drawing/2014/main" id="{FC069DBF-E969-4050-8473-DAFABB0F223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742735" y="5142146"/>
            <a:ext cx="3120012" cy="1588422"/>
          </a:xfrm>
          <a:prstGeom prst="rect">
            <a:avLst/>
          </a:prstGeom>
          <a:noFill/>
          <a:ln>
            <a:noFill/>
          </a:ln>
        </p:spPr>
      </p:pic>
      <p:pic>
        <p:nvPicPr>
          <p:cNvPr id="2" name="Recorded Sound">
            <a:hlinkClick r:id="" action="ppaction://media"/>
            <a:extLst>
              <a:ext uri="{FF2B5EF4-FFF2-40B4-BE49-F238E27FC236}">
                <a16:creationId xmlns:a16="http://schemas.microsoft.com/office/drawing/2014/main" id="{4CE7B1B5-4844-4D33-AE94-856545123F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3382" y="7139122"/>
            <a:ext cx="406400" cy="406400"/>
          </a:xfrm>
          <a:prstGeom prst="rect">
            <a:avLst/>
          </a:prstGeom>
        </p:spPr>
      </p:pic>
    </p:spTree>
    <p:extLst>
      <p:ext uri="{BB962C8B-B14F-4D97-AF65-F5344CB8AC3E}">
        <p14:creationId xmlns:p14="http://schemas.microsoft.com/office/powerpoint/2010/main" val="179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761C7B7-79D8-4F6D-BCEF-BB3ED4A87986}"/>
              </a:ext>
            </a:extLst>
          </p:cNvPr>
          <p:cNvSpPr txBox="1"/>
          <p:nvPr/>
        </p:nvSpPr>
        <p:spPr>
          <a:xfrm>
            <a:off x="362531" y="975438"/>
            <a:ext cx="8255003" cy="523220"/>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FY24 City Council Allocations </a:t>
            </a:r>
          </a:p>
        </p:txBody>
      </p:sp>
      <p:sp>
        <p:nvSpPr>
          <p:cNvPr id="13" name="TextBox 12">
            <a:extLst>
              <a:ext uri="{FF2B5EF4-FFF2-40B4-BE49-F238E27FC236}">
                <a16:creationId xmlns:a16="http://schemas.microsoft.com/office/drawing/2014/main" id="{36FBE8E7-7E1F-4836-A2E1-85ED65D5C0C6}"/>
              </a:ext>
            </a:extLst>
          </p:cNvPr>
          <p:cNvSpPr txBox="1"/>
          <p:nvPr/>
        </p:nvSpPr>
        <p:spPr>
          <a:xfrm>
            <a:off x="362531" y="1486760"/>
            <a:ext cx="8019467" cy="461665"/>
          </a:xfrm>
          <a:prstGeom prst="rect">
            <a:avLst/>
          </a:prstGeom>
          <a:noFill/>
        </p:spPr>
        <p:txBody>
          <a:bodyPr wrap="square" rtlCol="0">
            <a:spAutoFit/>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Funding Summary</a:t>
            </a:r>
            <a:endParaRPr kumimoji="0" lang="en-US" sz="2400" b="0" i="0" u="none" strike="noStrike" kern="1200" cap="none" spc="0" normalizeH="0" baseline="0" noProof="0" dirty="0">
              <a:ln>
                <a:noFill/>
              </a:ln>
              <a:solidFill>
                <a:srgbClr val="ED7D3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sym typeface="Arial"/>
            </a:endParaRPr>
          </a:p>
        </p:txBody>
      </p:sp>
      <p:sp>
        <p:nvSpPr>
          <p:cNvPr id="7" name="TextBox 6">
            <a:extLst>
              <a:ext uri="{FF2B5EF4-FFF2-40B4-BE49-F238E27FC236}">
                <a16:creationId xmlns:a16="http://schemas.microsoft.com/office/drawing/2014/main" id="{92BABD6E-092B-42C7-9716-69B4967B3AD6}"/>
              </a:ext>
            </a:extLst>
          </p:cNvPr>
          <p:cNvSpPr txBox="1"/>
          <p:nvPr/>
        </p:nvSpPr>
        <p:spPr>
          <a:xfrm>
            <a:off x="362531" y="3008104"/>
            <a:ext cx="9411664" cy="4619854"/>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1-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Councilmember Joe LaCava</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2-</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Councilmember Jennifer Campbell</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3-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Councilmember Stephen Whitburn</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4-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Council President Pro Tem Monica Montgomery Steppe</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5-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Councilmember Marni von Wilpert:</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6-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Councilmember </a:t>
            </a:r>
            <a:r>
              <a:rPr lang="en-US" dirty="0">
                <a:solidFill>
                  <a:prstClr val="black"/>
                </a:solidFill>
                <a:latin typeface="Calibri" panose="020F0502020204030204"/>
              </a:rPr>
              <a:t>Kent Lee</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7-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Councilmember Raul Campillo</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8-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Councilmember Vivian Moreno</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District 9-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Council President Sean Elo-Rivera</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TBD </a:t>
            </a:r>
            <a:r>
              <a:rPr lang="en-US" dirty="0">
                <a:solidFill>
                  <a:prstClr val="black"/>
                </a:solidFill>
                <a:latin typeface="Calibri" panose="020F0502020204030204"/>
              </a:rPr>
              <a:t>($50,000)</a:t>
            </a:r>
          </a:p>
          <a:p>
            <a:pPr marL="342900" indent="-342900">
              <a:lnSpc>
                <a:spcPct val="150000"/>
              </a:lnSpc>
              <a:buFont typeface="Arial" panose="020B0604020202020204" pitchFamily="34" charset="0"/>
              <a:buChar char="•"/>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Mayor’s </a:t>
            </a:r>
            <a:r>
              <a:rPr lang="en-US" b="1" dirty="0">
                <a:solidFill>
                  <a:prstClr val="black"/>
                </a:solidFill>
                <a:latin typeface="Calibri" panose="020F0502020204030204"/>
              </a:rPr>
              <a:t>O</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ffice</a:t>
            </a:r>
            <a:r>
              <a:rPr lang="en-US" b="1" dirty="0">
                <a:solidFill>
                  <a:prstClr val="black"/>
                </a:solidFill>
                <a:latin typeface="Calibri" panose="020F0502020204030204"/>
              </a:rPr>
              <a:t>-</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b="1" dirty="0">
                <a:solidFill>
                  <a:prstClr val="black"/>
                </a:solidFill>
                <a:latin typeface="Calibri" panose="020F0502020204030204"/>
              </a:rPr>
              <a:t>TBD </a:t>
            </a:r>
            <a:r>
              <a:rPr lang="en-US" dirty="0">
                <a:solidFill>
                  <a:prstClr val="black"/>
                </a:solidFill>
                <a:latin typeface="Calibri" panose="020F0502020204030204"/>
              </a:rPr>
              <a:t>($50,000)</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lnSpc>
                <a:spcPct val="150000"/>
              </a:lnSpc>
              <a:buFont typeface="Arial" panose="020B0604020202020204" pitchFamily="34" charset="0"/>
              <a:buChar char="•"/>
              <a:defRPr/>
            </a:pP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E3D644A-CDE4-4960-A48C-11C57F8ADFDA}"/>
              </a:ext>
            </a:extLst>
          </p:cNvPr>
          <p:cNvSpPr txBox="1"/>
          <p:nvPr/>
        </p:nvSpPr>
        <p:spPr>
          <a:xfrm>
            <a:off x="1139794" y="2009980"/>
            <a:ext cx="7778812"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FY24 ACCF Total City Council Funds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b="1" dirty="0">
                <a:solidFill>
                  <a:prstClr val="black"/>
                </a:solidFill>
                <a:latin typeface="Calibri" panose="020F0502020204030204"/>
              </a:rPr>
              <a:t>TBD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Calibri" panose="020F0502020204030204"/>
                <a:ea typeface="+mn-ea"/>
                <a:cs typeface="+mn-cs"/>
              </a:rPr>
              <a:t>Based on the proposed FY24 Budget: $500,000</a:t>
            </a:r>
          </a:p>
        </p:txBody>
      </p:sp>
      <p:pic>
        <p:nvPicPr>
          <p:cNvPr id="2" name="Recorded Sound">
            <a:hlinkClick r:id="" action="ppaction://media"/>
            <a:extLst>
              <a:ext uri="{FF2B5EF4-FFF2-40B4-BE49-F238E27FC236}">
                <a16:creationId xmlns:a16="http://schemas.microsoft.com/office/drawing/2014/main" id="{5BA9DDEB-82D8-4270-9415-66A34A822A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9331" y="7279677"/>
            <a:ext cx="406400" cy="406400"/>
          </a:xfrm>
          <a:prstGeom prst="rect">
            <a:avLst/>
          </a:prstGeom>
        </p:spPr>
      </p:pic>
    </p:spTree>
    <p:extLst>
      <p:ext uri="{BB962C8B-B14F-4D97-AF65-F5344CB8AC3E}">
        <p14:creationId xmlns:p14="http://schemas.microsoft.com/office/powerpoint/2010/main" val="256868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1435c4e-884a-411d-b670-ef9087f23026">FEWKK76CWERH-11-7</_dlc_DocId>
    <_dlc_DocIdUrl xmlns="a1435c4e-884a-411d-b670-ef9087f23026">
      <Url>http://cityhub/dept/comm/c/design/_layouts/15/DocIdRedir.aspx?ID=FEWKK76CWERH-11-7</Url>
      <Description>FEWKK76CWERH-11-7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1CF9B910701EF4A9ECD120BFB647DBD" ma:contentTypeVersion="0" ma:contentTypeDescription="Create a new document." ma:contentTypeScope="" ma:versionID="f85ca659edc0ba62ecb7d69431e271ce">
  <xsd:schema xmlns:xsd="http://www.w3.org/2001/XMLSchema" xmlns:xs="http://www.w3.org/2001/XMLSchema" xmlns:p="http://schemas.microsoft.com/office/2006/metadata/properties" xmlns:ns2="a1435c4e-884a-411d-b670-ef9087f23026" targetNamespace="http://schemas.microsoft.com/office/2006/metadata/properties" ma:root="true" ma:fieldsID="cb53e686af4a1a54b1848617f72a7c0c" ns2:_="">
    <xsd:import namespace="a1435c4e-884a-411d-b670-ef9087f2302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35c4e-884a-411d-b670-ef9087f230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267E2-3535-4E25-AD4C-CB638B93B2C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a1435c4e-884a-411d-b670-ef9087f23026"/>
    <ds:schemaRef ds:uri="http://www.w3.org/XML/1998/namespace"/>
  </ds:schemaRefs>
</ds:datastoreItem>
</file>

<file path=customXml/itemProps2.xml><?xml version="1.0" encoding="utf-8"?>
<ds:datastoreItem xmlns:ds="http://schemas.openxmlformats.org/officeDocument/2006/customXml" ds:itemID="{C4F39B40-3124-4D5C-8323-302BC6223783}">
  <ds:schemaRefs>
    <ds:schemaRef ds:uri="http://schemas.microsoft.com/sharepoint/v3/contenttype/forms"/>
  </ds:schemaRefs>
</ds:datastoreItem>
</file>

<file path=customXml/itemProps3.xml><?xml version="1.0" encoding="utf-8"?>
<ds:datastoreItem xmlns:ds="http://schemas.openxmlformats.org/officeDocument/2006/customXml" ds:itemID="{C506EB91-1464-44FF-8E40-7FF1B8F68330}">
  <ds:schemaRefs>
    <ds:schemaRef ds:uri="http://schemas.microsoft.com/sharepoint/events"/>
  </ds:schemaRefs>
</ds:datastoreItem>
</file>

<file path=customXml/itemProps4.xml><?xml version="1.0" encoding="utf-8"?>
<ds:datastoreItem xmlns:ds="http://schemas.openxmlformats.org/officeDocument/2006/customXml" ds:itemID="{7EACBE76-82F9-4922-AA13-648E92FCA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35c4e-884a-411d-b670-ef9087f23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6422</TotalTime>
  <Words>1827</Words>
  <Application>Microsoft Office PowerPoint</Application>
  <PresentationFormat>Custom</PresentationFormat>
  <Paragraphs>137</Paragraphs>
  <Slides>13</Slides>
  <Notes>13</Notes>
  <HiddenSlides>0</HiddenSlides>
  <MMClips>13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Open Sans Semibold</vt:lpstr>
      <vt:lpstr>Office Theme</vt:lpstr>
      <vt:lpstr>Fiscal Year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Figuracion, Amor</dc:creator>
  <cp:lastModifiedBy>Edwards, Abigail</cp:lastModifiedBy>
  <cp:revision>244</cp:revision>
  <cp:lastPrinted>2022-06-28T18:16:50Z</cp:lastPrinted>
  <dcterms:created xsi:type="dcterms:W3CDTF">2016-01-12T16:55:21Z</dcterms:created>
  <dcterms:modified xsi:type="dcterms:W3CDTF">2023-04-25T21:52:08Z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154bc741-a538-4b9f-b1a9-b2fdc83cf30a</vt:lpwstr>
  </property>
  <property fmtid="{D5CDD505-2E9C-101B-9397-08002B2CF9AE}" pid="3" name="ContentTypeId">
    <vt:lpwstr>0x010100E1CF9B910701EF4A9ECD120BFB647DBD</vt:lpwstr>
  </property>
</Properties>
</file>