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Lst>
  <p:notesMasterIdLst>
    <p:notesMasterId r:id="rId18"/>
  </p:notesMasterIdLst>
  <p:sldIdLst>
    <p:sldId id="256" r:id="rId7"/>
    <p:sldId id="321" r:id="rId8"/>
    <p:sldId id="413" r:id="rId9"/>
    <p:sldId id="414" r:id="rId10"/>
    <p:sldId id="415" r:id="rId11"/>
    <p:sldId id="419" r:id="rId12"/>
    <p:sldId id="420" r:id="rId13"/>
    <p:sldId id="421" r:id="rId14"/>
    <p:sldId id="417" r:id="rId15"/>
    <p:sldId id="416" r:id="rId16"/>
    <p:sldId id="418" r:id="rId17"/>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AF82DE-ADC5-4795-AA46-B0400F1B0278}">
          <p14:sldIdLst>
            <p14:sldId id="256"/>
            <p14:sldId id="321"/>
            <p14:sldId id="413"/>
            <p14:sldId id="414"/>
            <p14:sldId id="415"/>
            <p14:sldId id="419"/>
            <p14:sldId id="420"/>
            <p14:sldId id="421"/>
            <p14:sldId id="417"/>
            <p14:sldId id="416"/>
            <p14:sldId id="4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2" autoAdjust="0"/>
    <p:restoredTop sz="73333" autoAdjust="0"/>
  </p:normalViewPr>
  <p:slideViewPr>
    <p:cSldViewPr snapToGrid="0">
      <p:cViewPr varScale="1">
        <p:scale>
          <a:sx n="78" d="100"/>
          <a:sy n="78" d="100"/>
        </p:scale>
        <p:origin x="25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FCDB7-1954-401E-9836-A88976BD2A67}" type="datetimeFigureOut">
              <a:rPr lang="en-US" smtClean="0"/>
              <a:t>4/25/2019</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4F26E-BC5D-4F48-B1B4-1FA586763EC6}" type="slidenum">
              <a:rPr lang="en-US" smtClean="0"/>
              <a:t>‹#›</a:t>
            </a:fld>
            <a:endParaRPr lang="en-US"/>
          </a:p>
        </p:txBody>
      </p:sp>
    </p:spTree>
    <p:extLst>
      <p:ext uri="{BB962C8B-B14F-4D97-AF65-F5344CB8AC3E}">
        <p14:creationId xmlns:p14="http://schemas.microsoft.com/office/powerpoint/2010/main" val="424369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0" indent="-174690">
              <a:buFont typeface="Arial" panose="020B0604020202020204" pitchFamily="34" charset="0"/>
              <a:buChar char="•"/>
            </a:pPr>
            <a:r>
              <a:rPr lang="en-US" dirty="0"/>
              <a:t>President Obama unveiled the Promise Zone (PZ) Initiative as part of his State of the Union Address in 2013 to designate a number of urban, rural, and tribal communities nationwide. The initiative seeks to revitalize high-poverty communities by infusing federal, sate, local, community development, and private sector resources into targeted neighborhoods. The Promise Zone initiative is rooted in collective impact and collaboration between community stakeholders, local organizations, and agencies to streamline resources and deliver comprehensive support to our underserved communities. The San Diego Promise Zone is comprised of the areas shaded in blue.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9694F-AA6C-41E7-97F2-DAEF96CB93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1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about Get It Done?</a:t>
            </a:r>
          </a:p>
        </p:txBody>
      </p:sp>
      <p:sp>
        <p:nvSpPr>
          <p:cNvPr id="4" name="Slide Number Placeholder 3"/>
          <p:cNvSpPr>
            <a:spLocks noGrp="1"/>
          </p:cNvSpPr>
          <p:nvPr>
            <p:ph type="sldNum" sz="quarter" idx="5"/>
          </p:nvPr>
        </p:nvSpPr>
        <p:spPr/>
        <p:txBody>
          <a:bodyPr/>
          <a:lstStyle/>
          <a:p>
            <a:fld id="{5184F26E-BC5D-4F48-B1B4-1FA586763EC6}" type="slidenum">
              <a:rPr lang="en-US" smtClean="0"/>
              <a:t>11</a:t>
            </a:fld>
            <a:endParaRPr lang="en-US"/>
          </a:p>
        </p:txBody>
      </p:sp>
    </p:spTree>
    <p:extLst>
      <p:ext uri="{BB962C8B-B14F-4D97-AF65-F5344CB8AC3E}">
        <p14:creationId xmlns:p14="http://schemas.microsoft.com/office/powerpoint/2010/main" val="284044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0" indent="-174690">
              <a:buFont typeface="Arial" panose="020B0604020202020204" pitchFamily="34" charset="0"/>
              <a:buChar char="•"/>
            </a:pPr>
            <a:r>
              <a:rPr lang="en-US" dirty="0"/>
              <a:t>The City of San Diego and its partners have identified the following six goals to improve the quality of life and accelerate revitalization. Recent rezoning, vacant land along high traffic corridors, and a central location that is well-served by public transit are assets that the SDPZ will build upon to bring economic vitality to these historically underserved communities. </a:t>
            </a:r>
          </a:p>
          <a:p>
            <a:pPr marL="174690" indent="-174690">
              <a:buFont typeface="Arial" panose="020B0604020202020204" pitchFamily="34" charset="0"/>
              <a:buChar char="•"/>
            </a:pPr>
            <a:r>
              <a:rPr lang="en-US" dirty="0"/>
              <a:t>Today, we’re going to address the goal of creating a priority of safety by showcasing the City’s “Get It Done” service. </a:t>
            </a:r>
          </a:p>
        </p:txBody>
      </p:sp>
      <p:sp>
        <p:nvSpPr>
          <p:cNvPr id="4" name="Slide Number Placeholder 3"/>
          <p:cNvSpPr>
            <a:spLocks noGrp="1"/>
          </p:cNvSpPr>
          <p:nvPr>
            <p:ph type="sldNum" sz="quarter" idx="10"/>
          </p:nvPr>
        </p:nvSpPr>
        <p:spPr/>
        <p:txBody>
          <a:bodyPr/>
          <a:lstStyle/>
          <a:p>
            <a:fld id="{EE29694F-AA6C-41E7-97F2-DAEF96CB936D}" type="slidenum">
              <a:rPr lang="en-US" smtClean="0"/>
              <a:t>3</a:t>
            </a:fld>
            <a:endParaRPr lang="en-US" dirty="0"/>
          </a:p>
        </p:txBody>
      </p:sp>
    </p:spTree>
    <p:extLst>
      <p:ext uri="{BB962C8B-B14F-4D97-AF65-F5344CB8AC3E}">
        <p14:creationId xmlns:p14="http://schemas.microsoft.com/office/powerpoint/2010/main" val="264011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launched the Get It Done app and web portal in 2016 with the help, support, and dedication of the Transportation &amp; Storm Water Department, Department of IT, and “referral partners” which included the Police, Environmental Services, and Parks &amp; Recreation departments. Since the initial launch, the program has been expanded to include reporting incidents of illegal dumping, certain parking violations, potholes, and graffiti. The service provides you with the opportunity to report on problems in your neighborhood to address infrastructure issues and improve community amenities.</a:t>
            </a:r>
          </a:p>
        </p:txBody>
      </p:sp>
      <p:sp>
        <p:nvSpPr>
          <p:cNvPr id="4" name="Slide Number Placeholder 3"/>
          <p:cNvSpPr>
            <a:spLocks noGrp="1"/>
          </p:cNvSpPr>
          <p:nvPr>
            <p:ph type="sldNum" sz="quarter" idx="5"/>
          </p:nvPr>
        </p:nvSpPr>
        <p:spPr/>
        <p:txBody>
          <a:bodyPr/>
          <a:lstStyle/>
          <a:p>
            <a:fld id="{5184F26E-BC5D-4F48-B1B4-1FA586763EC6}" type="slidenum">
              <a:rPr lang="en-US" smtClean="0"/>
              <a:t>4</a:t>
            </a:fld>
            <a:endParaRPr lang="en-US"/>
          </a:p>
        </p:txBody>
      </p:sp>
    </p:spTree>
    <p:extLst>
      <p:ext uri="{BB962C8B-B14F-4D97-AF65-F5344CB8AC3E}">
        <p14:creationId xmlns:p14="http://schemas.microsoft.com/office/powerpoint/2010/main" val="168510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 It Done is the easiest way to connect with the City to report non-emergency problems. With an average of 20,000 reports filed each month, the City works hard to prioritize the most urgent public safety reports. </a:t>
            </a:r>
          </a:p>
          <a:p>
            <a:pPr marL="171450" indent="-171450">
              <a:buFont typeface="Arial" panose="020B0604020202020204" pitchFamily="34" charset="0"/>
              <a:buChar char="•"/>
            </a:pPr>
            <a:r>
              <a:rPr lang="en-US" dirty="0"/>
              <a:t>With every report received, the City staff is directing calls to the appropriate departments and also working with dozens of outside agencies. </a:t>
            </a:r>
          </a:p>
          <a:p>
            <a:pPr marL="171450" indent="-171450">
              <a:buFont typeface="Arial" panose="020B0604020202020204" pitchFamily="34" charset="0"/>
              <a:buChar char="•"/>
            </a:pPr>
            <a:r>
              <a:rPr lang="en-US" dirty="0"/>
              <a:t>In addition to reporting problems, residents can also use Get It Done to schedule passport appointments, household hazardous waste pick up, and other appointments.</a:t>
            </a:r>
          </a:p>
        </p:txBody>
      </p:sp>
      <p:sp>
        <p:nvSpPr>
          <p:cNvPr id="4" name="Slide Number Placeholder 3"/>
          <p:cNvSpPr>
            <a:spLocks noGrp="1"/>
          </p:cNvSpPr>
          <p:nvPr>
            <p:ph type="sldNum" sz="quarter" idx="5"/>
          </p:nvPr>
        </p:nvSpPr>
        <p:spPr/>
        <p:txBody>
          <a:bodyPr/>
          <a:lstStyle/>
          <a:p>
            <a:fld id="{5184F26E-BC5D-4F48-B1B4-1FA586763EC6}" type="slidenum">
              <a:rPr lang="en-US" smtClean="0"/>
              <a:t>5</a:t>
            </a:fld>
            <a:endParaRPr lang="en-US"/>
          </a:p>
        </p:txBody>
      </p:sp>
    </p:spTree>
    <p:extLst>
      <p:ext uri="{BB962C8B-B14F-4D97-AF65-F5344CB8AC3E}">
        <p14:creationId xmlns:p14="http://schemas.microsoft.com/office/powerpoint/2010/main" val="51494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Get It Done launched, we’ve been able to make improvements to the system, based on customer and employee feedback. For example, initially, the graffiti team didn’t get enough information on the work order to identify where graffiti was located or even what it looked like.</a:t>
            </a:r>
          </a:p>
          <a:p>
            <a:endParaRPr lang="en-US" dirty="0"/>
          </a:p>
          <a:p>
            <a:pPr marL="171450" indent="-171450">
              <a:buFont typeface="Arial" panose="020B0604020202020204" pitchFamily="34" charset="0"/>
              <a:buChar char="•"/>
            </a:pPr>
            <a:r>
              <a:rPr lang="en-US" dirty="0"/>
              <a:t>At the same time, customers just received a “closed” email, but wanted to know more about what was done to fix the problem. Now, the graffiti team uses tablets and takes “after” photos of graffiti. This is shared with customers and has increase customer satisfaction by 43%.</a:t>
            </a:r>
          </a:p>
        </p:txBody>
      </p:sp>
      <p:sp>
        <p:nvSpPr>
          <p:cNvPr id="4" name="Slide Number Placeholder 3"/>
          <p:cNvSpPr>
            <a:spLocks noGrp="1"/>
          </p:cNvSpPr>
          <p:nvPr>
            <p:ph type="sldNum" sz="quarter" idx="5"/>
          </p:nvPr>
        </p:nvSpPr>
        <p:spPr/>
        <p:txBody>
          <a:bodyPr/>
          <a:lstStyle/>
          <a:p>
            <a:fld id="{5184F26E-BC5D-4F48-B1B4-1FA586763EC6}" type="slidenum">
              <a:rPr lang="en-US" smtClean="0"/>
              <a:t>6</a:t>
            </a:fld>
            <a:endParaRPr lang="en-US"/>
          </a:p>
        </p:txBody>
      </p:sp>
    </p:spTree>
    <p:extLst>
      <p:ext uri="{BB962C8B-B14F-4D97-AF65-F5344CB8AC3E}">
        <p14:creationId xmlns:p14="http://schemas.microsoft.com/office/powerpoint/2010/main" val="4075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Get It Done landing page breaks down types of services into categories. There’s a link on the top of the page where you can view report in real time as they are being submitted. There’s also a link to a Knowledge Base which is being developed as the place to find the right answer to frequently asked questions. In the Knowledge Base, you can search by key word, topic or by department. Once you review the article you can rate and/or provide valuable information for how to enhance the article to further clarify the response.</a:t>
            </a:r>
          </a:p>
        </p:txBody>
      </p:sp>
      <p:sp>
        <p:nvSpPr>
          <p:cNvPr id="4" name="Slide Number Placeholder 3"/>
          <p:cNvSpPr>
            <a:spLocks noGrp="1"/>
          </p:cNvSpPr>
          <p:nvPr>
            <p:ph type="sldNum" sz="quarter" idx="5"/>
          </p:nvPr>
        </p:nvSpPr>
        <p:spPr/>
        <p:txBody>
          <a:bodyPr/>
          <a:lstStyle/>
          <a:p>
            <a:fld id="{5184F26E-BC5D-4F48-B1B4-1FA586763EC6}" type="slidenum">
              <a:rPr lang="en-US" smtClean="0"/>
              <a:t>7</a:t>
            </a:fld>
            <a:endParaRPr lang="en-US"/>
          </a:p>
        </p:txBody>
      </p:sp>
    </p:spTree>
    <p:extLst>
      <p:ext uri="{BB962C8B-B14F-4D97-AF65-F5344CB8AC3E}">
        <p14:creationId xmlns:p14="http://schemas.microsoft.com/office/powerpoint/2010/main" val="397683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the View Reports page, you can easily search in list or map view to locate your report. Hover over the pin drop icon to see a snapshot of the submission. Use the filters on the right-hand side of the screen to narrow your search results.</a:t>
            </a:r>
          </a:p>
        </p:txBody>
      </p:sp>
      <p:sp>
        <p:nvSpPr>
          <p:cNvPr id="4" name="Slide Number Placeholder 3"/>
          <p:cNvSpPr>
            <a:spLocks noGrp="1"/>
          </p:cNvSpPr>
          <p:nvPr>
            <p:ph type="sldNum" sz="quarter" idx="5"/>
          </p:nvPr>
        </p:nvSpPr>
        <p:spPr/>
        <p:txBody>
          <a:bodyPr/>
          <a:lstStyle/>
          <a:p>
            <a:fld id="{5184F26E-BC5D-4F48-B1B4-1FA586763EC6}" type="slidenum">
              <a:rPr lang="en-US" smtClean="0"/>
              <a:t>8</a:t>
            </a:fld>
            <a:endParaRPr lang="en-US"/>
          </a:p>
        </p:txBody>
      </p:sp>
    </p:spTree>
    <p:extLst>
      <p:ext uri="{BB962C8B-B14F-4D97-AF65-F5344CB8AC3E}">
        <p14:creationId xmlns:p14="http://schemas.microsoft.com/office/powerpoint/2010/main" val="386618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Selecting the appropriate item from the Get It Done menu of options assist with routing reports to the correct department for resolution. </a:t>
            </a:r>
          </a:p>
          <a:p>
            <a:pPr marL="171450" indent="-171450">
              <a:buFont typeface="Arial" panose="020B0604020202020204" pitchFamily="34" charset="0"/>
              <a:buChar char="•"/>
            </a:pPr>
            <a:r>
              <a:rPr lang="en-US" dirty="0"/>
              <a:t>List only one issue per report. Issues may go to different departments within the City to get resolved. </a:t>
            </a:r>
          </a:p>
          <a:p>
            <a:pPr marL="171450" indent="-171450">
              <a:buFont typeface="Arial" panose="020B0604020202020204" pitchFamily="34" charset="0"/>
              <a:buChar char="•"/>
            </a:pPr>
            <a:r>
              <a:rPr lang="en-US" dirty="0"/>
              <a:t>It is best to submit reports separately. Include a photo if possible that makes it easier for City workers to locate the issue.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84F26E-BC5D-4F48-B1B4-1FA586763EC6}" type="slidenum">
              <a:rPr lang="en-US" smtClean="0"/>
              <a:t>9</a:t>
            </a:fld>
            <a:endParaRPr lang="en-US"/>
          </a:p>
        </p:txBody>
      </p:sp>
    </p:spTree>
    <p:extLst>
      <p:ext uri="{BB962C8B-B14F-4D97-AF65-F5344CB8AC3E}">
        <p14:creationId xmlns:p14="http://schemas.microsoft.com/office/powerpoint/2010/main" val="396248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 It Done is a great tool for reporting non-emergency problems, like a sidewalk repair, graffiti, or trash collection concerns. </a:t>
            </a:r>
          </a:p>
          <a:p>
            <a:pPr marL="171450" indent="-171450">
              <a:buFont typeface="Arial" panose="020B0604020202020204" pitchFamily="34" charset="0"/>
              <a:buChar char="•"/>
            </a:pPr>
            <a:r>
              <a:rPr lang="en-US" dirty="0"/>
              <a:t>Please note that this program is not appropriate for reporting police emergencies or other time sensitive matters. It can take up to 48  hours to review your report or request for an appointment.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Timeframes for project completion vary by project. Dead animals may be removed within 48 hours, while curb repainting can take up to 10 business days. Missed trash or recycling collections may take 24-48 hours after being reported.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84F26E-BC5D-4F48-B1B4-1FA586763EC6}" type="slidenum">
              <a:rPr lang="en-US" smtClean="0"/>
              <a:t>10</a:t>
            </a:fld>
            <a:endParaRPr lang="en-US"/>
          </a:p>
        </p:txBody>
      </p:sp>
    </p:spTree>
    <p:extLst>
      <p:ext uri="{BB962C8B-B14F-4D97-AF65-F5344CB8AC3E}">
        <p14:creationId xmlns:p14="http://schemas.microsoft.com/office/powerpoint/2010/main" val="421204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2186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1465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55103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561109"/>
            <a:ext cx="100584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2468D38-7081-47D1-9A76-D93F2A79BEBB}" type="datetimeFigureOut">
              <a:rPr lang="en-US" smtClean="0"/>
              <a:t>4/25/2019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0FCBB43-4EE7-4AE0-A011-CC9052827149}" type="slidenum">
              <a:rPr lang="en-US" smtClean="0"/>
              <a:t>‹#›</a:t>
            </a:fld>
            <a:endParaRPr lang="en-US" dirty="0"/>
          </a:p>
        </p:txBody>
      </p:sp>
      <p:sp>
        <p:nvSpPr>
          <p:cNvPr id="7" name="Rectangle 6"/>
          <p:cNvSpPr/>
          <p:nvPr userDrawn="1"/>
        </p:nvSpPr>
        <p:spPr>
          <a:xfrm>
            <a:off x="0" y="0"/>
            <a:ext cx="10058400"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64286" y="453102"/>
            <a:ext cx="9294114" cy="326072"/>
          </a:xfrm>
          <a:prstGeom prst="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265489" y="114300"/>
            <a:ext cx="89160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99000">
                        <a14:foregroundMark x1="20200" y1="46424" x2="7200" y2="43538"/>
                        <a14:foregroundMark x1="7200" y1="43538" x2="5200" y2="57340"/>
                        <a14:foregroundMark x1="5200" y1="57340" x2="17900" y2="65245"/>
                        <a14:foregroundMark x1="17900" y1="65245" x2="25400" y2="74028"/>
                        <a14:foregroundMark x1="25400" y1="74028" x2="18500" y2="86324"/>
                        <a14:foregroundMark x1="18500" y1="86324" x2="6100" y2="85194"/>
                        <a14:foregroundMark x1="58600" y1="95358" x2="80800" y2="88080"/>
                        <a14:foregroundMark x1="80800" y1="88080" x2="92400" y2="72146"/>
                        <a14:foregroundMark x1="92400" y1="72146" x2="96400" y2="52949"/>
                        <a14:foregroundMark x1="37500" y1="45671" x2="36400" y2="85947"/>
                        <a14:foregroundMark x1="36700" y1="85947" x2="58900" y2="83814"/>
                        <a14:foregroundMark x1="58900" y1="83814" x2="67800" y2="60602"/>
                        <a14:foregroundMark x1="67800" y1="60602" x2="56600" y2="46048"/>
                        <a14:foregroundMark x1="56600" y1="46048" x2="36700" y2="45420"/>
                      </a14:backgroundRemoval>
                    </a14:imgEffect>
                  </a14:imgLayer>
                </a14:imgProps>
              </a:ext>
              <a:ext uri="{28A0092B-C50C-407E-A947-70E740481C1C}">
                <a14:useLocalDpi xmlns:a14="http://schemas.microsoft.com/office/drawing/2010/main" val="0"/>
              </a:ext>
            </a:extLst>
          </a:blip>
          <a:stretch>
            <a:fillRect/>
          </a:stretch>
        </p:blipFill>
        <p:spPr>
          <a:xfrm>
            <a:off x="208962" y="202368"/>
            <a:ext cx="824896" cy="657442"/>
          </a:xfrm>
          <a:prstGeom prst="rect">
            <a:avLst/>
          </a:prstGeom>
        </p:spPr>
      </p:pic>
      <p:sp>
        <p:nvSpPr>
          <p:cNvPr id="12" name="Rectangle 11"/>
          <p:cNvSpPr/>
          <p:nvPr userDrawn="1"/>
        </p:nvSpPr>
        <p:spPr>
          <a:xfrm>
            <a:off x="0" y="6629400"/>
            <a:ext cx="100584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317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
        <p:nvSpPr>
          <p:cNvPr id="8" name="Title 1"/>
          <p:cNvSpPr txBox="1">
            <a:spLocks/>
          </p:cNvSpPr>
          <p:nvPr userDrawn="1"/>
        </p:nvSpPr>
        <p:spPr bwMode="auto">
          <a:xfrm>
            <a:off x="1293778" y="152005"/>
            <a:ext cx="8774349" cy="6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502920" rtl="0" eaLnBrk="1" fontAlgn="base" hangingPunct="1">
              <a:spcBef>
                <a:spcPct val="0"/>
              </a:spcBef>
              <a:spcAft>
                <a:spcPct val="0"/>
              </a:spcAft>
              <a:defRPr sz="4840" kern="1200">
                <a:solidFill>
                  <a:schemeClr val="tx1"/>
                </a:solidFill>
                <a:latin typeface="+mj-lt"/>
                <a:ea typeface="ＭＳ Ｐゴシック" pitchFamily="26" charset="-128"/>
                <a:cs typeface="ＭＳ Ｐゴシック" pitchFamily="26" charset="-128"/>
              </a:defRPr>
            </a:lvl1pPr>
            <a:lvl2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2pPr>
            <a:lvl3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3pPr>
            <a:lvl4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4pPr>
            <a:lvl5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5pPr>
            <a:lvl6pPr marL="50292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6pPr>
            <a:lvl7pPr marL="100584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7pPr>
            <a:lvl8pPr marL="150876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8pPr>
            <a:lvl9pPr marL="201168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9pPr>
          </a:lstStyle>
          <a:p>
            <a:pPr algn="l"/>
            <a:endParaRPr lang="en-US" sz="1600" dirty="0">
              <a:solidFill>
                <a:schemeClr val="bg1"/>
              </a:solidFill>
              <a:latin typeface="Merriweather" panose="02060503050406030704" pitchFamily="18" charset="0"/>
            </a:endParaRPr>
          </a:p>
        </p:txBody>
      </p:sp>
      <p:sp>
        <p:nvSpPr>
          <p:cNvPr id="9" name="Rectangle 8"/>
          <p:cNvSpPr/>
          <p:nvPr userDrawn="1"/>
        </p:nvSpPr>
        <p:spPr>
          <a:xfrm>
            <a:off x="0" y="0"/>
            <a:ext cx="10058400"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4286" y="453102"/>
            <a:ext cx="9294114" cy="326072"/>
          </a:xfrm>
          <a:prstGeom prst="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265489" y="114300"/>
            <a:ext cx="89160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962" y="202368"/>
            <a:ext cx="824896" cy="657442"/>
          </a:xfrm>
          <a:prstGeom prst="rect">
            <a:avLst/>
          </a:prstGeom>
        </p:spPr>
      </p:pic>
    </p:spTree>
    <p:extLst>
      <p:ext uri="{BB962C8B-B14F-4D97-AF65-F5344CB8AC3E}">
        <p14:creationId xmlns:p14="http://schemas.microsoft.com/office/powerpoint/2010/main" val="371337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
        <p:nvSpPr>
          <p:cNvPr id="8" name="Title 1"/>
          <p:cNvSpPr txBox="1">
            <a:spLocks/>
          </p:cNvSpPr>
          <p:nvPr userDrawn="1"/>
        </p:nvSpPr>
        <p:spPr bwMode="auto">
          <a:xfrm>
            <a:off x="1293778" y="152005"/>
            <a:ext cx="8774349" cy="6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502920" rtl="0" eaLnBrk="1" fontAlgn="base" hangingPunct="1">
              <a:spcBef>
                <a:spcPct val="0"/>
              </a:spcBef>
              <a:spcAft>
                <a:spcPct val="0"/>
              </a:spcAft>
              <a:defRPr sz="4840" kern="1200">
                <a:solidFill>
                  <a:schemeClr val="tx1"/>
                </a:solidFill>
                <a:latin typeface="+mj-lt"/>
                <a:ea typeface="ＭＳ Ｐゴシック" pitchFamily="26" charset="-128"/>
                <a:cs typeface="ＭＳ Ｐゴシック" pitchFamily="26" charset="-128"/>
              </a:defRPr>
            </a:lvl1pPr>
            <a:lvl2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2pPr>
            <a:lvl3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3pPr>
            <a:lvl4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4pPr>
            <a:lvl5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5pPr>
            <a:lvl6pPr marL="50292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6pPr>
            <a:lvl7pPr marL="100584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7pPr>
            <a:lvl8pPr marL="150876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8pPr>
            <a:lvl9pPr marL="201168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9pPr>
          </a:lstStyle>
          <a:p>
            <a:pPr algn="l"/>
            <a:endParaRPr lang="en-US" sz="1600" dirty="0">
              <a:solidFill>
                <a:schemeClr val="bg1"/>
              </a:solidFill>
              <a:latin typeface="Merriweather" panose="02060503050406030704" pitchFamily="18" charset="0"/>
            </a:endParaRPr>
          </a:p>
        </p:txBody>
      </p:sp>
      <p:sp>
        <p:nvSpPr>
          <p:cNvPr id="9" name="Rectangle 8"/>
          <p:cNvSpPr/>
          <p:nvPr userDrawn="1"/>
        </p:nvSpPr>
        <p:spPr>
          <a:xfrm>
            <a:off x="0" y="0"/>
            <a:ext cx="10058400"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4286" y="453102"/>
            <a:ext cx="9294114" cy="326072"/>
          </a:xfrm>
          <a:prstGeom prst="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265489" y="114300"/>
            <a:ext cx="89160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962" y="202368"/>
            <a:ext cx="824896" cy="657442"/>
          </a:xfrm>
          <a:prstGeom prst="rect">
            <a:avLst/>
          </a:prstGeom>
        </p:spPr>
      </p:pic>
    </p:spTree>
    <p:extLst>
      <p:ext uri="{BB962C8B-B14F-4D97-AF65-F5344CB8AC3E}">
        <p14:creationId xmlns:p14="http://schemas.microsoft.com/office/powerpoint/2010/main" val="292163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28294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7222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3394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8D38-7081-47D1-9A76-D93F2A79BEBB}"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65644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68D38-7081-47D1-9A76-D93F2A79BEBB}"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2340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8718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6800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12606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2468D38-7081-47D1-9A76-D93F2A79BEBB}" type="datetimeFigureOut">
              <a:rPr lang="en-US" smtClean="0"/>
              <a:t>4/25/2019</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0FCBB43-4EE7-4AE0-A011-CC9052827149}" type="slidenum">
              <a:rPr lang="en-US" smtClean="0"/>
              <a:t>‹#›</a:t>
            </a:fld>
            <a:endParaRPr lang="en-US"/>
          </a:p>
        </p:txBody>
      </p:sp>
    </p:spTree>
    <p:extLst>
      <p:ext uri="{BB962C8B-B14F-4D97-AF65-F5344CB8AC3E}">
        <p14:creationId xmlns:p14="http://schemas.microsoft.com/office/powerpoint/2010/main" val="47166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C2468D38-7081-47D1-9A76-D93F2A79BEBB}" type="datetimeFigureOut">
              <a:rPr lang="en-US" smtClean="0"/>
              <a:t>4/25/2019</a:t>
            </a:fld>
            <a:endParaRPr lang="en-US" dirty="0"/>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90FCBB43-4EE7-4AE0-A011-CC9052827149}" type="slidenum">
              <a:rPr lang="en-US" smtClean="0"/>
              <a:t>‹#›</a:t>
            </a:fld>
            <a:endParaRPr lang="en-US" dirty="0"/>
          </a:p>
        </p:txBody>
      </p:sp>
    </p:spTree>
    <p:extLst>
      <p:ext uri="{BB962C8B-B14F-4D97-AF65-F5344CB8AC3E}">
        <p14:creationId xmlns:p14="http://schemas.microsoft.com/office/powerpoint/2010/main" val="1628445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sandiego.gov/get-it-don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2975" y="927279"/>
            <a:ext cx="7115175" cy="3850783"/>
          </a:xfrm>
        </p:spPr>
        <p:txBody>
          <a:bodyPr>
            <a:normAutofit/>
          </a:bodyPr>
          <a:lstStyle/>
          <a:p>
            <a:pPr algn="l"/>
            <a:r>
              <a:rPr lang="en-US" sz="6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Get It Done</a:t>
            </a:r>
            <a:br>
              <a:rPr lang="en-US" sz="6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br>
              <a:rPr lang="en-US" sz="6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4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App and Online Services</a:t>
            </a: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a:extLst>
              <a:ext uri="{FF2B5EF4-FFF2-40B4-BE49-F238E27FC236}">
                <a16:creationId xmlns:a16="http://schemas.microsoft.com/office/drawing/2014/main" id="{5DFE3335-9227-42B1-B8E3-289FBC03D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02" y="6371189"/>
            <a:ext cx="3848100" cy="1152525"/>
          </a:xfrm>
          <a:prstGeom prst="rect">
            <a:avLst/>
          </a:prstGeom>
        </p:spPr>
      </p:pic>
    </p:spTree>
    <p:extLst>
      <p:ext uri="{BB962C8B-B14F-4D97-AF65-F5344CB8AC3E}">
        <p14:creationId xmlns:p14="http://schemas.microsoft.com/office/powerpoint/2010/main" val="20094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44CBCC-E136-4A37-8E1A-A2CC3315970D}"/>
              </a:ext>
            </a:extLst>
          </p:cNvPr>
          <p:cNvPicPr>
            <a:picLocks noGrp="1" noChangeAspect="1"/>
          </p:cNvPicPr>
          <p:nvPr>
            <p:ph idx="1"/>
          </p:nvPr>
        </p:nvPicPr>
        <p:blipFill>
          <a:blip r:embed="rId3"/>
          <a:stretch>
            <a:fillRect/>
          </a:stretch>
        </p:blipFill>
        <p:spPr>
          <a:xfrm>
            <a:off x="438795" y="1173404"/>
            <a:ext cx="9017071" cy="5425591"/>
          </a:xfrm>
          <a:prstGeom prst="rect">
            <a:avLst/>
          </a:prstGeom>
        </p:spPr>
      </p:pic>
    </p:spTree>
    <p:extLst>
      <p:ext uri="{BB962C8B-B14F-4D97-AF65-F5344CB8AC3E}">
        <p14:creationId xmlns:p14="http://schemas.microsoft.com/office/powerpoint/2010/main" val="2139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9A36-11D8-4784-BF90-D1346DD998A6}"/>
              </a:ext>
            </a:extLst>
          </p:cNvPr>
          <p:cNvSpPr>
            <a:spLocks noGrp="1"/>
          </p:cNvSpPr>
          <p:nvPr>
            <p:ph type="title"/>
          </p:nvPr>
        </p:nvSpPr>
        <p:spPr>
          <a:xfrm>
            <a:off x="691515" y="888642"/>
            <a:ext cx="8675370" cy="1027472"/>
          </a:xfrm>
        </p:spPr>
        <p:txBody>
          <a:bodyPr/>
          <a:lstStyle/>
          <a:p>
            <a:pPr algn="ctr"/>
            <a:r>
              <a:rPr lang="en-US" dirty="0"/>
              <a:t>Questions?</a:t>
            </a:r>
          </a:p>
        </p:txBody>
      </p:sp>
      <p:sp>
        <p:nvSpPr>
          <p:cNvPr id="3" name="Content Placeholder 2">
            <a:extLst>
              <a:ext uri="{FF2B5EF4-FFF2-40B4-BE49-F238E27FC236}">
                <a16:creationId xmlns:a16="http://schemas.microsoft.com/office/drawing/2014/main" id="{BFF04440-1399-4E8A-BB57-812B5F7E08A5}"/>
              </a:ext>
            </a:extLst>
          </p:cNvPr>
          <p:cNvSpPr>
            <a:spLocks noGrp="1"/>
          </p:cNvSpPr>
          <p:nvPr>
            <p:ph idx="1"/>
          </p:nvPr>
        </p:nvSpPr>
        <p:spPr/>
        <p:txBody>
          <a:bodyPr/>
          <a:lstStyle/>
          <a:p>
            <a:pPr marL="0" indent="0">
              <a:buNone/>
            </a:pPr>
            <a:r>
              <a:rPr lang="en-US" dirty="0"/>
              <a:t>For more information on services and for a list of commonly asked questions, visit </a:t>
            </a:r>
            <a:r>
              <a:rPr lang="en-US" dirty="0">
                <a:hlinkClick r:id="rId3"/>
              </a:rPr>
              <a:t>www.sandiego.gov/get-it-done</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809C1FA-4258-4575-915F-4483BBCDC1CA}"/>
              </a:ext>
            </a:extLst>
          </p:cNvPr>
          <p:cNvPicPr>
            <a:picLocks noChangeAspect="1"/>
          </p:cNvPicPr>
          <p:nvPr/>
        </p:nvPicPr>
        <p:blipFill>
          <a:blip r:embed="rId4"/>
          <a:stretch>
            <a:fillRect/>
          </a:stretch>
        </p:blipFill>
        <p:spPr>
          <a:xfrm>
            <a:off x="157162" y="3518816"/>
            <a:ext cx="9744075" cy="2924175"/>
          </a:xfrm>
          <a:prstGeom prst="rect">
            <a:avLst/>
          </a:prstGeom>
        </p:spPr>
      </p:pic>
    </p:spTree>
    <p:extLst>
      <p:ext uri="{BB962C8B-B14F-4D97-AF65-F5344CB8AC3E}">
        <p14:creationId xmlns:p14="http://schemas.microsoft.com/office/powerpoint/2010/main" val="311510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443" t="8103" r="2769" b="3192"/>
          <a:stretch/>
        </p:blipFill>
        <p:spPr>
          <a:xfrm>
            <a:off x="1465692" y="1746196"/>
            <a:ext cx="7243410" cy="5189864"/>
          </a:xfrm>
        </p:spPr>
      </p:pic>
      <p:sp>
        <p:nvSpPr>
          <p:cNvPr id="5" name="TextBox 4"/>
          <p:cNvSpPr txBox="1"/>
          <p:nvPr/>
        </p:nvSpPr>
        <p:spPr>
          <a:xfrm>
            <a:off x="354261" y="1041832"/>
            <a:ext cx="64796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lumMod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San Diego Promise Zone </a:t>
            </a:r>
          </a:p>
        </p:txBody>
      </p:sp>
    </p:spTree>
    <p:extLst>
      <p:ext uri="{BB962C8B-B14F-4D97-AF65-F5344CB8AC3E}">
        <p14:creationId xmlns:p14="http://schemas.microsoft.com/office/powerpoint/2010/main" val="219635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2513" y="5765292"/>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67667" y="5461286"/>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42513" y="1959443"/>
            <a:ext cx="8115887" cy="5603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90616" y="1675864"/>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4261" y="1041832"/>
            <a:ext cx="7773739" cy="707886"/>
          </a:xfrm>
          <a:prstGeom prst="rect">
            <a:avLst/>
          </a:prstGeom>
          <a:noFill/>
        </p:spPr>
        <p:txBody>
          <a:bodyPr wrap="square" rtlCol="0">
            <a:spAutoFit/>
          </a:bodyPr>
          <a:lstStyle/>
          <a:p>
            <a:r>
              <a:rPr lang="en-US" sz="4000"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 Diego Promise Zone Goals</a:t>
            </a:r>
          </a:p>
        </p:txBody>
      </p:sp>
      <p:sp>
        <p:nvSpPr>
          <p:cNvPr id="7" name="Rectangle 6"/>
          <p:cNvSpPr/>
          <p:nvPr/>
        </p:nvSpPr>
        <p:spPr>
          <a:xfrm>
            <a:off x="1942513" y="4788539"/>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89848" y="4524843"/>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42513" y="3824567"/>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89848" y="3526149"/>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55759" y="2028893"/>
            <a:ext cx="4699321"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1. Create Jobs</a:t>
            </a:r>
          </a:p>
        </p:txBody>
      </p:sp>
      <p:sp>
        <p:nvSpPr>
          <p:cNvPr id="11" name="Rectangle 10"/>
          <p:cNvSpPr/>
          <p:nvPr/>
        </p:nvSpPr>
        <p:spPr>
          <a:xfrm>
            <a:off x="1942513" y="2864933"/>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89848" y="2578087"/>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55759" y="2936609"/>
            <a:ext cx="4699321"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2. Increase Economic Opportunity</a:t>
            </a:r>
          </a:p>
        </p:txBody>
      </p:sp>
      <p:sp>
        <p:nvSpPr>
          <p:cNvPr id="17" name="TextBox 16"/>
          <p:cNvSpPr txBox="1"/>
          <p:nvPr/>
        </p:nvSpPr>
        <p:spPr>
          <a:xfrm>
            <a:off x="2455760" y="3885913"/>
            <a:ext cx="4699321"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3. Improve Educational Opportunities</a:t>
            </a:r>
          </a:p>
        </p:txBody>
      </p:sp>
      <p:sp>
        <p:nvSpPr>
          <p:cNvPr id="18" name="TextBox 17"/>
          <p:cNvSpPr txBox="1"/>
          <p:nvPr/>
        </p:nvSpPr>
        <p:spPr>
          <a:xfrm>
            <a:off x="2455760" y="4876682"/>
            <a:ext cx="7463155"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4. Reduce Serious or Violent Crime (Create a Priority of Safety)</a:t>
            </a:r>
          </a:p>
        </p:txBody>
      </p:sp>
      <p:sp>
        <p:nvSpPr>
          <p:cNvPr id="19" name="TextBox 18"/>
          <p:cNvSpPr txBox="1"/>
          <p:nvPr/>
        </p:nvSpPr>
        <p:spPr>
          <a:xfrm>
            <a:off x="2455760" y="5840841"/>
            <a:ext cx="6132655"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5. Increase Access to Quality, Affordable Housing</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578" y="4599056"/>
            <a:ext cx="869041" cy="881282"/>
          </a:xfrm>
          <a:prstGeom prst="rect">
            <a:avLst/>
          </a:prstGeom>
        </p:spPr>
      </p:pic>
      <p:sp>
        <p:nvSpPr>
          <p:cNvPr id="27" name="Rectangle 26"/>
          <p:cNvSpPr/>
          <p:nvPr/>
        </p:nvSpPr>
        <p:spPr>
          <a:xfrm>
            <a:off x="1942513" y="6742045"/>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67667" y="6438039"/>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455760" y="6817594"/>
            <a:ext cx="6132655"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6. Increase Access to Healthcare and Healthy Foods</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016" y="1742245"/>
            <a:ext cx="1079635" cy="859668"/>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004" y="2880841"/>
            <a:ext cx="1111289" cy="601774"/>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025" y="3737089"/>
            <a:ext cx="1141492" cy="701542"/>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265" y="6604743"/>
            <a:ext cx="1259490" cy="791680"/>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3174" y="5631505"/>
            <a:ext cx="850009" cy="786352"/>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7581" y="4609476"/>
            <a:ext cx="710592" cy="910979"/>
          </a:xfrm>
          <a:prstGeom prst="rect">
            <a:avLst/>
          </a:prstGeom>
        </p:spPr>
      </p:pic>
    </p:spTree>
    <p:extLst>
      <p:ext uri="{BB962C8B-B14F-4D97-AF65-F5344CB8AC3E}">
        <p14:creationId xmlns:p14="http://schemas.microsoft.com/office/powerpoint/2010/main" val="232545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1129-9845-4167-828B-3436F92FFEDC}"/>
              </a:ext>
            </a:extLst>
          </p:cNvPr>
          <p:cNvSpPr>
            <a:spLocks noGrp="1"/>
          </p:cNvSpPr>
          <p:nvPr>
            <p:ph type="title"/>
          </p:nvPr>
        </p:nvSpPr>
        <p:spPr/>
        <p:txBody>
          <a:bodyPr/>
          <a:lstStyle/>
          <a:p>
            <a:r>
              <a:rPr lang="en-US" dirty="0"/>
              <a:t>Get It Done app and web portal</a:t>
            </a:r>
          </a:p>
        </p:txBody>
      </p:sp>
      <p:pic>
        <p:nvPicPr>
          <p:cNvPr id="4" name="Content Placeholder 3">
            <a:extLst>
              <a:ext uri="{FF2B5EF4-FFF2-40B4-BE49-F238E27FC236}">
                <a16:creationId xmlns:a16="http://schemas.microsoft.com/office/drawing/2014/main" id="{4269A990-78A3-4E87-9BA6-FDFE9B5EAC43}"/>
              </a:ext>
            </a:extLst>
          </p:cNvPr>
          <p:cNvPicPr>
            <a:picLocks noGrp="1" noChangeAspect="1"/>
          </p:cNvPicPr>
          <p:nvPr>
            <p:ph idx="1"/>
          </p:nvPr>
        </p:nvPicPr>
        <p:blipFill>
          <a:blip r:embed="rId3"/>
          <a:stretch>
            <a:fillRect/>
          </a:stretch>
        </p:blipFill>
        <p:spPr>
          <a:xfrm>
            <a:off x="1121403" y="2068513"/>
            <a:ext cx="7815593" cy="4932362"/>
          </a:xfrm>
          <a:prstGeom prst="rect">
            <a:avLst/>
          </a:prstGeom>
        </p:spPr>
      </p:pic>
    </p:spTree>
    <p:extLst>
      <p:ext uri="{BB962C8B-B14F-4D97-AF65-F5344CB8AC3E}">
        <p14:creationId xmlns:p14="http://schemas.microsoft.com/office/powerpoint/2010/main" val="263536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FCDA06E1-D31B-4C96-A202-68357409955C}"/>
              </a:ext>
            </a:extLst>
          </p:cNvPr>
          <p:cNvPicPr>
            <a:picLocks noGrp="1" noChangeAspect="1"/>
          </p:cNvPicPr>
          <p:nvPr>
            <p:ph idx="1"/>
          </p:nvPr>
        </p:nvPicPr>
        <p:blipFill>
          <a:blip r:embed="rId3"/>
          <a:stretch>
            <a:fillRect/>
          </a:stretch>
        </p:blipFill>
        <p:spPr>
          <a:xfrm>
            <a:off x="860307" y="835000"/>
            <a:ext cx="8571927" cy="6274736"/>
          </a:xfrm>
          <a:prstGeom prst="rect">
            <a:avLst/>
          </a:prstGeom>
        </p:spPr>
      </p:pic>
    </p:spTree>
    <p:extLst>
      <p:ext uri="{BB962C8B-B14F-4D97-AF65-F5344CB8AC3E}">
        <p14:creationId xmlns:p14="http://schemas.microsoft.com/office/powerpoint/2010/main" val="422107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C40E886-2E8A-4EA3-B712-63CE7B0474EE}"/>
              </a:ext>
            </a:extLst>
          </p:cNvPr>
          <p:cNvPicPr>
            <a:picLocks noGrp="1" noChangeAspect="1"/>
          </p:cNvPicPr>
          <p:nvPr>
            <p:ph idx="1"/>
          </p:nvPr>
        </p:nvPicPr>
        <p:blipFill>
          <a:blip r:embed="rId3"/>
          <a:stretch>
            <a:fillRect/>
          </a:stretch>
        </p:blipFill>
        <p:spPr>
          <a:xfrm>
            <a:off x="456787" y="1616099"/>
            <a:ext cx="9144826" cy="4823337"/>
          </a:xfrm>
          <a:prstGeom prst="rect">
            <a:avLst/>
          </a:prstGeom>
        </p:spPr>
      </p:pic>
    </p:spTree>
    <p:extLst>
      <p:ext uri="{BB962C8B-B14F-4D97-AF65-F5344CB8AC3E}">
        <p14:creationId xmlns:p14="http://schemas.microsoft.com/office/powerpoint/2010/main" val="11143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6B3BC9-7CB2-419B-B7EF-842327C0864F}"/>
              </a:ext>
            </a:extLst>
          </p:cNvPr>
          <p:cNvPicPr>
            <a:picLocks noGrp="1" noChangeAspect="1"/>
          </p:cNvPicPr>
          <p:nvPr>
            <p:ph idx="1"/>
          </p:nvPr>
        </p:nvPicPr>
        <p:blipFill>
          <a:blip r:embed="rId3"/>
          <a:stretch>
            <a:fillRect/>
          </a:stretch>
        </p:blipFill>
        <p:spPr>
          <a:xfrm>
            <a:off x="475546" y="1607020"/>
            <a:ext cx="9107308" cy="5167267"/>
          </a:xfrm>
          <a:prstGeom prst="rect">
            <a:avLst/>
          </a:prstGeom>
        </p:spPr>
      </p:pic>
    </p:spTree>
    <p:extLst>
      <p:ext uri="{BB962C8B-B14F-4D97-AF65-F5344CB8AC3E}">
        <p14:creationId xmlns:p14="http://schemas.microsoft.com/office/powerpoint/2010/main" val="44189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15B011B-0619-4FCD-93D1-1BD31F8FA95F}"/>
              </a:ext>
            </a:extLst>
          </p:cNvPr>
          <p:cNvPicPr>
            <a:picLocks noGrp="1" noChangeAspect="1"/>
          </p:cNvPicPr>
          <p:nvPr>
            <p:ph idx="1"/>
          </p:nvPr>
        </p:nvPicPr>
        <p:blipFill>
          <a:blip r:embed="rId3"/>
          <a:stretch>
            <a:fillRect/>
          </a:stretch>
        </p:blipFill>
        <p:spPr>
          <a:xfrm>
            <a:off x="283850" y="1244399"/>
            <a:ext cx="9490700" cy="5285190"/>
          </a:xfrm>
          <a:prstGeom prst="rect">
            <a:avLst/>
          </a:prstGeom>
        </p:spPr>
      </p:pic>
    </p:spTree>
    <p:extLst>
      <p:ext uri="{BB962C8B-B14F-4D97-AF65-F5344CB8AC3E}">
        <p14:creationId xmlns:p14="http://schemas.microsoft.com/office/powerpoint/2010/main" val="219887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CED7BA-C7F2-4BAF-B9EF-090701994B8F}"/>
              </a:ext>
            </a:extLst>
          </p:cNvPr>
          <p:cNvPicPr>
            <a:picLocks noGrp="1" noChangeAspect="1"/>
          </p:cNvPicPr>
          <p:nvPr>
            <p:ph idx="1"/>
          </p:nvPr>
        </p:nvPicPr>
        <p:blipFill>
          <a:blip r:embed="rId3"/>
          <a:stretch>
            <a:fillRect/>
          </a:stretch>
        </p:blipFill>
        <p:spPr>
          <a:xfrm>
            <a:off x="795825" y="993912"/>
            <a:ext cx="8466750" cy="5703101"/>
          </a:xfrm>
          <a:prstGeom prst="rect">
            <a:avLst/>
          </a:prstGeom>
        </p:spPr>
      </p:pic>
    </p:spTree>
    <p:extLst>
      <p:ext uri="{BB962C8B-B14F-4D97-AF65-F5344CB8AC3E}">
        <p14:creationId xmlns:p14="http://schemas.microsoft.com/office/powerpoint/2010/main" val="2794030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5E43.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F9B910701EF4A9ECD120BFB647DBD" ma:contentTypeVersion="0" ma:contentTypeDescription="Create a new document." ma:contentTypeScope="" ma:versionID="f85ca659edc0ba62ecb7d69431e271ce">
  <xsd:schema xmlns:xsd="http://www.w3.org/2001/XMLSchema" xmlns:xs="http://www.w3.org/2001/XMLSchema" xmlns:p="http://schemas.microsoft.com/office/2006/metadata/properties" xmlns:ns2="a1435c4e-884a-411d-b670-ef9087f23026" targetNamespace="http://schemas.microsoft.com/office/2006/metadata/properties" ma:root="true" ma:fieldsID="cb53e686af4a1a54b1848617f72a7c0c" ns2:_="">
    <xsd:import namespace="a1435c4e-884a-411d-b670-ef9087f230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35c4e-884a-411d-b670-ef9087f23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a1435c4e-884a-411d-b670-ef9087f23026">FEWKK76CWERH-11-7</_dlc_DocId>
    <_dlc_DocIdUrl xmlns="a1435c4e-884a-411d-b670-ef9087f23026">
      <Url>http://cityhub/dept/comm/c/design/_layouts/15/DocIdRedir.aspx?ID=FEWKK76CWERH-11-7</Url>
      <Description>FEWKK76CWERH-11-7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EACBE76-82F9-4922-AA13-648E92FCA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35c4e-884a-411d-b670-ef9087f23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267E2-3535-4E25-AD4C-CB638B93B2CB}">
  <ds:schemaRefs>
    <ds:schemaRef ds:uri="a1435c4e-884a-411d-b670-ef9087f23026"/>
    <ds:schemaRef ds:uri="http://www.w3.org/XML/1998/namespace"/>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4F39B40-3124-4D5C-8323-302BC6223783}">
  <ds:schemaRefs>
    <ds:schemaRef ds:uri="http://schemas.microsoft.com/sharepoint/v3/contenttype/forms"/>
  </ds:schemaRefs>
</ds:datastoreItem>
</file>

<file path=customXml/itemProps4.xml><?xml version="1.0" encoding="utf-8"?>
<ds:datastoreItem xmlns:ds="http://schemas.openxmlformats.org/officeDocument/2006/customXml" ds:itemID="{C506EB91-1464-44FF-8E40-7FF1B8F683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726</TotalTime>
  <Words>926</Words>
  <Application>Microsoft Office PowerPoint</Application>
  <PresentationFormat>Custom</PresentationFormat>
  <Paragraphs>41</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Calibri</vt:lpstr>
      <vt:lpstr>Calibri Light</vt:lpstr>
      <vt:lpstr>Merriweather</vt:lpstr>
      <vt:lpstr>Open Sans Light</vt:lpstr>
      <vt:lpstr>Open Sans Semibold</vt:lpstr>
      <vt:lpstr>Office Theme</vt:lpstr>
      <vt:lpstr>ppt5E43.tmp</vt:lpstr>
      <vt:lpstr>Get It Done  App and Online Services  </vt:lpstr>
      <vt:lpstr>PowerPoint Presentation</vt:lpstr>
      <vt:lpstr>PowerPoint Presentation</vt:lpstr>
      <vt:lpstr>Get It Done app and web portal</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Southard, Alex</cp:lastModifiedBy>
  <cp:revision>51</cp:revision>
  <dcterms:created xsi:type="dcterms:W3CDTF">2016-01-12T16:55:21Z</dcterms:created>
  <dcterms:modified xsi:type="dcterms:W3CDTF">2019-04-25T23:03:05Z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154bc741-a538-4b9f-b1a9-b2fdc83cf30a</vt:lpwstr>
  </property>
  <property fmtid="{D5CDD505-2E9C-101B-9397-08002B2CF9AE}" pid="3" name="ContentTypeId">
    <vt:lpwstr>0x010100E1CF9B910701EF4A9ECD120BFB647DBD</vt:lpwstr>
  </property>
</Properties>
</file>