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90" r:id="rId3"/>
    <p:sldId id="284" r:id="rId4"/>
    <p:sldId id="258" r:id="rId5"/>
    <p:sldId id="277" r:id="rId6"/>
    <p:sldId id="275" r:id="rId7"/>
    <p:sldId id="294" r:id="rId8"/>
    <p:sldId id="293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1A9BD7"/>
    <a:srgbClr val="FF9E17"/>
    <a:srgbClr val="2F82AB"/>
    <a:srgbClr val="37424A"/>
    <a:srgbClr val="00C7B2"/>
    <a:srgbClr val="F0E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804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82B0F46B-59E6-476A-89C2-103971BAB1AC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3069A632-50E0-4FD3-B2A9-FB6E544722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925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AD2EBBB7-A64F-4980-8506-22A2E7B8E638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39" tIns="44070" rIns="88139" bIns="440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5" y="4474508"/>
            <a:ext cx="5607711" cy="3659842"/>
          </a:xfrm>
          <a:prstGeom prst="rect">
            <a:avLst/>
          </a:prstGeom>
        </p:spPr>
        <p:txBody>
          <a:bodyPr vert="horz" lIns="88139" tIns="44070" rIns="88139" bIns="4407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75964ADD-7B88-4D10-9E82-D2E16E2D7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94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64ADD-7B88-4D10-9E82-D2E16E2D70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64ADD-7B88-4D10-9E82-D2E16E2D70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82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64ADD-7B88-4D10-9E82-D2E16E2D70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546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4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4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rgbClr val="F0E6CE">
              <a:alpha val="89804"/>
            </a:srgbClr>
          </a:solidFill>
        </p:spPr>
        <p:txBody>
          <a:bodyPr lIns="182880" tIns="182880" rIns="182880" bIns="182880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12192000" cy="5486400"/>
          </a:xfrm>
        </p:spPr>
        <p:txBody>
          <a:bodyPr lIns="228600" tIns="228600" rIns="228600" bIns="457200">
            <a:normAutofit/>
          </a:bodyPr>
          <a:lstStyle>
            <a:lvl1pPr>
              <a:defRPr>
                <a:solidFill>
                  <a:srgbClr val="00C7B2"/>
                </a:solidFill>
              </a:defRPr>
            </a:lvl1pPr>
            <a:lvl2pPr>
              <a:defRPr>
                <a:solidFill>
                  <a:srgbClr val="37424A"/>
                </a:solidFill>
              </a:defRPr>
            </a:lvl2pPr>
            <a:lvl3pPr>
              <a:defRPr>
                <a:solidFill>
                  <a:srgbClr val="37424A"/>
                </a:solidFill>
              </a:defRPr>
            </a:lvl3pPr>
            <a:lvl4pPr>
              <a:defRPr>
                <a:solidFill>
                  <a:srgbClr val="37424A"/>
                </a:solidFill>
              </a:defRPr>
            </a:lvl4pPr>
            <a:lvl5pPr>
              <a:defRPr>
                <a:solidFill>
                  <a:srgbClr val="37424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23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2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3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rgbClr val="F0E6CE">
              <a:alpha val="89804"/>
            </a:srgbClr>
          </a:solidFill>
        </p:spPr>
        <p:txBody>
          <a:bodyPr vert="horz" lIns="182880" tIns="182880" rIns="182880" bIns="18288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508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1325563"/>
          </a:xfrm>
          <a:solidFill>
            <a:srgbClr val="F0E6CE">
              <a:alpha val="90000"/>
            </a:srgbClr>
          </a:solidFill>
          <a:ln>
            <a:noFill/>
          </a:ln>
        </p:spPr>
        <p:txBody>
          <a:bodyPr>
            <a:normAutofit/>
          </a:bodyPr>
          <a:lstStyle>
            <a:lvl1pPr>
              <a:def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408386"/>
            <a:ext cx="5997575" cy="47812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408386"/>
            <a:ext cx="6019800" cy="47812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4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9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1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2A217-C509-4C98-A591-30E99E3E43E5}" type="datetimeFigureOut">
              <a:rPr lang="en-US" smtClean="0"/>
              <a:t>6/19/2018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E8EC-731B-4B46-A60E-AEC1BB682A5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FB69E8-F606-4C0D-BF7C-2E48268BDD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r="9263"/>
          <a:stretch/>
        </p:blipFill>
        <p:spPr>
          <a:xfrm>
            <a:off x="-1" y="0"/>
            <a:ext cx="12192001" cy="69513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B746757-120F-4357-A271-F6362033D2E7}"/>
              </a:ext>
            </a:extLst>
          </p:cNvPr>
          <p:cNvSpPr/>
          <p:nvPr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bg2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4C2FAE-54D9-403F-B69A-9EEB5A4D1DFE}"/>
              </a:ext>
            </a:extLst>
          </p:cNvPr>
          <p:cNvSpPr>
            <a:spLocks noChangeAspect="1"/>
          </p:cNvSpPr>
          <p:nvPr/>
        </p:nvSpPr>
        <p:spPr>
          <a:xfrm>
            <a:off x="6752749" y="3698697"/>
            <a:ext cx="5439251" cy="3159303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stretch>
              <a:fillRect l="-364146" t="-376964" r="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97592-4CC5-4E09-A136-B3FDFC56393E}"/>
              </a:ext>
            </a:extLst>
          </p:cNvPr>
          <p:cNvSpPr txBox="1"/>
          <p:nvPr/>
        </p:nvSpPr>
        <p:spPr>
          <a:xfrm>
            <a:off x="1" y="1273991"/>
            <a:ext cx="12191999" cy="21781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5400">
                  <a:solidFill>
                    <a:schemeClr val="bg2"/>
                  </a:solidFill>
                </a:ln>
                <a:solidFill>
                  <a:srgbClr val="FFC000"/>
                </a:solidFill>
              </a:rPr>
              <a:t>MIRA MESA COMMUNITY PLAN UPDATE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23B7D0-9090-4318-982B-FE50003409F1}"/>
              </a:ext>
            </a:extLst>
          </p:cNvPr>
          <p:cNvSpPr>
            <a:spLocks noChangeAspect="1"/>
          </p:cNvSpPr>
          <p:nvPr/>
        </p:nvSpPr>
        <p:spPr>
          <a:xfrm>
            <a:off x="-2" y="1663398"/>
            <a:ext cx="5732981" cy="5194602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stretch>
              <a:fillRect l="-1" t="-296802" r="-50236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4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5" b="10074"/>
          <a:stretch/>
        </p:blipFill>
        <p:spPr>
          <a:xfrm>
            <a:off x="4815416" y="1325561"/>
            <a:ext cx="7376585" cy="553243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4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MIRA MESA COMMUNITY PLAN UPDATE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0" y="1325561"/>
            <a:ext cx="4815416" cy="5532439"/>
          </a:xfrm>
          <a:prstGeom prst="rect">
            <a:avLst/>
          </a:prstGeom>
        </p:spPr>
        <p:txBody>
          <a:bodyPr vert="horz" lIns="228600" tIns="228600" rIns="228600" bIns="4572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C7B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800" dirty="0">
              <a:solidFill>
                <a:srgbClr val="6B6B6B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rgbClr val="6B6B6B"/>
                </a:solidFill>
              </a:rPr>
              <a:t>The City is updating the Community Plan in order to help shape the future of Mira Mesa for the next 20+ years.</a:t>
            </a:r>
          </a:p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en-US" sz="4400" b="1" dirty="0"/>
              <a:t>	</a:t>
            </a:r>
            <a:endParaRPr lang="en-US" sz="4400" b="1" dirty="0">
              <a:solidFill>
                <a:srgbClr val="FF9E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19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1325563"/>
            <a:ext cx="12192000" cy="553243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 lIns="182880" tIns="182880" rIns="182880" bIns="18288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00550" lvl="1">
              <a:lnSpc>
                <a:spcPct val="90000"/>
              </a:lnSpc>
              <a:spcBef>
                <a:spcPts val="500"/>
              </a:spcBef>
            </a:pPr>
            <a:endParaRPr lang="en-US" sz="2500" dirty="0">
              <a:solidFill>
                <a:srgbClr val="37424A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7950" y="74645"/>
            <a:ext cx="12024050" cy="6783355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WHY IS A COMMUNITY PLAN UPDATE NEEDED?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50605" y="1797097"/>
            <a:ext cx="11715745" cy="850765"/>
            <a:chOff x="1050606" y="1827518"/>
            <a:chExt cx="11715745" cy="850765"/>
          </a:xfrm>
        </p:grpSpPr>
        <p:sp>
          <p:nvSpPr>
            <p:cNvPr id="9" name="Oval 8"/>
            <p:cNvSpPr/>
            <p:nvPr/>
          </p:nvSpPr>
          <p:spPr>
            <a:xfrm>
              <a:off x="1050606" y="1827518"/>
              <a:ext cx="850765" cy="85076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2"/>
                  </a:solidFill>
                </a:rPr>
                <a:t>1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069321" y="2000532"/>
              <a:ext cx="1069703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Address Regional Growth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50605" y="2951946"/>
            <a:ext cx="7184185" cy="954107"/>
            <a:chOff x="1040770" y="2980245"/>
            <a:chExt cx="7184185" cy="954107"/>
          </a:xfrm>
        </p:grpSpPr>
        <p:sp>
          <p:nvSpPr>
            <p:cNvPr id="26" name="Oval 25"/>
            <p:cNvSpPr/>
            <p:nvPr/>
          </p:nvSpPr>
          <p:spPr>
            <a:xfrm>
              <a:off x="1040770" y="2980245"/>
              <a:ext cx="850765" cy="85076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2"/>
                  </a:solidFill>
                </a:rPr>
                <a:t>2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059485" y="2980245"/>
              <a:ext cx="6165470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Understand Community Needs &amp; </a:t>
              </a:r>
            </a:p>
            <a:p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Enhance Quality of Life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50605" y="4261326"/>
            <a:ext cx="7358977" cy="850765"/>
            <a:chOff x="1050606" y="4132972"/>
            <a:chExt cx="7358977" cy="850765"/>
          </a:xfrm>
        </p:grpSpPr>
        <p:sp>
          <p:nvSpPr>
            <p:cNvPr id="27" name="Oval 26"/>
            <p:cNvSpPr/>
            <p:nvPr/>
          </p:nvSpPr>
          <p:spPr>
            <a:xfrm>
              <a:off x="1050606" y="4132972"/>
              <a:ext cx="850765" cy="85076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4400" b="1" dirty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069321" y="4296744"/>
              <a:ext cx="6340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Determine Infrastructure Demand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050605" y="5465220"/>
            <a:ext cx="7001636" cy="850765"/>
            <a:chOff x="1050605" y="5285699"/>
            <a:chExt cx="7001636" cy="850765"/>
          </a:xfrm>
        </p:grpSpPr>
        <p:sp>
          <p:nvSpPr>
            <p:cNvPr id="28" name="Oval 27"/>
            <p:cNvSpPr/>
            <p:nvPr/>
          </p:nvSpPr>
          <p:spPr>
            <a:xfrm>
              <a:off x="1050605" y="5285699"/>
              <a:ext cx="850765" cy="850765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r>
                <a:rPr lang="en-US" sz="4800" b="1" dirty="0">
                  <a:solidFill>
                    <a:schemeClr val="bg2"/>
                  </a:solidFill>
                </a:rPr>
                <a:t>4</a:t>
              </a: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69321" y="5449471"/>
              <a:ext cx="59829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>
                  <a:solidFill>
                    <a:schemeClr val="bg2">
                      <a:lumMod val="50000"/>
                    </a:schemeClr>
                  </a:solidFill>
                </a:rPr>
                <a:t>Take Action for the Environment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5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WHAT IS THE PURPOSE OF A COMMUNITY PLAN UPDATE?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13B3D6A-0E40-4849-8EDD-31A8A94EEAA2}"/>
              </a:ext>
            </a:extLst>
          </p:cNvPr>
          <p:cNvGrpSpPr/>
          <p:nvPr/>
        </p:nvGrpSpPr>
        <p:grpSpPr>
          <a:xfrm>
            <a:off x="7428119" y="1979802"/>
            <a:ext cx="4403585" cy="2895620"/>
            <a:chOff x="7210005" y="2173405"/>
            <a:chExt cx="4403585" cy="2827852"/>
          </a:xfrm>
        </p:grpSpPr>
        <p:pic>
          <p:nvPicPr>
            <p:cNvPr id="4" name="Picture 6" descr="GP cover for PPT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10005" y="2173405"/>
              <a:ext cx="2188944" cy="2827852"/>
            </a:xfrm>
            <a:prstGeom prst="rect">
              <a:avLst/>
            </a:prstGeom>
            <a:ln w="19050" cap="sq">
              <a:solidFill>
                <a:srgbClr val="4D4D4D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52F2198-6498-43E4-849D-C76F6D5C5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21389" y="2175761"/>
              <a:ext cx="2192201" cy="2825496"/>
            </a:xfrm>
            <a:prstGeom prst="rect">
              <a:avLst/>
            </a:prstGeom>
            <a:ln w="19050">
              <a:solidFill>
                <a:srgbClr val="4D4D4D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4E52A4-7EC1-40FE-849D-1A7102444FC4}"/>
              </a:ext>
            </a:extLst>
          </p:cNvPr>
          <p:cNvSpPr txBox="1">
            <a:spLocks/>
          </p:cNvSpPr>
          <p:nvPr/>
        </p:nvSpPr>
        <p:spPr>
          <a:xfrm>
            <a:off x="4235" y="1325561"/>
            <a:ext cx="7401444" cy="5532439"/>
          </a:xfrm>
          <a:prstGeom prst="rect">
            <a:avLst/>
          </a:prstGeom>
        </p:spPr>
        <p:txBody>
          <a:bodyPr vert="horz" lIns="228600" tIns="228600" rIns="228600" bIns="4572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C7B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742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Sets vision for growth &amp; development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6B6B6B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Identifies infrastructure and facilities needs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6B6B6B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Sets design guidelines that enhance community character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6B6B6B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Provides framework for improved bike/pedestrian/transit network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400" dirty="0">
              <a:solidFill>
                <a:srgbClr val="6B6B6B"/>
              </a:solidFill>
            </a:endParaRP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Provides a forum for public participation in the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42524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1A2F96-05EF-4875-98CE-9D00DF6FBA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r="16463"/>
          <a:stretch/>
        </p:blipFill>
        <p:spPr>
          <a:xfrm>
            <a:off x="5866700" y="1308851"/>
            <a:ext cx="6325300" cy="55491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713064" cy="6857999"/>
          </a:xfrm>
          <a:prstGeom prst="rect">
            <a:avLst/>
          </a:prstGeom>
          <a:blipFill dpi="0" rotWithShape="1">
            <a:blip r:embed="rId3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r>
              <a:rPr lang="en-US" sz="3600" dirty="0"/>
              <a:t>WHAT ARE POSSIBLE COMMUNITY BENEFITS?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52550"/>
            <a:ext cx="5956183" cy="552216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46464"/>
                </a:solidFill>
              </a:rPr>
              <a:t>Updated population and growth projections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46464"/>
                </a:solidFill>
              </a:rPr>
              <a:t>Updated traffic projections and possible improvements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46464"/>
                </a:solidFill>
              </a:rPr>
              <a:t>Identification of park and recreation improvements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46464"/>
                </a:solidFill>
              </a:rPr>
              <a:t>A sustainable </a:t>
            </a:r>
            <a:r>
              <a:rPr lang="en-US" sz="2400">
                <a:solidFill>
                  <a:srgbClr val="646464"/>
                </a:solidFill>
              </a:rPr>
              <a:t>pattern of growth</a:t>
            </a:r>
            <a:endParaRPr lang="en-US" sz="2400" dirty="0">
              <a:solidFill>
                <a:srgbClr val="646464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77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 txBox="1">
            <a:spLocks/>
          </p:cNvSpPr>
          <p:nvPr/>
        </p:nvSpPr>
        <p:spPr>
          <a:xfrm>
            <a:off x="0" y="1325563"/>
            <a:ext cx="12192000" cy="5532437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vert="horz" lIns="182880" tIns="182880" rIns="182880" bIns="18288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00550" lvl="1">
              <a:lnSpc>
                <a:spcPct val="90000"/>
              </a:lnSpc>
              <a:spcBef>
                <a:spcPts val="500"/>
              </a:spcBef>
            </a:pPr>
            <a:endParaRPr lang="en-US" sz="2500" dirty="0">
              <a:solidFill>
                <a:srgbClr val="37424A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-9525" y="14515"/>
            <a:ext cx="12192000" cy="6857999"/>
          </a:xfrm>
          <a:prstGeom prst="rect">
            <a:avLst/>
          </a:prstGeom>
          <a:blipFill dpi="0" rotWithShape="1">
            <a:blip r:embed="rId2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IS THE SCHEDULE?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  <a:endCxn id="14" idx="6"/>
          </p:cNvCxnSpPr>
          <p:nvPr/>
        </p:nvCxnSpPr>
        <p:spPr>
          <a:xfrm>
            <a:off x="228600" y="3481009"/>
            <a:ext cx="1149350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18128" y="2076287"/>
            <a:ext cx="1035487" cy="1906808"/>
            <a:chOff x="118128" y="2076287"/>
            <a:chExt cx="1035487" cy="1906808"/>
          </a:xfrm>
        </p:grpSpPr>
        <p:sp>
          <p:nvSpPr>
            <p:cNvPr id="7" name="Oval 6"/>
            <p:cNvSpPr/>
            <p:nvPr/>
          </p:nvSpPr>
          <p:spPr>
            <a:xfrm>
              <a:off x="121086" y="2978923"/>
              <a:ext cx="1004172" cy="10041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2018</a:t>
              </a:r>
              <a:r>
                <a:rPr lang="en-US" sz="1100" b="1" dirty="0">
                  <a:solidFill>
                    <a:schemeClr val="bg2"/>
                  </a:solidFill>
                </a:rPr>
                <a:t> Jul-Dec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18128" y="2076287"/>
              <a:ext cx="1035487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Plan Update Launch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065702" y="1851079"/>
            <a:ext cx="1783914" cy="2132016"/>
            <a:chOff x="3170602" y="1851079"/>
            <a:chExt cx="1783914" cy="2132016"/>
          </a:xfrm>
        </p:grpSpPr>
        <p:sp>
          <p:nvSpPr>
            <p:cNvPr id="20" name="Oval 19"/>
            <p:cNvSpPr/>
            <p:nvPr/>
          </p:nvSpPr>
          <p:spPr>
            <a:xfrm>
              <a:off x="3555697" y="2978923"/>
              <a:ext cx="1004172" cy="10041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2019</a:t>
              </a:r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1100" b="1" dirty="0">
                  <a:solidFill>
                    <a:schemeClr val="bg2"/>
                  </a:solidFill>
                </a:rPr>
                <a:t>Jan-Jun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170602" y="1851079"/>
              <a:ext cx="178391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Plan Components and Alternatives 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449046" y="2098364"/>
            <a:ext cx="1783914" cy="1884731"/>
            <a:chOff x="5182471" y="2098364"/>
            <a:chExt cx="1783914" cy="1884731"/>
          </a:xfrm>
        </p:grpSpPr>
        <p:sp>
          <p:nvSpPr>
            <p:cNvPr id="11" name="Oval 10"/>
            <p:cNvSpPr/>
            <p:nvPr/>
          </p:nvSpPr>
          <p:spPr>
            <a:xfrm>
              <a:off x="5619314" y="2978923"/>
              <a:ext cx="1004172" cy="10041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2019</a:t>
              </a:r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1100" b="1" dirty="0">
                  <a:solidFill>
                    <a:schemeClr val="bg2"/>
                  </a:solidFill>
                </a:rPr>
                <a:t>Jul-Dec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82471" y="2098364"/>
              <a:ext cx="17839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Draft Community Plan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45614" y="2079925"/>
            <a:ext cx="2021385" cy="1903170"/>
            <a:chOff x="7831464" y="2079925"/>
            <a:chExt cx="2021385" cy="1903170"/>
          </a:xfrm>
        </p:grpSpPr>
        <p:sp>
          <p:nvSpPr>
            <p:cNvPr id="12" name="Oval 11"/>
            <p:cNvSpPr/>
            <p:nvPr/>
          </p:nvSpPr>
          <p:spPr>
            <a:xfrm>
              <a:off x="8340071" y="2978923"/>
              <a:ext cx="1004172" cy="10041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2020</a:t>
              </a:r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1100" b="1" dirty="0">
                  <a:solidFill>
                    <a:schemeClr val="bg2"/>
                  </a:solidFill>
                </a:rPr>
                <a:t>Jan-Dec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831464" y="2079925"/>
              <a:ext cx="20213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CEQA and Environmental Review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0170615" y="2609590"/>
            <a:ext cx="2021385" cy="1373505"/>
            <a:chOff x="10170615" y="2609590"/>
            <a:chExt cx="2021385" cy="1373505"/>
          </a:xfrm>
        </p:grpSpPr>
        <p:sp>
          <p:nvSpPr>
            <p:cNvPr id="14" name="Oval 13"/>
            <p:cNvSpPr/>
            <p:nvPr/>
          </p:nvSpPr>
          <p:spPr>
            <a:xfrm>
              <a:off x="10717928" y="2978923"/>
              <a:ext cx="1004172" cy="1004172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>
              <a:noAutofit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</a:rPr>
                <a:t>2021</a:t>
              </a:r>
              <a:endParaRPr lang="en-US" sz="1400" b="1" dirty="0">
                <a:solidFill>
                  <a:schemeClr val="bg2"/>
                </a:solidFill>
              </a:endParaRPr>
            </a:p>
            <a:p>
              <a:pPr algn="ctr"/>
              <a:r>
                <a:rPr lang="en-US" sz="1100" b="1" dirty="0">
                  <a:solidFill>
                    <a:schemeClr val="bg2"/>
                  </a:solidFill>
                </a:rPr>
                <a:t>Jan-Jun</a:t>
              </a:r>
              <a:endParaRPr lang="en-US" sz="1200" b="1" dirty="0">
                <a:solidFill>
                  <a:schemeClr val="bg2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170615" y="2609590"/>
              <a:ext cx="20213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</a:rPr>
                <a:t>Plan Approval</a:t>
              </a:r>
              <a:endParaRPr lang="en-US" sz="20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0" y="4820883"/>
            <a:ext cx="11722100" cy="369332"/>
            <a:chOff x="584200" y="4364015"/>
            <a:chExt cx="11137900" cy="369332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584200" y="4521200"/>
              <a:ext cx="11137900" cy="0"/>
            </a:xfrm>
            <a:prstGeom prst="straightConnector1">
              <a:avLst/>
            </a:prstGeom>
            <a:ln w="4445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819002" y="4364015"/>
              <a:ext cx="36199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2"/>
                  </a:solidFill>
                </a:rPr>
                <a:t>Opportunities to Get Involved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091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E4C80-201E-48B9-9F4B-7B3A74676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Get Involved?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A49FE-41AA-43D8-8380-2B246FDC9750}"/>
              </a:ext>
            </a:extLst>
          </p:cNvPr>
          <p:cNvSpPr txBox="1"/>
          <p:nvPr/>
        </p:nvSpPr>
        <p:spPr>
          <a:xfrm>
            <a:off x="430235" y="2145122"/>
            <a:ext cx="3631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Visit Us on the Web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A1F246-E0C9-4A1A-8559-292E85B638EB}"/>
              </a:ext>
            </a:extLst>
          </p:cNvPr>
          <p:cNvSpPr txBox="1"/>
          <p:nvPr/>
        </p:nvSpPr>
        <p:spPr>
          <a:xfrm>
            <a:off x="430235" y="3661123"/>
            <a:ext cx="2125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2">
                    <a:lumMod val="50000"/>
                  </a:schemeClr>
                </a:solidFill>
              </a:rPr>
              <a:t>Contact 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5649F9-6C85-49D6-9EED-FE0E445B0447}"/>
              </a:ext>
            </a:extLst>
          </p:cNvPr>
          <p:cNvSpPr/>
          <p:nvPr/>
        </p:nvSpPr>
        <p:spPr>
          <a:xfrm>
            <a:off x="430235" y="4394008"/>
            <a:ext cx="3889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Alex Frost, Senior Planner</a:t>
            </a:r>
            <a:br>
              <a:rPr lang="en-US" sz="2000" dirty="0"/>
            </a:br>
            <a:r>
              <a:rPr lang="en-US" sz="2000" dirty="0"/>
              <a:t>Email: AFrost@sandiego.gov</a:t>
            </a:r>
            <a:br>
              <a:rPr lang="en-US" sz="2000" dirty="0"/>
            </a:br>
            <a:r>
              <a:rPr lang="en-US" sz="2000" dirty="0"/>
              <a:t>Phone: 619-236-6006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EEDB67-EE0A-458D-B0A5-51F45AD63AD5}"/>
              </a:ext>
            </a:extLst>
          </p:cNvPr>
          <p:cNvSpPr/>
          <p:nvPr/>
        </p:nvSpPr>
        <p:spPr>
          <a:xfrm>
            <a:off x="4908987" y="4394008"/>
            <a:ext cx="43376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Bernie Turgeon, Senior Planner</a:t>
            </a:r>
            <a:br>
              <a:rPr lang="en-US" sz="2000" dirty="0"/>
            </a:br>
            <a:r>
              <a:rPr lang="en-US" sz="2000" dirty="0"/>
              <a:t>Email: BTurgeon@sandiego.gov</a:t>
            </a:r>
            <a:br>
              <a:rPr lang="en-US" sz="2000" dirty="0"/>
            </a:br>
            <a:r>
              <a:rPr lang="en-US" sz="2000" dirty="0"/>
              <a:t>Phone: 619-533-6575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3AF0C6-372A-410A-B5F1-577E4B5678DA}"/>
              </a:ext>
            </a:extLst>
          </p:cNvPr>
          <p:cNvSpPr txBox="1"/>
          <p:nvPr/>
        </p:nvSpPr>
        <p:spPr>
          <a:xfrm>
            <a:off x="430234" y="2780009"/>
            <a:ext cx="986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https://www.sandiego.gov/planning/community/cpu/miramesa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6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F92F8-A965-4E0F-8394-5842D70D55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4" r="18335" b="10056"/>
          <a:stretch/>
        </p:blipFill>
        <p:spPr>
          <a:xfrm>
            <a:off x="6204856" y="1325561"/>
            <a:ext cx="5987143" cy="55324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WHAT ARE THE NEXT STEPS?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25560"/>
            <a:ext cx="12192000" cy="55324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Form an advisory process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6B6B6B"/>
                </a:solidFill>
              </a:rPr>
              <a:t>   (Mira Mesa Community Planning Group)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Conduct stakeholder interviews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rgbClr val="6B6B6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6B6B6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Present draft existing conditions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rgbClr val="6B6B6B"/>
                </a:solidFill>
              </a:rPr>
              <a:t>   report</a:t>
            </a:r>
            <a:endParaRPr lang="en-US" sz="600" dirty="0">
              <a:solidFill>
                <a:srgbClr val="6B6B6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6B6B6B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600" dirty="0">
              <a:solidFill>
                <a:srgbClr val="6B6B6B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6B6B6B"/>
                </a:solidFill>
              </a:rPr>
              <a:t>Host community open house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25563"/>
            <a:ext cx="12192000" cy="0"/>
          </a:xfrm>
          <a:prstGeom prst="line">
            <a:avLst/>
          </a:prstGeom>
          <a:ln w="25400"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045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lairemont">
      <a:dk1>
        <a:srgbClr val="0098DB"/>
      </a:dk1>
      <a:lt1>
        <a:srgbClr val="DAD7CB"/>
      </a:lt1>
      <a:dk2>
        <a:srgbClr val="37424A"/>
      </a:dk2>
      <a:lt2>
        <a:srgbClr val="FFFFFF"/>
      </a:lt2>
      <a:accent1>
        <a:srgbClr val="0098DB"/>
      </a:accent1>
      <a:accent2>
        <a:srgbClr val="FF9E17"/>
      </a:accent2>
      <a:accent3>
        <a:srgbClr val="DAD7CB"/>
      </a:accent3>
      <a:accent4>
        <a:srgbClr val="FCD900"/>
      </a:accent4>
      <a:accent5>
        <a:srgbClr val="00C7B2"/>
      </a:accent5>
      <a:accent6>
        <a:srgbClr val="D47600"/>
      </a:accent6>
      <a:hlink>
        <a:srgbClr val="00549F"/>
      </a:hlink>
      <a:folHlink>
        <a:srgbClr val="DAD7CB"/>
      </a:folHlink>
    </a:clrScheme>
    <a:fontScheme name="Custom 2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4180</TotalTime>
  <Words>248</Words>
  <Application>Microsoft Office PowerPoint</Application>
  <PresentationFormat>Widescreen</PresentationFormat>
  <Paragraphs>78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Open Sans</vt:lpstr>
      <vt:lpstr>Office Theme</vt:lpstr>
      <vt:lpstr>PowerPoint Presentation</vt:lpstr>
      <vt:lpstr>MIRA MESA COMMUNITY PLAN UPDATE</vt:lpstr>
      <vt:lpstr>WHY IS A COMMUNITY PLAN UPDATE NEEDED?</vt:lpstr>
      <vt:lpstr>WHAT IS THE PURPOSE OF A COMMUNITY PLAN UPDATE?</vt:lpstr>
      <vt:lpstr>WHAT ARE POSSIBLE COMMUNITY BENEFITS?</vt:lpstr>
      <vt:lpstr>WHAT IS THE SCHEDULE?</vt:lpstr>
      <vt:lpstr>How Can I Get Involved?</vt:lpstr>
      <vt:lpstr>WHAT ARE THE NEXT STEPS?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Gelbman</dc:creator>
  <cp:lastModifiedBy>Turgeon, Bernard</cp:lastModifiedBy>
  <cp:revision>145</cp:revision>
  <cp:lastPrinted>2016-10-17T21:58:58Z</cp:lastPrinted>
  <dcterms:created xsi:type="dcterms:W3CDTF">2016-09-13T16:01:48Z</dcterms:created>
  <dcterms:modified xsi:type="dcterms:W3CDTF">2018-06-19T18:12:41Z</dcterms:modified>
</cp:coreProperties>
</file>