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270" r:id="rId6"/>
    <p:sldId id="272" r:id="rId7"/>
    <p:sldId id="303" r:id="rId8"/>
    <p:sldId id="306" r:id="rId9"/>
    <p:sldId id="273" r:id="rId10"/>
    <p:sldId id="283" r:id="rId11"/>
    <p:sldId id="291" r:id="rId12"/>
    <p:sldId id="292" r:id="rId13"/>
    <p:sldId id="269" r:id="rId14"/>
    <p:sldId id="296" r:id="rId15"/>
    <p:sldId id="304" r:id="rId16"/>
    <p:sldId id="305" r:id="rId17"/>
    <p:sldId id="300" r:id="rId18"/>
    <p:sldId id="309" r:id="rId19"/>
    <p:sldId id="293" r:id="rId20"/>
    <p:sldId id="284" r:id="rId21"/>
    <p:sldId id="310" r:id="rId22"/>
    <p:sldId id="295" r:id="rId23"/>
    <p:sldId id="297" r:id="rId24"/>
    <p:sldId id="298" r:id="rId25"/>
    <p:sldId id="299" r:id="rId26"/>
    <p:sldId id="302" r:id="rId27"/>
  </p:sldIdLst>
  <p:sldSz cx="10058400" cy="77724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B37C14-66D3-E17F-E28F-0217A033E4C8}" name="Lewis, Nikki" initials="LN" userId="S::nlewis@sandiego.gov::1c5b5487-94bf-4fe9-b0bd-42e128eee56c" providerId="AD"/>
  <p188:author id="{A608569B-03B8-AEA5-A2DC-46251459B27F}" name="Cetin, Elif" initials="CE" userId="S::ecetin@sandiego.gov::571b9659-fe38-49ab-bba5-70350bb093ea" providerId="AD"/>
  <p188:author id="{434170C4-4C2A-4404-F977-2A85D2A413A9}" name="Getz, Shannon" initials="GS" userId="S::sgetz@sandiego.gov::63d10170-768e-4db6-b568-f0e980b39c40" providerId="AD"/>
  <p188:author id="{FD7A54E4-471E-989C-C199-7221B267DBB7}" name="Stoks, Shannon" initials="SS" userId="S::sstoks@sandiego.gov::1085da93-468c-4bb5-9c69-5c55c47805e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del, Mayra" initials="MM" lastIdx="15" clrIdx="0">
    <p:extLst>
      <p:ext uri="{19B8F6BF-5375-455C-9EA6-DF929625EA0E}">
        <p15:presenceInfo xmlns:p15="http://schemas.microsoft.com/office/powerpoint/2012/main" userId="S::MMedel@sandiego.gov::0b08851d-9d31-4e1d-98e2-504a15072093" providerId="AD"/>
      </p:ext>
    </p:extLst>
  </p:cmAuthor>
  <p:cmAuthor id="2" name="Arnhart, James" initials="AJ" lastIdx="5" clrIdx="1">
    <p:extLst>
      <p:ext uri="{19B8F6BF-5375-455C-9EA6-DF929625EA0E}">
        <p15:presenceInfo xmlns:p15="http://schemas.microsoft.com/office/powerpoint/2012/main" userId="S::JArnhart@sandiego.gov::5b83c5e6-b280-4010-b5af-392f528047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EFD431-A557-4A9B-9E87-287D51A73E8A}" v="446" dt="2022-09-07T23:17:14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75911" autoAdjust="0"/>
  </p:normalViewPr>
  <p:slideViewPr>
    <p:cSldViewPr snapToGrid="0">
      <p:cViewPr varScale="1">
        <p:scale>
          <a:sx n="57" d="100"/>
          <a:sy n="57" d="100"/>
        </p:scale>
        <p:origin x="1934" y="62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38475" cy="466724"/>
          </a:xfrm>
          <a:prstGeom prst="rect">
            <a:avLst/>
          </a:prstGeom>
        </p:spPr>
        <p:txBody>
          <a:bodyPr vert="horz" lIns="91412" tIns="45705" rIns="91412" bIns="457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4"/>
            <a:ext cx="3038475" cy="466724"/>
          </a:xfrm>
          <a:prstGeom prst="rect">
            <a:avLst/>
          </a:prstGeom>
        </p:spPr>
        <p:txBody>
          <a:bodyPr vert="horz" lIns="91412" tIns="45705" rIns="91412" bIns="45705" rtlCol="0"/>
          <a:lstStyle>
            <a:lvl1pPr algn="r">
              <a:defRPr sz="1200"/>
            </a:lvl1pPr>
          </a:lstStyle>
          <a:p>
            <a:fld id="{BABD417E-8AD1-4D4F-A80E-24F822C049D8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6375" y="1162050"/>
            <a:ext cx="40576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2" tIns="45705" rIns="91412" bIns="457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5"/>
            <a:ext cx="5607051" cy="3660774"/>
          </a:xfrm>
          <a:prstGeom prst="rect">
            <a:avLst/>
          </a:prstGeom>
        </p:spPr>
        <p:txBody>
          <a:bodyPr vert="horz" lIns="91412" tIns="45705" rIns="91412" bIns="457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7"/>
            <a:ext cx="3038475" cy="466724"/>
          </a:xfrm>
          <a:prstGeom prst="rect">
            <a:avLst/>
          </a:prstGeom>
        </p:spPr>
        <p:txBody>
          <a:bodyPr vert="horz" lIns="91412" tIns="45705" rIns="91412" bIns="457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1" y="8829677"/>
            <a:ext cx="3038475" cy="466724"/>
          </a:xfrm>
          <a:prstGeom prst="rect">
            <a:avLst/>
          </a:prstGeom>
        </p:spPr>
        <p:txBody>
          <a:bodyPr vert="horz" lIns="91412" tIns="45705" rIns="91412" bIns="45705" rtlCol="0" anchor="b"/>
          <a:lstStyle>
            <a:lvl1pPr algn="r">
              <a:defRPr sz="1200"/>
            </a:lvl1pPr>
          </a:lstStyle>
          <a:p>
            <a:fld id="{EE33A64F-D21E-4B07-934C-06B9AF7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5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6375" y="1162050"/>
            <a:ext cx="405765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88349" cy="36607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6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22BB6A-41E8-444D-90C0-F40C01C422C9}"/>
              </a:ext>
            </a:extLst>
          </p:cNvPr>
          <p:cNvSpPr txBox="1"/>
          <p:nvPr/>
        </p:nvSpPr>
        <p:spPr>
          <a:xfrm>
            <a:off x="4012099" y="2550301"/>
            <a:ext cx="357258" cy="368298"/>
          </a:xfrm>
          <a:prstGeom prst="rect">
            <a:avLst/>
          </a:prstGeom>
          <a:solidFill>
            <a:schemeClr val="bg1"/>
          </a:solidFill>
        </p:spPr>
        <p:txBody>
          <a:bodyPr wrap="square" lIns="90416" tIns="45208" rIns="90416" bIns="45208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EA5429-23C9-4245-AE4F-283FB195A4C0}"/>
              </a:ext>
            </a:extLst>
          </p:cNvPr>
          <p:cNvSpPr/>
          <p:nvPr/>
        </p:nvSpPr>
        <p:spPr>
          <a:xfrm>
            <a:off x="4348203" y="2550301"/>
            <a:ext cx="218585" cy="220228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16" tIns="45208" rIns="90416" bIns="4520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44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45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76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89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68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84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25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29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9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65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20041" y="4473575"/>
            <a:ext cx="6492240" cy="36607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25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41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27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6375" y="1162050"/>
            <a:ext cx="405765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115">
              <a:defRPr/>
            </a:pPr>
            <a:fld id="{EE33A64F-D21E-4B07-934C-06B9AF71A71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115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518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6375" y="1162050"/>
            <a:ext cx="405765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115">
              <a:defRPr/>
            </a:pPr>
            <a:fld id="{EE33A64F-D21E-4B07-934C-06B9AF71A71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115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9930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6375" y="450850"/>
            <a:ext cx="405765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9276" y="3878264"/>
            <a:ext cx="6172715" cy="36607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115">
              <a:defRPr/>
            </a:pPr>
            <a:fld id="{EE33A64F-D21E-4B07-934C-06B9AF71A71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115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3739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1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82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07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A64F-D21E-4B07-934C-06B9AF71A7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26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3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9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2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4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3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4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6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4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2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20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20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4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7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53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2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68D38-7081-47D1-9A76-D93F2A79BEB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6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028" y="904463"/>
            <a:ext cx="8837684" cy="519816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Ocean Beach Library Expansion</a:t>
            </a:r>
            <a:br>
              <a:rPr lang="en-US" sz="4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4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4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Survey Results</a:t>
            </a:r>
            <a:br>
              <a:rPr lang="en-US" sz="4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4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4000" dirty="0">
                <a:latin typeface="Open Sans Semibold"/>
                <a:ea typeface="Open Sans Semibold"/>
                <a:cs typeface="Open Sans Semibold"/>
              </a:rPr>
            </a:br>
            <a:r>
              <a:rPr lang="en-US" sz="40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September 7, 2022</a:t>
            </a:r>
            <a:br>
              <a:rPr lang="en-US" sz="4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4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en-US" sz="40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D48B8-6A94-4896-8283-091ACC39063E}"/>
              </a:ext>
            </a:extLst>
          </p:cNvPr>
          <p:cNvSpPr txBox="1"/>
          <p:nvPr/>
        </p:nvSpPr>
        <p:spPr>
          <a:xfrm>
            <a:off x="7349067" y="6355771"/>
            <a:ext cx="2223911" cy="125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BD0B310-0A43-4DCA-9B55-548308B6F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54" y="6549103"/>
            <a:ext cx="4351524" cy="8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chemeClr val="bg1"/>
                </a:solidFill>
                <a:latin typeface="Merriweather" panose="02060503050406030704" pitchFamily="18" charset="0"/>
              </a:rPr>
              <a:t>Survey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93D5D-402C-4457-9738-2B5CE01473D7}"/>
              </a:ext>
            </a:extLst>
          </p:cNvPr>
          <p:cNvSpPr txBox="1"/>
          <p:nvPr/>
        </p:nvSpPr>
        <p:spPr>
          <a:xfrm>
            <a:off x="444675" y="924284"/>
            <a:ext cx="8536488" cy="43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r>
              <a:rPr lang="en-US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share with us your overall preference from the 3 elevations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555D8-4C5F-4C2A-AE9C-8703336420AB}"/>
              </a:ext>
            </a:extLst>
          </p:cNvPr>
          <p:cNvSpPr txBox="1"/>
          <p:nvPr/>
        </p:nvSpPr>
        <p:spPr>
          <a:xfrm>
            <a:off x="811092" y="1508726"/>
            <a:ext cx="4809994" cy="52322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Concept 1- 54 votes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C926B-C993-4624-B11D-E977E412DAA2}"/>
              </a:ext>
            </a:extLst>
          </p:cNvPr>
          <p:cNvSpPr txBox="1"/>
          <p:nvPr/>
        </p:nvSpPr>
        <p:spPr>
          <a:xfrm>
            <a:off x="823618" y="2198968"/>
            <a:ext cx="8379912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Concept 2- 84 votes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5B921-CD11-4E55-814B-8659C2D100DC}"/>
              </a:ext>
            </a:extLst>
          </p:cNvPr>
          <p:cNvSpPr txBox="1"/>
          <p:nvPr/>
        </p:nvSpPr>
        <p:spPr>
          <a:xfrm>
            <a:off x="811092" y="2889261"/>
            <a:ext cx="3093929" cy="52322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Concept 3- 26 votes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48A3BA-F2CA-4F3B-9BA1-E8FD23EF549D}"/>
              </a:ext>
            </a:extLst>
          </p:cNvPr>
          <p:cNvSpPr txBox="1"/>
          <p:nvPr/>
        </p:nvSpPr>
        <p:spPr>
          <a:xfrm>
            <a:off x="0" y="3561304"/>
            <a:ext cx="10058400" cy="3416320"/>
          </a:xfrm>
          <a:prstGeom prst="rect">
            <a:avLst/>
          </a:prstGeom>
          <a:noFill/>
          <a:ln w="0" cmpd="dbl">
            <a:noFill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6969567"/>
                      <a:gd name="connsiteY0" fmla="*/ 0 h 3970318"/>
                      <a:gd name="connsiteX1" fmla="*/ 487870 w 6969567"/>
                      <a:gd name="connsiteY1" fmla="*/ 0 h 3970318"/>
                      <a:gd name="connsiteX2" fmla="*/ 1045435 w 6969567"/>
                      <a:gd name="connsiteY2" fmla="*/ 0 h 3970318"/>
                      <a:gd name="connsiteX3" fmla="*/ 1881783 w 6969567"/>
                      <a:gd name="connsiteY3" fmla="*/ 0 h 3970318"/>
                      <a:gd name="connsiteX4" fmla="*/ 2578740 w 6969567"/>
                      <a:gd name="connsiteY4" fmla="*/ 0 h 3970318"/>
                      <a:gd name="connsiteX5" fmla="*/ 3275696 w 6969567"/>
                      <a:gd name="connsiteY5" fmla="*/ 0 h 3970318"/>
                      <a:gd name="connsiteX6" fmla="*/ 3833262 w 6969567"/>
                      <a:gd name="connsiteY6" fmla="*/ 0 h 3970318"/>
                      <a:gd name="connsiteX7" fmla="*/ 4321132 w 6969567"/>
                      <a:gd name="connsiteY7" fmla="*/ 0 h 3970318"/>
                      <a:gd name="connsiteX8" fmla="*/ 4878697 w 6969567"/>
                      <a:gd name="connsiteY8" fmla="*/ 0 h 3970318"/>
                      <a:gd name="connsiteX9" fmla="*/ 5436262 w 6969567"/>
                      <a:gd name="connsiteY9" fmla="*/ 0 h 3970318"/>
                      <a:gd name="connsiteX10" fmla="*/ 6063523 w 6969567"/>
                      <a:gd name="connsiteY10" fmla="*/ 0 h 3970318"/>
                      <a:gd name="connsiteX11" fmla="*/ 6969567 w 6969567"/>
                      <a:gd name="connsiteY11" fmla="*/ 0 h 3970318"/>
                      <a:gd name="connsiteX12" fmla="*/ 6969567 w 6969567"/>
                      <a:gd name="connsiteY12" fmla="*/ 741126 h 3970318"/>
                      <a:gd name="connsiteX13" fmla="*/ 6969567 w 6969567"/>
                      <a:gd name="connsiteY13" fmla="*/ 1402846 h 3970318"/>
                      <a:gd name="connsiteX14" fmla="*/ 6969567 w 6969567"/>
                      <a:gd name="connsiteY14" fmla="*/ 2143972 h 3970318"/>
                      <a:gd name="connsiteX15" fmla="*/ 6969567 w 6969567"/>
                      <a:gd name="connsiteY15" fmla="*/ 2845395 h 3970318"/>
                      <a:gd name="connsiteX16" fmla="*/ 6969567 w 6969567"/>
                      <a:gd name="connsiteY16" fmla="*/ 3970318 h 3970318"/>
                      <a:gd name="connsiteX17" fmla="*/ 6272610 w 6969567"/>
                      <a:gd name="connsiteY17" fmla="*/ 3970318 h 3970318"/>
                      <a:gd name="connsiteX18" fmla="*/ 5645349 w 6969567"/>
                      <a:gd name="connsiteY18" fmla="*/ 3970318 h 3970318"/>
                      <a:gd name="connsiteX19" fmla="*/ 5018088 w 6969567"/>
                      <a:gd name="connsiteY19" fmla="*/ 3970318 h 3970318"/>
                      <a:gd name="connsiteX20" fmla="*/ 4390827 w 6969567"/>
                      <a:gd name="connsiteY20" fmla="*/ 3970318 h 3970318"/>
                      <a:gd name="connsiteX21" fmla="*/ 3624175 w 6969567"/>
                      <a:gd name="connsiteY21" fmla="*/ 3970318 h 3970318"/>
                      <a:gd name="connsiteX22" fmla="*/ 2857522 w 6969567"/>
                      <a:gd name="connsiteY22" fmla="*/ 3970318 h 3970318"/>
                      <a:gd name="connsiteX23" fmla="*/ 2230261 w 6969567"/>
                      <a:gd name="connsiteY23" fmla="*/ 3970318 h 3970318"/>
                      <a:gd name="connsiteX24" fmla="*/ 1603000 w 6969567"/>
                      <a:gd name="connsiteY24" fmla="*/ 3970318 h 3970318"/>
                      <a:gd name="connsiteX25" fmla="*/ 975739 w 6969567"/>
                      <a:gd name="connsiteY25" fmla="*/ 3970318 h 3970318"/>
                      <a:gd name="connsiteX26" fmla="*/ 0 w 6969567"/>
                      <a:gd name="connsiteY26" fmla="*/ 3970318 h 3970318"/>
                      <a:gd name="connsiteX27" fmla="*/ 0 w 6969567"/>
                      <a:gd name="connsiteY27" fmla="*/ 3229192 h 3970318"/>
                      <a:gd name="connsiteX28" fmla="*/ 0 w 6969567"/>
                      <a:gd name="connsiteY28" fmla="*/ 2646879 h 3970318"/>
                      <a:gd name="connsiteX29" fmla="*/ 0 w 6969567"/>
                      <a:gd name="connsiteY29" fmla="*/ 2024862 h 3970318"/>
                      <a:gd name="connsiteX30" fmla="*/ 0 w 6969567"/>
                      <a:gd name="connsiteY30" fmla="*/ 1363143 h 3970318"/>
                      <a:gd name="connsiteX31" fmla="*/ 0 w 6969567"/>
                      <a:gd name="connsiteY31" fmla="*/ 780829 h 3970318"/>
                      <a:gd name="connsiteX32" fmla="*/ 0 w 6969567"/>
                      <a:gd name="connsiteY32" fmla="*/ 0 h 3970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969567" h="3970318" extrusionOk="0">
                        <a:moveTo>
                          <a:pt x="0" y="0"/>
                        </a:moveTo>
                        <a:cubicBezTo>
                          <a:pt x="199994" y="-7995"/>
                          <a:pt x="332230" y="-13310"/>
                          <a:pt x="487870" y="0"/>
                        </a:cubicBezTo>
                        <a:cubicBezTo>
                          <a:pt x="643510" y="13310"/>
                          <a:pt x="882005" y="-1052"/>
                          <a:pt x="1045435" y="0"/>
                        </a:cubicBezTo>
                        <a:cubicBezTo>
                          <a:pt x="1208866" y="1052"/>
                          <a:pt x="1476172" y="1025"/>
                          <a:pt x="1881783" y="0"/>
                        </a:cubicBezTo>
                        <a:cubicBezTo>
                          <a:pt x="2287394" y="-1025"/>
                          <a:pt x="2365098" y="12431"/>
                          <a:pt x="2578740" y="0"/>
                        </a:cubicBezTo>
                        <a:cubicBezTo>
                          <a:pt x="2792382" y="-12431"/>
                          <a:pt x="3130073" y="-21713"/>
                          <a:pt x="3275696" y="0"/>
                        </a:cubicBezTo>
                        <a:cubicBezTo>
                          <a:pt x="3421319" y="21713"/>
                          <a:pt x="3635389" y="-18352"/>
                          <a:pt x="3833262" y="0"/>
                        </a:cubicBezTo>
                        <a:cubicBezTo>
                          <a:pt x="4031135" y="18352"/>
                          <a:pt x="4176231" y="5865"/>
                          <a:pt x="4321132" y="0"/>
                        </a:cubicBezTo>
                        <a:cubicBezTo>
                          <a:pt x="4466033" y="-5865"/>
                          <a:pt x="4660025" y="2489"/>
                          <a:pt x="4878697" y="0"/>
                        </a:cubicBezTo>
                        <a:cubicBezTo>
                          <a:pt x="5097369" y="-2489"/>
                          <a:pt x="5321080" y="2357"/>
                          <a:pt x="5436262" y="0"/>
                        </a:cubicBezTo>
                        <a:cubicBezTo>
                          <a:pt x="5551445" y="-2357"/>
                          <a:pt x="5832739" y="30996"/>
                          <a:pt x="6063523" y="0"/>
                        </a:cubicBezTo>
                        <a:cubicBezTo>
                          <a:pt x="6294307" y="-30996"/>
                          <a:pt x="6594086" y="-21950"/>
                          <a:pt x="6969567" y="0"/>
                        </a:cubicBezTo>
                        <a:cubicBezTo>
                          <a:pt x="6948543" y="252089"/>
                          <a:pt x="7005714" y="469200"/>
                          <a:pt x="6969567" y="741126"/>
                        </a:cubicBezTo>
                        <a:cubicBezTo>
                          <a:pt x="6933420" y="1013052"/>
                          <a:pt x="6959816" y="1084967"/>
                          <a:pt x="6969567" y="1402846"/>
                        </a:cubicBezTo>
                        <a:cubicBezTo>
                          <a:pt x="6979318" y="1720725"/>
                          <a:pt x="6945948" y="1812919"/>
                          <a:pt x="6969567" y="2143972"/>
                        </a:cubicBezTo>
                        <a:cubicBezTo>
                          <a:pt x="6993186" y="2475025"/>
                          <a:pt x="6994787" y="2682374"/>
                          <a:pt x="6969567" y="2845395"/>
                        </a:cubicBezTo>
                        <a:cubicBezTo>
                          <a:pt x="6944347" y="3008416"/>
                          <a:pt x="6981140" y="3667275"/>
                          <a:pt x="6969567" y="3970318"/>
                        </a:cubicBezTo>
                        <a:cubicBezTo>
                          <a:pt x="6640291" y="3987923"/>
                          <a:pt x="6501688" y="3993027"/>
                          <a:pt x="6272610" y="3970318"/>
                        </a:cubicBezTo>
                        <a:cubicBezTo>
                          <a:pt x="6043532" y="3947609"/>
                          <a:pt x="5851587" y="3993082"/>
                          <a:pt x="5645349" y="3970318"/>
                        </a:cubicBezTo>
                        <a:cubicBezTo>
                          <a:pt x="5439111" y="3947554"/>
                          <a:pt x="5263208" y="3981203"/>
                          <a:pt x="5018088" y="3970318"/>
                        </a:cubicBezTo>
                        <a:cubicBezTo>
                          <a:pt x="4772968" y="3959433"/>
                          <a:pt x="4630575" y="3965348"/>
                          <a:pt x="4390827" y="3970318"/>
                        </a:cubicBezTo>
                        <a:cubicBezTo>
                          <a:pt x="4151079" y="3975288"/>
                          <a:pt x="3861151" y="3973948"/>
                          <a:pt x="3624175" y="3970318"/>
                        </a:cubicBezTo>
                        <a:cubicBezTo>
                          <a:pt x="3387199" y="3966688"/>
                          <a:pt x="3240268" y="3969024"/>
                          <a:pt x="2857522" y="3970318"/>
                        </a:cubicBezTo>
                        <a:cubicBezTo>
                          <a:pt x="2474776" y="3971612"/>
                          <a:pt x="2426947" y="3985721"/>
                          <a:pt x="2230261" y="3970318"/>
                        </a:cubicBezTo>
                        <a:cubicBezTo>
                          <a:pt x="2033575" y="3954915"/>
                          <a:pt x="1801239" y="3974949"/>
                          <a:pt x="1603000" y="3970318"/>
                        </a:cubicBezTo>
                        <a:cubicBezTo>
                          <a:pt x="1404761" y="3965687"/>
                          <a:pt x="1157457" y="3972390"/>
                          <a:pt x="975739" y="3970318"/>
                        </a:cubicBezTo>
                        <a:cubicBezTo>
                          <a:pt x="794021" y="3968246"/>
                          <a:pt x="327426" y="3954824"/>
                          <a:pt x="0" y="3970318"/>
                        </a:cubicBezTo>
                        <a:cubicBezTo>
                          <a:pt x="-13912" y="3614036"/>
                          <a:pt x="-30524" y="3432246"/>
                          <a:pt x="0" y="3229192"/>
                        </a:cubicBezTo>
                        <a:cubicBezTo>
                          <a:pt x="30524" y="3026138"/>
                          <a:pt x="-21854" y="2819189"/>
                          <a:pt x="0" y="2646879"/>
                        </a:cubicBezTo>
                        <a:cubicBezTo>
                          <a:pt x="21854" y="2474569"/>
                          <a:pt x="-14402" y="2180236"/>
                          <a:pt x="0" y="2024862"/>
                        </a:cubicBezTo>
                        <a:cubicBezTo>
                          <a:pt x="14402" y="1869488"/>
                          <a:pt x="32193" y="1604250"/>
                          <a:pt x="0" y="1363143"/>
                        </a:cubicBezTo>
                        <a:cubicBezTo>
                          <a:pt x="-32193" y="1122036"/>
                          <a:pt x="17107" y="1008834"/>
                          <a:pt x="0" y="780829"/>
                        </a:cubicBezTo>
                        <a:cubicBezTo>
                          <a:pt x="-17107" y="552824"/>
                          <a:pt x="698" y="3797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“Concept 2 is classy and modern.  </a:t>
            </a:r>
          </a:p>
          <a:p>
            <a:pPr algn="ctr"/>
            <a:r>
              <a:rPr lang="en-US" i="1" dirty="0"/>
              <a:t>There’s just enough features to stand out yet subtle enough to look natural”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“Option 2 complements the OB Community plan vision and the OB Craft and Materials”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“I like the roof in this version (Concept 2)”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“Like Concept 2 but the stone looks to dark/grey… </a:t>
            </a:r>
          </a:p>
          <a:p>
            <a:pPr algn="ctr"/>
            <a:r>
              <a:rPr lang="en-US" i="1" dirty="0"/>
              <a:t>Possibly use another material or an interesting mosaic artistic design incorporating ocean waves and sun.”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“I like Concept 2, but not the wood”  “The wood is a maintenance problem” “Too many moving parts”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754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/>
              </a:rPr>
              <a:t>Concept 2 (with modifications based on feedback)</a:t>
            </a:r>
            <a:endParaRPr lang="en-US" sz="2000" dirty="0">
              <a:solidFill>
                <a:schemeClr val="bg1"/>
              </a:solidFill>
              <a:latin typeface="Merriweather" panose="020605030504060307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78475F-0228-4BE0-8AB4-878B10C65641}"/>
              </a:ext>
            </a:extLst>
          </p:cNvPr>
          <p:cNvSpPr/>
          <p:nvPr/>
        </p:nvSpPr>
        <p:spPr>
          <a:xfrm>
            <a:off x="0" y="3483750"/>
            <a:ext cx="9837336" cy="43556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endParaRPr lang="en-US" sz="200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AFC85-2A25-49AC-9A90-BD9F5EEA3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88" t="43195" b="42248"/>
          <a:stretch/>
        </p:blipFill>
        <p:spPr>
          <a:xfrm>
            <a:off x="2752725" y="3427732"/>
            <a:ext cx="7162800" cy="8609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D67026-B206-4837-95FD-0AB4C9793079}"/>
              </a:ext>
            </a:extLst>
          </p:cNvPr>
          <p:cNvSpPr/>
          <p:nvPr/>
        </p:nvSpPr>
        <p:spPr>
          <a:xfrm>
            <a:off x="6334125" y="3427732"/>
            <a:ext cx="1342319" cy="860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263A73-3C0A-488A-A7B5-DECBD0A77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65046"/>
            <a:ext cx="10058400" cy="2418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963A4C-33CE-4949-8F25-3CCF90CA1D31}"/>
              </a:ext>
            </a:extLst>
          </p:cNvPr>
          <p:cNvSpPr txBox="1"/>
          <p:nvPr/>
        </p:nvSpPr>
        <p:spPr>
          <a:xfrm>
            <a:off x="7676444" y="1607161"/>
            <a:ext cx="231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 Height 19’-5”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02ED74-513D-4126-80CE-CD7510583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26" y="4395197"/>
            <a:ext cx="10071325" cy="25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98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F00A9-0D4D-40E8-89F8-A1D875AEC2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7" r="97"/>
          <a:stretch/>
        </p:blipFill>
        <p:spPr>
          <a:xfrm>
            <a:off x="-1560" y="966946"/>
            <a:ext cx="10058400" cy="5965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/>
              </a:rPr>
              <a:t>North Elevation Original and Modified based on Comments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A1C36-7CBC-42B2-A2FF-DD0F246FED4F}"/>
              </a:ext>
            </a:extLst>
          </p:cNvPr>
          <p:cNvSpPr txBox="1"/>
          <p:nvPr/>
        </p:nvSpPr>
        <p:spPr>
          <a:xfrm>
            <a:off x="5554133" y="3972992"/>
            <a:ext cx="340889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Wood sliders and fencing removed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359803-C3B8-4C50-AF1D-B227EEDBE3DC}"/>
              </a:ext>
            </a:extLst>
          </p:cNvPr>
          <p:cNvCxnSpPr>
            <a:cxnSpLocks/>
          </p:cNvCxnSpPr>
          <p:nvPr/>
        </p:nvCxnSpPr>
        <p:spPr>
          <a:xfrm flipH="1">
            <a:off x="5155136" y="3371388"/>
            <a:ext cx="379947" cy="7636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19E11C-F92E-4D6B-804F-C61DAF2F8903}"/>
              </a:ext>
            </a:extLst>
          </p:cNvPr>
          <p:cNvCxnSpPr>
            <a:cxnSpLocks/>
          </p:cNvCxnSpPr>
          <p:nvPr/>
        </p:nvCxnSpPr>
        <p:spPr>
          <a:xfrm>
            <a:off x="5161485" y="4138608"/>
            <a:ext cx="373598" cy="31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71AF32-EE46-4C75-AF37-E9C311FB31F4}"/>
              </a:ext>
            </a:extLst>
          </p:cNvPr>
          <p:cNvCxnSpPr>
            <a:cxnSpLocks/>
          </p:cNvCxnSpPr>
          <p:nvPr/>
        </p:nvCxnSpPr>
        <p:spPr>
          <a:xfrm flipV="1">
            <a:off x="8953500" y="4135080"/>
            <a:ext cx="545306" cy="670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8FDB2C-6369-472B-8CED-D07E74982CD3}"/>
              </a:ext>
            </a:extLst>
          </p:cNvPr>
          <p:cNvCxnSpPr>
            <a:cxnSpLocks/>
          </p:cNvCxnSpPr>
          <p:nvPr/>
        </p:nvCxnSpPr>
        <p:spPr>
          <a:xfrm>
            <a:off x="9132200" y="3378091"/>
            <a:ext cx="366606" cy="7636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D0D70DA-DB51-4DBC-A021-4BB969611830}"/>
              </a:ext>
            </a:extLst>
          </p:cNvPr>
          <p:cNvSpPr txBox="1"/>
          <p:nvPr/>
        </p:nvSpPr>
        <p:spPr>
          <a:xfrm>
            <a:off x="5560615" y="3485497"/>
            <a:ext cx="2294467" cy="369332"/>
          </a:xfrm>
          <a:prstGeom prst="rect">
            <a:avLst/>
          </a:prstGeom>
          <a:noFill/>
          <a:ln w="127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Stone façade removed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E8EC4E-2774-4DC4-B866-B928B2D3869B}"/>
              </a:ext>
            </a:extLst>
          </p:cNvPr>
          <p:cNvCxnSpPr>
            <a:cxnSpLocks/>
          </p:cNvCxnSpPr>
          <p:nvPr/>
        </p:nvCxnSpPr>
        <p:spPr>
          <a:xfrm flipH="1" flipV="1">
            <a:off x="7460457" y="3140870"/>
            <a:ext cx="707231" cy="5292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7F2402E-DBEC-4228-A004-F555234FB4D9}"/>
              </a:ext>
            </a:extLst>
          </p:cNvPr>
          <p:cNvSpPr txBox="1"/>
          <p:nvPr/>
        </p:nvSpPr>
        <p:spPr>
          <a:xfrm>
            <a:off x="247656" y="3351924"/>
            <a:ext cx="3181256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Historically designated library from 1926.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F5F9740-5898-466B-B1CC-5475BD2FB349}"/>
              </a:ext>
            </a:extLst>
          </p:cNvPr>
          <p:cNvCxnSpPr>
            <a:cxnSpLocks/>
          </p:cNvCxnSpPr>
          <p:nvPr/>
        </p:nvCxnSpPr>
        <p:spPr>
          <a:xfrm flipV="1">
            <a:off x="3524168" y="2948941"/>
            <a:ext cx="339172" cy="84892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337A78-3046-4C8E-ACF6-E4797354FD20}"/>
              </a:ext>
            </a:extLst>
          </p:cNvPr>
          <p:cNvCxnSpPr>
            <a:cxnSpLocks/>
          </p:cNvCxnSpPr>
          <p:nvPr/>
        </p:nvCxnSpPr>
        <p:spPr>
          <a:xfrm flipH="1">
            <a:off x="3428912" y="3797870"/>
            <a:ext cx="9525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FAC5C3A-3D82-441E-99A7-BBE938AA12A1}"/>
              </a:ext>
            </a:extLst>
          </p:cNvPr>
          <p:cNvCxnSpPr>
            <a:cxnSpLocks/>
          </p:cNvCxnSpPr>
          <p:nvPr/>
        </p:nvCxnSpPr>
        <p:spPr>
          <a:xfrm flipH="1">
            <a:off x="7855083" y="3670163"/>
            <a:ext cx="31260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1653832-C1C9-45FD-B383-539EA752C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59" y="4479707"/>
            <a:ext cx="10058400" cy="24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5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33C00-E3CB-4C78-8860-2657439DB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419"/>
          <a:stretch/>
        </p:blipFill>
        <p:spPr>
          <a:xfrm>
            <a:off x="0" y="1012582"/>
            <a:ext cx="10058400" cy="22612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/>
              </a:rPr>
              <a:t>East Elevation Original and Modified based on Comments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8A0245-06C7-4A05-B6E3-8EEE6A528683}"/>
              </a:ext>
            </a:extLst>
          </p:cNvPr>
          <p:cNvSpPr txBox="1"/>
          <p:nvPr/>
        </p:nvSpPr>
        <p:spPr>
          <a:xfrm>
            <a:off x="1086820" y="3351924"/>
            <a:ext cx="234209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Historically designated library from 1926.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985FE3-89C7-45E2-85BE-7B6AB914893E}"/>
              </a:ext>
            </a:extLst>
          </p:cNvPr>
          <p:cNvCxnSpPr>
            <a:cxnSpLocks/>
          </p:cNvCxnSpPr>
          <p:nvPr/>
        </p:nvCxnSpPr>
        <p:spPr>
          <a:xfrm flipV="1">
            <a:off x="3534965" y="2705101"/>
            <a:ext cx="856413" cy="9699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76C8436-471E-43DF-B903-5EE79FDE82C3}"/>
              </a:ext>
            </a:extLst>
          </p:cNvPr>
          <p:cNvSpPr txBox="1"/>
          <p:nvPr/>
        </p:nvSpPr>
        <p:spPr>
          <a:xfrm>
            <a:off x="4782608" y="3811067"/>
            <a:ext cx="340889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Wood sliders and fencing removed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5CB001-2121-449D-9871-A8DDF7120968}"/>
              </a:ext>
            </a:extLst>
          </p:cNvPr>
          <p:cNvSpPr txBox="1"/>
          <p:nvPr/>
        </p:nvSpPr>
        <p:spPr>
          <a:xfrm>
            <a:off x="4789090" y="3323572"/>
            <a:ext cx="2294467" cy="369332"/>
          </a:xfrm>
          <a:prstGeom prst="rect">
            <a:avLst/>
          </a:prstGeom>
          <a:noFill/>
          <a:ln w="127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Stone façade removed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ED08F9-1D12-4C80-A19F-51EAA5B63157}"/>
              </a:ext>
            </a:extLst>
          </p:cNvPr>
          <p:cNvCxnSpPr>
            <a:cxnSpLocks/>
          </p:cNvCxnSpPr>
          <p:nvPr/>
        </p:nvCxnSpPr>
        <p:spPr>
          <a:xfrm flipV="1">
            <a:off x="7229475" y="2822575"/>
            <a:ext cx="282575" cy="6856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19376F-8602-4D38-86D8-665184755E4C}"/>
              </a:ext>
            </a:extLst>
          </p:cNvPr>
          <p:cNvCxnSpPr>
            <a:cxnSpLocks/>
          </p:cNvCxnSpPr>
          <p:nvPr/>
        </p:nvCxnSpPr>
        <p:spPr>
          <a:xfrm flipV="1">
            <a:off x="8232775" y="2765425"/>
            <a:ext cx="298450" cy="12303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9F6AE8-0015-49A7-B8FC-B0B974666CAF}"/>
              </a:ext>
            </a:extLst>
          </p:cNvPr>
          <p:cNvCxnSpPr>
            <a:cxnSpLocks/>
          </p:cNvCxnSpPr>
          <p:nvPr/>
        </p:nvCxnSpPr>
        <p:spPr>
          <a:xfrm flipV="1">
            <a:off x="8232775" y="2705101"/>
            <a:ext cx="571500" cy="12906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C4E141-A23A-4A60-821E-A221AF93934F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3428912" y="3675089"/>
            <a:ext cx="10605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85A713-9186-48A5-AD9D-57EBB9754DF5}"/>
              </a:ext>
            </a:extLst>
          </p:cNvPr>
          <p:cNvCxnSpPr>
            <a:cxnSpLocks/>
          </p:cNvCxnSpPr>
          <p:nvPr/>
        </p:nvCxnSpPr>
        <p:spPr>
          <a:xfrm flipH="1">
            <a:off x="7083557" y="3508238"/>
            <a:ext cx="14591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7D3DAE-FA5D-466E-80AC-DCC17E736FC5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8191500" y="3995733"/>
            <a:ext cx="4127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4BD7D22-B93A-4BB8-B98C-29693846B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406"/>
            <a:ext cx="10058400" cy="25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47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/>
              </a:rPr>
              <a:t>Basis of Design</a:t>
            </a:r>
            <a:endParaRPr lang="en-US" sz="2000" dirty="0">
              <a:solidFill>
                <a:schemeClr val="bg1"/>
              </a:solidFill>
              <a:latin typeface="Merriweather" panose="020605030504060307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78475F-0228-4BE0-8AB4-878B10C65641}"/>
              </a:ext>
            </a:extLst>
          </p:cNvPr>
          <p:cNvSpPr/>
          <p:nvPr/>
        </p:nvSpPr>
        <p:spPr>
          <a:xfrm>
            <a:off x="-143609" y="5701087"/>
            <a:ext cx="9837336" cy="8953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 algn="ctr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r>
              <a:rPr lang="en-US" sz="1200" dirty="0">
                <a:latin typeface="Open Sans"/>
                <a:ea typeface="Open Sans"/>
                <a:cs typeface="Open Sans"/>
              </a:rPr>
              <a:t>*The Actual Final Plan may vary slightly  based upon the selection of the Design/Build team, the availability of materials, as well as input from the Historic Planning Board. </a:t>
            </a:r>
          </a:p>
          <a:p>
            <a:pPr lvl="1" algn="ctr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r>
              <a:rPr lang="en-US" sz="1200" dirty="0">
                <a:latin typeface="Open Sans"/>
                <a:ea typeface="Open Sans"/>
                <a:cs typeface="Open Sans"/>
              </a:rPr>
              <a:t>However, WE WILL COME BACK  UPON COMPLETION OF DESIGN BUILDERS DESIGN</a:t>
            </a:r>
            <a:endParaRPr lang="en-US" sz="12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A08ED-9C55-4FC9-91E6-1C99EB4C7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31613"/>
            <a:ext cx="10058400" cy="34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86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/>
              </a:rPr>
              <a:t>Example</a:t>
            </a:r>
            <a:endParaRPr lang="en-US" sz="2000" dirty="0">
              <a:solidFill>
                <a:schemeClr val="bg1"/>
              </a:solidFill>
              <a:latin typeface="Merriweather" panose="020605030504060307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78475F-0228-4BE0-8AB4-878B10C65641}"/>
              </a:ext>
            </a:extLst>
          </p:cNvPr>
          <p:cNvSpPr/>
          <p:nvPr/>
        </p:nvSpPr>
        <p:spPr>
          <a:xfrm>
            <a:off x="-210284" y="5977933"/>
            <a:ext cx="9837336" cy="43556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 algn="ctr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r>
              <a:rPr lang="en-US" sz="2000" dirty="0">
                <a:solidFill>
                  <a:prstClr val="black"/>
                </a:solidFill>
                <a:latin typeface="Open Sans"/>
                <a:ea typeface="Open Sans"/>
                <a:cs typeface="Open Sans"/>
              </a:rPr>
              <a:t>Possible Interpretation of the Basis of Design</a:t>
            </a:r>
            <a:endParaRPr lang="en-US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C08086-6DC9-490F-8B6B-7511DB856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88" y="1994929"/>
            <a:ext cx="8666424" cy="37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5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chemeClr val="bg1"/>
                </a:solidFill>
                <a:latin typeface="Merriweather" panose="02060503050406030704" pitchFamily="18" charset="0"/>
              </a:rPr>
              <a:t>Landscape Options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D6928-0754-4694-9295-D612D0940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1325"/>
            <a:ext cx="10058400" cy="59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76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D3B89F-E67A-4DCF-94E4-47BBB4C6D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5"/>
          <a:stretch/>
        </p:blipFill>
        <p:spPr bwMode="auto">
          <a:xfrm>
            <a:off x="0" y="885825"/>
            <a:ext cx="10058400" cy="64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chemeClr val="bg1"/>
                </a:solidFill>
                <a:latin typeface="Merriweather" panose="02060503050406030704" pitchFamily="18" charset="0"/>
              </a:rPr>
              <a:t>Landscape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A94A7-F513-4297-ADB1-86EE2E84F701}"/>
              </a:ext>
            </a:extLst>
          </p:cNvPr>
          <p:cNvSpPr txBox="1"/>
          <p:nvPr/>
        </p:nvSpPr>
        <p:spPr>
          <a:xfrm>
            <a:off x="601248" y="1843932"/>
            <a:ext cx="8793272" cy="523220"/>
          </a:xfrm>
          <a:prstGeom prst="rect">
            <a:avLst/>
          </a:prstGeom>
          <a:gradFill>
            <a:gsLst>
              <a:gs pos="100000">
                <a:srgbClr val="FFFF00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Drought Tolerant- 58 votes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2D891-9052-44CE-B47F-B2E7C3DAA7D5}"/>
              </a:ext>
            </a:extLst>
          </p:cNvPr>
          <p:cNvSpPr txBox="1"/>
          <p:nvPr/>
        </p:nvSpPr>
        <p:spPr>
          <a:xfrm>
            <a:off x="613776" y="2544222"/>
            <a:ext cx="372023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Mediterranean - 28 votes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100C0-79C6-43AF-B950-9498002743A9}"/>
              </a:ext>
            </a:extLst>
          </p:cNvPr>
          <p:cNvSpPr txBox="1"/>
          <p:nvPr/>
        </p:nvSpPr>
        <p:spPr>
          <a:xfrm>
            <a:off x="224559" y="1031880"/>
            <a:ext cx="9546651" cy="50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Landscape Options: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AA1-9E97-4ECE-9D4B-6083509F7EAC}"/>
              </a:ext>
            </a:extLst>
          </p:cNvPr>
          <p:cNvSpPr txBox="1"/>
          <p:nvPr/>
        </p:nvSpPr>
        <p:spPr>
          <a:xfrm>
            <a:off x="632564" y="3375317"/>
            <a:ext cx="8793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“OB is known for being socially responsible and progressive.  </a:t>
            </a:r>
          </a:p>
          <a:p>
            <a:pPr algn="ctr"/>
            <a:r>
              <a:rPr lang="en-US" i="1" dirty="0"/>
              <a:t>Planting native plants aligns with this identity”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“OB has a lot of environmentalists who support water-wise efforts and </a:t>
            </a:r>
          </a:p>
          <a:p>
            <a:pPr algn="ctr"/>
            <a:r>
              <a:rPr lang="en-US" i="1" dirty="0"/>
              <a:t>the drought tolerant is better than low water/Mediterranean option”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“We have the opportunity here to bring back our native plants, to showcase them, </a:t>
            </a:r>
          </a:p>
          <a:p>
            <a:pPr algn="ctr"/>
            <a:r>
              <a:rPr lang="en-US" i="1" dirty="0"/>
              <a:t>and to proudly exhibit what was here before we were.”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“Natives only.  It is better for birds, animals and the environment.”</a:t>
            </a:r>
          </a:p>
          <a:p>
            <a:pPr algn="ctr"/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37657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7071B-B8A8-4039-8213-DD5C3AEB3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21" y="946086"/>
            <a:ext cx="9007437" cy="3689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chemeClr val="bg1"/>
                </a:solidFill>
                <a:latin typeface="Merriweather" panose="02060503050406030704" pitchFamily="18" charset="0"/>
              </a:rPr>
              <a:t>Native Landscape</a:t>
            </a:r>
            <a:endParaRPr lang="en-US" sz="2000" dirty="0">
              <a:solidFill>
                <a:schemeClr val="bg1"/>
              </a:solidFill>
              <a:latin typeface="Merriweather" panose="020605030504060307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30CDE-7E3B-4909-8206-186307928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895" y="4650338"/>
            <a:ext cx="2986763" cy="240151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01C7A-21C8-43DD-AD3A-E4A94D76E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221" y="4650338"/>
            <a:ext cx="5410804" cy="240151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3792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Spanish 92 | Film At Spanish 92 located in Hollywood Hills">
            <a:extLst>
              <a:ext uri="{FF2B5EF4-FFF2-40B4-BE49-F238E27FC236}">
                <a16:creationId xmlns:a16="http://schemas.microsoft.com/office/drawing/2014/main" id="{F59AE3EA-090C-4706-8CCC-BFD413926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"/>
          <a:stretch/>
        </p:blipFill>
        <p:spPr bwMode="auto">
          <a:xfrm>
            <a:off x="0" y="863344"/>
            <a:ext cx="10058400" cy="64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chemeClr val="bg1"/>
                </a:solidFill>
                <a:latin typeface="Merriweather" panose="02060503050406030704" pitchFamily="18" charset="0"/>
              </a:rPr>
              <a:t>Courtyard Comments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100C0-79C6-43AF-B950-9498002743A9}"/>
              </a:ext>
            </a:extLst>
          </p:cNvPr>
          <p:cNvSpPr txBox="1"/>
          <p:nvPr/>
        </p:nvSpPr>
        <p:spPr>
          <a:xfrm>
            <a:off x="186072" y="1255190"/>
            <a:ext cx="9546651" cy="50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r>
              <a:rPr lang="en-US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would you like to see the courtyard utilized?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AA1-9E97-4ECE-9D4B-6083509F7EAC}"/>
              </a:ext>
            </a:extLst>
          </p:cNvPr>
          <p:cNvSpPr txBox="1"/>
          <p:nvPr/>
        </p:nvSpPr>
        <p:spPr>
          <a:xfrm>
            <a:off x="739442" y="2191815"/>
            <a:ext cx="8793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 dirty="0"/>
          </a:p>
          <a:p>
            <a:pPr algn="ctr"/>
            <a:r>
              <a:rPr lang="en-US" i="1" dirty="0"/>
              <a:t>“I visualize it as a place to hang out- to read, socialize and engage the community.”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“Tables and chairs for reading and other quiet activities such as chess.”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“Area to study, gather, or host events”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“I want to see people reading on the grass, enjoying each other’s company or just the beautiful weather.  I want to see groups of children listening to a story being read or playing and enjoying childhood”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“Social seating area and more events.  Mommy and Me yoga?  Movie Nights?”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3840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467" y="152007"/>
            <a:ext cx="8916662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 panose="02060503050406030704" pitchFamily="18" charset="0"/>
              </a:rPr>
              <a:t>Project Location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D9757-BF92-4CB5-A968-E6711918B603}"/>
              </a:ext>
            </a:extLst>
          </p:cNvPr>
          <p:cNvSpPr txBox="1"/>
          <p:nvPr/>
        </p:nvSpPr>
        <p:spPr>
          <a:xfrm>
            <a:off x="3025719" y="6115067"/>
            <a:ext cx="400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4801 Santa Monica Ave</a:t>
            </a:r>
          </a:p>
          <a:p>
            <a:pPr algn="ctr"/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 Diego, CA 92107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2CB14-1625-4309-AAF5-9446E87E30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52"/>
          <a:stretch/>
        </p:blipFill>
        <p:spPr>
          <a:xfrm>
            <a:off x="943450" y="1178277"/>
            <a:ext cx="8171500" cy="453672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4957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A09351A-FB51-4787-9ED2-4CF64D620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6196"/>
          <a:stretch/>
        </p:blipFill>
        <p:spPr bwMode="auto">
          <a:xfrm>
            <a:off x="-1" y="847725"/>
            <a:ext cx="10058401" cy="646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chemeClr val="bg1"/>
                </a:solidFill>
                <a:latin typeface="Merriweather" panose="02060503050406030704" pitchFamily="18" charset="0"/>
              </a:rPr>
              <a:t>Furnishing Comments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100C0-79C6-43AF-B950-9498002743A9}"/>
              </a:ext>
            </a:extLst>
          </p:cNvPr>
          <p:cNvSpPr txBox="1"/>
          <p:nvPr/>
        </p:nvSpPr>
        <p:spPr>
          <a:xfrm>
            <a:off x="186072" y="1255190"/>
            <a:ext cx="9546651" cy="50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r>
              <a:rPr lang="en-US" sz="2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Thoughts or ideas on types of furnishings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AA1-9E97-4ECE-9D4B-6083509F7EAC}"/>
              </a:ext>
            </a:extLst>
          </p:cNvPr>
          <p:cNvSpPr txBox="1"/>
          <p:nvPr/>
        </p:nvSpPr>
        <p:spPr>
          <a:xfrm>
            <a:off x="739442" y="2191815"/>
            <a:ext cx="87932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 dirty="0"/>
          </a:p>
          <a:p>
            <a:pPr algn="ctr"/>
            <a:r>
              <a:rPr lang="en-US" i="1" dirty="0"/>
              <a:t>“Please have adult sized chairs in the kid’s area too.”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“We need items that are easy to clean and maintain.”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“Adults want chairs with backs, so benches aren’t a good choice.”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“Please be mindful to include spaces that are functional for folks with differing abilities (visual, hearing, neurological, physical, etc.)”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“No benches, No hard seats, No high stools…”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“Add some comfortable reading chairs for kids and their parents.”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20346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 panose="02060503050406030704" pitchFamily="18" charset="0"/>
              </a:rPr>
              <a:t>Clarification Comments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100C0-79C6-43AF-B950-9498002743A9}"/>
              </a:ext>
            </a:extLst>
          </p:cNvPr>
          <p:cNvSpPr txBox="1"/>
          <p:nvPr/>
        </p:nvSpPr>
        <p:spPr>
          <a:xfrm>
            <a:off x="255873" y="966460"/>
            <a:ext cx="9546651" cy="50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Highlighted comments from in the surveys…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AA1-9E97-4ECE-9D4B-6083509F7EAC}"/>
              </a:ext>
            </a:extLst>
          </p:cNvPr>
          <p:cNvSpPr txBox="1"/>
          <p:nvPr/>
        </p:nvSpPr>
        <p:spPr>
          <a:xfrm>
            <a:off x="736431" y="1450541"/>
            <a:ext cx="8585533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“Please match existing windows…roofline…colors”</a:t>
            </a:r>
          </a:p>
          <a:p>
            <a:r>
              <a:rPr lang="en-US" i="1" dirty="0"/>
              <a:t>	</a:t>
            </a:r>
            <a:r>
              <a:rPr lang="en-US" sz="1600" dirty="0">
                <a:solidFill>
                  <a:srgbClr val="0070C0"/>
                </a:solidFill>
              </a:rPr>
              <a:t>Matching Old and New is in violation of the Historic Standards.</a:t>
            </a:r>
          </a:p>
          <a:p>
            <a:r>
              <a:rPr lang="en-US" sz="1600" i="1" dirty="0">
                <a:solidFill>
                  <a:srgbClr val="0070C0"/>
                </a:solidFill>
              </a:rPr>
              <a:t>	</a:t>
            </a:r>
            <a:r>
              <a:rPr lang="en-US" sz="1600" dirty="0">
                <a:solidFill>
                  <a:srgbClr val="0070C0"/>
                </a:solidFill>
              </a:rPr>
              <a:t>The Addition should distinct but cohesive and should not be “the star of the show”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/>
              <a:t>“Patio should be secured to prevent illegal activity”</a:t>
            </a:r>
          </a:p>
          <a:p>
            <a:r>
              <a:rPr lang="en-US" sz="1600" i="1" dirty="0"/>
              <a:t>	</a:t>
            </a:r>
            <a:r>
              <a:rPr lang="en-US" sz="1600" dirty="0">
                <a:solidFill>
                  <a:srgbClr val="0070C0"/>
                </a:solidFill>
              </a:rPr>
              <a:t>This is a top priority with our design.  We are working with the SDPD to ensure we are 	taking security measures to provide safety for all.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/>
              <a:t>“Please remove the grass- we are in a drought!”</a:t>
            </a:r>
          </a:p>
          <a:p>
            <a:r>
              <a:rPr lang="en-US" sz="1600" i="1" dirty="0"/>
              <a:t>	</a:t>
            </a:r>
            <a:r>
              <a:rPr lang="en-US" sz="1600" dirty="0">
                <a:solidFill>
                  <a:srgbClr val="0070C0"/>
                </a:solidFill>
              </a:rPr>
              <a:t>Doing so is in violation of the Historic Standards.  The grass will remain in front of the 	existing Historic portion of the Library.  This said, we will not be </a:t>
            </a:r>
            <a:r>
              <a:rPr lang="en-US" sz="1600" b="1" dirty="0">
                <a:solidFill>
                  <a:srgbClr val="0070C0"/>
                </a:solidFill>
              </a:rPr>
              <a:t>adding</a:t>
            </a:r>
            <a:r>
              <a:rPr lang="en-US" sz="1600" dirty="0">
                <a:solidFill>
                  <a:srgbClr val="0070C0"/>
                </a:solidFill>
              </a:rPr>
              <a:t> any grass and will 	keep with drought resistant Native plants.</a:t>
            </a:r>
          </a:p>
          <a:p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i="1" dirty="0"/>
              <a:t>Community Garden was requested</a:t>
            </a:r>
          </a:p>
          <a:p>
            <a:r>
              <a:rPr lang="en-US" sz="1600" dirty="0">
                <a:solidFill>
                  <a:srgbClr val="0070C0"/>
                </a:solidFill>
              </a:rPr>
              <a:t>	Due to water restrictions and maintenance the Courtyard option was more desirable. 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	</a:t>
            </a:r>
            <a:r>
              <a:rPr lang="en-US" sz="1600" b="1" dirty="0">
                <a:solidFill>
                  <a:srgbClr val="0070C0"/>
                </a:solidFill>
              </a:rPr>
              <a:t>However,</a:t>
            </a:r>
            <a:r>
              <a:rPr lang="en-US" sz="1600" dirty="0">
                <a:solidFill>
                  <a:srgbClr val="0070C0"/>
                </a:solidFill>
              </a:rPr>
              <a:t> the Seed Library will be featured inside.  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889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 panose="02060503050406030704" pitchFamily="18" charset="0"/>
              </a:rPr>
              <a:t>Ideas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100C0-79C6-43AF-B950-9498002743A9}"/>
              </a:ext>
            </a:extLst>
          </p:cNvPr>
          <p:cNvSpPr txBox="1"/>
          <p:nvPr/>
        </p:nvSpPr>
        <p:spPr>
          <a:xfrm>
            <a:off x="1905325" y="1246801"/>
            <a:ext cx="6019148" cy="50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were many great contributions!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AA1-9E97-4ECE-9D4B-6083509F7EAC}"/>
              </a:ext>
            </a:extLst>
          </p:cNvPr>
          <p:cNvSpPr txBox="1"/>
          <p:nvPr/>
        </p:nvSpPr>
        <p:spPr>
          <a:xfrm>
            <a:off x="736433" y="2642621"/>
            <a:ext cx="858553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	 </a:t>
            </a:r>
          </a:p>
          <a:p>
            <a:endParaRPr lang="en-US" i="1" dirty="0"/>
          </a:p>
          <a:p>
            <a:pPr algn="ctr"/>
            <a:r>
              <a:rPr lang="en-US" i="1" dirty="0"/>
              <a:t>“The inside of the Library isn’t the only place for learning; interpretive signage can accompany the native plants, identifying them, giving some natural history, and explaining how the indigenous peoples used them.”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“I suggest working with the CA Native Plant Society…Good for the birds, the insects and the landscape as our climate changes.”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“Be mindful of floor material to reduce the noise of book carts.”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“Would love to see Ocean or Ocean Beach themed décor.  Mural on children’s wall?”</a:t>
            </a:r>
          </a:p>
          <a:p>
            <a:pPr algn="ctr"/>
            <a:endParaRPr lang="en-US" sz="1600" i="1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Light bulb clip art 7 clipartwiz">
            <a:extLst>
              <a:ext uri="{FF2B5EF4-FFF2-40B4-BE49-F238E27FC236}">
                <a16:creationId xmlns:a16="http://schemas.microsoft.com/office/drawing/2014/main" id="{CED517F1-B90A-4929-A8CF-65851119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46" y="877539"/>
            <a:ext cx="1017120" cy="12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ight bulb clip art 7 clipartwiz">
            <a:extLst>
              <a:ext uri="{FF2B5EF4-FFF2-40B4-BE49-F238E27FC236}">
                <a16:creationId xmlns:a16="http://schemas.microsoft.com/office/drawing/2014/main" id="{7F52A7D4-33CB-418C-8F7D-F5942E014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3" y="864092"/>
            <a:ext cx="1017120" cy="12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58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D9B29B-E01E-4462-B6C1-592288BF7C02}"/>
              </a:ext>
            </a:extLst>
          </p:cNvPr>
          <p:cNvSpPr/>
          <p:nvPr/>
        </p:nvSpPr>
        <p:spPr>
          <a:xfrm>
            <a:off x="181397" y="3856335"/>
            <a:ext cx="9695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 for your participation!</a:t>
            </a:r>
          </a:p>
        </p:txBody>
      </p:sp>
      <p:pic>
        <p:nvPicPr>
          <p:cNvPr id="1026" name="Picture 2" descr="Thank you kids clipart free images">
            <a:extLst>
              <a:ext uri="{FF2B5EF4-FFF2-40B4-BE49-F238E27FC236}">
                <a16:creationId xmlns:a16="http://schemas.microsoft.com/office/drawing/2014/main" id="{D0349E1A-C676-4C94-A8D6-C58CE2CB4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7" y="1033760"/>
            <a:ext cx="37433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82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80F3E-4976-4968-9E6C-8A6B29605B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 trans="100000" size="0"/>
                    </a14:imgEffect>
                    <a14:imgEffect>
                      <a14:saturation sat="75000"/>
                    </a14:imgEffect>
                  </a14:imgLayer>
                </a14:imgProps>
              </a:ext>
            </a:extLst>
          </a:blip>
          <a:srcRect t="6325"/>
          <a:stretch/>
        </p:blipFill>
        <p:spPr>
          <a:xfrm>
            <a:off x="0" y="864784"/>
            <a:ext cx="10058400" cy="6418064"/>
          </a:xfrm>
          <a:prstGeom prst="rect">
            <a:avLst/>
          </a:prstGeom>
          <a:blipFill dpi="0" rotWithShape="1">
            <a:blip r:embed="rId6">
              <a:alphaModFix amt="21000"/>
            </a:blip>
            <a:srcRect/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3" y="152007"/>
            <a:ext cx="8882796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 panose="02060503050406030704" pitchFamily="18" charset="0"/>
              </a:rPr>
              <a:t>Project History and Status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3A35D-0F18-4388-A1CE-5D260C5C5766}"/>
              </a:ext>
            </a:extLst>
          </p:cNvPr>
          <p:cNvSpPr txBox="1"/>
          <p:nvPr/>
        </p:nvSpPr>
        <p:spPr>
          <a:xfrm>
            <a:off x="307774" y="1489230"/>
            <a:ext cx="9455352" cy="51691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Open Sans"/>
                <a:ea typeface="Open Sans"/>
                <a:cs typeface="Open Sans"/>
              </a:rPr>
              <a:t>Nov 2021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OB </a:t>
            </a:r>
            <a:r>
              <a:rPr lang="en-US" dirty="0">
                <a:latin typeface="Open Sans"/>
                <a:ea typeface="Open Sans"/>
                <a:cs typeface="Open Sans"/>
              </a:rPr>
              <a:t>Planning Board initial concept proposed </a:t>
            </a:r>
            <a:endParaRPr lang="en-US" dirty="0">
              <a:cs typeface="Calibri"/>
            </a:endParaRPr>
          </a:p>
          <a:p>
            <a:pPr marL="742950" lvl="1" indent="-28575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latin typeface="Open Sans"/>
                <a:ea typeface="Open Sans"/>
                <a:cs typeface="Open Sans"/>
              </a:rPr>
              <a:t>Upon requests from the Community, 3 Architectural styling Concepts were developed to 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Open Sans"/>
                <a:ea typeface="Open Sans"/>
                <a:cs typeface="Open Sans"/>
              </a:rPr>
              <a:t>May 2022    Presented concepts to the Community at the OB Town Council Meeting.</a:t>
            </a:r>
          </a:p>
          <a:p>
            <a:pPr marL="742950" lvl="1" indent="-28575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latin typeface="Open Sans"/>
                <a:ea typeface="Open Sans"/>
                <a:cs typeface="Open Sans"/>
              </a:rPr>
              <a:t>Surveys collected May 31-July 8</a:t>
            </a:r>
          </a:p>
          <a:p>
            <a:pPr marL="742950" lvl="1" indent="-285750">
              <a:lnSpc>
                <a:spcPct val="120000"/>
              </a:lnSpc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latin typeface="Open Sans"/>
                <a:ea typeface="Open Sans"/>
                <a:cs typeface="Open Sans"/>
              </a:rPr>
              <a:t>Friends of the Library and local volunteers participated in community engagement activities (OB Farmer's Market, Chili Cook-off) to get feedback from interested parties.</a:t>
            </a:r>
            <a:endParaRPr lang="en-US" dirty="0"/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Open Sans"/>
                <a:ea typeface="Open Sans"/>
                <a:cs typeface="Open Sans"/>
              </a:rPr>
              <a:t>Sept 2022    Present the findings from the Surveys at the OB Planning Board</a:t>
            </a:r>
          </a:p>
          <a:p>
            <a:pPr marL="800100" lvl="1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latin typeface="Open Sans"/>
                <a:ea typeface="Open Sans"/>
                <a:cs typeface="Open Sans"/>
              </a:rPr>
              <a:t>seek approval from the OB Planning Board to move forward with Community's preferred concept</a:t>
            </a:r>
            <a:endParaRPr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98DB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58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3" y="152007"/>
            <a:ext cx="8882796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 panose="02060503050406030704" pitchFamily="18" charset="0"/>
              </a:rPr>
              <a:t>Tonight’s Objective and Next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6FB79-62E7-447A-A4D5-8F9C299A9E4F}"/>
              </a:ext>
            </a:extLst>
          </p:cNvPr>
          <p:cNvSpPr txBox="1"/>
          <p:nvPr/>
        </p:nvSpPr>
        <p:spPr>
          <a:xfrm>
            <a:off x="537552" y="1167413"/>
            <a:ext cx="8983286" cy="222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latin typeface="Open Sans"/>
                <a:ea typeface="Open Sans"/>
                <a:cs typeface="Open Sans"/>
              </a:rPr>
              <a:t>Seek approval from the OB Planning Board to move forward with Community's preferred concept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package for Coastal Development Submittal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Coastal Development Permit is obtained begin process to hire Design/Build team</a:t>
            </a:r>
          </a:p>
        </p:txBody>
      </p:sp>
      <p:pic>
        <p:nvPicPr>
          <p:cNvPr id="1028" name="Picture 4" descr="Checklist Transparent Background PNG, SVG Clip art for Web - Download Clip  Art, PNG Icon Arts">
            <a:extLst>
              <a:ext uri="{FF2B5EF4-FFF2-40B4-BE49-F238E27FC236}">
                <a16:creationId xmlns:a16="http://schemas.microsoft.com/office/drawing/2014/main" id="{0164409C-1F0F-4773-848C-9E15E5DB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45" y="338808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724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3" y="152007"/>
            <a:ext cx="8882796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 panose="02060503050406030704" pitchFamily="18" charset="0"/>
              </a:rPr>
              <a:t>What is Design Build?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6FB79-62E7-447A-A4D5-8F9C299A9E4F}"/>
              </a:ext>
            </a:extLst>
          </p:cNvPr>
          <p:cNvSpPr txBox="1"/>
          <p:nvPr/>
        </p:nvSpPr>
        <p:spPr>
          <a:xfrm>
            <a:off x="481900" y="1129313"/>
            <a:ext cx="8983286" cy="671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prstClr val="black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r>
              <a:rPr lang="en-US" sz="2000" dirty="0">
                <a:solidFill>
                  <a:prstClr val="black"/>
                </a:solidFill>
                <a:latin typeface="Open Sans"/>
                <a:ea typeface="Open Sans"/>
                <a:cs typeface="Open Sans"/>
              </a:rPr>
              <a:t>Design-Build v Design-Bid-Build			Benefits of DB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prstClr val="black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prstClr val="black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prstClr val="black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defRPr/>
            </a:pPr>
            <a:endParaRPr lang="en-US" sz="2000" dirty="0">
              <a:solidFill>
                <a:prstClr val="black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prstClr val="black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prstClr val="black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prstClr val="black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prstClr val="black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43C730-A9DD-4917-A116-675C3FBBC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587"/>
          <a:stretch/>
        </p:blipFill>
        <p:spPr>
          <a:xfrm>
            <a:off x="2577569" y="1194951"/>
            <a:ext cx="4903261" cy="1140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135DBB-DD1D-4AA5-B131-E9915FF7A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333" y="3773488"/>
            <a:ext cx="3482167" cy="23137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B59C12-187F-4E0B-9F89-6CE5B64CE660}"/>
              </a:ext>
            </a:extLst>
          </p:cNvPr>
          <p:cNvSpPr txBox="1"/>
          <p:nvPr/>
        </p:nvSpPr>
        <p:spPr>
          <a:xfrm>
            <a:off x="141316" y="6866313"/>
            <a:ext cx="30008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*Design Build Graphics from Raywest DesignBuild</a:t>
            </a:r>
          </a:p>
        </p:txBody>
      </p:sp>
      <p:pic>
        <p:nvPicPr>
          <p:cNvPr id="2050" name="Picture 2" descr="An image showing the differences between design-build and design-bid-build construction.">
            <a:extLst>
              <a:ext uri="{FF2B5EF4-FFF2-40B4-BE49-F238E27FC236}">
                <a16:creationId xmlns:a16="http://schemas.microsoft.com/office/drawing/2014/main" id="{96C8E825-AC28-41E2-A7B7-8AF701465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44" y="3345500"/>
            <a:ext cx="3409250" cy="316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icrosoft clip arts clipartllection gif - Cliparting.com">
            <a:extLst>
              <a:ext uri="{FF2B5EF4-FFF2-40B4-BE49-F238E27FC236}">
                <a16:creationId xmlns:a16="http://schemas.microsoft.com/office/drawing/2014/main" id="{EE5D55AD-1A28-4E08-9774-D403EA70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16" y="2224068"/>
            <a:ext cx="1077912" cy="261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80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 panose="02060503050406030704" pitchFamily="18" charset="0"/>
              </a:rPr>
              <a:t>Surveys Received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93D5D-402C-4457-9738-2B5CE01473D7}"/>
              </a:ext>
            </a:extLst>
          </p:cNvPr>
          <p:cNvSpPr txBox="1"/>
          <p:nvPr/>
        </p:nvSpPr>
        <p:spPr>
          <a:xfrm>
            <a:off x="408939" y="1251682"/>
            <a:ext cx="5534661" cy="31818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latin typeface="Open Sans"/>
                <a:ea typeface="Open Sans"/>
                <a:cs typeface="Open Sans"/>
              </a:rPr>
              <a:t>Total of 164 surveys received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800100" lvl="1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Open Sans"/>
                <a:ea typeface="Open Sans"/>
                <a:cs typeface="Open Sans"/>
              </a:rPr>
              <a:t>44 online surveys- administered by OB Town Council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lnSpc>
                <a:spcPct val="120000"/>
              </a:lnSpc>
              <a:spcAft>
                <a:spcPts val="1200"/>
              </a:spcAft>
              <a:buClr>
                <a:srgbClr val="0098D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Open Sans"/>
                <a:ea typeface="Open Sans"/>
                <a:cs typeface="Open Sans"/>
              </a:rPr>
              <a:t>120 handheld Surveys- Friends of the Library</a:t>
            </a: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98D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1B286-6A3E-4106-BB35-A6044A15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437" y="5215793"/>
            <a:ext cx="2028825" cy="1304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BBE18B-4492-47F7-B9C0-94873ED48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666" y="4949091"/>
            <a:ext cx="1924050" cy="18383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264822E-FF4F-4001-AC41-E2E29058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964" y="5039578"/>
            <a:ext cx="19050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97339-8047-4543-B233-485AFAAAD5A3}"/>
              </a:ext>
            </a:extLst>
          </p:cNvPr>
          <p:cNvSpPr txBox="1"/>
          <p:nvPr/>
        </p:nvSpPr>
        <p:spPr>
          <a:xfrm>
            <a:off x="121531" y="5564139"/>
            <a:ext cx="284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Thanks to:</a:t>
            </a:r>
          </a:p>
        </p:txBody>
      </p:sp>
      <p:pic>
        <p:nvPicPr>
          <p:cNvPr id="9" name="Picture 8" descr="A picture containing text, sport&#10;&#10;Description automatically generated">
            <a:extLst>
              <a:ext uri="{FF2B5EF4-FFF2-40B4-BE49-F238E27FC236}">
                <a16:creationId xmlns:a16="http://schemas.microsoft.com/office/drawing/2014/main" id="{2C295DF4-FF63-493D-BC5D-B24AAB00B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89" y="1225251"/>
            <a:ext cx="2722685" cy="270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6C3DF-F37D-43B4-95D6-1AA452938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9273"/>
            <a:ext cx="10058400" cy="5913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rriweather"/>
              </a:rPr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104107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B01AE4-9459-47A4-A478-D8E70F3B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5557"/>
            <a:ext cx="10058400" cy="5661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chemeClr val="bg1"/>
                </a:solidFill>
                <a:latin typeface="Merriweather"/>
              </a:rPr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637813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044" y="152007"/>
            <a:ext cx="8894085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chemeClr val="bg1"/>
                </a:solidFill>
                <a:latin typeface="Merriweather"/>
              </a:rPr>
              <a:t>Concept 3</a:t>
            </a:r>
            <a:endParaRPr lang="en-US">
              <a:solidFill>
                <a:schemeClr val="bg1"/>
              </a:solidFill>
              <a:latin typeface="Merriweath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489F6-3984-4614-AEEF-0365A8C3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3510"/>
            <a:ext cx="10058400" cy="57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98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0E0501D064884BA3A623468A9C0ACE" ma:contentTypeVersion="2" ma:contentTypeDescription="Create a new document." ma:contentTypeScope="" ma:versionID="5295d1a3a2c5e6e54f6670dab5f8ffd9">
  <xsd:schema xmlns:xsd="http://www.w3.org/2001/XMLSchema" xmlns:xs="http://www.w3.org/2001/XMLSchema" xmlns:p="http://schemas.microsoft.com/office/2006/metadata/properties" xmlns:ns3="b17b4e1c-0c3a-4c38-b95c-fc646bb3b290" targetNamespace="http://schemas.microsoft.com/office/2006/metadata/properties" ma:root="true" ma:fieldsID="e8e214c39d99ab77d477612b204cdec4" ns3:_="">
    <xsd:import namespace="b17b4e1c-0c3a-4c38-b95c-fc646bb3b29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b4e1c-0c3a-4c38-b95c-fc646bb3b2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23AE88-1751-4D84-AEE1-8AE1AF8E1DA7}">
  <ds:schemaRefs>
    <ds:schemaRef ds:uri="b17b4e1c-0c3a-4c38-b95c-fc646bb3b2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4F39B40-3124-4D5C-8323-302BC62237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267E2-3535-4E25-AD4C-CB638B93B2CB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b17b4e1c-0c3a-4c38-b95c-fc646bb3b29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12159</TotalTime>
  <Words>1086</Words>
  <Application>Microsoft Office PowerPoint</Application>
  <PresentationFormat>Custom</PresentationFormat>
  <Paragraphs>169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Merriweather</vt:lpstr>
      <vt:lpstr>Open Sans</vt:lpstr>
      <vt:lpstr>Open Sans Semibold</vt:lpstr>
      <vt:lpstr>Wingdings</vt:lpstr>
      <vt:lpstr>Office Theme</vt:lpstr>
      <vt:lpstr>Ocean Beach Library Expansion   Survey Results   September 7, 2022  </vt:lpstr>
      <vt:lpstr>Project Location</vt:lpstr>
      <vt:lpstr>Project History and Status</vt:lpstr>
      <vt:lpstr>Tonight’s Objective and Next Steps</vt:lpstr>
      <vt:lpstr>What is Design Build?</vt:lpstr>
      <vt:lpstr>Surveys Received</vt:lpstr>
      <vt:lpstr>Concept 1</vt:lpstr>
      <vt:lpstr>Concept 2</vt:lpstr>
      <vt:lpstr>Concept 3</vt:lpstr>
      <vt:lpstr>Survey Results</vt:lpstr>
      <vt:lpstr>Concept 2 (with modifications based on feedback)</vt:lpstr>
      <vt:lpstr>North Elevation Original and Modified based on Comments</vt:lpstr>
      <vt:lpstr>East Elevation Original and Modified based on Comments</vt:lpstr>
      <vt:lpstr>Basis of Design</vt:lpstr>
      <vt:lpstr>Example</vt:lpstr>
      <vt:lpstr>Landscape Options</vt:lpstr>
      <vt:lpstr>Landscape Results</vt:lpstr>
      <vt:lpstr>Native Landscape</vt:lpstr>
      <vt:lpstr>Courtyard Comments</vt:lpstr>
      <vt:lpstr>Furnishing Comments</vt:lpstr>
      <vt:lpstr>Clarification Comments</vt:lpstr>
      <vt:lpstr>Ideas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Figuracion, Amor</dc:creator>
  <cp:lastModifiedBy>Stoks, Shannon</cp:lastModifiedBy>
  <cp:revision>189</cp:revision>
  <cp:lastPrinted>2022-08-30T22:55:10Z</cp:lastPrinted>
  <dcterms:created xsi:type="dcterms:W3CDTF">2016-01-12T16:55:21Z</dcterms:created>
  <dcterms:modified xsi:type="dcterms:W3CDTF">2022-09-08T14:49:46Z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154bc741-a538-4b9f-b1a9-b2fdc83cf30a</vt:lpwstr>
  </property>
  <property fmtid="{D5CDD505-2E9C-101B-9397-08002B2CF9AE}" pid="3" name="ContentTypeId">
    <vt:lpwstr>0x010100A00E0501D064884BA3A623468A9C0ACE</vt:lpwstr>
  </property>
</Properties>
</file>