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1"/>
  </p:notesMasterIdLst>
  <p:sldIdLst>
    <p:sldId id="256" r:id="rId5"/>
    <p:sldId id="295" r:id="rId6"/>
    <p:sldId id="293" r:id="rId7"/>
    <p:sldId id="294" r:id="rId8"/>
    <p:sldId id="289" r:id="rId9"/>
    <p:sldId id="263" r:id="rId10"/>
  </p:sldIdLst>
  <p:sldSz cx="13817600" cy="7772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yre, Richard" initials="ER" lastIdx="2" clrIdx="0">
    <p:extLst>
      <p:ext uri="{19B8F6BF-5375-455C-9EA6-DF929625EA0E}">
        <p15:presenceInfo xmlns:p15="http://schemas.microsoft.com/office/powerpoint/2012/main" userId="S-1-5-21-219123761-1972038647-3338400271-825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DE42"/>
    <a:srgbClr val="009BDB"/>
    <a:srgbClr val="ED7D31"/>
    <a:srgbClr val="FEA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8" autoAdjust="0"/>
    <p:restoredTop sz="96357" autoAdjust="0"/>
  </p:normalViewPr>
  <p:slideViewPr>
    <p:cSldViewPr snapToGrid="0">
      <p:cViewPr varScale="1">
        <p:scale>
          <a:sx n="51" d="100"/>
          <a:sy n="51" d="100"/>
        </p:scale>
        <p:origin x="12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145CF26-6DB6-4CB4-B420-B8B090A694D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46FFE4B-AC33-4AC2-872F-74DE119A9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656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FFE4B-AC33-4AC2-872F-74DE119A912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601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FFE4B-AC33-4AC2-872F-74DE119A912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48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Krista</a:t>
            </a:r>
          </a:p>
          <a:p>
            <a:r>
              <a:rPr lang="en-US" dirty="0"/>
              <a:t>-The financing ordinance stipulates a not to exceed amount of $105 million</a:t>
            </a:r>
          </a:p>
          <a:p>
            <a:r>
              <a:rPr lang="en-US" dirty="0"/>
              <a:t>-Requires refunding savings levels established in the Debt Policy, which is 4% for an advance refunding and 3% for current refunding</a:t>
            </a:r>
          </a:p>
          <a:p>
            <a:r>
              <a:rPr lang="en-US" dirty="0"/>
              <a:t>-It gives flexibility for a taxable advance refunding OR tax-exempt current refunding</a:t>
            </a:r>
          </a:p>
          <a:p>
            <a:r>
              <a:rPr lang="en-US" dirty="0"/>
              <a:t>-It also authorizes the retention of Hawkins Delafield &amp; Wood as Bond Counsel for the transaction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FFE4B-AC33-4AC2-872F-74DE119A912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697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FFE4B-AC33-4AC2-872F-74DE119A912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885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Krista</a:t>
            </a:r>
          </a:p>
          <a:p>
            <a:r>
              <a:rPr lang="en-US" dirty="0"/>
              <a:t>Our Financing Team is comprised of: (list firms)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FFE4B-AC33-4AC2-872F-74DE119A912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683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David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FFE4B-AC33-4AC2-872F-74DE119A912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343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0" y="1272011"/>
            <a:ext cx="1036320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4082310"/>
            <a:ext cx="103632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B43F-1CBC-4B8C-84CD-9F9983E4878C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0FCBB43-4EE7-4AE0-A011-CC9052827149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50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684C-FC12-4AD9-A884-5B02E41701E7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893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88220" y="413808"/>
            <a:ext cx="2979420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9960" y="413808"/>
            <a:ext cx="8765540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F85C-985B-4421-8D18-A23324A9BA06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80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C922-B339-4593-93CF-CB27E017AE5B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26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763" y="1937704"/>
            <a:ext cx="1191768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763" y="5201392"/>
            <a:ext cx="1191768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>
                    <a:tint val="75000"/>
                  </a:schemeClr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67111-8A50-4210-9919-D5D602162021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00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960" y="2069042"/>
            <a:ext cx="587248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5160" y="2069042"/>
            <a:ext cx="587248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D6BB-F6F2-46A1-97C3-FE32BCB58C4F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807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760" y="413809"/>
            <a:ext cx="1191768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1760" y="1905318"/>
            <a:ext cx="5845492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1760" y="2839085"/>
            <a:ext cx="5845492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95160" y="1905318"/>
            <a:ext cx="5874280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95160" y="2839085"/>
            <a:ext cx="587428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2B0A-66DF-473F-AFC0-36A4931C78E6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19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9DA7-1168-4986-B539-EFA50F84CFAB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67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15D0-C8C3-4D5B-B062-E0AF087979C4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760" y="518160"/>
            <a:ext cx="4456535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4280" y="1119082"/>
            <a:ext cx="6995160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1760" y="2331720"/>
            <a:ext cx="4456535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6F07-359F-4FC0-95DA-4C303FE64B9B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53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760" y="518160"/>
            <a:ext cx="4456535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74280" y="1119082"/>
            <a:ext cx="6995160" cy="5523442"/>
          </a:xfrm>
        </p:spPr>
        <p:txBody>
          <a:bodyPr anchor="t"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1760" y="2331720"/>
            <a:ext cx="4456535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8F60-4CE7-4BF1-A9D8-46596912340D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00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9960" y="413809"/>
            <a:ext cx="1191768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9960" y="2069042"/>
            <a:ext cx="1191768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9960" y="7203864"/>
            <a:ext cx="3108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7B685-BA8D-45ED-9F9F-BF6D718D992C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7080" y="7203864"/>
            <a:ext cx="46634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58680" y="7203864"/>
            <a:ext cx="3108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83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2929" y="1950721"/>
            <a:ext cx="8888506" cy="2211704"/>
          </a:xfrm>
        </p:spPr>
        <p:txBody>
          <a:bodyPr>
            <a:noAutofit/>
          </a:bodyPr>
          <a:lstStyle/>
          <a:p>
            <a:pPr algn="l"/>
            <a:r>
              <a:rPr lang="en-US" sz="3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 116: Changes to Enhanced Infrastructure Financing District Laws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2929" y="1522385"/>
            <a:ext cx="8888506" cy="693204"/>
          </a:xfrm>
        </p:spPr>
        <p:txBody>
          <a:bodyPr>
            <a:normAutofit/>
          </a:bodyPr>
          <a:lstStyle/>
          <a:p>
            <a:pPr algn="l"/>
            <a:r>
              <a:rPr lang="en-US" sz="2500" dirty="0" err="1">
                <a:solidFill>
                  <a:schemeClr val="bg1"/>
                </a:solidFill>
                <a:latin typeface="Merriweather" panose="02060503050406030704" pitchFamily="18" charset="0"/>
              </a:rPr>
              <a:t>Otay</a:t>
            </a:r>
            <a:r>
              <a:rPr lang="en-US" sz="2500" dirty="0">
                <a:solidFill>
                  <a:schemeClr val="bg1"/>
                </a:solidFill>
                <a:latin typeface="Merriweather" panose="02060503050406030704" pitchFamily="18" charset="0"/>
              </a:rPr>
              <a:t> Mesa Enhanced Infrastructure Financing District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22929" y="5197449"/>
            <a:ext cx="70101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Merriweather" panose="02060503050406030704" pitchFamily="18" charset="0"/>
              </a:rPr>
              <a:t>Otay</a:t>
            </a:r>
            <a:r>
              <a:rPr lang="en-US" dirty="0">
                <a:latin typeface="Merriweather" panose="02060503050406030704" pitchFamily="18" charset="0"/>
              </a:rPr>
              <a:t> Mesa Enhanced Infrastructure Financing District Public Financing Authority Meeting </a:t>
            </a:r>
          </a:p>
          <a:p>
            <a:r>
              <a:rPr lang="en-US" dirty="0">
                <a:latin typeface="Merriweather" panose="02060503050406030704" pitchFamily="18" charset="0"/>
              </a:rPr>
              <a:t>March 9, 2020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16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47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9514" y="134912"/>
            <a:ext cx="8774349" cy="62620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chemeClr val="bg1"/>
                </a:solidFill>
                <a:latin typeface="Merriweather" panose="02060503050406030704" pitchFamily="18" charset="0"/>
              </a:rPr>
              <a:t>Otay</a:t>
            </a:r>
            <a:r>
              <a:rPr lang="en-US" sz="1600" dirty="0">
                <a:solidFill>
                  <a:schemeClr val="bg1"/>
                </a:solidFill>
                <a:latin typeface="Merriweather" panose="02060503050406030704" pitchFamily="18" charset="0"/>
              </a:rPr>
              <a:t> Mesa Enhanced Infrastructure Financing District Public Financing Authority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292" y="2190810"/>
            <a:ext cx="12262089" cy="5151599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 116 – Approved October 9, 2019, implemented several changes to the existing EIFD laws.</a:t>
            </a:r>
          </a:p>
          <a:p>
            <a:pPr marL="0" indent="0">
              <a:spcBef>
                <a:spcPts val="300"/>
              </a:spcBef>
              <a:buNone/>
            </a:pPr>
            <a:endParaRPr 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Administrative changes</a:t>
            </a:r>
          </a:p>
          <a:p>
            <a:pPr lvl="1">
              <a:spcBef>
                <a:spcPts val="300"/>
              </a:spcBef>
            </a:pPr>
            <a:r>
              <a:rPr lang="en-US" sz="174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Annual review of the EIFD Infrastructure Financing Plan (IFP)</a:t>
            </a:r>
          </a:p>
          <a:p>
            <a:pPr lvl="1">
              <a:spcBef>
                <a:spcPts val="300"/>
              </a:spcBef>
            </a:pPr>
            <a:r>
              <a:rPr lang="en-US" sz="174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Annual Report adopted by the Public Financing Authority </a:t>
            </a:r>
          </a:p>
          <a:p>
            <a:pPr lvl="1">
              <a:spcBef>
                <a:spcPts val="300"/>
              </a:spcBef>
            </a:pPr>
            <a:r>
              <a:rPr lang="en-US" sz="174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Annual Independent Financial audit of the EIFD</a:t>
            </a:r>
          </a:p>
          <a:p>
            <a:pPr marL="518145" lvl="1" indent="0">
              <a:spcBef>
                <a:spcPts val="300"/>
              </a:spcBef>
              <a:buNone/>
            </a:pPr>
            <a:endParaRPr lang="en-US" sz="1747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spcBef>
                <a:spcPts val="300"/>
              </a:spcBef>
            </a:pPr>
            <a:endParaRPr lang="en-US" sz="1747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Changes to EIFD IFP and bond issuances</a:t>
            </a:r>
          </a:p>
          <a:p>
            <a:pPr lvl="1">
              <a:spcBef>
                <a:spcPts val="300"/>
              </a:spcBef>
            </a:pPr>
            <a:r>
              <a:rPr lang="en-US" sz="174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procedures for the adoption of EIFDs IFP</a:t>
            </a:r>
          </a:p>
          <a:p>
            <a:pPr lvl="1">
              <a:spcBef>
                <a:spcPts val="300"/>
              </a:spcBef>
            </a:pPr>
            <a:r>
              <a:rPr lang="en-US" sz="174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Removal of the 55% voter approval requirement to issue bonds</a:t>
            </a:r>
          </a:p>
          <a:p>
            <a:pPr lvl="1">
              <a:spcBef>
                <a:spcPts val="300"/>
              </a:spcBef>
            </a:pPr>
            <a:endParaRPr lang="en-US" sz="1747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08618" y="7342409"/>
            <a:ext cx="412404" cy="429991"/>
          </a:xfrm>
        </p:spPr>
        <p:txBody>
          <a:bodyPr/>
          <a:lstStyle/>
          <a:p>
            <a:fld id="{90FCBB43-4EE7-4AE0-A011-CC9052827149}" type="slidenum">
              <a:rPr lang="en-US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fld>
            <a:endParaRPr lang="en-US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1293" y="1159607"/>
            <a:ext cx="1238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Overview of changes to EIFD laws</a:t>
            </a:r>
          </a:p>
        </p:txBody>
      </p:sp>
    </p:spTree>
    <p:extLst>
      <p:ext uri="{BB962C8B-B14F-4D97-AF65-F5344CB8AC3E}">
        <p14:creationId xmlns:p14="http://schemas.microsoft.com/office/powerpoint/2010/main" val="2673063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785" y="185628"/>
            <a:ext cx="8774349" cy="62620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chemeClr val="bg1"/>
                </a:solidFill>
                <a:latin typeface="Merriweather" panose="02060503050406030704" pitchFamily="18" charset="0"/>
              </a:rPr>
              <a:t>Otay</a:t>
            </a:r>
            <a:r>
              <a:rPr lang="en-US" sz="1600" dirty="0">
                <a:solidFill>
                  <a:schemeClr val="bg1"/>
                </a:solidFill>
                <a:latin typeface="Merriweather" panose="02060503050406030704" pitchFamily="18" charset="0"/>
              </a:rPr>
              <a:t> Mesa Enhanced Infrastructure Financing District Public Financing Authority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08486" y="2137221"/>
            <a:ext cx="12197913" cy="44910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Amended Government Code section 53398.66(j)(1)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Review the IFP.</a:t>
            </a:r>
          </a:p>
          <a:p>
            <a:pPr lvl="2">
              <a:lnSpc>
                <a:spcPct val="100000"/>
              </a:lnSpc>
            </a:pPr>
            <a:r>
              <a:rPr 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Public Financing Authority of the EIFD must review the IFP at least annually and make any amendments that are necessary and appropriate.</a:t>
            </a:r>
          </a:p>
          <a:p>
            <a:pPr marL="1036290" lvl="2" indent="0">
              <a:lnSpc>
                <a:spcPct val="100000"/>
              </a:lnSpc>
              <a:buNone/>
            </a:pPr>
            <a:endParaRPr 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Independent Financial Audit requirement.</a:t>
            </a:r>
          </a:p>
          <a:p>
            <a:pPr lvl="2">
              <a:lnSpc>
                <a:spcPct val="100000"/>
              </a:lnSpc>
            </a:pPr>
            <a:r>
              <a:rPr 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Public Financing Authority shall require the preparation of an annual independent financial audit </a:t>
            </a:r>
          </a:p>
          <a:p>
            <a:pPr lvl="2">
              <a:lnSpc>
                <a:spcPct val="100000"/>
              </a:lnSpc>
            </a:pPr>
            <a:r>
              <a:rPr 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cost of the audit must be paid for from revenues of the EIFD. </a:t>
            </a:r>
          </a:p>
          <a:p>
            <a:pPr lvl="3">
              <a:lnSpc>
                <a:spcPct val="100000"/>
              </a:lnSpc>
            </a:pPr>
            <a:r>
              <a:rPr lang="en-US" sz="152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cost of the audit will be incorporated into the EIFD’s annual budget.</a:t>
            </a:r>
          </a:p>
          <a:p>
            <a:pPr lvl="3">
              <a:lnSpc>
                <a:spcPct val="100000"/>
              </a:lnSpc>
            </a:pPr>
            <a:r>
              <a:rPr lang="en-US" sz="152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amendment to the FY20 budget is needed to pay for the audit services for the current year.</a:t>
            </a:r>
          </a:p>
          <a:p>
            <a:pPr lvl="1">
              <a:lnSpc>
                <a:spcPct val="100000"/>
              </a:lnSpc>
            </a:pPr>
            <a:endParaRPr 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02823" lvl="1" indent="0">
              <a:lnSpc>
                <a:spcPct val="100000"/>
              </a:lnSpc>
              <a:buNone/>
            </a:pPr>
            <a:endParaRPr lang="en-US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040582" y="7328555"/>
            <a:ext cx="523240" cy="443845"/>
          </a:xfrm>
        </p:spPr>
        <p:txBody>
          <a:bodyPr/>
          <a:lstStyle/>
          <a:p>
            <a:fld id="{90FCBB43-4EE7-4AE0-A011-CC9052827149}" type="slidenum">
              <a:rPr lang="en-US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fld>
            <a:endParaRPr lang="en-US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0013" y="1183114"/>
            <a:ext cx="91082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Review of EIFD Infrastructure Financing Plan and Annual Independent Financial Audit</a:t>
            </a:r>
          </a:p>
        </p:txBody>
      </p:sp>
    </p:spTree>
    <p:extLst>
      <p:ext uri="{BB962C8B-B14F-4D97-AF65-F5344CB8AC3E}">
        <p14:creationId xmlns:p14="http://schemas.microsoft.com/office/powerpoint/2010/main" val="3009919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50442" y="2053274"/>
            <a:ext cx="12029237" cy="406246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Amended Government Code section 53398.66(j)(1)-(4)</a:t>
            </a:r>
          </a:p>
          <a:p>
            <a:pPr lvl="1">
              <a:lnSpc>
                <a:spcPct val="100000"/>
              </a:lnSpc>
            </a:pPr>
            <a:r>
              <a:rPr lang="en-US" sz="17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Public Financing Authority must adopt an annual report on or before June 30</a:t>
            </a:r>
            <a:r>
              <a:rPr lang="en-US" sz="175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</a:t>
            </a:r>
            <a:r>
              <a:rPr lang="en-US" sz="17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each year after holding a public hearing.</a:t>
            </a:r>
          </a:p>
          <a:p>
            <a:pPr lvl="1">
              <a:lnSpc>
                <a:spcPct val="100000"/>
              </a:lnSpc>
            </a:pPr>
            <a:r>
              <a:rPr lang="en-US" sz="174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Public Financing Authority must make written copies of the draft annual report available to the public 30 days before the hearing date and must mail written notice, via first-class mail, of the availability of the draft report to each owner of land and each resident within the EIFD.</a:t>
            </a:r>
          </a:p>
          <a:p>
            <a:pPr lvl="1">
              <a:lnSpc>
                <a:spcPct val="100000"/>
              </a:lnSpc>
            </a:pPr>
            <a:r>
              <a:rPr lang="en-US" sz="174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annual report must contain the following:</a:t>
            </a:r>
          </a:p>
          <a:p>
            <a:pPr lvl="2">
              <a:lnSpc>
                <a:spcPct val="100000"/>
              </a:lnSpc>
            </a:pPr>
            <a:r>
              <a:rPr lang="en-US" sz="1294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Description of the projects undertaken in the fiscal year</a:t>
            </a:r>
          </a:p>
          <a:p>
            <a:pPr lvl="2">
              <a:lnSpc>
                <a:spcPct val="100000"/>
              </a:lnSpc>
            </a:pPr>
            <a:r>
              <a:rPr lang="en-US" sz="1294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chart comparing the actual revenues and expenses</a:t>
            </a:r>
          </a:p>
          <a:p>
            <a:pPr lvl="2">
              <a:lnSpc>
                <a:spcPct val="100000"/>
              </a:lnSpc>
            </a:pPr>
            <a:r>
              <a:rPr lang="en-US" sz="1294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Amount of tax increment revenues received; and</a:t>
            </a:r>
          </a:p>
          <a:p>
            <a:pPr lvl="2">
              <a:lnSpc>
                <a:spcPct val="100000"/>
              </a:lnSpc>
            </a:pPr>
            <a:r>
              <a:rPr lang="en-US" sz="1294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Amount of revenues expended to assist private business.</a:t>
            </a:r>
          </a:p>
          <a:p>
            <a:pPr lvl="1">
              <a:lnSpc>
                <a:spcPct val="100000"/>
              </a:lnSpc>
            </a:pPr>
            <a:r>
              <a:rPr lang="en-US" sz="174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EIFD is prohibited from spending any funds until the Annual Report has been adopted.</a:t>
            </a:r>
          </a:p>
          <a:p>
            <a:pPr marL="518145" lvl="1" indent="0">
              <a:buNone/>
            </a:pPr>
            <a:endParaRPr lang="en-US" sz="7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389585" y="7397828"/>
            <a:ext cx="550949" cy="374572"/>
          </a:xfrm>
        </p:spPr>
        <p:txBody>
          <a:bodyPr/>
          <a:lstStyle/>
          <a:p>
            <a:fld id="{90FCBB43-4EE7-4AE0-A011-CC9052827149}" type="slidenum">
              <a:rPr lang="en-US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fld>
            <a:endParaRPr lang="en-US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0443" y="1164961"/>
            <a:ext cx="9108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Annual Report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69019" y="199391"/>
            <a:ext cx="8774349" cy="626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0362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8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chemeClr val="bg1"/>
                </a:solidFill>
                <a:latin typeface="Merriweather" panose="02060503050406030704" pitchFamily="18" charset="0"/>
              </a:rPr>
              <a:t>Otay</a:t>
            </a:r>
            <a:r>
              <a:rPr lang="en-US" sz="1600" dirty="0">
                <a:solidFill>
                  <a:schemeClr val="bg1"/>
                </a:solidFill>
                <a:latin typeface="Merriweather" panose="02060503050406030704" pitchFamily="18" charset="0"/>
              </a:rPr>
              <a:t> Mesa Enhanced Infrastructure Financing District Public Financing Authority </a:t>
            </a:r>
          </a:p>
        </p:txBody>
      </p:sp>
    </p:spTree>
    <p:extLst>
      <p:ext uri="{BB962C8B-B14F-4D97-AF65-F5344CB8AC3E}">
        <p14:creationId xmlns:p14="http://schemas.microsoft.com/office/powerpoint/2010/main" val="806699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784" y="252525"/>
            <a:ext cx="8774349" cy="62620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chemeClr val="bg1"/>
                </a:solidFill>
                <a:latin typeface="Merriweather" panose="02060503050406030704" pitchFamily="18" charset="0"/>
              </a:rPr>
              <a:t>Otay</a:t>
            </a:r>
            <a:r>
              <a:rPr lang="en-US" sz="1600" dirty="0">
                <a:solidFill>
                  <a:schemeClr val="bg1"/>
                </a:solidFill>
                <a:latin typeface="Merriweather" panose="02060503050406030704" pitchFamily="18" charset="0"/>
              </a:rPr>
              <a:t> Mesa Enhanced Infrastructure Financing District Public Financing Authority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386640" y="7370119"/>
            <a:ext cx="398549" cy="402281"/>
          </a:xfrm>
        </p:spPr>
        <p:txBody>
          <a:bodyPr/>
          <a:lstStyle/>
          <a:p>
            <a:fld id="{90FCBB43-4EE7-4AE0-A011-CC9052827149}" type="slidenum">
              <a:rPr lang="en-US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/>
              <a:t>5</a:t>
            </a:fld>
            <a:endParaRPr lang="en-US" dirty="0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5822" y="1169745"/>
            <a:ext cx="9108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ED7D3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Changes to IFP and Bond Issuances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6414" y="1983982"/>
            <a:ext cx="962508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Financing Plans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 116 contains new, robust procedures for the adoption of a EIFD’s IFP including: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series of three public hearings, held at least 30 days apart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During the third public hearing, the final version of the plan is subject to written and oral protests.</a:t>
            </a:r>
          </a:p>
          <a:p>
            <a:pPr lvl="2"/>
            <a:endParaRPr lang="en-US" sz="2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Bond Issuances and Auditing: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new law removes the 55 percent voter approval requirement to issues bonds.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Bonds can now be issued by a majority vote of the EIFD.</a:t>
            </a:r>
          </a:p>
          <a:p>
            <a:pPr lvl="2"/>
            <a:endParaRPr lang="en-US" sz="2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2200" dirty="0">
              <a:solidFill>
                <a:prstClr val="black"/>
              </a:solidFill>
            </a:endParaRPr>
          </a:p>
          <a:p>
            <a:endParaRPr lang="en-US" sz="2200" dirty="0">
              <a:solidFill>
                <a:prstClr val="black"/>
              </a:solidFill>
            </a:endParaRPr>
          </a:p>
          <a:p>
            <a:endParaRPr lang="en-US" sz="2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12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784" y="273034"/>
            <a:ext cx="8774349" cy="62620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chemeClr val="bg1"/>
                </a:solidFill>
                <a:latin typeface="Merriweather" panose="02060503050406030704" pitchFamily="18" charset="0"/>
              </a:rPr>
              <a:t>Debt Management Department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212" y="2197268"/>
            <a:ext cx="11959642" cy="4619168"/>
          </a:xfrm>
        </p:spPr>
        <p:txBody>
          <a:bodyPr>
            <a:noAutofit/>
          </a:bodyPr>
          <a:lstStyle/>
          <a:p>
            <a:pPr marL="0" lvl="2" indent="0" algn="ctr">
              <a:lnSpc>
                <a:spcPct val="100000"/>
              </a:lnSpc>
              <a:buNone/>
            </a:pPr>
            <a:endParaRPr lang="en-US" sz="50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2" indent="0" algn="ctr">
              <a:lnSpc>
                <a:spcPct val="100000"/>
              </a:lnSpc>
              <a:buNone/>
            </a:pPr>
            <a:r>
              <a:rPr lang="en-US" sz="50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QUESTIONS?</a:t>
            </a:r>
          </a:p>
          <a:p>
            <a:pPr>
              <a:lnSpc>
                <a:spcPct val="100000"/>
              </a:lnSpc>
            </a:pPr>
            <a:endParaRPr lang="en-US" sz="2600" dirty="0">
              <a:latin typeface="Open Sans" panose="020B0606030504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4049" y="7342409"/>
            <a:ext cx="453967" cy="429991"/>
          </a:xfrm>
        </p:spPr>
        <p:txBody>
          <a:bodyPr/>
          <a:lstStyle/>
          <a:p>
            <a:fld id="{90FCBB43-4EE7-4AE0-A011-CC9052827149}" type="slidenum">
              <a:rPr lang="en-US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</a:t>
            </a:fld>
            <a:endParaRPr lang="en-US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05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E94BA794F2F04AB932F3B79FAE96FA" ma:contentTypeVersion="2" ma:contentTypeDescription="Create a new document." ma:contentTypeScope="" ma:versionID="738055710625a28af3b02f1ce585423d">
  <xsd:schema xmlns:xsd="http://www.w3.org/2001/XMLSchema" xmlns:xs="http://www.w3.org/2001/XMLSchema" xmlns:p="http://schemas.microsoft.com/office/2006/metadata/properties" xmlns:ns2="d774df54-6ab4-4681-85e5-7b23fed88b82" targetNamespace="http://schemas.microsoft.com/office/2006/metadata/properties" ma:root="true" ma:fieldsID="21cddfba82c0484b7b706a86f0ea3c2a" ns2:_="">
    <xsd:import namespace="d774df54-6ab4-4681-85e5-7b23fed88b8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4df54-6ab4-4681-85e5-7b23fed88b8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B267E2-3535-4E25-AD4C-CB638B93B2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774df54-6ab4-4681-85e5-7b23fed88b8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F7AC584-4CC3-4505-A896-1BD53C1C27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74df54-6ab4-4681-85e5-7b23fed88b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F39B40-3124-4D5C-8323-302BC62237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6198</TotalTime>
  <Words>597</Words>
  <Application>Microsoft Office PowerPoint</Application>
  <PresentationFormat>Custom</PresentationFormat>
  <Paragraphs>79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Merriweather</vt:lpstr>
      <vt:lpstr>Open Sans</vt:lpstr>
      <vt:lpstr>Open Sans Semibold</vt:lpstr>
      <vt:lpstr>Office Theme</vt:lpstr>
      <vt:lpstr>AB 116: Changes to Enhanced Infrastructure Financing District Laws</vt:lpstr>
      <vt:lpstr>Otay Mesa Enhanced Infrastructure Financing District Public Financing Authority </vt:lpstr>
      <vt:lpstr>Otay Mesa Enhanced Infrastructure Financing District Public Financing Authority </vt:lpstr>
      <vt:lpstr>PowerPoint Presentation</vt:lpstr>
      <vt:lpstr>Otay Mesa Enhanced Infrastructure Financing District Public Financing Authority </vt:lpstr>
      <vt:lpstr>Debt Management Department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Figuracion, Amor</dc:creator>
  <cp:lastModifiedBy>Powell, David</cp:lastModifiedBy>
  <cp:revision>319</cp:revision>
  <cp:lastPrinted>2018-01-30T01:07:32Z</cp:lastPrinted>
  <dcterms:created xsi:type="dcterms:W3CDTF">2016-01-12T16:55:21Z</dcterms:created>
  <dcterms:modified xsi:type="dcterms:W3CDTF">2020-03-02T18:28:40Z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154bc741-a538-4b9f-b1a9-b2fdc83cf30a</vt:lpwstr>
  </property>
  <property fmtid="{D5CDD505-2E9C-101B-9397-08002B2CF9AE}" pid="3" name="ContentTypeId">
    <vt:lpwstr>0x0101008BE94BA794F2F04AB932F3B79FAE96FA</vt:lpwstr>
  </property>
</Properties>
</file>