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86" r:id="rId2"/>
    <p:sldMasterId id="2147483688" r:id="rId3"/>
  </p:sldMasterIdLst>
  <p:notesMasterIdLst>
    <p:notesMasterId r:id="rId10"/>
  </p:notesMasterIdLst>
  <p:handoutMasterIdLst>
    <p:handoutMasterId r:id="rId11"/>
  </p:handoutMasterIdLst>
  <p:sldIdLst>
    <p:sldId id="272" r:id="rId4"/>
    <p:sldId id="273" r:id="rId5"/>
    <p:sldId id="278" r:id="rId6"/>
    <p:sldId id="271" r:id="rId7"/>
    <p:sldId id="284" r:id="rId8"/>
    <p:sldId id="283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DCFBAA6-8170-406D-82A0-62E8EE92BEF5}">
          <p14:sldIdLst>
            <p14:sldId id="272"/>
            <p14:sldId id="273"/>
            <p14:sldId id="278"/>
          </p14:sldIdLst>
        </p14:section>
        <p14:section name="Untitled Section" id="{C3FA5A7C-6832-419D-BA12-B9BD22128AE2}">
          <p14:sldIdLst>
            <p14:sldId id="271"/>
            <p14:sldId id="284"/>
            <p14:sldId id="283"/>
          </p14:sldIdLst>
        </p14:section>
        <p14:section name="Untitled Section" id="{01C0FCCA-97CF-4AB4-AFEE-C82C6E0347BF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sen, Mike" initials="HM" lastIdx="8" clrIdx="0">
    <p:extLst>
      <p:ext uri="{19B8F6BF-5375-455C-9EA6-DF929625EA0E}">
        <p15:presenceInfo xmlns:p15="http://schemas.microsoft.com/office/powerpoint/2012/main" userId="S-1-5-21-219123761-1972038647-3338400271-87727" providerId="AD"/>
      </p:ext>
    </p:extLst>
  </p:cmAuthor>
  <p:cmAuthor id="2" name="Tomlinson, Tom" initials="TT" lastIdx="4" clrIdx="1">
    <p:extLst>
      <p:ext uri="{19B8F6BF-5375-455C-9EA6-DF929625EA0E}">
        <p15:presenceInfo xmlns:p15="http://schemas.microsoft.com/office/powerpoint/2012/main" userId="S-1-5-21-219123761-1972038647-3338400271-601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76112" autoAdjust="0"/>
  </p:normalViewPr>
  <p:slideViewPr>
    <p:cSldViewPr snapToGrid="0">
      <p:cViewPr varScale="1">
        <p:scale>
          <a:sx n="87" d="100"/>
          <a:sy n="87" d="100"/>
        </p:scale>
        <p:origin x="13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47B1F974-BBDE-40A4-91F0-1CD99AD97E83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B4615DCF-6671-47FA-B640-AC1B4BF2F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49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BE165F9A-70E9-4877-97AA-E787C9611D40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A1D30772-2387-4279-A75B-F1ABB60C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89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30772-2387-4279-A75B-F1ABB60CE3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10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5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5DF47-9613-4206-B161-327DBD9C040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45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2753" y="4620251"/>
            <a:ext cx="6836739" cy="4498923"/>
          </a:xfrm>
        </p:spPr>
        <p:txBody>
          <a:bodyPr/>
          <a:lstStyle/>
          <a:p>
            <a:pPr lvl="1">
              <a:lnSpc>
                <a:spcPct val="130000"/>
              </a:lnSpc>
              <a:buClr>
                <a:srgbClr val="FFC000">
                  <a:lumMod val="75000"/>
                </a:srgbClr>
              </a:buClr>
              <a:buFont typeface="Wingdings" panose="05000000000000000000" pitchFamily="2" charset="2"/>
              <a:buNone/>
            </a:pPr>
            <a:endParaRPr lang="en-US" sz="15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5DF47-9613-4206-B161-327DBD9C040D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13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520" y="4620578"/>
            <a:ext cx="5852160" cy="4437261"/>
          </a:xfrm>
        </p:spPr>
        <p:txBody>
          <a:bodyPr/>
          <a:lstStyle/>
          <a:p>
            <a:pPr defTabSz="948507">
              <a:defRPr/>
            </a:pPr>
            <a:endParaRPr lang="en-US" sz="15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5DF47-9613-4206-B161-327DBD9C040D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999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2753" y="4620251"/>
            <a:ext cx="6836739" cy="4498923"/>
          </a:xfrm>
        </p:spPr>
        <p:txBody>
          <a:bodyPr/>
          <a:lstStyle/>
          <a:p>
            <a:pPr lvl="1">
              <a:lnSpc>
                <a:spcPct val="130000"/>
              </a:lnSpc>
              <a:buClr>
                <a:srgbClr val="FFC000">
                  <a:lumMod val="75000"/>
                </a:srgbClr>
              </a:buClr>
              <a:buFont typeface="Wingdings" panose="05000000000000000000" pitchFamily="2" charset="2"/>
              <a:buNone/>
            </a:pPr>
            <a:endParaRPr lang="en-US" sz="15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>
              <a:lnSpc>
                <a:spcPct val="130000"/>
              </a:lnSpc>
              <a:buClr>
                <a:srgbClr val="FFC000">
                  <a:lumMod val="75000"/>
                </a:srgbClr>
              </a:buClr>
              <a:buFont typeface="Wingdings" panose="05000000000000000000" pitchFamily="2" charset="2"/>
              <a:buNone/>
            </a:pPr>
            <a:endParaRPr lang="en-US" sz="15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5DF47-9613-4206-B161-327DBD9C040D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03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30772-2387-4279-A75B-F1ABB60CE33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81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47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58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330"/>
            </a:lvl1pPr>
            <a:lvl2pPr marL="443777" indent="0" algn="ctr">
              <a:buNone/>
              <a:defRPr sz="1941"/>
            </a:lvl2pPr>
            <a:lvl3pPr marL="887553" indent="0" algn="ctr">
              <a:buNone/>
              <a:defRPr sz="1747"/>
            </a:lvl3pPr>
            <a:lvl4pPr marL="1331330" indent="0" algn="ctr">
              <a:buNone/>
              <a:defRPr sz="1553"/>
            </a:lvl4pPr>
            <a:lvl5pPr marL="1775106" indent="0" algn="ctr">
              <a:buNone/>
              <a:defRPr sz="1553"/>
            </a:lvl5pPr>
            <a:lvl6pPr marL="2218883" indent="0" algn="ctr">
              <a:buNone/>
              <a:defRPr sz="1553"/>
            </a:lvl6pPr>
            <a:lvl7pPr marL="2662660" indent="0" algn="ctr">
              <a:buNone/>
              <a:defRPr sz="1553"/>
            </a:lvl7pPr>
            <a:lvl8pPr marL="3106436" indent="0" algn="ctr">
              <a:buNone/>
              <a:defRPr sz="1553"/>
            </a:lvl8pPr>
            <a:lvl9pPr marL="3550213" indent="0" algn="ctr">
              <a:buNone/>
              <a:defRPr sz="155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84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24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68D38-7081-47D1-9A76-D93F2A79BE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BB43-4EE7-4AE0-A011-CC90528271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45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887553" rtl="0" eaLnBrk="1" latinLnBrk="0" hangingPunct="1">
        <a:lnSpc>
          <a:spcPct val="90000"/>
        </a:lnSpc>
        <a:spcBef>
          <a:spcPct val="0"/>
        </a:spcBef>
        <a:buNone/>
        <a:defRPr sz="42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1888" indent="-221888" algn="l" defTabSz="887553" rtl="0" eaLnBrk="1" latinLnBrk="0" hangingPunct="1">
        <a:lnSpc>
          <a:spcPct val="90000"/>
        </a:lnSpc>
        <a:spcBef>
          <a:spcPts val="971"/>
        </a:spcBef>
        <a:buFont typeface="Arial" panose="020B0604020202020204" pitchFamily="34" charset="0"/>
        <a:buChar char="•"/>
        <a:defRPr sz="2718" kern="1200">
          <a:solidFill>
            <a:schemeClr val="tx1"/>
          </a:solidFill>
          <a:latin typeface="+mn-lt"/>
          <a:ea typeface="+mn-ea"/>
          <a:cs typeface="+mn-cs"/>
        </a:defRPr>
      </a:lvl1pPr>
      <a:lvl2pPr marL="66566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2330" kern="1200">
          <a:solidFill>
            <a:schemeClr val="tx1"/>
          </a:solidFill>
          <a:latin typeface="+mn-lt"/>
          <a:ea typeface="+mn-ea"/>
          <a:cs typeface="+mn-cs"/>
        </a:defRPr>
      </a:lvl2pPr>
      <a:lvl3pPr marL="1109442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3pPr>
      <a:lvl4pPr marL="1553218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4pPr>
      <a:lvl5pPr marL="199699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5pPr>
      <a:lvl6pPr marL="2440771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6pPr>
      <a:lvl7pPr marL="2884548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7pPr>
      <a:lvl8pPr marL="332832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8pPr>
      <a:lvl9pPr marL="3772101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1pPr>
      <a:lvl2pPr marL="443777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2pPr>
      <a:lvl3pPr marL="88755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3pPr>
      <a:lvl4pPr marL="133133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4pPr>
      <a:lvl5pPr marL="1775106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6pPr>
      <a:lvl7pPr marL="266266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7pPr>
      <a:lvl8pPr marL="3106436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8pPr>
      <a:lvl9pPr marL="355021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68D38-7081-47D1-9A76-D93F2A79BE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BB43-4EE7-4AE0-A011-CC90528271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525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887553" rtl="0" eaLnBrk="1" latinLnBrk="0" hangingPunct="1">
        <a:lnSpc>
          <a:spcPct val="90000"/>
        </a:lnSpc>
        <a:spcBef>
          <a:spcPct val="0"/>
        </a:spcBef>
        <a:buNone/>
        <a:defRPr sz="42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1888" indent="-221888" algn="l" defTabSz="887553" rtl="0" eaLnBrk="1" latinLnBrk="0" hangingPunct="1">
        <a:lnSpc>
          <a:spcPct val="90000"/>
        </a:lnSpc>
        <a:spcBef>
          <a:spcPts val="971"/>
        </a:spcBef>
        <a:buFont typeface="Arial" panose="020B0604020202020204" pitchFamily="34" charset="0"/>
        <a:buChar char="•"/>
        <a:defRPr sz="2718" kern="1200">
          <a:solidFill>
            <a:schemeClr val="tx1"/>
          </a:solidFill>
          <a:latin typeface="+mn-lt"/>
          <a:ea typeface="+mn-ea"/>
          <a:cs typeface="+mn-cs"/>
        </a:defRPr>
      </a:lvl1pPr>
      <a:lvl2pPr marL="66566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2330" kern="1200">
          <a:solidFill>
            <a:schemeClr val="tx1"/>
          </a:solidFill>
          <a:latin typeface="+mn-lt"/>
          <a:ea typeface="+mn-ea"/>
          <a:cs typeface="+mn-cs"/>
        </a:defRPr>
      </a:lvl2pPr>
      <a:lvl3pPr marL="1109442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3pPr>
      <a:lvl4pPr marL="1553218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4pPr>
      <a:lvl5pPr marL="199699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5pPr>
      <a:lvl6pPr marL="2440771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6pPr>
      <a:lvl7pPr marL="2884548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7pPr>
      <a:lvl8pPr marL="332832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8pPr>
      <a:lvl9pPr marL="3772101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1pPr>
      <a:lvl2pPr marL="443777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2pPr>
      <a:lvl3pPr marL="88755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3pPr>
      <a:lvl4pPr marL="133133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4pPr>
      <a:lvl5pPr marL="1775106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6pPr>
      <a:lvl7pPr marL="266266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7pPr>
      <a:lvl8pPr marL="3106436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8pPr>
      <a:lvl9pPr marL="355021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68D38-7081-47D1-9A76-D93F2A79BE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BB43-4EE7-4AE0-A011-CC90528271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02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defTabSz="887553" rtl="0" eaLnBrk="1" latinLnBrk="0" hangingPunct="1">
        <a:lnSpc>
          <a:spcPct val="90000"/>
        </a:lnSpc>
        <a:spcBef>
          <a:spcPct val="0"/>
        </a:spcBef>
        <a:buNone/>
        <a:defRPr sz="42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1888" indent="-221888" algn="l" defTabSz="887553" rtl="0" eaLnBrk="1" latinLnBrk="0" hangingPunct="1">
        <a:lnSpc>
          <a:spcPct val="90000"/>
        </a:lnSpc>
        <a:spcBef>
          <a:spcPts val="971"/>
        </a:spcBef>
        <a:buFont typeface="Arial" panose="020B0604020202020204" pitchFamily="34" charset="0"/>
        <a:buChar char="•"/>
        <a:defRPr sz="2718" kern="1200">
          <a:solidFill>
            <a:schemeClr val="tx1"/>
          </a:solidFill>
          <a:latin typeface="+mn-lt"/>
          <a:ea typeface="+mn-ea"/>
          <a:cs typeface="+mn-cs"/>
        </a:defRPr>
      </a:lvl1pPr>
      <a:lvl2pPr marL="66566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2330" kern="1200">
          <a:solidFill>
            <a:schemeClr val="tx1"/>
          </a:solidFill>
          <a:latin typeface="+mn-lt"/>
          <a:ea typeface="+mn-ea"/>
          <a:cs typeface="+mn-cs"/>
        </a:defRPr>
      </a:lvl2pPr>
      <a:lvl3pPr marL="1109442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3pPr>
      <a:lvl4pPr marL="1553218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4pPr>
      <a:lvl5pPr marL="199699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5pPr>
      <a:lvl6pPr marL="2440771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6pPr>
      <a:lvl7pPr marL="2884548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7pPr>
      <a:lvl8pPr marL="332832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8pPr>
      <a:lvl9pPr marL="3772101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1pPr>
      <a:lvl2pPr marL="443777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2pPr>
      <a:lvl3pPr marL="88755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3pPr>
      <a:lvl4pPr marL="133133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4pPr>
      <a:lvl5pPr marL="1775106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6pPr>
      <a:lvl7pPr marL="266266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7pPr>
      <a:lvl8pPr marL="3106436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8pPr>
      <a:lvl9pPr marL="355021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15189" y="2134769"/>
            <a:ext cx="8398299" cy="2371129"/>
          </a:xfrm>
          <a:prstGeom prst="rect">
            <a:avLst/>
          </a:prstGeom>
        </p:spPr>
        <p:txBody>
          <a:bodyPr vert="horz" lIns="80682" tIns="40341" rIns="80682" bIns="40341" rtlCol="0" anchor="b">
            <a:noAutofit/>
          </a:bodyPr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530" dirty="0">
              <a:solidFill>
                <a:prstClr val="whit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/>
            <a:endParaRPr lang="en-US" sz="3530" dirty="0">
              <a:solidFill>
                <a:prstClr val="whit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/>
            <a:endParaRPr lang="en-US" sz="3530" dirty="0">
              <a:solidFill>
                <a:prstClr val="whit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/>
            <a:r>
              <a:rPr lang="en-US" sz="3530" dirty="0">
                <a:solidFill>
                  <a:prstClr val="whit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AB-116 Contract Authorization &amp; FY20 District Budget Amendment</a:t>
            </a:r>
            <a:br>
              <a:rPr lang="en-US" sz="3530" dirty="0">
                <a:solidFill>
                  <a:prstClr val="whit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en-US" sz="3530" dirty="0">
              <a:solidFill>
                <a:prstClr val="whit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/>
            <a:r>
              <a:rPr lang="en-US" sz="2118" dirty="0">
                <a:solidFill>
                  <a:prstClr val="whit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March 9, 2020</a:t>
            </a:r>
            <a:br>
              <a:rPr lang="en-US" sz="2118" dirty="0">
                <a:solidFill>
                  <a:prstClr val="whit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en-US" sz="2118" dirty="0">
                <a:solidFill>
                  <a:prstClr val="whit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Public Financing Authority Meeting</a:t>
            </a:r>
            <a:endParaRPr lang="en-US" sz="3530" dirty="0">
              <a:solidFill>
                <a:prstClr val="whit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915189" y="1458354"/>
            <a:ext cx="8068235" cy="562340"/>
          </a:xfrm>
          <a:prstGeom prst="rect">
            <a:avLst/>
          </a:prstGeom>
        </p:spPr>
        <p:txBody>
          <a:bodyPr vert="horz" lIns="80682" tIns="40341" rIns="80682" bIns="40341" rtlCol="0">
            <a:normAutofit/>
          </a:bodyPr>
          <a:lstStyle>
            <a:lvl1pPr marL="0" indent="0" algn="ctr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118" dirty="0">
                <a:solidFill>
                  <a:prstClr val="white"/>
                </a:solidFill>
                <a:latin typeface="Merriweather" panose="02060503050406030704" pitchFamily="18" charset="0"/>
              </a:rPr>
              <a:t>Otay Mesa Enhanced Infrastructure Financing District</a:t>
            </a:r>
          </a:p>
        </p:txBody>
      </p:sp>
    </p:spTree>
    <p:extLst>
      <p:ext uri="{BB962C8B-B14F-4D97-AF65-F5344CB8AC3E}">
        <p14:creationId xmlns:p14="http://schemas.microsoft.com/office/powerpoint/2010/main" val="961595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0041" y="134123"/>
            <a:ext cx="7742073" cy="5525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solidFill>
                  <a:schemeClr val="bg1"/>
                </a:solidFill>
                <a:latin typeface="Merriweather" panose="02060503050406030704" pitchFamily="18" charset="0"/>
              </a:rPr>
              <a:t>Otay Mesa Enhanced Infrastructure Financing District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91082" y="6535831"/>
            <a:ext cx="878513" cy="322169"/>
          </a:xfrm>
        </p:spPr>
        <p:txBody>
          <a:bodyPr/>
          <a:lstStyle/>
          <a:p>
            <a:pPr algn="ctr"/>
            <a:r>
              <a:rPr lang="en-US" sz="1235" b="1" dirty="0">
                <a:solidFill>
                  <a:prstClr val="white"/>
                </a:solidFill>
              </a:rPr>
              <a:t>page </a:t>
            </a:r>
            <a:fld id="{02BD1D1A-3142-417D-892D-A79CE2DAB3EE}" type="slidenum">
              <a:rPr lang="en-US" sz="1235" b="1">
                <a:solidFill>
                  <a:prstClr val="white"/>
                </a:solidFill>
              </a:rPr>
              <a:pPr algn="ctr"/>
              <a:t>2</a:t>
            </a:fld>
            <a:endParaRPr lang="en-US" sz="1235" b="1" dirty="0">
              <a:solidFill>
                <a:prstClr val="white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81145" y="1145841"/>
            <a:ext cx="10698389" cy="428183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Today’s Action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Authorization to enter into contract with Macias, Gini &amp; O’Connell, LLP (MGO) for Financial Audit Services.</a:t>
            </a:r>
          </a:p>
          <a:p>
            <a:pPr>
              <a:lnSpc>
                <a:spcPct val="120000"/>
              </a:lnSpc>
            </a:pPr>
            <a:r>
              <a:rPr lang="en-U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Approve the Fiscal Year 2020 Adopted District Budget amendment.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588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249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0041" y="159290"/>
            <a:ext cx="7742073" cy="552532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Merriweather" panose="02060503050406030704" pitchFamily="18" charset="0"/>
              </a:rPr>
              <a:t>Otay Mesa Enhanced Infrastructure Financing District</a:t>
            </a:r>
            <a:endParaRPr lang="en-US" sz="1800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44350" y="6535831"/>
            <a:ext cx="878513" cy="322169"/>
          </a:xfrm>
        </p:spPr>
        <p:txBody>
          <a:bodyPr/>
          <a:lstStyle/>
          <a:p>
            <a:pPr algn="ctr"/>
            <a:r>
              <a:rPr lang="en-US" sz="1235" b="1" dirty="0">
                <a:solidFill>
                  <a:prstClr val="white"/>
                </a:solidFill>
              </a:rPr>
              <a:t>page </a:t>
            </a:r>
            <a:fld id="{02BD1D1A-3142-417D-892D-A79CE2DAB3EE}" type="slidenum">
              <a:rPr lang="en-US" sz="1235" b="1">
                <a:solidFill>
                  <a:prstClr val="white"/>
                </a:solidFill>
              </a:rPr>
              <a:pPr algn="ctr"/>
              <a:t>3</a:t>
            </a:fld>
            <a:endParaRPr lang="en-US" sz="1235" b="1" dirty="0">
              <a:solidFill>
                <a:prstClr val="white"/>
              </a:solidFill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2066435" y="1383889"/>
            <a:ext cx="8467094" cy="4714380"/>
          </a:xfrm>
          <a:prstGeom prst="rect">
            <a:avLst/>
          </a:prstGeom>
        </p:spPr>
        <p:txBody>
          <a:bodyPr vert="horz" lIns="80682" tIns="40341" rIns="80682" bIns="40341" rtlCol="0">
            <a:noAutofit/>
          </a:bodyPr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Clr>
                <a:srgbClr val="FFC000">
                  <a:lumMod val="75000"/>
                </a:srgbClr>
              </a:buClr>
              <a:buNone/>
            </a:pPr>
            <a:endParaRPr lang="en-US" sz="12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FFC000">
                  <a:lumMod val="75000"/>
                </a:srgbClr>
              </a:buClr>
              <a:buNone/>
            </a:pPr>
            <a:endParaRPr lang="en-US" sz="1200" b="1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F8091F-4155-44C1-B308-7F235B2BC036}"/>
              </a:ext>
            </a:extLst>
          </p:cNvPr>
          <p:cNvSpPr txBox="1"/>
          <p:nvPr/>
        </p:nvSpPr>
        <p:spPr>
          <a:xfrm>
            <a:off x="538201" y="1096343"/>
            <a:ext cx="10673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Contractual Services with MGO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A33031A-4130-4785-9426-EBABC02C1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201" y="1938969"/>
            <a:ext cx="10673138" cy="34215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State Law AB-116, Section 53398, new financial requirements</a:t>
            </a:r>
          </a:p>
          <a:p>
            <a:pPr>
              <a:lnSpc>
                <a:spcPct val="120000"/>
              </a:lnSpc>
            </a:pPr>
            <a:r>
              <a:rPr lang="en-U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Annual Independent Financial Audit – Fiscal Year 2019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MGO will provide financial audit services to comply with AB-116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Audit Results for Fiscal Year 2019 are due by June 30, 2020</a:t>
            </a:r>
          </a:p>
        </p:txBody>
      </p:sp>
    </p:spTree>
    <p:extLst>
      <p:ext uri="{BB962C8B-B14F-4D97-AF65-F5344CB8AC3E}">
        <p14:creationId xmlns:p14="http://schemas.microsoft.com/office/powerpoint/2010/main" val="100996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0041" y="134123"/>
            <a:ext cx="7742073" cy="5525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solidFill>
                  <a:prstClr val="white"/>
                </a:solidFill>
                <a:latin typeface="Merriweather" panose="02060503050406030704" pitchFamily="18" charset="0"/>
              </a:rPr>
              <a:t>Otay</a:t>
            </a:r>
            <a:r>
              <a:rPr lang="en-US" sz="1800" dirty="0">
                <a:solidFill>
                  <a:prstClr val="white"/>
                </a:solidFill>
                <a:latin typeface="Merriweather" panose="02060503050406030704" pitchFamily="18" charset="0"/>
              </a:rPr>
              <a:t> Mesa Enhanced Infrastructure Financing District</a:t>
            </a:r>
            <a:endParaRPr lang="en-US" sz="1800" dirty="0">
              <a:solidFill>
                <a:schemeClr val="bg1"/>
              </a:solidFill>
              <a:latin typeface="Merriweather" panose="020605030504060307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59198" y="1113177"/>
            <a:ext cx="9042640" cy="42144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471" dirty="0">
                <a:solidFill>
                  <a:srgbClr val="ED7D3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BUDGET SUMMARY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60698" y="6535831"/>
            <a:ext cx="878513" cy="322169"/>
          </a:xfrm>
        </p:spPr>
        <p:txBody>
          <a:bodyPr/>
          <a:lstStyle/>
          <a:p>
            <a:pPr algn="ctr"/>
            <a:r>
              <a:rPr lang="en-US" sz="1235" b="1" dirty="0">
                <a:solidFill>
                  <a:prstClr val="white"/>
                </a:solidFill>
              </a:rPr>
              <a:t>page </a:t>
            </a:r>
            <a:fld id="{02BD1D1A-3142-417D-892D-A79CE2DAB3EE}" type="slidenum">
              <a:rPr lang="en-US" sz="1235" b="1">
                <a:solidFill>
                  <a:prstClr val="white"/>
                </a:solidFill>
              </a:rPr>
              <a:pPr algn="ctr"/>
              <a:t>4</a:t>
            </a:fld>
            <a:endParaRPr lang="en-US" sz="1235" b="1" dirty="0">
              <a:solidFill>
                <a:prstClr val="white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20D32DC-BFE6-4094-A60A-863A1F5338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387817"/>
              </p:ext>
            </p:extLst>
          </p:nvPr>
        </p:nvGraphicFramePr>
        <p:xfrm>
          <a:off x="1278635" y="1619479"/>
          <a:ext cx="9042640" cy="4354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0660">
                  <a:extLst>
                    <a:ext uri="{9D8B030D-6E8A-4147-A177-3AD203B41FA5}">
                      <a16:colId xmlns:a16="http://schemas.microsoft.com/office/drawing/2014/main" val="327786265"/>
                    </a:ext>
                  </a:extLst>
                </a:gridCol>
                <a:gridCol w="2260660">
                  <a:extLst>
                    <a:ext uri="{9D8B030D-6E8A-4147-A177-3AD203B41FA5}">
                      <a16:colId xmlns:a16="http://schemas.microsoft.com/office/drawing/2014/main" val="2555002142"/>
                    </a:ext>
                  </a:extLst>
                </a:gridCol>
                <a:gridCol w="2260660">
                  <a:extLst>
                    <a:ext uri="{9D8B030D-6E8A-4147-A177-3AD203B41FA5}">
                      <a16:colId xmlns:a16="http://schemas.microsoft.com/office/drawing/2014/main" val="2018469835"/>
                    </a:ext>
                  </a:extLst>
                </a:gridCol>
                <a:gridCol w="2260660">
                  <a:extLst>
                    <a:ext uri="{9D8B030D-6E8A-4147-A177-3AD203B41FA5}">
                      <a16:colId xmlns:a16="http://schemas.microsoft.com/office/drawing/2014/main" val="3163038466"/>
                    </a:ext>
                  </a:extLst>
                </a:gridCol>
              </a:tblGrid>
              <a:tr h="1476377">
                <a:tc>
                  <a:txBody>
                    <a:bodyPr/>
                    <a:lstStyle/>
                    <a:p>
                      <a:r>
                        <a:rPr lang="en-US" baseline="0" dirty="0"/>
                        <a:t>Category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FY 2020 Adopted Budget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FY 2020 Amended Budget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Budget Change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1524330"/>
                  </a:ext>
                </a:extLst>
              </a:tr>
              <a:tr h="719647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FY20 Operating Expense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45,500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$70,000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$24,500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798431"/>
                  </a:ext>
                </a:extLst>
              </a:tr>
              <a:tr h="719647">
                <a:tc>
                  <a:txBody>
                    <a:bodyPr/>
                    <a:lstStyle/>
                    <a:p>
                      <a:r>
                        <a:rPr lang="en-US" baseline="0" dirty="0"/>
                        <a:t>Capital Expense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$727,500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$727,500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$0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294345"/>
                  </a:ext>
                </a:extLst>
              </a:tr>
              <a:tr h="719647">
                <a:tc>
                  <a:txBody>
                    <a:bodyPr/>
                    <a:lstStyle/>
                    <a:p>
                      <a:r>
                        <a:rPr lang="en-US" baseline="0" dirty="0"/>
                        <a:t>Revenue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$773,000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$773,000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$0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438023"/>
                  </a:ext>
                </a:extLst>
              </a:tr>
              <a:tr h="719647">
                <a:tc>
                  <a:txBody>
                    <a:bodyPr/>
                    <a:lstStyle/>
                    <a:p>
                      <a:pPr marL="0" algn="l" defTabSz="887553" rtl="0" eaLnBrk="1" latinLnBrk="0" hangingPunct="1"/>
                      <a:r>
                        <a:rPr lang="en-US" sz="1747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Prior Year </a:t>
                      </a:r>
                    </a:p>
                    <a:p>
                      <a:pPr marL="0" algn="l" defTabSz="887553" rtl="0" eaLnBrk="1" latinLnBrk="0" hangingPunct="1"/>
                      <a:r>
                        <a:rPr lang="en-US" sz="1747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Fund Balance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887553" rtl="0" eaLnBrk="1" latinLnBrk="0" hangingPunct="1"/>
                      <a:r>
                        <a:rPr lang="en-US" sz="1747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887553" rtl="0" eaLnBrk="1" latinLnBrk="0" hangingPunct="1"/>
                      <a:r>
                        <a:rPr lang="en-US" sz="1747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$24,500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887553" rtl="0" eaLnBrk="1" latinLnBrk="0" hangingPunct="1"/>
                      <a:r>
                        <a:rPr lang="en-US" sz="1747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$24,500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771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057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0041" y="159290"/>
            <a:ext cx="7742073" cy="552532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Merriweather" panose="02060503050406030704" pitchFamily="18" charset="0"/>
              </a:rPr>
              <a:t>Otay Mesa Enhanced Infrastructure Financing District</a:t>
            </a:r>
            <a:endParaRPr lang="en-US" sz="1800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22318" y="6535831"/>
            <a:ext cx="878513" cy="322169"/>
          </a:xfrm>
        </p:spPr>
        <p:txBody>
          <a:bodyPr/>
          <a:lstStyle/>
          <a:p>
            <a:pPr algn="ctr"/>
            <a:r>
              <a:rPr lang="en-US" sz="1235" b="1" dirty="0">
                <a:solidFill>
                  <a:prstClr val="white"/>
                </a:solidFill>
              </a:rPr>
              <a:t>page </a:t>
            </a:r>
            <a:fld id="{02BD1D1A-3142-417D-892D-A79CE2DAB3EE}" type="slidenum">
              <a:rPr lang="en-US" sz="1235" b="1">
                <a:solidFill>
                  <a:prstClr val="white"/>
                </a:solidFill>
              </a:rPr>
              <a:pPr algn="ctr"/>
              <a:t>5</a:t>
            </a:fld>
            <a:endParaRPr lang="en-US" sz="1235" b="1" dirty="0">
              <a:solidFill>
                <a:prstClr val="white"/>
              </a:solidFill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2066435" y="1383889"/>
            <a:ext cx="8467094" cy="4714380"/>
          </a:xfrm>
          <a:prstGeom prst="rect">
            <a:avLst/>
          </a:prstGeom>
        </p:spPr>
        <p:txBody>
          <a:bodyPr vert="horz" lIns="80682" tIns="40341" rIns="80682" bIns="40341" rtlCol="0">
            <a:noAutofit/>
          </a:bodyPr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Clr>
                <a:srgbClr val="FFC000">
                  <a:lumMod val="75000"/>
                </a:srgbClr>
              </a:buClr>
              <a:buNone/>
            </a:pPr>
            <a:endParaRPr lang="en-US" sz="12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FFC000">
                  <a:lumMod val="75000"/>
                </a:srgbClr>
              </a:buClr>
              <a:buNone/>
            </a:pPr>
            <a:endParaRPr lang="en-US" sz="1200" b="1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F8091F-4155-44C1-B308-7F235B2BC036}"/>
              </a:ext>
            </a:extLst>
          </p:cNvPr>
          <p:cNvSpPr txBox="1"/>
          <p:nvPr/>
        </p:nvSpPr>
        <p:spPr>
          <a:xfrm>
            <a:off x="538201" y="1096343"/>
            <a:ext cx="10673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Fiscal Year 2020 District Budget Amendment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A33031A-4130-4785-9426-EBABC02C1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201" y="2102095"/>
            <a:ext cx="10673138" cy="361789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Appropriate $24,500 from fund balance to comply with AB-116</a:t>
            </a:r>
          </a:p>
          <a:p>
            <a:pPr>
              <a:lnSpc>
                <a:spcPct val="120000"/>
              </a:lnSpc>
            </a:pPr>
            <a:r>
              <a:rPr lang="en-U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$19,500 for Financial Audit Services</a:t>
            </a:r>
          </a:p>
          <a:p>
            <a:pPr>
              <a:lnSpc>
                <a:spcPct val="120000"/>
              </a:lnSpc>
            </a:pPr>
            <a:r>
              <a:rPr lang="en-U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$5,000 for Annual Report Public Noticing</a:t>
            </a:r>
          </a:p>
          <a:p>
            <a:pPr>
              <a:lnSpc>
                <a:spcPct val="120000"/>
              </a:lnSpc>
            </a:pPr>
            <a:r>
              <a:rPr lang="en-US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Revised Total District Budget $797,500</a:t>
            </a:r>
          </a:p>
          <a:p>
            <a:pPr>
              <a:lnSpc>
                <a:spcPct val="120000"/>
              </a:lnSpc>
            </a:pP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66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15189" y="2134769"/>
            <a:ext cx="8398299" cy="2371129"/>
          </a:xfrm>
          <a:prstGeom prst="rect">
            <a:avLst/>
          </a:prstGeom>
        </p:spPr>
        <p:txBody>
          <a:bodyPr vert="horz" lIns="80682" tIns="40341" rIns="80682" bIns="40341" rtlCol="0" anchor="b">
            <a:noAutofit/>
          </a:bodyPr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530" dirty="0">
              <a:solidFill>
                <a:prstClr val="whit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/>
            <a:endParaRPr lang="en-US" sz="3530" dirty="0">
              <a:solidFill>
                <a:prstClr val="whit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/>
            <a:endParaRPr lang="en-US" sz="3530" dirty="0">
              <a:solidFill>
                <a:prstClr val="whit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/>
            <a:r>
              <a:rPr lang="en-US" sz="3530" dirty="0">
                <a:solidFill>
                  <a:prstClr val="whit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AB-116 Contract Authorization &amp; FY20 District Budget Amendment</a:t>
            </a:r>
            <a:br>
              <a:rPr lang="en-US" sz="3530" dirty="0">
                <a:solidFill>
                  <a:prstClr val="whit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en-US" sz="3530" dirty="0">
              <a:solidFill>
                <a:prstClr val="whit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/>
            <a:r>
              <a:rPr lang="en-US" sz="2118" dirty="0">
                <a:solidFill>
                  <a:prstClr val="whit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March 9, 2020</a:t>
            </a:r>
            <a:br>
              <a:rPr lang="en-US" sz="2118" dirty="0">
                <a:solidFill>
                  <a:prstClr val="whit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en-US" sz="2118" dirty="0">
                <a:solidFill>
                  <a:prstClr val="whit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Public Financing Authority Meeting</a:t>
            </a:r>
            <a:endParaRPr lang="en-US" sz="3530" dirty="0">
              <a:solidFill>
                <a:prstClr val="whit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915189" y="1458354"/>
            <a:ext cx="8068235" cy="562340"/>
          </a:xfrm>
          <a:prstGeom prst="rect">
            <a:avLst/>
          </a:prstGeom>
        </p:spPr>
        <p:txBody>
          <a:bodyPr vert="horz" lIns="80682" tIns="40341" rIns="80682" bIns="40341" rtlCol="0">
            <a:normAutofit/>
          </a:bodyPr>
          <a:lstStyle>
            <a:lvl1pPr marL="0" indent="0" algn="ctr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118" dirty="0">
                <a:solidFill>
                  <a:prstClr val="white"/>
                </a:solidFill>
                <a:latin typeface="Merriweather" panose="02060503050406030704" pitchFamily="18" charset="0"/>
              </a:rPr>
              <a:t>Otay Mesa Enhanced Infrastructure Financing District</a:t>
            </a:r>
          </a:p>
        </p:txBody>
      </p:sp>
    </p:spTree>
    <p:extLst>
      <p:ext uri="{BB962C8B-B14F-4D97-AF65-F5344CB8AC3E}">
        <p14:creationId xmlns:p14="http://schemas.microsoft.com/office/powerpoint/2010/main" val="357295404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BA Dept FY19 BRC May XX" id="{9BD19894-3F54-4722-A24E-93E590A750EB}" vid="{7A0E4D2A-D77C-4412-B832-2529182EE553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BA Dept FY19 BRC May XX" id="{9BD19894-3F54-4722-A24E-93E590A750EB}" vid="{F7CADA7D-774A-45CD-9EF4-136701F05724}"/>
    </a:ext>
  </a:extLst>
</a:theme>
</file>

<file path=ppt/theme/theme3.xml><?xml version="1.0" encoding="utf-8"?>
<a:theme xmlns:a="http://schemas.openxmlformats.org/drawingml/2006/main" name="9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BA Dept FY19 BRC May XX" id="{9BD19894-3F54-4722-A24E-93E590A750EB}" vid="{D3A6B414-DE2A-4D4F-9AA7-0485A2EFC10C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BA Dept FY19 BRC May XX</Template>
  <TotalTime>2007</TotalTime>
  <Words>225</Words>
  <Application>Microsoft Office PowerPoint</Application>
  <PresentationFormat>Widescreen</PresentationFormat>
  <Paragraphs>62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Merriweather</vt:lpstr>
      <vt:lpstr>Open Sans</vt:lpstr>
      <vt:lpstr>Open Sans Semibold</vt:lpstr>
      <vt:lpstr>Wingdings</vt:lpstr>
      <vt:lpstr>3_Office Theme</vt:lpstr>
      <vt:lpstr>1_Office Theme</vt:lpstr>
      <vt:lpstr>9_Office Theme</vt:lpstr>
      <vt:lpstr>PowerPoint Presentation</vt:lpstr>
      <vt:lpstr>Otay Mesa Enhanced Infrastructure Financing District</vt:lpstr>
      <vt:lpstr>Otay Mesa Enhanced Infrastructure Financing District</vt:lpstr>
      <vt:lpstr>Otay Mesa Enhanced Infrastructure Financing District</vt:lpstr>
      <vt:lpstr>Otay Mesa Enhanced Infrastructure Financing District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O'Donnell, Nicholas</dc:creator>
  <cp:lastModifiedBy>Dominguez, Armando</cp:lastModifiedBy>
  <cp:revision>111</cp:revision>
  <cp:lastPrinted>2020-02-28T23:41:41Z</cp:lastPrinted>
  <dcterms:created xsi:type="dcterms:W3CDTF">2018-04-11T23:39:44Z</dcterms:created>
  <dcterms:modified xsi:type="dcterms:W3CDTF">2020-03-02T22:10:19Z</dcterms:modified>
</cp:coreProperties>
</file>