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4"/>
  </p:notesMasterIdLst>
  <p:sldIdLst>
    <p:sldId id="330" r:id="rId6"/>
    <p:sldId id="324" r:id="rId7"/>
    <p:sldId id="305" r:id="rId8"/>
    <p:sldId id="323" r:id="rId9"/>
    <p:sldId id="325" r:id="rId10"/>
    <p:sldId id="329" r:id="rId11"/>
    <p:sldId id="327" r:id="rId12"/>
    <p:sldId id="328" r:id="rId13"/>
  </p:sldIdLst>
  <p:sldSz cx="138176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52" userDrawn="1">
          <p15:clr>
            <a:srgbClr val="A4A3A4"/>
          </p15:clr>
        </p15:guide>
        <p15:guide id="2" orient="horz"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yed, Arwa" initials="SA" lastIdx="1" clrIdx="0">
    <p:extLst>
      <p:ext uri="{19B8F6BF-5375-455C-9EA6-DF929625EA0E}">
        <p15:presenceInfo xmlns:p15="http://schemas.microsoft.com/office/powerpoint/2012/main" userId="S-1-5-21-219123761-1972038647-3338400271-20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98" autoAdjust="0"/>
    <p:restoredTop sz="94660"/>
  </p:normalViewPr>
  <p:slideViewPr>
    <p:cSldViewPr snapToGrid="0">
      <p:cViewPr varScale="1">
        <p:scale>
          <a:sx n="95" d="100"/>
          <a:sy n="95" d="100"/>
        </p:scale>
        <p:origin x="96" y="606"/>
      </p:cViewPr>
      <p:guideLst>
        <p:guide pos="4352"/>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22825D-B64A-417F-A0EC-48E18EE491BD}" type="datetimeFigureOut">
              <a:rPr lang="en-US" smtClean="0"/>
              <a:t>8/7/2019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DE44FB38-339B-49B3-BBE5-8E97F2FE8055}" type="slidenum">
              <a:rPr lang="en-US" smtClean="0"/>
              <a:t>‹#›</a:t>
            </a:fld>
            <a:endParaRPr lang="en-US" dirty="0"/>
          </a:p>
        </p:txBody>
      </p:sp>
    </p:spTree>
    <p:extLst>
      <p:ext uri="{BB962C8B-B14F-4D97-AF65-F5344CB8AC3E}">
        <p14:creationId xmlns:p14="http://schemas.microsoft.com/office/powerpoint/2010/main" val="396618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44FB38-339B-49B3-BBE5-8E97F2FE8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00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07658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94877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64532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38513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18447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56534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01312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97697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4560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80013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dirty="0"/>
              <a:t>Click icon to add picture</a:t>
            </a:r>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73888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C2468D38-7081-47D1-9A76-D93F2A79BEBB}" type="datetimeFigureOut">
              <a:rPr lang="en-US" smtClean="0"/>
              <a:t>8/7/2019</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90FCBB43-4EE7-4AE0-A011-CC9052827149}" type="slidenum">
              <a:rPr lang="en-US" smtClean="0"/>
              <a:t>‹#›</a:t>
            </a:fld>
            <a:endParaRPr lang="en-US" dirty="0"/>
          </a:p>
        </p:txBody>
      </p:sp>
    </p:spTree>
    <p:extLst>
      <p:ext uri="{BB962C8B-B14F-4D97-AF65-F5344CB8AC3E}">
        <p14:creationId xmlns:p14="http://schemas.microsoft.com/office/powerpoint/2010/main" val="862412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817" y="4175185"/>
            <a:ext cx="12997543" cy="2139351"/>
          </a:xfrm>
        </p:spPr>
        <p:txBody>
          <a:bodyPr>
            <a:noAutofit/>
          </a:bodyPr>
          <a:lstStyle/>
          <a:p>
            <a:pPr marL="0" indent="0">
              <a:lnSpc>
                <a:spcPct val="100000"/>
              </a:lnSpc>
              <a:buClr>
                <a:schemeClr val="accent2"/>
              </a:buClr>
              <a:buNone/>
              <a:defRPr/>
            </a:pPr>
            <a:endParaRPr lang="en-US" sz="1600" dirty="0">
              <a:latin typeface="Merriweather" panose="00000500000000000000" pitchFamily="2" charset="0"/>
            </a:endParaRPr>
          </a:p>
          <a:p>
            <a:pPr marL="0" lvl="0" indent="0" algn="ctr" defTabSz="1005840">
              <a:spcBef>
                <a:spcPts val="1100"/>
              </a:spcBef>
              <a:buNone/>
            </a:pPr>
            <a:r>
              <a:rPr lang="en-US" sz="2800" dirty="0">
                <a:solidFill>
                  <a:prstClr val="white"/>
                </a:solidFill>
                <a:latin typeface="Merriweather" panose="02060503050406030704" pitchFamily="18" charset="0"/>
              </a:rPr>
              <a:t>Presentation to the </a:t>
            </a:r>
          </a:p>
          <a:p>
            <a:pPr marL="0" lvl="0" indent="0" algn="ctr" defTabSz="1005840">
              <a:spcBef>
                <a:spcPts val="1100"/>
              </a:spcBef>
              <a:buNone/>
            </a:pPr>
            <a:r>
              <a:rPr lang="en-US" sz="2800" dirty="0">
                <a:solidFill>
                  <a:prstClr val="white"/>
                </a:solidFill>
                <a:latin typeface="Merriweather" panose="02060503050406030704" pitchFamily="18" charset="0"/>
              </a:rPr>
              <a:t>Mission Valley Design Advisory Board</a:t>
            </a:r>
          </a:p>
          <a:p>
            <a:pPr marL="0" lvl="0" indent="0" algn="ctr" defTabSz="1005840">
              <a:spcBef>
                <a:spcPts val="1100"/>
              </a:spcBef>
              <a:buNone/>
            </a:pPr>
            <a:r>
              <a:rPr lang="en-US" sz="2800" dirty="0">
                <a:solidFill>
                  <a:prstClr val="white"/>
                </a:solidFill>
                <a:latin typeface="Merriweather" panose="02060503050406030704" pitchFamily="18" charset="0"/>
              </a:rPr>
              <a:t>February 5, 2018</a:t>
            </a:r>
          </a:p>
          <a:p>
            <a:pPr>
              <a:lnSpc>
                <a:spcPct val="100000"/>
              </a:lnSpc>
              <a:buClr>
                <a:schemeClr val="accent2"/>
              </a:buClr>
              <a:buFont typeface="Wingdings" panose="05000000000000000000" pitchFamily="2" charset="2"/>
              <a:buChar char="Ø"/>
              <a:defRPr/>
            </a:pPr>
            <a:endParaRPr lang="en-US" sz="1600" dirty="0">
              <a:latin typeface="Merriweather" panose="00000500000000000000" pitchFamily="2" charset="0"/>
            </a:endParaRPr>
          </a:p>
        </p:txBody>
      </p:sp>
      <p:sp>
        <p:nvSpPr>
          <p:cNvPr id="6" name="TextBox 5"/>
          <p:cNvSpPr txBox="1"/>
          <p:nvPr/>
        </p:nvSpPr>
        <p:spPr>
          <a:xfrm>
            <a:off x="670240" y="3240725"/>
            <a:ext cx="1255213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D7D31"/>
              </a:solidFill>
              <a:effectLst/>
              <a:uLnTx/>
              <a:uFillTx/>
              <a:latin typeface="Merriweather" panose="00000500000000000000" pitchFamily="2"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Merriweather" panose="00000500000000000000" pitchFamily="2" charset="0"/>
                <a:ea typeface="Open Sans Semibold" panose="020B0706030804020204" pitchFamily="34" charset="0"/>
                <a:cs typeface="Open Sans Semibold" panose="020B0706030804020204" pitchFamily="34" charset="0"/>
              </a:rPr>
              <a:t>Project Summary</a:t>
            </a:r>
          </a:p>
          <a:p>
            <a:pPr lvl="0">
              <a:defRPr/>
            </a:pPr>
            <a:r>
              <a:rPr lang="en-US" sz="3200" dirty="0">
                <a:solidFill>
                  <a:prstClr val="black"/>
                </a:solidFill>
                <a:latin typeface="Merriweather" panose="00000500000000000000" pitchFamily="2" charset="0"/>
                <a:ea typeface="Open Sans Semibold" panose="020B0706030804020204" pitchFamily="34" charset="0"/>
                <a:cs typeface="Open Sans Semibold" panose="020B0706030804020204" pitchFamily="34" charset="0"/>
              </a:rPr>
              <a:t>Phase 1 Solar Installations at City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erriweather" panose="00000500000000000000" pitchFamily="2" charset="0"/>
              <a:ea typeface="Open Sans Semibold" panose="020B0706030804020204" pitchFamily="34" charset="0"/>
              <a:cs typeface="Open Sans Semibold" panose="020B07060308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erriweather" panose="00000500000000000000" pitchFamily="2" charset="0"/>
              <a:ea typeface="Open Sans Semibold" panose="020B0706030804020204" pitchFamily="34" charset="0"/>
              <a:cs typeface="Open Sans Semibold" panose="020B07060308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erriweather" panose="00000500000000000000" pitchFamily="2" charset="0"/>
              <a:ea typeface="Open Sans Semibold" panose="020B0706030804020204" pitchFamily="34" charset="0"/>
              <a:cs typeface="Open Sans Semibold" panose="020B07060308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rriweather" panose="00000500000000000000" pitchFamily="2" charset="0"/>
                <a:ea typeface="Open Sans Semibold" panose="020B0706030804020204" pitchFamily="34" charset="0"/>
                <a:cs typeface="Open Sans Semibold" panose="020B0706030804020204" pitchFamily="34" charset="0"/>
              </a:rPr>
              <a:t>City of San Diego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rriweather" panose="00000500000000000000" pitchFamily="2" charset="0"/>
                <a:ea typeface="Open Sans Semibold" panose="020B0706030804020204" pitchFamily="34" charset="0"/>
                <a:cs typeface="Open Sans Semibold" panose="020B0706030804020204" pitchFamily="34" charset="0"/>
              </a:rPr>
              <a:t>Sustainability Department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rriweather" panose="00000500000000000000" pitchFamily="2" charset="0"/>
                <a:ea typeface="Open Sans Semibold" panose="020B0706030804020204" pitchFamily="34" charset="0"/>
                <a:cs typeface="Open Sans Semibold" panose="020B0706030804020204" pitchFamily="34" charset="0"/>
              </a:rPr>
              <a:t>Doran Aivati and James Chen</a:t>
            </a:r>
          </a:p>
        </p:txBody>
      </p:sp>
      <p:sp>
        <p:nvSpPr>
          <p:cNvPr id="2" name="Rectangle 1">
            <a:extLst>
              <a:ext uri="{FF2B5EF4-FFF2-40B4-BE49-F238E27FC236}">
                <a16:creationId xmlns:a16="http://schemas.microsoft.com/office/drawing/2014/main" id="{DE48E813-A47B-4F19-90D5-5018392FCD73}"/>
              </a:ext>
            </a:extLst>
          </p:cNvPr>
          <p:cNvSpPr/>
          <p:nvPr/>
        </p:nvSpPr>
        <p:spPr>
          <a:xfrm>
            <a:off x="1969410" y="1313149"/>
            <a:ext cx="9878779" cy="1704056"/>
          </a:xfrm>
          <a:prstGeom prst="rect">
            <a:avLst/>
          </a:prstGeom>
        </p:spPr>
        <p:txBody>
          <a:bodyPr wrap="square">
            <a:spAutoFit/>
          </a:bodyPr>
          <a:lstStyle/>
          <a:p>
            <a:pPr marL="0" marR="0" lvl="0" indent="0" algn="ctr" defTabSz="1005840" rtl="0" eaLnBrk="1" fontAlgn="auto" latinLnBrk="0" hangingPunct="1">
              <a:lnSpc>
                <a:spcPct val="90000"/>
              </a:lnSpc>
              <a:spcBef>
                <a:spcPts val="1100"/>
              </a:spcBef>
              <a:spcAft>
                <a:spcPts val="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Merriweather" panose="02060503050406030704" pitchFamily="18" charset="0"/>
                <a:ea typeface="+mn-ea"/>
                <a:cs typeface="+mn-cs"/>
              </a:rPr>
              <a:t>Presentation to the </a:t>
            </a:r>
          </a:p>
          <a:p>
            <a:pPr marL="0" marR="0" lvl="0" indent="0" algn="ctr" defTabSz="1005840" rtl="0" eaLnBrk="1" fontAlgn="auto" latinLnBrk="0" hangingPunct="1">
              <a:lnSpc>
                <a:spcPct val="90000"/>
              </a:lnSpc>
              <a:spcBef>
                <a:spcPts val="1100"/>
              </a:spcBef>
              <a:spcAft>
                <a:spcPts val="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Merriweather" panose="02060503050406030704" pitchFamily="18" charset="0"/>
                <a:ea typeface="+mn-ea"/>
                <a:cs typeface="+mn-cs"/>
              </a:rPr>
              <a:t>Sustainable Energy Advisory Board</a:t>
            </a:r>
          </a:p>
          <a:p>
            <a:pPr marL="0" marR="0" lvl="0" indent="0" algn="ctr" defTabSz="1005840" rtl="0" eaLnBrk="1" fontAlgn="auto" latinLnBrk="0" hangingPunct="1">
              <a:lnSpc>
                <a:spcPct val="90000"/>
              </a:lnSpc>
              <a:spcBef>
                <a:spcPts val="1100"/>
              </a:spcBef>
              <a:spcAft>
                <a:spcPts val="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Merriweather" panose="02060503050406030704" pitchFamily="18" charset="0"/>
                <a:ea typeface="+mn-ea"/>
                <a:cs typeface="+mn-cs"/>
              </a:rPr>
              <a:t>August 8, 2019</a:t>
            </a:r>
          </a:p>
        </p:txBody>
      </p:sp>
    </p:spTree>
    <p:extLst>
      <p:ext uri="{BB962C8B-B14F-4D97-AF65-F5344CB8AC3E}">
        <p14:creationId xmlns:p14="http://schemas.microsoft.com/office/powerpoint/2010/main" val="71057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Description &amp; Goals</a:t>
            </a:r>
          </a:p>
        </p:txBody>
      </p:sp>
      <p:sp>
        <p:nvSpPr>
          <p:cNvPr id="3" name="Content Placeholder 2"/>
          <p:cNvSpPr>
            <a:spLocks noGrp="1"/>
          </p:cNvSpPr>
          <p:nvPr>
            <p:ph idx="1"/>
          </p:nvPr>
        </p:nvSpPr>
        <p:spPr>
          <a:xfrm>
            <a:off x="438538" y="1061049"/>
            <a:ext cx="12551748" cy="5963865"/>
          </a:xfrm>
        </p:spPr>
        <p:txBody>
          <a:bodyPr>
            <a:noAutofit/>
          </a:bodyPr>
          <a:lstStyle/>
          <a:p>
            <a:pPr marL="0" indent="0">
              <a:spcBef>
                <a:spcPts val="1200"/>
              </a:spcBef>
              <a:buClr>
                <a:schemeClr val="accent2"/>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Brief description of the work:</a:t>
            </a:r>
          </a:p>
          <a:p>
            <a:pPr>
              <a:spcBef>
                <a:spcPts val="1200"/>
              </a:spcBef>
              <a:buClr>
                <a:schemeClr val="accent2"/>
              </a:buClr>
            </a:pPr>
            <a:r>
              <a:rPr lang="en-US" sz="1600" dirty="0">
                <a:latin typeface="Merriweather" panose="00000500000000000000" pitchFamily="2" charset="0"/>
                <a:ea typeface="Open Sans" panose="020B0606030504020204" pitchFamily="34" charset="0"/>
                <a:cs typeface="Times New Roman" panose="02020603050405020304" pitchFamily="18" charset="0"/>
              </a:rPr>
              <a:t>17 sites, including Police Stations, Recreation Centers, Libraries, etc.</a:t>
            </a:r>
          </a:p>
          <a:p>
            <a:pPr>
              <a:spcBef>
                <a:spcPts val="1200"/>
              </a:spcBef>
              <a:buClr>
                <a:schemeClr val="accent2"/>
              </a:buClr>
            </a:pPr>
            <a:r>
              <a:rPr lang="en-US" sz="1600" dirty="0">
                <a:latin typeface="Merriweather" panose="00000500000000000000" pitchFamily="2" charset="0"/>
                <a:ea typeface="Open Sans" panose="020B0606030504020204" pitchFamily="34" charset="0"/>
                <a:cs typeface="Times New Roman" panose="02020603050405020304" pitchFamily="18" charset="0"/>
              </a:rPr>
              <a:t>A total of 3.5 MW solar panels are installed</a:t>
            </a:r>
          </a:p>
          <a:p>
            <a:pPr marL="0" indent="0">
              <a:spcBef>
                <a:spcPts val="1200"/>
              </a:spcBef>
              <a:buClr>
                <a:schemeClr val="accent2"/>
              </a:buClr>
              <a:buNone/>
            </a:pPr>
            <a:endParaRPr lang="en-US" sz="1600" dirty="0">
              <a:latin typeface="Merriweather" panose="00000500000000000000" pitchFamily="2" charset="0"/>
              <a:ea typeface="Open Sans" panose="020B0606030504020204" pitchFamily="34" charset="0"/>
              <a:cs typeface="Times New Roman" panose="02020603050405020304" pitchFamily="18" charset="0"/>
            </a:endParaRPr>
          </a:p>
          <a:p>
            <a:pPr marL="0" indent="0">
              <a:spcBef>
                <a:spcPts val="1200"/>
              </a:spcBef>
              <a:buClr>
                <a:schemeClr val="accent2"/>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Goals:</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The City’s proposed Climate Action Plan goal of 100% Renewable Energy citywide by 2035</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Installation of renewable energy supports the City’s  Climate Action Plan and sustainability goals and GHG reduction</a:t>
            </a:r>
          </a:p>
          <a:p>
            <a:pPr marL="0" lvl="0" indent="0">
              <a:spcBef>
                <a:spcPts val="1200"/>
              </a:spcBef>
              <a:buClr>
                <a:srgbClr val="ED7D31"/>
              </a:buClr>
              <a:buNone/>
            </a:pPr>
            <a:endPar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endParaRPr>
          </a:p>
          <a:p>
            <a:pPr marL="0" lvl="0" indent="0">
              <a:spcBef>
                <a:spcPts val="1200"/>
              </a:spcBef>
              <a:buClr>
                <a:srgbClr val="ED7D31"/>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Partners or vendors and brief description of their roles:</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Onyx Renewable Partners LP – Developer/Owner</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Helix Electric, Inc. / Helix Renewables – General Contractor</a:t>
            </a:r>
          </a:p>
          <a:p>
            <a:pPr lvl="0">
              <a:spcBef>
                <a:spcPts val="1200"/>
              </a:spcBef>
              <a:buClr>
                <a:srgbClr val="ED7D31"/>
              </a:buClr>
            </a:pPr>
            <a:r>
              <a:rPr lang="en-US" sz="1600" dirty="0" err="1">
                <a:solidFill>
                  <a:prstClr val="black"/>
                </a:solidFill>
                <a:latin typeface="Merriweather" panose="00000500000000000000" pitchFamily="2" charset="0"/>
                <a:ea typeface="Open Sans" panose="020B0606030504020204" pitchFamily="34" charset="0"/>
                <a:cs typeface="Times New Roman" panose="02020603050405020304" pitchFamily="18" charset="0"/>
              </a:rPr>
              <a:t>MBarC</a:t>
            </a: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 Construction (Carport installation) </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Horizon Underground, Inc. (Civil Work) </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Subsurface Imaging (Coring and GRC) </a:t>
            </a: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indent="0">
              <a:buNone/>
            </a:pPr>
            <a:endParaRPr lang="en-US" sz="1600" dirty="0">
              <a:latin typeface="Merriweather"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776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Budget &amp; Timeline</a:t>
            </a:r>
          </a:p>
        </p:txBody>
      </p:sp>
      <p:sp>
        <p:nvSpPr>
          <p:cNvPr id="3" name="Content Placeholder 2"/>
          <p:cNvSpPr>
            <a:spLocks noGrp="1"/>
          </p:cNvSpPr>
          <p:nvPr>
            <p:ph idx="1"/>
          </p:nvPr>
        </p:nvSpPr>
        <p:spPr>
          <a:xfrm>
            <a:off x="438538" y="1061049"/>
            <a:ext cx="12551748" cy="5963865"/>
          </a:xfrm>
        </p:spPr>
        <p:txBody>
          <a:bodyPr>
            <a:noAutofit/>
          </a:bodyPr>
          <a:lstStyle/>
          <a:p>
            <a:pPr marL="0" lvl="0" indent="0">
              <a:spcBef>
                <a:spcPts val="1200"/>
              </a:spcBef>
              <a:buClr>
                <a:srgbClr val="ED7D31"/>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Budget and/or description of funding:</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The City signed a “Power Purchase Agreement” (PPA) with Onyx Renewable Partners LP for 20 years at a fixed rate for each site</a:t>
            </a: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Timeline and/or contract term:</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The City signed a “Power Purchase Agreement” (PPA) with Onyx Renewable Partners LP for 20 years at a fixed rate for each site</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The whole portfolio was initiated in July 2015 and the last site was energized on 4/16/2019</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The City first signed a Cooperative Procurement Contract with SunEdison through SPURR’s (School Project for Utility Rate Reduction) REAP (Renewable Energy Aggregated Procurement) Program</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SunEdison went bankruptcy; Onyx Renewable Partners LP took over the portfolio from SunEdison through an Amendment, which was signed in January 2017. The first site was energized on 11/3/2017</a:t>
            </a:r>
          </a:p>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cs typeface="Times New Roman" panose="02020603050405020304" pitchFamily="18" charset="0"/>
            </a:endParaRPr>
          </a:p>
          <a:p>
            <a:pPr marL="0" indent="0">
              <a:spcBef>
                <a:spcPts val="1200"/>
              </a:spcBef>
              <a:buClr>
                <a:schemeClr val="accent2"/>
              </a:buClr>
              <a:buNone/>
            </a:pPr>
            <a:endParaRPr lang="en-US" sz="1600" dirty="0">
              <a:latin typeface="Merriweather" panose="00000500000000000000" pitchFamily="2" charset="0"/>
              <a:cs typeface="Times New Roman" panose="02020603050405020304" pitchFamily="18" charset="0"/>
            </a:endParaRPr>
          </a:p>
          <a:p>
            <a:pPr marL="0" indent="0">
              <a:buNone/>
            </a:pPr>
            <a:br>
              <a:rPr lang="en-US" sz="1600" dirty="0"/>
            </a:br>
            <a:endParaRPr lang="en-US" sz="1600" dirty="0">
              <a:latin typeface="Merriweather"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019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Tasks &amp; Deliverables</a:t>
            </a:r>
          </a:p>
        </p:txBody>
      </p:sp>
      <p:graphicFrame>
        <p:nvGraphicFramePr>
          <p:cNvPr id="6" name="Content Placeholder 5">
            <a:extLst>
              <a:ext uri="{FF2B5EF4-FFF2-40B4-BE49-F238E27FC236}">
                <a16:creationId xmlns:a16="http://schemas.microsoft.com/office/drawing/2014/main" id="{6BF98D2D-50F8-426E-948B-522B641FB5CD}"/>
              </a:ext>
            </a:extLst>
          </p:cNvPr>
          <p:cNvGraphicFramePr>
            <a:graphicFrameLocks noGrp="1"/>
          </p:cNvGraphicFramePr>
          <p:nvPr>
            <p:ph idx="1"/>
            <p:extLst>
              <p:ext uri="{D42A27DB-BD31-4B8C-83A1-F6EECF244321}">
                <p14:modId xmlns:p14="http://schemas.microsoft.com/office/powerpoint/2010/main" val="3386190976"/>
              </p:ext>
            </p:extLst>
          </p:nvPr>
        </p:nvGraphicFramePr>
        <p:xfrm>
          <a:off x="69011" y="992039"/>
          <a:ext cx="13483087" cy="6673858"/>
        </p:xfrm>
        <a:graphic>
          <a:graphicData uri="http://schemas.openxmlformats.org/drawingml/2006/table">
            <a:tbl>
              <a:tblPr/>
              <a:tblGrid>
                <a:gridCol w="705682">
                  <a:extLst>
                    <a:ext uri="{9D8B030D-6E8A-4147-A177-3AD203B41FA5}">
                      <a16:colId xmlns:a16="http://schemas.microsoft.com/office/drawing/2014/main" val="1013158943"/>
                    </a:ext>
                  </a:extLst>
                </a:gridCol>
                <a:gridCol w="600916">
                  <a:extLst>
                    <a:ext uri="{9D8B030D-6E8A-4147-A177-3AD203B41FA5}">
                      <a16:colId xmlns:a16="http://schemas.microsoft.com/office/drawing/2014/main" val="3357733664"/>
                    </a:ext>
                  </a:extLst>
                </a:gridCol>
                <a:gridCol w="895446">
                  <a:extLst>
                    <a:ext uri="{9D8B030D-6E8A-4147-A177-3AD203B41FA5}">
                      <a16:colId xmlns:a16="http://schemas.microsoft.com/office/drawing/2014/main" val="3635593956"/>
                    </a:ext>
                  </a:extLst>
                </a:gridCol>
                <a:gridCol w="4230143">
                  <a:extLst>
                    <a:ext uri="{9D8B030D-6E8A-4147-A177-3AD203B41FA5}">
                      <a16:colId xmlns:a16="http://schemas.microsoft.com/office/drawing/2014/main" val="2581786304"/>
                    </a:ext>
                  </a:extLst>
                </a:gridCol>
                <a:gridCol w="1367878">
                  <a:extLst>
                    <a:ext uri="{9D8B030D-6E8A-4147-A177-3AD203B41FA5}">
                      <a16:colId xmlns:a16="http://schemas.microsoft.com/office/drawing/2014/main" val="808141436"/>
                    </a:ext>
                  </a:extLst>
                </a:gridCol>
                <a:gridCol w="990329">
                  <a:extLst>
                    <a:ext uri="{9D8B030D-6E8A-4147-A177-3AD203B41FA5}">
                      <a16:colId xmlns:a16="http://schemas.microsoft.com/office/drawing/2014/main" val="4265048032"/>
                    </a:ext>
                  </a:extLst>
                </a:gridCol>
                <a:gridCol w="1027885">
                  <a:extLst>
                    <a:ext uri="{9D8B030D-6E8A-4147-A177-3AD203B41FA5}">
                      <a16:colId xmlns:a16="http://schemas.microsoft.com/office/drawing/2014/main" val="3740241286"/>
                    </a:ext>
                  </a:extLst>
                </a:gridCol>
                <a:gridCol w="1186023">
                  <a:extLst>
                    <a:ext uri="{9D8B030D-6E8A-4147-A177-3AD203B41FA5}">
                      <a16:colId xmlns:a16="http://schemas.microsoft.com/office/drawing/2014/main" val="3070852268"/>
                    </a:ext>
                  </a:extLst>
                </a:gridCol>
                <a:gridCol w="1132651">
                  <a:extLst>
                    <a:ext uri="{9D8B030D-6E8A-4147-A177-3AD203B41FA5}">
                      <a16:colId xmlns:a16="http://schemas.microsoft.com/office/drawing/2014/main" val="4067264013"/>
                    </a:ext>
                  </a:extLst>
                </a:gridCol>
                <a:gridCol w="1346134">
                  <a:extLst>
                    <a:ext uri="{9D8B030D-6E8A-4147-A177-3AD203B41FA5}">
                      <a16:colId xmlns:a16="http://schemas.microsoft.com/office/drawing/2014/main" val="2569776994"/>
                    </a:ext>
                  </a:extLst>
                </a:gridCol>
              </a:tblGrid>
              <a:tr h="151603">
                <a:tc>
                  <a:txBody>
                    <a:bodyPr/>
                    <a:lstStyle/>
                    <a:p>
                      <a:pPr algn="l" fontAlgn="b"/>
                      <a:r>
                        <a:rPr lang="en-US" sz="1000" b="0" i="0" u="none" strike="noStrike" baseline="0" dirty="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baseline="0" dirty="0">
                          <a:solidFill>
                            <a:srgbClr val="000000"/>
                          </a:solidFill>
                          <a:effectLst/>
                          <a:latin typeface="Arial" panose="020B0604020202020204" pitchFamily="34" charset="0"/>
                        </a:rPr>
                        <a:t>Phase 1 (Onyx) Solar PV System at City of San Diego Facilities (17)</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099210"/>
                  </a:ext>
                </a:extLst>
              </a:tr>
              <a:tr h="444721">
                <a:tc>
                  <a:txBody>
                    <a:bodyPr/>
                    <a:lstStyle/>
                    <a:p>
                      <a:pPr algn="ctr" fontAlgn="b"/>
                      <a:r>
                        <a:rPr lang="en-US" sz="1000" b="1" i="0" u="none" strike="noStrike" baseline="0">
                          <a:solidFill>
                            <a:srgbClr val="000000"/>
                          </a:solidFill>
                          <a:effectLst/>
                          <a:latin typeface="Calibri" panose="020F0502020204030204" pitchFamily="34" charset="0"/>
                        </a:rPr>
                        <a:t>Department</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solidFill>
                            <a:srgbClr val="000000"/>
                          </a:solidFill>
                          <a:effectLst/>
                          <a:latin typeface="Calibri" panose="020F0502020204030204" pitchFamily="34" charset="0"/>
                        </a:rPr>
                        <a:t>Council District</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solidFill>
                            <a:srgbClr val="000000"/>
                          </a:solidFill>
                          <a:effectLst/>
                          <a:latin typeface="Calibri" panose="020F0502020204030204" pitchFamily="34" charset="0"/>
                        </a:rPr>
                        <a:t>PPA Rate</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baseline="0" dirty="0">
                          <a:solidFill>
                            <a:srgbClr val="000000"/>
                          </a:solidFill>
                          <a:effectLst/>
                          <a:latin typeface="Calibri" panose="020F0502020204030204" pitchFamily="34" charset="0"/>
                        </a:rPr>
                        <a:t>Name</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baseline="0">
                          <a:solidFill>
                            <a:srgbClr val="000000"/>
                          </a:solidFill>
                          <a:effectLst/>
                          <a:latin typeface="Calibri" panose="020F0502020204030204" pitchFamily="34" charset="0"/>
                        </a:rPr>
                        <a:t>Address</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baseline="0">
                          <a:solidFill>
                            <a:srgbClr val="000000"/>
                          </a:solidFill>
                          <a:effectLst/>
                          <a:latin typeface="Calibri" panose="020F0502020204030204" pitchFamily="34" charset="0"/>
                        </a:rPr>
                        <a:t>SPSA Size DC (kW)</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baseline="0">
                          <a:solidFill>
                            <a:srgbClr val="000000"/>
                          </a:solidFill>
                          <a:effectLst/>
                          <a:latin typeface="Calibri" panose="020F0502020204030204" pitchFamily="34" charset="0"/>
                        </a:rPr>
                        <a:t>actual size (kW)</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baseline="0">
                          <a:solidFill>
                            <a:srgbClr val="000000"/>
                          </a:solidFill>
                          <a:effectLst/>
                          <a:latin typeface="Calibri" panose="020F0502020204030204" pitchFamily="34" charset="0"/>
                        </a:rPr>
                        <a:t>Total power generation in 20 years (kwh)</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baseline="0">
                          <a:solidFill>
                            <a:srgbClr val="000000"/>
                          </a:solidFill>
                          <a:effectLst/>
                          <a:latin typeface="Calibri" panose="020F0502020204030204" pitchFamily="34" charset="0"/>
                        </a:rPr>
                        <a:t>Energization Date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baseline="0">
                          <a:solidFill>
                            <a:srgbClr val="000000"/>
                          </a:solidFill>
                          <a:effectLst/>
                          <a:latin typeface="Calibri" panose="020F0502020204030204" pitchFamily="34" charset="0"/>
                        </a:rPr>
                        <a:t>20-year Savings</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494623"/>
                  </a:ext>
                </a:extLst>
              </a:tr>
              <a:tr h="298162">
                <a:tc>
                  <a:txBody>
                    <a:bodyPr/>
                    <a:lstStyle/>
                    <a:p>
                      <a:pPr algn="l" fontAlgn="ctr"/>
                      <a:r>
                        <a:rPr lang="en-US" sz="1000" b="0" i="0" u="none" strike="noStrike" baseline="0">
                          <a:solidFill>
                            <a:srgbClr val="000000"/>
                          </a:solidFill>
                          <a:effectLst/>
                          <a:latin typeface="Arial" panose="020B0604020202020204" pitchFamily="34" charset="0"/>
                        </a:rPr>
                        <a:t>Library</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4</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$0.1400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Malcolm X Library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5148 Market St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192.96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138.60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4,498,055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11/3/2017.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$523,390.89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118054"/>
                  </a:ext>
                </a:extLst>
              </a:tr>
              <a:tr h="298162">
                <a:tc>
                  <a:txBody>
                    <a:bodyPr/>
                    <a:lstStyle/>
                    <a:p>
                      <a:pPr algn="l" fontAlgn="ctr"/>
                      <a:r>
                        <a:rPr lang="en-US" sz="1000" b="0" i="0" u="none" strike="noStrike" baseline="0">
                          <a:solidFill>
                            <a:srgbClr val="000000"/>
                          </a:solidFill>
                          <a:effectLst/>
                          <a:latin typeface="Arial" panose="020B0604020202020204" pitchFamily="34" charset="0"/>
                        </a:rPr>
                        <a:t>Library</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7</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$0.1500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Serra Mesa / Kearny Mesa Library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9005 Aero Dr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132.66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138.60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3,897,432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11/7/2017.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$453,502.82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847353"/>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1</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$0.1350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Carmel Valley Rec. Center Rooftop &amp;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3777 Townsgate Dr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289.44</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259.29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7,553,856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12/1/2017.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$878,962.06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1729670"/>
                  </a:ext>
                </a:extLst>
              </a:tr>
              <a:tr h="298162">
                <a:tc>
                  <a:txBody>
                    <a:bodyPr/>
                    <a:lstStyle/>
                    <a:p>
                      <a:pPr algn="l" fontAlgn="ctr"/>
                      <a:r>
                        <a:rPr lang="en-US" sz="1000" b="0" i="0" u="none" strike="noStrike" baseline="0">
                          <a:solidFill>
                            <a:srgbClr val="000000"/>
                          </a:solidFill>
                          <a:effectLst/>
                          <a:latin typeface="Arial" panose="020B0604020202020204" pitchFamily="34" charset="0"/>
                        </a:rPr>
                        <a:t>Fire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6</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$0.1650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Fire Repair Facility Rooftop</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3870 Kearny Villa Rd</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138.69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138.69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4,093,230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12/18/2017.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$476,285.71</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9760254"/>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5</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$0.1425</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Rancho Bernardo Senior Center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18402 W. Bernardo Dr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186.94</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180.90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5,445,982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12/28/2017.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$633,691.17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4842854"/>
                  </a:ext>
                </a:extLst>
              </a:tr>
              <a:tr h="298162">
                <a:tc>
                  <a:txBody>
                    <a:bodyPr/>
                    <a:lstStyle/>
                    <a:p>
                      <a:pPr algn="l" fontAlgn="ctr"/>
                      <a:r>
                        <a:rPr lang="en-US" sz="1000" b="0" i="0" u="none" strike="noStrike" baseline="0">
                          <a:solidFill>
                            <a:srgbClr val="000000"/>
                          </a:solidFill>
                          <a:effectLst/>
                          <a:latin typeface="Arial" panose="020B0604020202020204" pitchFamily="34" charset="0"/>
                        </a:rPr>
                        <a:t>Police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7</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$0.1350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Eastern Division Police Station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9225 Aero Dr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156.78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144.72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4,345,742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12/26/2017.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$505,667.89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6476899"/>
                  </a:ext>
                </a:extLst>
              </a:tr>
              <a:tr h="298162">
                <a:tc>
                  <a:txBody>
                    <a:bodyPr/>
                    <a:lstStyle/>
                    <a:p>
                      <a:pPr algn="l" fontAlgn="ctr"/>
                      <a:r>
                        <a:rPr lang="en-US" sz="1000" b="0" i="0" u="none" strike="noStrike" baseline="0">
                          <a:solidFill>
                            <a:srgbClr val="000000"/>
                          </a:solidFill>
                          <a:effectLst/>
                          <a:latin typeface="Arial" panose="020B0604020202020204" pitchFamily="34" charset="0"/>
                        </a:rPr>
                        <a:t>Police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8</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$0.1500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Southern Division Police Station Rooftop</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1120 27th St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126.63</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144.72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4,516,921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4/16/2018.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$525,595.36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7288580"/>
                  </a:ext>
                </a:extLst>
              </a:tr>
              <a:tr h="298162">
                <a:tc>
                  <a:txBody>
                    <a:bodyPr/>
                    <a:lstStyle/>
                    <a:p>
                      <a:pPr algn="l" fontAlgn="ctr"/>
                      <a:r>
                        <a:rPr lang="en-US" sz="1000" b="0" i="0" u="none" strike="noStrike" baseline="0">
                          <a:solidFill>
                            <a:srgbClr val="000000"/>
                          </a:solidFill>
                          <a:effectLst/>
                          <a:latin typeface="Arial" panose="020B0604020202020204" pitchFamily="34" charset="0"/>
                        </a:rPr>
                        <a:t>Library</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2</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$0.2300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Point Loma Library Rooftop</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3701 Voltaire St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48.22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84.42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2,417,446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4/27/2018.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$281,292.49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5824717"/>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9</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$0.1550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Mountain View Community Center Rooftop</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641 S. Boundary St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102.51</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90.45</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2,745,424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4/27/2018.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$319,455.85</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0093606"/>
                  </a:ext>
                </a:extLst>
              </a:tr>
              <a:tr h="298162">
                <a:tc>
                  <a:txBody>
                    <a:bodyPr/>
                    <a:lstStyle/>
                    <a:p>
                      <a:pPr algn="l" fontAlgn="ctr"/>
                      <a:r>
                        <a:rPr lang="en-US" sz="1000" b="0" i="0" u="none" strike="noStrike" baseline="0">
                          <a:solidFill>
                            <a:srgbClr val="000000"/>
                          </a:solidFill>
                          <a:effectLst/>
                          <a:latin typeface="Arial" panose="020B0604020202020204" pitchFamily="34" charset="0"/>
                        </a:rPr>
                        <a:t>Police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1</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$0.1350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Northern Division Police Station Rooftop &amp;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4275 Eastgate Mall</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217.08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217.08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6,415,077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5/3/2018.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$746,454.47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3181691"/>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7</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$0.1350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Tierrasanta Community Pool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dirty="0">
                          <a:solidFill>
                            <a:srgbClr val="000000"/>
                          </a:solidFill>
                          <a:effectLst/>
                          <a:latin typeface="Arial" panose="020B0604020202020204" pitchFamily="34" charset="0"/>
                        </a:rPr>
                        <a:t>11238 Clairemont Mesa Bl</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259.29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144.72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4,583,184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5/9/2018.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$533,296.50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1654592"/>
                  </a:ext>
                </a:extLst>
              </a:tr>
              <a:tr h="298162">
                <a:tc>
                  <a:txBody>
                    <a:bodyPr/>
                    <a:lstStyle/>
                    <a:p>
                      <a:pPr algn="l" fontAlgn="ctr"/>
                      <a:r>
                        <a:rPr lang="en-US" sz="1000" b="0" i="0" u="none" strike="noStrike" baseline="0">
                          <a:solidFill>
                            <a:srgbClr val="000000"/>
                          </a:solidFill>
                          <a:effectLst/>
                          <a:latin typeface="Arial" panose="020B0604020202020204" pitchFamily="34" charset="0"/>
                        </a:rPr>
                        <a:t>Police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6</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$0.1350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Western Division Police Station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5215 Gaines St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dirty="0">
                          <a:solidFill>
                            <a:srgbClr val="000000"/>
                          </a:solidFill>
                          <a:effectLst/>
                          <a:latin typeface="Calibri" panose="020F0502020204030204" pitchFamily="34" charset="0"/>
                        </a:rPr>
                        <a:t>156.78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144.72</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4,514,160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8/6/2018.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$525,264.93</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9744228"/>
                  </a:ext>
                </a:extLst>
              </a:tr>
              <a:tr h="298162">
                <a:tc>
                  <a:txBody>
                    <a:bodyPr/>
                    <a:lstStyle/>
                    <a:p>
                      <a:pPr algn="l" fontAlgn="ctr"/>
                      <a:r>
                        <a:rPr lang="en-US" sz="1000" b="0" i="0" u="none" strike="noStrike" baseline="0">
                          <a:solidFill>
                            <a:srgbClr val="000000"/>
                          </a:solidFill>
                          <a:effectLst/>
                          <a:latin typeface="Arial" panose="020B0604020202020204" pitchFamily="34" charset="0"/>
                        </a:rPr>
                        <a:t>Library</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7</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$0.1550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Mission Valley Library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2123 Fenton Py</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dirty="0">
                          <a:solidFill>
                            <a:srgbClr val="000000"/>
                          </a:solidFill>
                          <a:effectLst/>
                          <a:latin typeface="Calibri" panose="020F0502020204030204" pitchFamily="34" charset="0"/>
                        </a:rPr>
                        <a:t>174.87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168.84</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4,976,620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8/7/2018.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$579,076.47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5919765"/>
                  </a:ext>
                </a:extLst>
              </a:tr>
              <a:tr h="298162">
                <a:tc>
                  <a:txBody>
                    <a:bodyPr/>
                    <a:lstStyle/>
                    <a:p>
                      <a:pPr algn="l" fontAlgn="ctr"/>
                      <a:r>
                        <a:rPr lang="en-US" sz="1000" b="0" i="0" u="none" strike="noStrike" baseline="0">
                          <a:solidFill>
                            <a:srgbClr val="000000"/>
                          </a:solidFill>
                          <a:effectLst/>
                          <a:latin typeface="Arial" panose="020B0604020202020204" pitchFamily="34" charset="0"/>
                        </a:rPr>
                        <a:t>Police</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8</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$0.1350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Central Division Police Station Parking Garage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2501 Imperial Av</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295.47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dirty="0">
                          <a:solidFill>
                            <a:srgbClr val="000000"/>
                          </a:solidFill>
                          <a:effectLst/>
                          <a:latin typeface="Calibri" panose="020F0502020204030204" pitchFamily="34" charset="0"/>
                        </a:rPr>
                        <a:t>229.14</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6,902,616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8/31/2018.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$803,184.15</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314151"/>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7</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$0.2100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Mission Trails Regional Nature &amp; Visitor Center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Father Junipero Serra Trail</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217.08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235.17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dirty="0">
                          <a:solidFill>
                            <a:srgbClr val="000000"/>
                          </a:solidFill>
                          <a:effectLst/>
                          <a:latin typeface="Calibri" panose="020F0502020204030204" pitchFamily="34" charset="0"/>
                        </a:rPr>
                        <a:t>                                             7,357,943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12/29/2018.</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$856,165.77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702128"/>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baseline="0">
                          <a:solidFill>
                            <a:srgbClr val="000000"/>
                          </a:solidFill>
                          <a:effectLst/>
                          <a:latin typeface="Arial" panose="020B0604020202020204" pitchFamily="34" charset="0"/>
                        </a:rPr>
                        <a:t>3</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$0.1150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Inspiration Point Parking Lot (Balboa Park)</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Park Blvd.</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844</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982.89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dirty="0">
                          <a:solidFill>
                            <a:srgbClr val="000000"/>
                          </a:solidFill>
                          <a:effectLst/>
                          <a:latin typeface="Calibri" panose="020F0502020204030204" pitchFamily="34" charset="0"/>
                        </a:rPr>
                        <a:t>                                          30,939,944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Energized on 1/8/2019.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$3,600,152.80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8001905"/>
                  </a:ext>
                </a:extLst>
              </a:tr>
              <a:tr h="298162">
                <a:tc>
                  <a:txBody>
                    <a:bodyPr/>
                    <a:lstStyle/>
                    <a:p>
                      <a:pPr algn="l" fontAlgn="ctr"/>
                      <a:r>
                        <a:rPr lang="en-US" sz="1000" b="0" i="0" u="none" strike="noStrike" baseline="0">
                          <a:solidFill>
                            <a:srgbClr val="000000"/>
                          </a:solidFill>
                          <a:effectLst/>
                          <a:latin typeface="Calibri" panose="020F0502020204030204" pitchFamily="34" charset="0"/>
                        </a:rPr>
                        <a:t>P &amp; R</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a:solidFill>
                            <a:srgbClr val="000000"/>
                          </a:solidFill>
                          <a:effectLst/>
                          <a:latin typeface="Arial" panose="020B0604020202020204" pitchFamily="34" charset="0"/>
                        </a:rPr>
                        <a:t>9</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$0.1500</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Park de la Cruz Recreation Center Rooftop &amp; Parking Lot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3901 Landis St.</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baseline="0">
                          <a:solidFill>
                            <a:srgbClr val="000000"/>
                          </a:solidFill>
                          <a:effectLst/>
                          <a:latin typeface="Calibri" panose="020F0502020204030204" pitchFamily="34" charset="0"/>
                        </a:rPr>
                        <a:t>72.36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baseline="0">
                          <a:solidFill>
                            <a:srgbClr val="000000"/>
                          </a:solidFill>
                          <a:effectLst/>
                          <a:latin typeface="Calibri" panose="020F0502020204030204" pitchFamily="34" charset="0"/>
                        </a:rPr>
                        <a:t>72.36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effectLst/>
                          <a:latin typeface="Calibri" panose="020F0502020204030204" pitchFamily="34" charset="0"/>
                        </a:rPr>
                        <a:t>                                             2,203,241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effectLst/>
                          <a:latin typeface="Calibri" panose="020F0502020204030204" pitchFamily="34" charset="0"/>
                        </a:rPr>
                        <a:t>Energized on 4/16/2019.</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$256,367.84</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144625"/>
                  </a:ext>
                </a:extLst>
              </a:tr>
              <a:tr h="151603">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baseline="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Subtotal</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3611.76</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baseline="0">
                          <a:solidFill>
                            <a:srgbClr val="000000"/>
                          </a:solidFill>
                          <a:effectLst/>
                          <a:latin typeface="Calibri" panose="020F0502020204030204" pitchFamily="34" charset="0"/>
                        </a:rPr>
                        <a:t>3515.31</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dirty="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baseline="0" dirty="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5992402"/>
                  </a:ext>
                </a:extLst>
              </a:tr>
              <a:tr h="151603">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13951"/>
                  </a:ext>
                </a:extLst>
              </a:tr>
              <a:tr h="298162">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baseline="0">
                          <a:solidFill>
                            <a:srgbClr val="000000"/>
                          </a:solidFill>
                          <a:effectLst/>
                          <a:latin typeface="Calibri" panose="020F0502020204030204" pitchFamily="34" charset="0"/>
                        </a:rPr>
                        <a:t>3515.31</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baseline="0">
                          <a:solidFill>
                            <a:srgbClr val="000000"/>
                          </a:solidFill>
                          <a:effectLst/>
                          <a:latin typeface="Calibri" panose="020F0502020204030204" pitchFamily="34" charset="0"/>
                        </a:rPr>
                        <a:t>                                        107,406,873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0" i="0" u="none" strike="noStrike" baseline="0">
                          <a:solidFill>
                            <a:srgbClr val="000000"/>
                          </a:solidFill>
                          <a:effectLst/>
                          <a:latin typeface="Calibri" panose="020F0502020204030204" pitchFamily="34" charset="0"/>
                        </a:rPr>
                        <a:t>Total</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000" b="0" i="0" u="none" strike="noStrike" baseline="0" dirty="0">
                          <a:solidFill>
                            <a:srgbClr val="000000"/>
                          </a:solidFill>
                          <a:effectLst/>
                          <a:latin typeface="Calibri" panose="020F0502020204030204" pitchFamily="34" charset="0"/>
                        </a:rPr>
                        <a:t>$12,497,807.17</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47860743"/>
                  </a:ext>
                </a:extLst>
              </a:tr>
              <a:tr h="151603">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a:solidFill>
                            <a:srgbClr val="000000"/>
                          </a:solidFill>
                          <a:effectLst/>
                          <a:latin typeface="Arial" panose="020B0604020202020204" pitchFamily="34" charset="0"/>
                        </a:rPr>
                        <a:t> </a:t>
                      </a:r>
                    </a:p>
                  </a:txBody>
                  <a:tcPr marL="5246" marR="5246" marT="5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effectLst/>
                          <a:latin typeface="Calibri" panose="020F0502020204030204" pitchFamily="34" charset="0"/>
                        </a:rPr>
                        <a:t> </a:t>
                      </a:r>
                    </a:p>
                  </a:txBody>
                  <a:tcPr marL="5246" marR="5246" marT="5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734004"/>
                  </a:ext>
                </a:extLst>
              </a:tr>
            </a:tbl>
          </a:graphicData>
        </a:graphic>
      </p:graphicFrame>
    </p:spTree>
    <p:extLst>
      <p:ext uri="{BB962C8B-B14F-4D97-AF65-F5344CB8AC3E}">
        <p14:creationId xmlns:p14="http://schemas.microsoft.com/office/powerpoint/2010/main" val="318468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APWA Honor Award 2018</a:t>
            </a:r>
          </a:p>
        </p:txBody>
      </p:sp>
      <p:sp>
        <p:nvSpPr>
          <p:cNvPr id="3" name="Content Placeholder 2"/>
          <p:cNvSpPr>
            <a:spLocks noGrp="1"/>
          </p:cNvSpPr>
          <p:nvPr>
            <p:ph idx="1"/>
          </p:nvPr>
        </p:nvSpPr>
        <p:spPr>
          <a:xfrm>
            <a:off x="438538" y="1061049"/>
            <a:ext cx="12551748" cy="5963865"/>
          </a:xfrm>
        </p:spPr>
        <p:txBody>
          <a:bodyPr>
            <a:noAutofit/>
          </a:bodyPr>
          <a:lstStyle/>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cs typeface="Times New Roman" panose="02020603050405020304" pitchFamily="18" charset="0"/>
            </a:endParaRPr>
          </a:p>
          <a:p>
            <a:pPr marL="0" indent="0">
              <a:spcBef>
                <a:spcPts val="1200"/>
              </a:spcBef>
              <a:buClr>
                <a:schemeClr val="accent2"/>
              </a:buClr>
              <a:buNone/>
            </a:pPr>
            <a:endParaRPr lang="en-US" sz="1600" dirty="0">
              <a:latin typeface="Merriweather" panose="00000500000000000000" pitchFamily="2" charset="0"/>
              <a:cs typeface="Times New Roman" panose="02020603050405020304" pitchFamily="18" charset="0"/>
            </a:endParaRPr>
          </a:p>
          <a:p>
            <a:pPr marL="0" indent="0">
              <a:buNone/>
            </a:pPr>
            <a:br>
              <a:rPr lang="en-US" sz="1600" dirty="0"/>
            </a:br>
            <a:endParaRPr lang="en-US" sz="1600" dirty="0">
              <a:latin typeface="Merriweather" panose="00000500000000000000" pitchFamily="2"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F447D19D-7A58-41D5-9FA7-38DF12848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14" y="904240"/>
            <a:ext cx="11049726" cy="6309360"/>
          </a:xfrm>
          <a:prstGeom prst="rect">
            <a:avLst/>
          </a:prstGeom>
        </p:spPr>
      </p:pic>
    </p:spTree>
    <p:extLst>
      <p:ext uri="{BB962C8B-B14F-4D97-AF65-F5344CB8AC3E}">
        <p14:creationId xmlns:p14="http://schemas.microsoft.com/office/powerpoint/2010/main" val="386226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APWA Project of the Year 2019</a:t>
            </a:r>
          </a:p>
        </p:txBody>
      </p:sp>
      <p:sp>
        <p:nvSpPr>
          <p:cNvPr id="3" name="Content Placeholder 2"/>
          <p:cNvSpPr>
            <a:spLocks noGrp="1"/>
          </p:cNvSpPr>
          <p:nvPr>
            <p:ph idx="1"/>
          </p:nvPr>
        </p:nvSpPr>
        <p:spPr>
          <a:xfrm>
            <a:off x="438538" y="1061049"/>
            <a:ext cx="12551748" cy="5963865"/>
          </a:xfrm>
        </p:spPr>
        <p:txBody>
          <a:bodyPr>
            <a:noAutofit/>
          </a:bodyPr>
          <a:lstStyle/>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cs typeface="Times New Roman" panose="02020603050405020304" pitchFamily="18" charset="0"/>
            </a:endParaRPr>
          </a:p>
          <a:p>
            <a:pPr marL="0" indent="0">
              <a:spcBef>
                <a:spcPts val="1200"/>
              </a:spcBef>
              <a:buClr>
                <a:schemeClr val="accent2"/>
              </a:buClr>
              <a:buNone/>
            </a:pPr>
            <a:endParaRPr lang="en-US" sz="1600" dirty="0">
              <a:latin typeface="Merriweather" panose="00000500000000000000" pitchFamily="2" charset="0"/>
              <a:cs typeface="Times New Roman" panose="02020603050405020304" pitchFamily="18" charset="0"/>
            </a:endParaRPr>
          </a:p>
          <a:p>
            <a:pPr marL="0" indent="0">
              <a:buNone/>
            </a:pPr>
            <a:br>
              <a:rPr lang="en-US" sz="1600" dirty="0"/>
            </a:br>
            <a:endParaRPr lang="en-US" sz="1600" dirty="0">
              <a:latin typeface="Merriweather" panose="00000500000000000000" pitchFamily="2"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C065780B-CE42-4254-B774-28157F679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 y="894080"/>
            <a:ext cx="11771086" cy="6278880"/>
          </a:xfrm>
          <a:prstGeom prst="rect">
            <a:avLst/>
          </a:prstGeom>
        </p:spPr>
      </p:pic>
    </p:spTree>
    <p:extLst>
      <p:ext uri="{BB962C8B-B14F-4D97-AF65-F5344CB8AC3E}">
        <p14:creationId xmlns:p14="http://schemas.microsoft.com/office/powerpoint/2010/main" val="334505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APWA Project of the Year 2019</a:t>
            </a:r>
          </a:p>
        </p:txBody>
      </p:sp>
      <p:sp>
        <p:nvSpPr>
          <p:cNvPr id="3" name="Content Placeholder 2"/>
          <p:cNvSpPr>
            <a:spLocks noGrp="1"/>
          </p:cNvSpPr>
          <p:nvPr>
            <p:ph idx="1"/>
          </p:nvPr>
        </p:nvSpPr>
        <p:spPr>
          <a:xfrm>
            <a:off x="438538" y="1061049"/>
            <a:ext cx="12551748" cy="5963865"/>
          </a:xfrm>
        </p:spPr>
        <p:txBody>
          <a:bodyPr>
            <a:noAutofit/>
          </a:bodyPr>
          <a:lstStyle/>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cs typeface="Times New Roman" panose="02020603050405020304" pitchFamily="18" charset="0"/>
            </a:endParaRPr>
          </a:p>
          <a:p>
            <a:pPr marL="0" indent="0">
              <a:spcBef>
                <a:spcPts val="1200"/>
              </a:spcBef>
              <a:buClr>
                <a:schemeClr val="accent2"/>
              </a:buClr>
              <a:buNone/>
            </a:pPr>
            <a:endParaRPr lang="en-US" sz="1600" dirty="0">
              <a:latin typeface="Merriweather" panose="00000500000000000000" pitchFamily="2" charset="0"/>
              <a:cs typeface="Times New Roman" panose="02020603050405020304" pitchFamily="18" charset="0"/>
            </a:endParaRPr>
          </a:p>
          <a:p>
            <a:pPr marL="0" indent="0">
              <a:buNone/>
            </a:pPr>
            <a:br>
              <a:rPr lang="en-US" sz="1600" dirty="0"/>
            </a:br>
            <a:endParaRPr lang="en-US" sz="1600" dirty="0">
              <a:latin typeface="Merriweather" panose="00000500000000000000" pitchFamily="2"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C3BBCB1-CCE0-4907-9689-494F4A9E0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 y="955040"/>
            <a:ext cx="11832046" cy="6187439"/>
          </a:xfrm>
          <a:prstGeom prst="rect">
            <a:avLst/>
          </a:prstGeom>
        </p:spPr>
      </p:pic>
    </p:spTree>
    <p:extLst>
      <p:ext uri="{BB962C8B-B14F-4D97-AF65-F5344CB8AC3E}">
        <p14:creationId xmlns:p14="http://schemas.microsoft.com/office/powerpoint/2010/main" val="338777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69422"/>
            <a:ext cx="8774349" cy="508787"/>
          </a:xfrm>
        </p:spPr>
        <p:txBody>
          <a:bodyPr>
            <a:noAutofit/>
          </a:bodyPr>
          <a:lstStyle/>
          <a:p>
            <a:pPr>
              <a:lnSpc>
                <a:spcPct val="100000"/>
              </a:lnSpc>
            </a:pPr>
            <a:r>
              <a:rPr lang="en-US" sz="3200" dirty="0">
                <a:solidFill>
                  <a:schemeClr val="bg1"/>
                </a:solidFill>
                <a:latin typeface="Merriweather" panose="02060503050406030704" pitchFamily="18" charset="0"/>
              </a:rPr>
              <a:t>Issues &amp; Future Risks</a:t>
            </a:r>
          </a:p>
        </p:txBody>
      </p:sp>
      <p:sp>
        <p:nvSpPr>
          <p:cNvPr id="3" name="Content Placeholder 2"/>
          <p:cNvSpPr>
            <a:spLocks noGrp="1"/>
          </p:cNvSpPr>
          <p:nvPr>
            <p:ph idx="1"/>
          </p:nvPr>
        </p:nvSpPr>
        <p:spPr>
          <a:xfrm>
            <a:off x="438538" y="1061049"/>
            <a:ext cx="12551748" cy="5963865"/>
          </a:xfrm>
        </p:spPr>
        <p:txBody>
          <a:bodyPr>
            <a:noAutofit/>
          </a:bodyPr>
          <a:lstStyle/>
          <a:p>
            <a:pPr marL="0" lvl="0" indent="0">
              <a:spcBef>
                <a:spcPts val="1200"/>
              </a:spcBef>
              <a:buClr>
                <a:srgbClr val="ED7D31"/>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Issues During Planning and Construction:</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Community support</a:t>
            </a:r>
          </a:p>
          <a:p>
            <a:pPr lvl="1">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Received push back from stakeholders based on blocking architectural views and conflicting land uses</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Restore parking lot and landscape conditions after the completion of construction</a:t>
            </a: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r>
              <a:rPr lang="en-US" sz="2000" dirty="0">
                <a:solidFill>
                  <a:srgbClr val="ED7D31"/>
                </a:solidFill>
                <a:latin typeface="Merriweather" panose="00000500000000000000" pitchFamily="2" charset="0"/>
                <a:ea typeface="Open Sans Semibold" panose="020B0706030804020204" pitchFamily="34" charset="0"/>
                <a:cs typeface="Open Sans Semibold" panose="020B0706030804020204" pitchFamily="34" charset="0"/>
              </a:rPr>
              <a:t>Future Risks:</a:t>
            </a:r>
          </a:p>
          <a:p>
            <a:pPr lvl="0">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Roof replacement or repair</a:t>
            </a:r>
          </a:p>
          <a:p>
            <a:pPr lvl="1">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4 of 17 projects are on roof tops </a:t>
            </a:r>
          </a:p>
          <a:p>
            <a:pPr lvl="1">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Roofs will likely need to be replaced or repaired within PPA 20 year term </a:t>
            </a:r>
          </a:p>
          <a:p>
            <a:pPr lvl="1">
              <a:spcBef>
                <a:spcPts val="1200"/>
              </a:spcBef>
              <a:buClr>
                <a:srgbClr val="ED7D31"/>
              </a:buClr>
            </a:pPr>
            <a:r>
              <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rPr>
              <a:t>Will result in costs to City to remove and replace panels, and costs to cover loss in revenue while panels are not generating (the contract only allows 15 days as Allowed Disruption Time over 20 years</a:t>
            </a:r>
          </a:p>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lvl="0">
              <a:spcBef>
                <a:spcPts val="1200"/>
              </a:spcBef>
              <a:buClr>
                <a:srgbClr val="ED7D31"/>
              </a:buClr>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ea typeface="Open Sans" panose="020B0606030504020204" pitchFamily="34" charset="0"/>
              <a:cs typeface="Times New Roman" panose="02020603050405020304" pitchFamily="18" charset="0"/>
            </a:endParaRPr>
          </a:p>
          <a:p>
            <a:pPr marL="0" lvl="0" indent="0">
              <a:spcBef>
                <a:spcPts val="1200"/>
              </a:spcBef>
              <a:buClr>
                <a:srgbClr val="ED7D31"/>
              </a:buClr>
              <a:buNone/>
            </a:pPr>
            <a:endParaRPr lang="en-US" sz="1600" dirty="0">
              <a:solidFill>
                <a:prstClr val="black"/>
              </a:solidFill>
              <a:latin typeface="Merriweather" panose="00000500000000000000" pitchFamily="2" charset="0"/>
              <a:cs typeface="Times New Roman" panose="02020603050405020304" pitchFamily="18" charset="0"/>
            </a:endParaRPr>
          </a:p>
          <a:p>
            <a:pPr marL="0" indent="0">
              <a:spcBef>
                <a:spcPts val="1200"/>
              </a:spcBef>
              <a:buClr>
                <a:schemeClr val="accent2"/>
              </a:buClr>
              <a:buNone/>
            </a:pPr>
            <a:endParaRPr lang="en-US" sz="1600" dirty="0">
              <a:latin typeface="Merriweather" panose="00000500000000000000" pitchFamily="2" charset="0"/>
              <a:cs typeface="Times New Roman" panose="02020603050405020304" pitchFamily="18" charset="0"/>
            </a:endParaRPr>
          </a:p>
          <a:p>
            <a:pPr marL="0" indent="0">
              <a:buNone/>
            </a:pPr>
            <a:br>
              <a:rPr lang="en-US" sz="1600" dirty="0"/>
            </a:br>
            <a:endParaRPr lang="en-US" sz="1600" dirty="0">
              <a:latin typeface="Merriweather" panose="000005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53825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F9B910701EF4A9ECD120BFB647DBD" ma:contentTypeVersion="0" ma:contentTypeDescription="Create a new document." ma:contentTypeScope="" ma:versionID="f85ca659edc0ba62ecb7d69431e271ce">
  <xsd:schema xmlns:xsd="http://www.w3.org/2001/XMLSchema" xmlns:xs="http://www.w3.org/2001/XMLSchema" xmlns:p="http://schemas.microsoft.com/office/2006/metadata/properties" xmlns:ns2="a1435c4e-884a-411d-b670-ef9087f23026" targetNamespace="http://schemas.microsoft.com/office/2006/metadata/properties" ma:root="true" ma:fieldsID="cb53e686af4a1a54b1848617f72a7c0c" ns2:_="">
    <xsd:import namespace="a1435c4e-884a-411d-b670-ef9087f230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35c4e-884a-411d-b670-ef9087f23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1435c4e-884a-411d-b670-ef9087f23026">FEWKK76CWERH-11-7</_dlc_DocId>
    <_dlc_DocIdUrl xmlns="a1435c4e-884a-411d-b670-ef9087f23026">
      <Url>http://cityhub/dept/comm/c/design/_layouts/15/DocIdRedir.aspx?ID=FEWKK76CWERH-11-7</Url>
      <Description>FEWKK76CWERH-11-7</Description>
    </_dlc_DocIdUrl>
  </documentManagement>
</p:properties>
</file>

<file path=customXml/itemProps1.xml><?xml version="1.0" encoding="utf-8"?>
<ds:datastoreItem xmlns:ds="http://schemas.openxmlformats.org/officeDocument/2006/customXml" ds:itemID="{7EACBE76-82F9-4922-AA13-648E92FCA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35c4e-884a-411d-b670-ef9087f23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06EB91-1464-44FF-8E40-7FF1B8F68330}">
  <ds:schemaRefs>
    <ds:schemaRef ds:uri="http://schemas.microsoft.com/sharepoint/events"/>
  </ds:schemaRefs>
</ds:datastoreItem>
</file>

<file path=customXml/itemProps3.xml><?xml version="1.0" encoding="utf-8"?>
<ds:datastoreItem xmlns:ds="http://schemas.openxmlformats.org/officeDocument/2006/customXml" ds:itemID="{C4F39B40-3124-4D5C-8323-302BC6223783}">
  <ds:schemaRefs>
    <ds:schemaRef ds:uri="http://schemas.microsoft.com/sharepoint/v3/contenttype/forms"/>
  </ds:schemaRefs>
</ds:datastoreItem>
</file>

<file path=customXml/itemProps4.xml><?xml version="1.0" encoding="utf-8"?>
<ds:datastoreItem xmlns:ds="http://schemas.openxmlformats.org/officeDocument/2006/customXml" ds:itemID="{8FB267E2-3535-4E25-AD4C-CB638B93B2C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a1435c4e-884a-411d-b670-ef9087f230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11182</TotalTime>
  <Words>910</Words>
  <Application>Microsoft Office PowerPoint</Application>
  <PresentationFormat>Custom</PresentationFormat>
  <Paragraphs>314</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Merriweather</vt:lpstr>
      <vt:lpstr>Open Sans</vt:lpstr>
      <vt:lpstr>Open Sans Semibold</vt:lpstr>
      <vt:lpstr>Times New Roman</vt:lpstr>
      <vt:lpstr>Wingdings</vt:lpstr>
      <vt:lpstr>Office Theme</vt:lpstr>
      <vt:lpstr>PowerPoint Presentation</vt:lpstr>
      <vt:lpstr>Description &amp; Goals</vt:lpstr>
      <vt:lpstr>Budget &amp; Timeline</vt:lpstr>
      <vt:lpstr>Tasks &amp; Deliverables</vt:lpstr>
      <vt:lpstr>APWA Honor Award 2018</vt:lpstr>
      <vt:lpstr>APWA Project of the Year 2019</vt:lpstr>
      <vt:lpstr>APWA Project of the Year 2019</vt:lpstr>
      <vt:lpstr>Issues &amp; Future Risks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Chen, James Xiaowu</cp:lastModifiedBy>
  <cp:revision>476</cp:revision>
  <cp:lastPrinted>2019-05-21T18:24:46Z</cp:lastPrinted>
  <dcterms:created xsi:type="dcterms:W3CDTF">2016-01-12T16:55:21Z</dcterms:created>
  <dcterms:modified xsi:type="dcterms:W3CDTF">2019-08-07T21:15:26Z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154bc741-a538-4b9f-b1a9-b2fdc83cf30a</vt:lpwstr>
  </property>
  <property fmtid="{D5CDD505-2E9C-101B-9397-08002B2CF9AE}" pid="3" name="ContentTypeId">
    <vt:lpwstr>0x010100E1CF9B910701EF4A9ECD120BFB647DBD</vt:lpwstr>
  </property>
</Properties>
</file>