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10"/>
  </p:notesMasterIdLst>
  <p:sldIdLst>
    <p:sldId id="322" r:id="rId6"/>
    <p:sldId id="324" r:id="rId7"/>
    <p:sldId id="305" r:id="rId8"/>
    <p:sldId id="325" r:id="rId9"/>
  </p:sldIdLst>
  <p:sldSz cx="13817600" cy="7772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352" userDrawn="1">
          <p15:clr>
            <a:srgbClr val="A4A3A4"/>
          </p15:clr>
        </p15:guide>
        <p15:guide id="2" orient="horz" pos="24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yed, Arwa" initials="SA" lastIdx="1" clrIdx="0">
    <p:extLst>
      <p:ext uri="{19B8F6BF-5375-455C-9EA6-DF929625EA0E}">
        <p15:presenceInfo xmlns:p15="http://schemas.microsoft.com/office/powerpoint/2012/main" userId="S-1-5-21-219123761-1972038647-3338400271-206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9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2" y="222"/>
      </p:cViewPr>
      <p:guideLst>
        <p:guide pos="4352"/>
        <p:guide orient="horz"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C22825D-B64A-417F-A0EC-48E18EE491BD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44FB38-339B-49B3-BBE5-8E97F2FE8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8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44FB38-339B-49B3-BBE5-8E97F2FE80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45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0" y="1272011"/>
            <a:ext cx="1036320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4082310"/>
            <a:ext cx="103632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8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7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88220" y="413808"/>
            <a:ext cx="2979420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9960" y="413808"/>
            <a:ext cx="8765540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2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763" y="1937704"/>
            <a:ext cx="1191768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763" y="5201392"/>
            <a:ext cx="1191768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7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960" y="2069042"/>
            <a:ext cx="58724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5160" y="2069042"/>
            <a:ext cx="58724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34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760" y="413809"/>
            <a:ext cx="1191768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1760" y="1905318"/>
            <a:ext cx="584549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1760" y="2839085"/>
            <a:ext cx="584549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95160" y="1905318"/>
            <a:ext cx="5874280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95160" y="2839085"/>
            <a:ext cx="587428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2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7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3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760" y="518160"/>
            <a:ext cx="4456535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4280" y="1119082"/>
            <a:ext cx="6995160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760" y="2331720"/>
            <a:ext cx="4456535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3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760" y="518160"/>
            <a:ext cx="4456535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74280" y="1119082"/>
            <a:ext cx="6995160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760" y="2331720"/>
            <a:ext cx="4456535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8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9960" y="413809"/>
            <a:ext cx="119176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9960" y="2069042"/>
            <a:ext cx="119176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9960" y="7203864"/>
            <a:ext cx="3108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7080" y="7203864"/>
            <a:ext cx="46634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58680" y="7203864"/>
            <a:ext cx="3108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41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817" y="4175185"/>
            <a:ext cx="12997543" cy="213935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Clr>
                <a:schemeClr val="accent2"/>
              </a:buClr>
              <a:buNone/>
              <a:defRPr/>
            </a:pPr>
            <a:endParaRPr lang="en-US" sz="1600" dirty="0">
              <a:latin typeface="Merriweather" panose="00000500000000000000" pitchFamily="2" charset="0"/>
            </a:endParaRPr>
          </a:p>
          <a:p>
            <a:pPr marL="0" lvl="0" indent="0" algn="ctr" defTabSz="1005840">
              <a:spcBef>
                <a:spcPts val="1100"/>
              </a:spcBef>
              <a:buNone/>
            </a:pPr>
            <a:r>
              <a:rPr lang="en-US" sz="2800" dirty="0">
                <a:solidFill>
                  <a:prstClr val="white"/>
                </a:solidFill>
                <a:latin typeface="Merriweather" panose="02060503050406030704" pitchFamily="18" charset="0"/>
              </a:rPr>
              <a:t>Presentation to the </a:t>
            </a:r>
          </a:p>
          <a:p>
            <a:pPr marL="0" lvl="0" indent="0" algn="ctr" defTabSz="1005840">
              <a:spcBef>
                <a:spcPts val="1100"/>
              </a:spcBef>
              <a:buNone/>
            </a:pPr>
            <a:r>
              <a:rPr lang="en-US" sz="2800" dirty="0">
                <a:solidFill>
                  <a:prstClr val="white"/>
                </a:solidFill>
                <a:latin typeface="Merriweather" panose="02060503050406030704" pitchFamily="18" charset="0"/>
              </a:rPr>
              <a:t>Mission Valley Design Advisory Board</a:t>
            </a:r>
          </a:p>
          <a:p>
            <a:pPr marL="0" lvl="0" indent="0" algn="ctr" defTabSz="1005840">
              <a:spcBef>
                <a:spcPts val="1100"/>
              </a:spcBef>
              <a:buNone/>
            </a:pPr>
            <a:r>
              <a:rPr lang="en-US" sz="2800" dirty="0">
                <a:solidFill>
                  <a:prstClr val="white"/>
                </a:solidFill>
                <a:latin typeface="Merriweather" panose="02060503050406030704" pitchFamily="18" charset="0"/>
              </a:rPr>
              <a:t>February 5, 2018</a:t>
            </a:r>
          </a:p>
          <a:p>
            <a:pPr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endParaRPr lang="en-US" sz="1600" dirty="0">
              <a:latin typeface="Merriweather" panose="000005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240" y="3240725"/>
            <a:ext cx="125521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Merriweather" panose="00000500000000000000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Project Summary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Phase 2 Solar Installations at City Facilities</a:t>
            </a:r>
            <a:endParaRPr lang="en-US" sz="2400" dirty="0">
              <a:solidFill>
                <a:srgbClr val="ED7D31"/>
              </a:solidFill>
              <a:latin typeface="Merriweather" panose="00000500000000000000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Merriweather" panose="00000500000000000000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0" algn="ctr">
              <a:defRPr/>
            </a:pPr>
            <a:endParaRPr lang="en-US" sz="2400" dirty="0">
              <a:latin typeface="Merriweather" panose="00000500000000000000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0" algn="ctr">
              <a:defRPr/>
            </a:pPr>
            <a:endParaRPr lang="en-US" sz="2400" dirty="0">
              <a:latin typeface="Merriweather" panose="00000500000000000000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0" algn="ctr">
              <a:defRPr/>
            </a:pPr>
            <a:r>
              <a:rPr lang="en-US" sz="2800" dirty="0"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City of San Diego </a:t>
            </a:r>
          </a:p>
          <a:p>
            <a:pPr lvl="0" algn="ctr">
              <a:defRPr/>
            </a:pPr>
            <a:r>
              <a:rPr lang="en-US" sz="2800" dirty="0"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Sustainability Department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Doran Aivati and James Chen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48E813-A47B-4F19-90D5-5018392FCD73}"/>
              </a:ext>
            </a:extLst>
          </p:cNvPr>
          <p:cNvSpPr/>
          <p:nvPr/>
        </p:nvSpPr>
        <p:spPr>
          <a:xfrm>
            <a:off x="1969410" y="1313149"/>
            <a:ext cx="9878779" cy="170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05840">
              <a:lnSpc>
                <a:spcPct val="90000"/>
              </a:lnSpc>
              <a:spcBef>
                <a:spcPts val="1100"/>
              </a:spcBef>
            </a:pPr>
            <a:r>
              <a:rPr lang="en-US" sz="3200" dirty="0">
                <a:solidFill>
                  <a:schemeClr val="accent2"/>
                </a:solidFill>
                <a:latin typeface="Merriweather" panose="02060503050406030704" pitchFamily="18" charset="0"/>
              </a:rPr>
              <a:t>Presentation to the </a:t>
            </a:r>
          </a:p>
          <a:p>
            <a:pPr lvl="0" algn="ctr" defTabSz="1005840">
              <a:lnSpc>
                <a:spcPct val="90000"/>
              </a:lnSpc>
              <a:spcBef>
                <a:spcPts val="1100"/>
              </a:spcBef>
            </a:pPr>
            <a:r>
              <a:rPr lang="en-US" sz="3200" dirty="0">
                <a:solidFill>
                  <a:schemeClr val="accent2"/>
                </a:solidFill>
                <a:latin typeface="Merriweather" panose="02060503050406030704" pitchFamily="18" charset="0"/>
              </a:rPr>
              <a:t>Sustainable Energy Advisory Board</a:t>
            </a:r>
          </a:p>
          <a:p>
            <a:pPr lvl="0" algn="ctr" defTabSz="1005840">
              <a:lnSpc>
                <a:spcPct val="90000"/>
              </a:lnSpc>
              <a:spcBef>
                <a:spcPts val="1100"/>
              </a:spcBef>
            </a:pPr>
            <a:r>
              <a:rPr lang="en-US" sz="3200" dirty="0">
                <a:solidFill>
                  <a:schemeClr val="accent2"/>
                </a:solidFill>
                <a:latin typeface="Merriweather" panose="02060503050406030704" pitchFamily="18" charset="0"/>
              </a:rPr>
              <a:t>August 8, 2019</a:t>
            </a:r>
          </a:p>
        </p:txBody>
      </p:sp>
    </p:spTree>
    <p:extLst>
      <p:ext uri="{BB962C8B-B14F-4D97-AF65-F5344CB8AC3E}">
        <p14:creationId xmlns:p14="http://schemas.microsoft.com/office/powerpoint/2010/main" val="91413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69422"/>
            <a:ext cx="8774349" cy="5087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Merriweather" panose="02060503050406030704" pitchFamily="18" charset="0"/>
              </a:rPr>
              <a:t>Description &amp;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538" y="1061049"/>
            <a:ext cx="12551748" cy="6176513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Clr>
                <a:schemeClr val="accent2"/>
              </a:buClr>
              <a:buNone/>
            </a:pPr>
            <a:r>
              <a:rPr lang="en-US" sz="2000" dirty="0">
                <a:solidFill>
                  <a:srgbClr val="ED7D31"/>
                </a:solidFill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Brief description of the work: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en-US" sz="1600" dirty="0"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Creating our own RFP in house for Solar; will go to the “short list” of vendors identified in the RFSQ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en-US" sz="1600" dirty="0"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A total of 4 sites. Estimated total of 1.165 MW solar panels to be installed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r>
              <a:rPr lang="en-US" sz="1600" dirty="0"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ESD Miramar Place, </a:t>
            </a:r>
            <a:r>
              <a:rPr lang="en-US" sz="1600" dirty="0" err="1"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Canyonside</a:t>
            </a:r>
            <a:r>
              <a:rPr lang="en-US" sz="1600" dirty="0"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 Rec Center, North UTC Library and Nobel Rec Center, Allied Garden Rec Center &amp; Pool </a:t>
            </a:r>
          </a:p>
          <a:p>
            <a:pPr>
              <a:spcBef>
                <a:spcPts val="1200"/>
              </a:spcBef>
              <a:buClr>
                <a:schemeClr val="accent2"/>
              </a:buClr>
            </a:pPr>
            <a:endParaRPr lang="en-US" sz="1600" dirty="0">
              <a:latin typeface="Merriweather" panose="00000500000000000000" pitchFamily="2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Clr>
                <a:schemeClr val="accent2"/>
              </a:buClr>
              <a:buNone/>
            </a:pPr>
            <a:r>
              <a:rPr lang="en-US" sz="2000" dirty="0">
                <a:solidFill>
                  <a:srgbClr val="ED7D31"/>
                </a:solidFill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Goals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The City’s proposed Climate Action Plan goal of 100% Renewable Energy citywide by 2035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Installation of renewable energy supports the City’s  Climate Action Plan and sustainability goals and GHG reduction</a:t>
            </a: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endParaRPr lang="en-US" sz="2000" dirty="0">
              <a:solidFill>
                <a:srgbClr val="ED7D31"/>
              </a:solidFill>
              <a:latin typeface="Merriweather" panose="00000500000000000000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r>
              <a:rPr lang="en-US" sz="2000" dirty="0">
                <a:solidFill>
                  <a:srgbClr val="ED7D31"/>
                </a:solidFill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Partners or vendors and brief description of their roles: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 err="1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Kitchell</a:t>
            </a: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, RFP Consultant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Shortlisted Vendors for Solar RFQ</a:t>
            </a:r>
          </a:p>
          <a:p>
            <a:pPr lvl="1">
              <a:spcBef>
                <a:spcPts val="1200"/>
              </a:spcBef>
              <a:buClr>
                <a:srgbClr val="ED7D31"/>
              </a:buClr>
            </a:pPr>
            <a:r>
              <a:rPr lang="en-US" sz="1147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1.  Borrego Solar System, Inc.</a:t>
            </a:r>
          </a:p>
          <a:p>
            <a:pPr lvl="1">
              <a:spcBef>
                <a:spcPts val="1200"/>
              </a:spcBef>
              <a:buClr>
                <a:srgbClr val="ED7D31"/>
              </a:buClr>
            </a:pPr>
            <a:r>
              <a:rPr lang="en-US" sz="1147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2. NextEra Energy Resources, LLC</a:t>
            </a:r>
          </a:p>
          <a:p>
            <a:pPr lvl="1">
              <a:spcBef>
                <a:spcPts val="1200"/>
              </a:spcBef>
              <a:buClr>
                <a:srgbClr val="ED7D31"/>
              </a:buClr>
            </a:pPr>
            <a:r>
              <a:rPr lang="en-US" sz="1147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3. </a:t>
            </a:r>
            <a:r>
              <a:rPr lang="en-US" sz="1147" dirty="0" err="1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OpTerra</a:t>
            </a:r>
            <a:r>
              <a:rPr lang="en-US" sz="1147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 Energy Services, Inc.</a:t>
            </a:r>
          </a:p>
          <a:p>
            <a:pPr lvl="1">
              <a:spcBef>
                <a:spcPts val="1200"/>
              </a:spcBef>
              <a:buClr>
                <a:srgbClr val="ED7D31"/>
              </a:buClr>
            </a:pPr>
            <a:r>
              <a:rPr lang="en-US" sz="1147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4. SolarCity Corporation DBA Tesla Energy</a:t>
            </a:r>
          </a:p>
          <a:p>
            <a:pPr lvl="1">
              <a:spcBef>
                <a:spcPts val="1200"/>
              </a:spcBef>
              <a:buClr>
                <a:srgbClr val="ED7D31"/>
              </a:buClr>
            </a:pPr>
            <a:r>
              <a:rPr lang="en-US" sz="1147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5. SunPower Corporation, System</a:t>
            </a:r>
          </a:p>
          <a:p>
            <a:pPr marL="0" indent="0">
              <a:buNone/>
            </a:pPr>
            <a:endParaRPr lang="en-US" sz="1600" dirty="0">
              <a:latin typeface="Merriweather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76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69422"/>
            <a:ext cx="8774349" cy="5087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Merriweather" panose="02060503050406030704" pitchFamily="18" charset="0"/>
              </a:rPr>
              <a:t>Budget &amp;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538" y="1061049"/>
            <a:ext cx="12551748" cy="5963865"/>
          </a:xfrm>
        </p:spPr>
        <p:txBody>
          <a:bodyPr>
            <a:noAutofit/>
          </a:bodyPr>
          <a:lstStyle/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r>
              <a:rPr lang="en-US" sz="2000" dirty="0">
                <a:solidFill>
                  <a:srgbClr val="ED7D31"/>
                </a:solidFill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Budget and/or description of funding: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No budget or up front costs. The City will sign a “Power Purchase Agreement” (PPA) with the selected vendor for a term of 20-25 years at a fixed rate for each site</a:t>
            </a: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endParaRPr lang="en-US" sz="1600" dirty="0">
              <a:solidFill>
                <a:prstClr val="black"/>
              </a:solidFill>
              <a:latin typeface="Merriweather" panose="00000500000000000000" pitchFamily="2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r>
              <a:rPr lang="en-US" sz="2000" dirty="0">
                <a:solidFill>
                  <a:srgbClr val="ED7D31"/>
                </a:solidFill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Timeline and/or contract term: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RFP currently under City Attorney review. Planned to be completed and ready to be put out to bid by 9/15/2019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RFP Vendor chosen by 10/15/2019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Start Construction by 12/01/2019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Complete Construction by 5/30/2020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Term of executed PPA will be 20-25 years</a:t>
            </a: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endParaRPr lang="en-US" sz="1600" dirty="0">
              <a:solidFill>
                <a:prstClr val="black"/>
              </a:solidFill>
              <a:latin typeface="Merriweather" panose="00000500000000000000" pitchFamily="2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endParaRPr lang="en-US" sz="1600" dirty="0">
              <a:solidFill>
                <a:prstClr val="black"/>
              </a:solidFill>
              <a:latin typeface="Merriweather" panose="00000500000000000000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Clr>
                <a:schemeClr val="accent2"/>
              </a:buClr>
              <a:buNone/>
            </a:pPr>
            <a:endParaRPr lang="en-US" sz="1600" dirty="0">
              <a:latin typeface="Merriweather" panose="000005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1600" dirty="0"/>
            </a:br>
            <a:endParaRPr lang="en-US" sz="1600" dirty="0">
              <a:latin typeface="Merriweather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19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69422"/>
            <a:ext cx="8774349" cy="5087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Merriweather" panose="02060503050406030704" pitchFamily="18" charset="0"/>
              </a:rPr>
              <a:t>Issues &amp; Future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538" y="1061049"/>
            <a:ext cx="12551748" cy="5963865"/>
          </a:xfrm>
        </p:spPr>
        <p:txBody>
          <a:bodyPr>
            <a:noAutofit/>
          </a:bodyPr>
          <a:lstStyle/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r>
              <a:rPr lang="en-US" sz="2000" dirty="0">
                <a:solidFill>
                  <a:srgbClr val="ED7D31"/>
                </a:solidFill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Potential Issues During Planning and Construction: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Community engagement pending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Restore parking lot and landscape conditions after the completion of construction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endParaRPr lang="en-US" sz="1600" dirty="0">
              <a:solidFill>
                <a:prstClr val="black"/>
              </a:solidFill>
              <a:latin typeface="Merriweather" panose="00000500000000000000" pitchFamily="2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r>
              <a:rPr lang="en-US" sz="2000" dirty="0">
                <a:solidFill>
                  <a:srgbClr val="ED7D31"/>
                </a:solidFill>
                <a:latin typeface="Merriweather" panose="00000500000000000000" pitchFamily="2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Future Risks:</a:t>
            </a: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Financial break-even unknown; TOU rates complicate the value proposition for PPAs</a:t>
            </a:r>
          </a:p>
          <a:p>
            <a:pPr lvl="1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Will be assessed during procurement process </a:t>
            </a:r>
          </a:p>
          <a:p>
            <a:pPr lvl="1">
              <a:spcBef>
                <a:spcPts val="1200"/>
              </a:spcBef>
              <a:buClr>
                <a:srgbClr val="ED7D31"/>
              </a:buClr>
            </a:pPr>
            <a:r>
              <a:rPr lang="en-US" sz="1600" dirty="0">
                <a:solidFill>
                  <a:prstClr val="black"/>
                </a:solidFill>
                <a:latin typeface="Merriweather" panose="00000500000000000000" pitchFamily="2" charset="0"/>
                <a:ea typeface="Open Sans" panose="020B0606030504020204" pitchFamily="34" charset="0"/>
                <a:cs typeface="Times New Roman" panose="02020603050405020304" pitchFamily="18" charset="0"/>
              </a:rPr>
              <a:t>Working with Rocky Mountain Institute to develop a financial model to calculate pay back </a:t>
            </a: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endParaRPr lang="en-US" sz="1600" dirty="0">
              <a:solidFill>
                <a:prstClr val="black"/>
              </a:solidFill>
              <a:latin typeface="Merriweather" panose="00000500000000000000" pitchFamily="2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buClr>
                <a:srgbClr val="ED7D31"/>
              </a:buClr>
            </a:pPr>
            <a:endParaRPr lang="en-US" sz="1600" dirty="0">
              <a:solidFill>
                <a:prstClr val="black"/>
              </a:solidFill>
              <a:latin typeface="Merriweather" panose="00000500000000000000" pitchFamily="2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endParaRPr lang="en-US" sz="1600" dirty="0">
              <a:solidFill>
                <a:prstClr val="black"/>
              </a:solidFill>
              <a:latin typeface="Merriweather" panose="00000500000000000000" pitchFamily="2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200"/>
              </a:spcBef>
              <a:buClr>
                <a:srgbClr val="ED7D31"/>
              </a:buClr>
              <a:buNone/>
            </a:pPr>
            <a:endParaRPr lang="en-US" sz="1600" dirty="0">
              <a:solidFill>
                <a:prstClr val="black"/>
              </a:solidFill>
              <a:latin typeface="Merriweather" panose="00000500000000000000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Clr>
                <a:schemeClr val="accent2"/>
              </a:buClr>
              <a:buNone/>
            </a:pPr>
            <a:endParaRPr lang="en-US" sz="1600" dirty="0">
              <a:latin typeface="Merriweather" panose="000005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1600" dirty="0"/>
            </a:br>
            <a:endParaRPr lang="en-US" sz="1600" dirty="0">
              <a:latin typeface="Merriweather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82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1435c4e-884a-411d-b670-ef9087f23026">FEWKK76CWERH-11-7</_dlc_DocId>
    <_dlc_DocIdUrl xmlns="a1435c4e-884a-411d-b670-ef9087f23026">
      <Url>http://cityhub/dept/comm/c/design/_layouts/15/DocIdRedir.aspx?ID=FEWKK76CWERH-11-7</Url>
      <Description>FEWKK76CWERH-11-7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CF9B910701EF4A9ECD120BFB647DBD" ma:contentTypeVersion="0" ma:contentTypeDescription="Create a new document." ma:contentTypeScope="" ma:versionID="f85ca659edc0ba62ecb7d69431e271ce">
  <xsd:schema xmlns:xsd="http://www.w3.org/2001/XMLSchema" xmlns:xs="http://www.w3.org/2001/XMLSchema" xmlns:p="http://schemas.microsoft.com/office/2006/metadata/properties" xmlns:ns2="a1435c4e-884a-411d-b670-ef9087f23026" targetNamespace="http://schemas.microsoft.com/office/2006/metadata/properties" ma:root="true" ma:fieldsID="cb53e686af4a1a54b1848617f72a7c0c" ns2:_="">
    <xsd:import namespace="a1435c4e-884a-411d-b670-ef9087f2302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35c4e-884a-411d-b670-ef9087f2302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06EB91-1464-44FF-8E40-7FF1B8F6833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4F39B40-3124-4D5C-8323-302BC62237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B267E2-3535-4E25-AD4C-CB638B93B2CB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a1435c4e-884a-411d-b670-ef9087f2302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7EACBE76-82F9-4922-AA13-648E92FCA8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35c4e-884a-411d-b670-ef9087f23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10181</TotalTime>
  <Words>358</Words>
  <Application>Microsoft Office PowerPoint</Application>
  <PresentationFormat>Custom</PresentationFormat>
  <Paragraphs>64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Merriweather</vt:lpstr>
      <vt:lpstr>Open Sans</vt:lpstr>
      <vt:lpstr>Open Sans Semibold</vt:lpstr>
      <vt:lpstr>Times New Roman</vt:lpstr>
      <vt:lpstr>Wingdings</vt:lpstr>
      <vt:lpstr>Office Theme</vt:lpstr>
      <vt:lpstr>PowerPoint Presentation</vt:lpstr>
      <vt:lpstr>Description &amp; Goals</vt:lpstr>
      <vt:lpstr>Budget &amp; Timeline</vt:lpstr>
      <vt:lpstr>Issues &amp; Future Risks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Figuracion, Amor</dc:creator>
  <cp:lastModifiedBy>Chen, James Xiaowu</cp:lastModifiedBy>
  <cp:revision>479</cp:revision>
  <cp:lastPrinted>2019-05-21T18:24:46Z</cp:lastPrinted>
  <dcterms:created xsi:type="dcterms:W3CDTF">2016-01-12T16:55:21Z</dcterms:created>
  <dcterms:modified xsi:type="dcterms:W3CDTF">2019-08-07T21:15:45Z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154bc741-a538-4b9f-b1a9-b2fdc83cf30a</vt:lpwstr>
  </property>
  <property fmtid="{D5CDD505-2E9C-101B-9397-08002B2CF9AE}" pid="3" name="ContentTypeId">
    <vt:lpwstr>0x010100E1CF9B910701EF4A9ECD120BFB647DBD</vt:lpwstr>
  </property>
</Properties>
</file>