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6" r:id="rId3"/>
    <p:sldId id="265" r:id="rId4"/>
    <p:sldId id="294" r:id="rId5"/>
    <p:sldId id="295" r:id="rId6"/>
    <p:sldId id="320" r:id="rId7"/>
    <p:sldId id="296" r:id="rId8"/>
    <p:sldId id="298" r:id="rId9"/>
    <p:sldId id="299" r:id="rId10"/>
    <p:sldId id="302" r:id="rId11"/>
    <p:sldId id="303" r:id="rId12"/>
    <p:sldId id="304" r:id="rId13"/>
    <p:sldId id="305" r:id="rId14"/>
    <p:sldId id="306" r:id="rId15"/>
    <p:sldId id="301" r:id="rId16"/>
    <p:sldId id="324" r:id="rId17"/>
    <p:sldId id="325" r:id="rId18"/>
    <p:sldId id="326" r:id="rId19"/>
    <p:sldId id="327" r:id="rId20"/>
    <p:sldId id="328" r:id="rId21"/>
    <p:sldId id="307" r:id="rId22"/>
    <p:sldId id="321" r:id="rId23"/>
    <p:sldId id="309" r:id="rId24"/>
    <p:sldId id="322" r:id="rId25"/>
    <p:sldId id="310" r:id="rId26"/>
    <p:sldId id="291" r:id="rId27"/>
    <p:sldId id="293" r:id="rId28"/>
  </p:sldIdLst>
  <p:sldSz cx="12192000" cy="6858000"/>
  <p:notesSz cx="6938963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32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28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6884" cy="463407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0473" y="1"/>
            <a:ext cx="3006884" cy="463407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2E61E59C-EA72-4581-975E-86B30DE2F75B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54113"/>
            <a:ext cx="5541963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897" y="4444861"/>
            <a:ext cx="5551170" cy="3636705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06884" cy="463406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0473" y="8772669"/>
            <a:ext cx="3006884" cy="463406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8071A924-B472-478D-837C-DECDF6AFB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6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A742-4A7D-4019-90CC-DC31210CD7EF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BA0-7154-4266-A513-21C1FBCE5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A742-4A7D-4019-90CC-DC31210CD7EF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BA0-7154-4266-A513-21C1FBCE5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A742-4A7D-4019-90CC-DC31210CD7EF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BA0-7154-4266-A513-21C1FBCE5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2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A742-4A7D-4019-90CC-DC31210CD7EF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BA0-7154-4266-A513-21C1FBCE5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6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A742-4A7D-4019-90CC-DC31210CD7EF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BA0-7154-4266-A513-21C1FBCE5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5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A742-4A7D-4019-90CC-DC31210CD7EF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BA0-7154-4266-A513-21C1FBCE5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A742-4A7D-4019-90CC-DC31210CD7EF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BA0-7154-4266-A513-21C1FBCE5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6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A742-4A7D-4019-90CC-DC31210CD7EF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BA0-7154-4266-A513-21C1FBCE5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6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A742-4A7D-4019-90CC-DC31210CD7EF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BA0-7154-4266-A513-21C1FBCE5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8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A742-4A7D-4019-90CC-DC31210CD7EF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BA0-7154-4266-A513-21C1FBCE5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0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A742-4A7D-4019-90CC-DC31210CD7EF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BA0-7154-4266-A513-21C1FBCE5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7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A742-4A7D-4019-90CC-DC31210CD7EF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5BA0-7154-4266-A513-21C1FBCE5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83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7537" y="788276"/>
            <a:ext cx="96348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Department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of San Diego Park &amp; Recreation Board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April 20,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pPr algn="ctr"/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 #202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 Trails Regional Park Master Plan Update /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Resource Management Plan /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Programmatic Environmental Impact Report</a:t>
            </a:r>
          </a:p>
        </p:txBody>
      </p:sp>
    </p:spTree>
    <p:extLst>
      <p:ext uri="{BB962C8B-B14F-4D97-AF65-F5344CB8AC3E}">
        <p14:creationId xmlns:p14="http://schemas.microsoft.com/office/powerpoint/2010/main" val="224513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MTRP MPU Organization: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Park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030" y="1010651"/>
            <a:ext cx="4093330" cy="52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MTRP MPU Organization: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Park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01" y="1291279"/>
            <a:ext cx="3125926" cy="457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2927" y="1291279"/>
            <a:ext cx="3158112" cy="457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716" y="4127023"/>
            <a:ext cx="2839716" cy="22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7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MTRP MPU Organization: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Park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5" y="1414914"/>
            <a:ext cx="3153550" cy="4302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713" y="1414914"/>
            <a:ext cx="3183790" cy="4302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8807" y="4166182"/>
            <a:ext cx="4331369" cy="229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2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MTRP MPU Organization: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Park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09" y="1405286"/>
            <a:ext cx="3135933" cy="4225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112" y="1405286"/>
            <a:ext cx="3135933" cy="4225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75" y="3878981"/>
            <a:ext cx="2263764" cy="25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26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MTRP MPU Organization: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Park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0" y="3606918"/>
            <a:ext cx="5630779" cy="2886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2149" y="4486797"/>
            <a:ext cx="2897203" cy="1783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1493" y="4678707"/>
            <a:ext cx="3112156" cy="1714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6327"/>
            <a:ext cx="2984863" cy="2696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1844" y="861460"/>
            <a:ext cx="2649587" cy="25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9857" y="794699"/>
            <a:ext cx="344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Draft MTRP MPU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Murray Area)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03" y="1138274"/>
            <a:ext cx="8325852" cy="53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0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9857" y="794699"/>
            <a:ext cx="344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Draft MTRP MPU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Cowles Mountain Area)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61" y="1160778"/>
            <a:ext cx="8366396" cy="52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2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9857" y="794699"/>
            <a:ext cx="344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Draft MTRP MPU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 Gorge Area)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7" y="1057279"/>
            <a:ext cx="8412480" cy="538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3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9857" y="794699"/>
            <a:ext cx="344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Draft MTRP MPU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Fortuna Mountain Area)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7" y="1082771"/>
            <a:ext cx="8412480" cy="53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1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9857" y="794699"/>
            <a:ext cx="344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Draft MTRP MPU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 Elliott Area)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01" y="1064407"/>
            <a:ext cx="8402856" cy="53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 – Adoption of the Mission Trails Regional Park Master Development Plan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 – Adoption of the City of San Diego Multiple Species Conservation Program Subarea Plan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Anticipated Adoption of the Mission Trails Regional Park Master Plan Update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23" y="1053572"/>
            <a:ext cx="2180556" cy="2740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57" y="1135117"/>
            <a:ext cx="1924012" cy="2557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173" y="3634477"/>
            <a:ext cx="2004769" cy="25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17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9857" y="794699"/>
            <a:ext cx="344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Draft MTRP MPU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 Sycamore Area)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7" y="1058088"/>
            <a:ext cx="8412480" cy="53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MTRP MPU Organization: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Park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Appendices</a:t>
            </a:r>
          </a:p>
        </p:txBody>
      </p:sp>
      <p:pic>
        <p:nvPicPr>
          <p:cNvPr id="5" name="Picture 4" descr="MPU_Ch6-Fut_Figures.pdf - Adobe Acrobat Pro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28" y="874952"/>
            <a:ext cx="5549197" cy="3716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723" y="2511425"/>
            <a:ext cx="2917591" cy="39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4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MTRP MPU Organization: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Park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50" y="926873"/>
            <a:ext cx="3025486" cy="3919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4463" y="2017916"/>
            <a:ext cx="3069298" cy="4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39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0731" y="882869"/>
            <a:ext cx="66215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Objectives of the NRMP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sensitive species and habitat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management guilds (management units based on habitat groupings with similar life-history requirements and/or threats) for groups of species and/or habitats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prioritize threats to sensitive species and habitats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current understanding of natural systems and species life history requirements using conceptual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conservation and enhancement goals for individual populations/habitats and/or management guilds based on MSCP conditions of coverage (MSCP Plan Table 3-5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specific management actions (e.g. ASMDs) within an adaptive management framework to address the identified threats and ensure long-term, viable populations of these species within MTRP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protocols (e.g., data collection methods, success criteria) to evaluate adaptive management techniques and projects proposed in this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75" y="1198450"/>
            <a:ext cx="3646982" cy="4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694" y="4412997"/>
            <a:ext cx="460353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MTRP Signage Program:</a:t>
            </a:r>
          </a:p>
          <a:p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Street/Highway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Entry Monuments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Signs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Informational Signs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Trail Network Graphics and Maps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90546" y="3116689"/>
            <a:ext cx="2563853" cy="3865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467" y="3127130"/>
            <a:ext cx="1697568" cy="1319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467" y="4724123"/>
            <a:ext cx="1697568" cy="1575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9566" y="888075"/>
            <a:ext cx="4197119" cy="2778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8" y="854207"/>
            <a:ext cx="2709332" cy="3558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1731" y="854208"/>
            <a:ext cx="2724014" cy="3558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467" y="938132"/>
            <a:ext cx="1697568" cy="18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799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3697" y="1031396"/>
            <a:ext cx="6097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MTRP Programmatic EIR: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day public review, comments are due March 8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Programmatic EIR is available for review and comment at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http://www.mtrp.org/master_plan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760" t="11595" r="4585" b="22974"/>
          <a:stretch/>
        </p:blipFill>
        <p:spPr>
          <a:xfrm>
            <a:off x="510728" y="1031396"/>
            <a:ext cx="2989217" cy="38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4866" y="2154780"/>
            <a:ext cx="3168831" cy="41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83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9159" y="788276"/>
            <a:ext cx="871833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Plan is available at: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http://www.mtrp.org/master_plan</a:t>
            </a:r>
          </a:p>
        </p:txBody>
      </p:sp>
    </p:spTree>
    <p:extLst>
      <p:ext uri="{BB962C8B-B14F-4D97-AF65-F5344CB8AC3E}">
        <p14:creationId xmlns:p14="http://schemas.microsoft.com/office/powerpoint/2010/main" val="9325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83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9159" y="788276"/>
            <a:ext cx="871833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0081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25"/>
            <a:ext cx="12192000" cy="690879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309" y="1344920"/>
            <a:ext cx="2928405" cy="4634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Master Plan Update: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1997- Multiple Species Conservation Program Subarea Plan limited development potential of  the 1985 MTRP Master Development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532" y="1337362"/>
            <a:ext cx="2415625" cy="4621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6924" y="3376668"/>
            <a:ext cx="4603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AutoNum type="arabicPeriod" startAt="2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expansion of park boundaries.</a:t>
            </a:r>
          </a:p>
          <a:p>
            <a:pPr marL="568325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West Sycamore – approximately 1,800 acres deeded to the City</a:t>
            </a:r>
          </a:p>
          <a:p>
            <a:pPr marL="568325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 Elliot - approximately 2,600 acres/City currently owns about 730 acres</a:t>
            </a:r>
          </a:p>
          <a:p>
            <a:pPr marL="568325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0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Input Process: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#1 (27JAN2011): Objectives, Issues, Concerns &amp; Priorities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6924" y="3376668"/>
            <a:ext cx="460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AutoNum type="arabicPeriod" startAt="2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#2 (31MAR2011): Draft Alternatives</a:t>
            </a:r>
          </a:p>
          <a:p>
            <a:pPr marL="568325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4944" y="4915107"/>
            <a:ext cx="460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+mj-lt"/>
              <a:buAutoNum type="arabicPeriod" startAt="3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#3 (09JUN2011): Preferred Alternative</a:t>
            </a:r>
          </a:p>
          <a:p>
            <a:pPr marL="568325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3" y="1700827"/>
            <a:ext cx="6498031" cy="41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5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Input Process: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#1 (27JAN2011): Objectives, Issues, Concerns &amp; Priorities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6924" y="3376668"/>
            <a:ext cx="460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AutoNum type="arabicPeriod" startAt="2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#2 (31MAR2011): Draft Alternatives</a:t>
            </a:r>
          </a:p>
          <a:p>
            <a:pPr marL="568325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4944" y="4915107"/>
            <a:ext cx="460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+mj-lt"/>
              <a:buAutoNum type="arabicPeriod" startAt="3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#3 (09JUN2011): Preferred Alternative</a:t>
            </a:r>
          </a:p>
          <a:p>
            <a:pPr marL="568325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F:\MTRP\PW2\Main\Comp_Constraint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887"/>
            <a:ext cx="3223478" cy="287646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74426"/>
            <a:ext cx="3522846" cy="2726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6179" y="2154229"/>
            <a:ext cx="3431893" cy="25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Input Process: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#1 (27JAN2011): Objectives, Issues, Concerns &amp; Priorities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6924" y="3376668"/>
            <a:ext cx="460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AutoNum type="arabicPeriod" startAt="2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#2 (31MAR2011): Draft Alternatives</a:t>
            </a:r>
          </a:p>
          <a:p>
            <a:pPr marL="568325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4944" y="4915107"/>
            <a:ext cx="460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+mj-lt"/>
              <a:buAutoNum type="arabicPeriod" startAt="3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#3 (09JUN2011): Preferred Alternative</a:t>
            </a:r>
          </a:p>
          <a:p>
            <a:pPr marL="568325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markc\Desktop\PW3\Main_PrT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8033"/>
            <a:ext cx="3157086" cy="2798217"/>
          </a:xfrm>
          <a:prstGeom prst="rect">
            <a:avLst/>
          </a:prstGeom>
          <a:noFill/>
        </p:spPr>
      </p:pic>
      <p:pic>
        <p:nvPicPr>
          <p:cNvPr id="11" name="Picture 2" descr="C:\Users\markc\Desktop\PW3\Main_Clos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70052"/>
            <a:ext cx="3157086" cy="28270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157086" y="675827"/>
            <a:ext cx="3377858" cy="3016210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badi MT Condensed Extra Bold" pitchFamily="-65" charset="0"/>
                <a:ea typeface="ＭＳ Ｐゴシック" pitchFamily="-65" charset="-128"/>
                <a:cs typeface="ＭＳ Ｐゴシック" pitchFamily="-65" charset="-128"/>
              </a:rPr>
              <a:t>Recommendations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badi MT Condensed Extra Bold" pitchFamily="-65" charset="0"/>
                <a:ea typeface="ＭＳ Ｐゴシック" pitchFamily="-65" charset="-128"/>
                <a:cs typeface="ＭＳ Ｐゴシック" pitchFamily="-65" charset="-128"/>
              </a:rPr>
              <a:t>: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badi MT Condensed Extra Bold" pitchFamily="-65" charset="0"/>
                <a:ea typeface="ＭＳ Ｐゴシック" pitchFamily="-65" charset="-128"/>
                <a:cs typeface="ＭＳ Ｐゴシック" pitchFamily="-65" charset="-128"/>
              </a:rPr>
              <a:t>San Diego River Trail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badi MT Condensed Extra Bold" pitchFamily="-65" charset="0"/>
                <a:ea typeface="ＭＳ Ｐゴシック" pitchFamily="-65" charset="-128"/>
                <a:cs typeface="ＭＳ Ｐゴシック" pitchFamily="-65" charset="-128"/>
              </a:rPr>
              <a:t>Deerfield Bike Skills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badi MT Condensed Extra Bold" pitchFamily="-65" charset="0"/>
                <a:ea typeface="ＭＳ Ｐゴシック" pitchFamily="-65" charset="-128"/>
                <a:cs typeface="ＭＳ Ｐゴシック" pitchFamily="-65" charset="-128"/>
              </a:rPr>
              <a:t>Oak Grove Parking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badi MT Condensed Extra Bold" pitchFamily="-65" charset="0"/>
                <a:ea typeface="ＭＳ Ｐゴシック" pitchFamily="-65" charset="-128"/>
                <a:cs typeface="ＭＳ Ｐゴシック" pitchFamily="-65" charset="-128"/>
              </a:rPr>
              <a:t>San Diego River Crossing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badi MT Condensed Extra Bold" pitchFamily="-65" charset="0"/>
                <a:ea typeface="ＭＳ Ｐゴシック" pitchFamily="-65" charset="-128"/>
                <a:cs typeface="ＭＳ Ｐゴシック" pitchFamily="-65" charset="-128"/>
              </a:rPr>
              <a:t>Several New Trail Connections/Loops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badi MT Condensed Extra Bold" pitchFamily="-65" charset="0"/>
                <a:ea typeface="ＭＳ Ｐゴシック" pitchFamily="-65" charset="-128"/>
                <a:cs typeface="ＭＳ Ｐゴシック" pitchFamily="-65" charset="-128"/>
              </a:rPr>
              <a:t>South Fortuna Climbing Access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7086" y="3516616"/>
            <a:ext cx="3377858" cy="2462213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badi MT Condensed Extra Bold" pitchFamily="-65" charset="0"/>
                <a:ea typeface="ＭＳ Ｐゴシック" pitchFamily="-65" charset="-128"/>
                <a:cs typeface="ＭＳ Ｐゴシック" pitchFamily="-65" charset="-128"/>
              </a:rPr>
              <a:t>Recommendations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badi MT Condensed Extra Bold" pitchFamily="-65" charset="0"/>
                <a:ea typeface="ＭＳ Ｐゴシック" pitchFamily="-65" charset="-128"/>
                <a:cs typeface="ＭＳ Ｐゴシック" pitchFamily="-65" charset="-128"/>
              </a:rPr>
              <a:t>: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badi MT Condensed Extra Bold" pitchFamily="-65" charset="0"/>
                <a:ea typeface="ＭＳ Ｐゴシック" pitchFamily="-65" charset="-128"/>
                <a:cs typeface="ＭＳ Ｐゴシック" pitchFamily="-65" charset="-128"/>
              </a:rPr>
              <a:t>Close several redundant trails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badi MT Condensed Extra Bold" pitchFamily="-65" charset="0"/>
                <a:ea typeface="ＭＳ Ｐゴシック" pitchFamily="-65" charset="-128"/>
                <a:cs typeface="ＭＳ Ｐゴシック" pitchFamily="-65" charset="-128"/>
              </a:rPr>
              <a:t>Reroute and close several fall line trails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badi MT Condensed Extra Bold" pitchFamily="-65" charset="0"/>
                <a:ea typeface="ＭＳ Ｐゴシック" pitchFamily="-65" charset="-128"/>
                <a:cs typeface="ＭＳ Ｐゴシック" pitchFamily="-65" charset="-128"/>
              </a:rPr>
              <a:t>Reroute and close a few trails with resource management conflicts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badi MT Condensed Extra Bold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4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MTRP MPU: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Public Draft (NOV2013)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0419"/>
            <a:ext cx="6526924" cy="43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0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MTRP MPU: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Public Draft (NOV2013)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NOP (APR2014)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307" y="1177102"/>
            <a:ext cx="3388479" cy="460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6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4" y="1560786"/>
            <a:ext cx="46035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MTRP MPU: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Public Draft (NOV2013)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NOP (APR2014)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w/Resource Agencies &amp; Interested User Groups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774"/>
            <a:ext cx="6495678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39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675</Words>
  <Application>Microsoft Office PowerPoint</Application>
  <PresentationFormat>Widescreen</PresentationFormat>
  <Paragraphs>165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Abadi MT Condensed Extra Bold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Harkness, Jeff</dc:creator>
  <cp:lastModifiedBy>Harkness, Jeff</cp:lastModifiedBy>
  <cp:revision>92</cp:revision>
  <cp:lastPrinted>2017-03-07T19:53:35Z</cp:lastPrinted>
  <dcterms:created xsi:type="dcterms:W3CDTF">2017-01-11T21:36:12Z</dcterms:created>
  <dcterms:modified xsi:type="dcterms:W3CDTF">2017-04-04T17:34:53Z</dcterms:modified>
</cp:coreProperties>
</file>