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5"/>
  </p:sldMasterIdLst>
  <p:sldIdLst>
    <p:sldId id="256" r:id="rId6"/>
    <p:sldId id="279" r:id="rId7"/>
    <p:sldId id="276" r:id="rId8"/>
    <p:sldId id="274" r:id="rId9"/>
    <p:sldId id="259" r:id="rId10"/>
    <p:sldId id="261" r:id="rId11"/>
  </p:sldIdLst>
  <p:sldSz cx="138176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3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3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7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4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6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9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6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5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3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68D38-7081-47D1-9A76-D93F2A79BEB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2574" y="3989174"/>
            <a:ext cx="7115175" cy="111748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Reallocation of Regional Park Improvement Funds to AGF00006 Coastal Erosion and Access/</a:t>
            </a:r>
            <a:r>
              <a:rPr lang="en-US" sz="40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Ladera</a:t>
            </a:r>
            <a:r>
              <a:rPr lang="en-US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Street Beach Access Stairway Emergency Capital Improvement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2575" y="1649946"/>
            <a:ext cx="6324600" cy="693204"/>
          </a:xfr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bg1"/>
                </a:solidFill>
                <a:latin typeface="Merriweather" panose="02060503050406030704" pitchFamily="18" charset="0"/>
              </a:rPr>
              <a:t>Parks and Recreation Department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22575" y="6040484"/>
            <a:ext cx="7115175" cy="15202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July 19, 2018</a:t>
            </a:r>
          </a:p>
          <a:p>
            <a:pPr algn="l"/>
            <a: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Item 101</a:t>
            </a:r>
          </a:p>
        </p:txBody>
      </p:sp>
    </p:spTree>
    <p:extLst>
      <p:ext uri="{BB962C8B-B14F-4D97-AF65-F5344CB8AC3E}">
        <p14:creationId xmlns:p14="http://schemas.microsoft.com/office/powerpoint/2010/main" val="20094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379" y="152006"/>
            <a:ext cx="8774349" cy="62620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Parks and Recreation Department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45" y="1610158"/>
            <a:ext cx="8468222" cy="5366375"/>
          </a:xfrm>
        </p:spPr>
        <p:txBody>
          <a:bodyPr numCol="1" spcCol="0">
            <a:noAutofit/>
          </a:bodyPr>
          <a:lstStyle/>
          <a:p>
            <a:r>
              <a:rPr lang="en-US" sz="3200" dirty="0"/>
              <a:t>A bluff collapse within Sunset Cliffs Natural Park damaged the beach access stairway and created a geological hazard</a:t>
            </a:r>
          </a:p>
          <a:p>
            <a:pPr lvl="0"/>
            <a:r>
              <a:rPr lang="en-US" sz="3200" dirty="0"/>
              <a:t>Ongoing geological instability would pose hazards to the public using the stairway </a:t>
            </a:r>
          </a:p>
          <a:p>
            <a:pPr lvl="0"/>
            <a:r>
              <a:rPr lang="en-US" sz="3200" dirty="0"/>
              <a:t>Lifeguards and emergency personnel cannot access beach in timely manner</a:t>
            </a:r>
          </a:p>
          <a:p>
            <a:pPr lvl="0"/>
            <a:r>
              <a:rPr lang="en-US" sz="3200" dirty="0"/>
              <a:t>Site is closed indefinitely</a:t>
            </a:r>
          </a:p>
          <a:p>
            <a:r>
              <a:rPr lang="en-US" sz="3200" dirty="0"/>
              <a:t>$1.8 million is needed for repairs</a:t>
            </a:r>
          </a:p>
          <a:p>
            <a:pPr lvl="1"/>
            <a:endParaRPr lang="en-US" sz="2400" dirty="0"/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34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537" y="853806"/>
            <a:ext cx="8095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Overview of Issue</a:t>
            </a:r>
            <a:endParaRPr lang="en-US" sz="45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26936-BC68-4E68-AB82-E5F3D7AE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537" y="1035131"/>
            <a:ext cx="3763118" cy="3001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C0FBC-23AC-43C0-B70A-F0813FB28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537" y="4293345"/>
            <a:ext cx="3763118" cy="25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1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379" y="152006"/>
            <a:ext cx="8774349" cy="62620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Parks and Recreation Department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845" y="1610158"/>
            <a:ext cx="9111688" cy="5671175"/>
          </a:xfrm>
        </p:spPr>
        <p:txBody>
          <a:bodyPr numCol="1" spcCol="0">
            <a:noAutofit/>
          </a:bodyPr>
          <a:lstStyle/>
          <a:p>
            <a:r>
              <a:rPr lang="en-US" sz="3200" dirty="0"/>
              <a:t>Coastal bluffs must be stabilized to reduce the risk of falling rocks  </a:t>
            </a:r>
          </a:p>
          <a:p>
            <a:r>
              <a:rPr lang="en-US" sz="3200" dirty="0"/>
              <a:t>Work will include scaling potential loose material from the vertical cliff face and grading back terrace deposits above the vertical face at a 1:1 slope</a:t>
            </a:r>
          </a:p>
          <a:p>
            <a:r>
              <a:rPr lang="en-US" sz="3200" dirty="0"/>
              <a:t>Slope will then be revegetated</a:t>
            </a:r>
          </a:p>
          <a:p>
            <a:r>
              <a:rPr lang="en-US" sz="3200" dirty="0"/>
              <a:t>Contractor will verify proper drainage in the area, including inspection of existing 24-inch storm drain</a:t>
            </a:r>
          </a:p>
          <a:p>
            <a:r>
              <a:rPr lang="en-US" sz="3200" dirty="0"/>
              <a:t>Drainage issues will be addressed if they are found to be impactful to the stabilization of the slope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537" y="853806"/>
            <a:ext cx="8095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Remedy</a:t>
            </a:r>
            <a:endParaRPr lang="en-US" sz="45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980BB-B587-4986-A84D-DE64BA42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734" y="1172816"/>
            <a:ext cx="3831214" cy="2613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750CB2-9146-40EE-88D4-64A179FD2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734" y="4013394"/>
            <a:ext cx="3831214" cy="27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9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379" y="152006"/>
            <a:ext cx="8774349" cy="62620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Parks and Recreation Department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78209"/>
            <a:ext cx="13939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Reallocation Breakdown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891510"/>
              </p:ext>
            </p:extLst>
          </p:nvPr>
        </p:nvGraphicFramePr>
        <p:xfrm>
          <a:off x="120327" y="1404412"/>
          <a:ext cx="12967024" cy="5576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5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3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1468">
                  <a:extLst>
                    <a:ext uri="{9D8B030D-6E8A-4147-A177-3AD203B41FA5}">
                      <a16:colId xmlns:a16="http://schemas.microsoft.com/office/drawing/2014/main" val="3739615707"/>
                    </a:ext>
                  </a:extLst>
                </a:gridCol>
                <a:gridCol w="2621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9163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Amount Transferring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Current Stage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Impact of Transfer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Estimated Funding Return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395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B18026 Narragansett Avenue Access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$200,000.00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Preliminary Engineering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 Delay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r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Fiscal Year 2021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407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B18027 Santa Cruz Ave Access Stairs and Walkway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$150,000.00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r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Preliminary Engineering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 Delay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Fiscal Year 2021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S15034 Junipero Serra Museum ADA Improvements</a:t>
                      </a:r>
                      <a:endParaRPr lang="en-US" sz="16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$296,693.76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r" defTabSz="1036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Fiscal Year 2020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226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S13003 Chicano Park ADA Upgrades</a:t>
                      </a:r>
                      <a:endParaRPr lang="en-US" sz="16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$149,979.85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Complete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S13008 </a:t>
                      </a:r>
                      <a:r>
                        <a:rPr lang="en-US" sz="16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Mohnike</a:t>
                      </a:r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Adobe and Barn Restoration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$633,651.00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Fiscal Year 2020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Coast Walk Trail Slope Failure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$150,000.00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Complete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772630"/>
                  </a:ext>
                </a:extLst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Presidio Drive Improvements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$150,000.00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Has not started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Fiscal Year 2022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0991311"/>
                  </a:ext>
                </a:extLst>
              </a:tr>
              <a:tr h="521970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Regional Park Improvement Fund Balance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$3,216.39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2559736"/>
                  </a:ext>
                </a:extLst>
              </a:tr>
              <a:tr h="24056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$1,733,651.00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N/A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908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379" y="152006"/>
            <a:ext cx="8774349" cy="62620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Parks and Recreation Department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039" y="1906373"/>
            <a:ext cx="12751100" cy="4358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Parks and Recreation Department recommends that the RPIF Oversight Committee approve the recommended transfers of funds for AGF00006 Coastal Erosion and Access/</a:t>
            </a:r>
            <a:r>
              <a:rPr 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Ladera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Street Beach Access Stairway Emergency Project Capital Improvement Project:</a:t>
            </a:r>
          </a:p>
          <a:p>
            <a:pPr marL="975345" lvl="1" indent="-45720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AGF00006 Coastal Erosion/B18026 Narragansett Avenue Access ($200,000.00)</a:t>
            </a:r>
          </a:p>
          <a:p>
            <a:pPr marL="975345" lvl="1" indent="-45720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AGF00006 Coastal Erosion/B18027 Santa Cruz Ave Access Stairs and Walkway ($150,000.00)</a:t>
            </a:r>
          </a:p>
          <a:p>
            <a:pPr marL="975345" lvl="1" indent="-45720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S15034 Junipero Serra Museum ADA Improvements ($296,693.76)</a:t>
            </a:r>
          </a:p>
          <a:p>
            <a:pPr marL="975345" lvl="1" indent="-45720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S13003 Chicano Park ADA Upgrades ($149,979.85)</a:t>
            </a:r>
          </a:p>
          <a:p>
            <a:pPr marL="975345" lvl="1" indent="-45720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S13008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Mohnike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Adobe and Barn Restoration ($633,651.00)</a:t>
            </a:r>
          </a:p>
          <a:p>
            <a:pPr marL="975345" lvl="1" indent="-45720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Coast Walk Trail Slope Failure ($150,000.00)</a:t>
            </a:r>
          </a:p>
          <a:p>
            <a:pPr marL="975345" lvl="1" indent="-45720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Presidio Drive Improvements ($150,000.00)</a:t>
            </a:r>
          </a:p>
          <a:p>
            <a:pPr marL="975345" lvl="1" indent="-457200">
              <a:buFont typeface="+mj-lt"/>
              <a:buAutoNum type="arabicPeriod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 Park Improvement Fund Balance ($3,326.39)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694" y="947343"/>
            <a:ext cx="5361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Proposed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AD66BD-A216-41D5-A856-0A6ABE22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261" y="4124739"/>
            <a:ext cx="3660547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379" y="152006"/>
            <a:ext cx="8774349" cy="62620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Parks and Recreation Department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0010" y="2593911"/>
            <a:ext cx="3362120" cy="478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35" y="3072126"/>
            <a:ext cx="1924069" cy="192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3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435c4e-884a-411d-b670-ef9087f23026">FEWKK76CWERH-11-7</_dlc_DocId>
    <_dlc_DocIdUrl xmlns="a1435c4e-884a-411d-b670-ef9087f23026">
      <Url>http://cityhub/dept/comm/c/design/_layouts/15/DocIdRedir.aspx?ID=FEWKK76CWERH-11-7</Url>
      <Description>FEWKK76CWERH-11-7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F9B910701EF4A9ECD120BFB647DBD" ma:contentTypeVersion="0" ma:contentTypeDescription="Create a new document." ma:contentTypeScope="" ma:versionID="f85ca659edc0ba62ecb7d69431e271ce">
  <xsd:schema xmlns:xsd="http://www.w3.org/2001/XMLSchema" xmlns:xs="http://www.w3.org/2001/XMLSchema" xmlns:p="http://schemas.microsoft.com/office/2006/metadata/properties" xmlns:ns2="a1435c4e-884a-411d-b670-ef9087f23026" targetNamespace="http://schemas.microsoft.com/office/2006/metadata/properties" ma:root="true" ma:fieldsID="cb53e686af4a1a54b1848617f72a7c0c" ns2:_="">
    <xsd:import namespace="a1435c4e-884a-411d-b670-ef9087f230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35c4e-884a-411d-b670-ef9087f230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4F39B40-3124-4D5C-8323-302BC62237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B267E2-3535-4E25-AD4C-CB638B93B2CB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a1435c4e-884a-411d-b670-ef9087f2302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EACBE76-82F9-4922-AA13-648E92FCA8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435c4e-884a-411d-b670-ef9087f23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506EB91-1464-44FF-8E40-7FF1B8F6833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1851</TotalTime>
  <Words>365</Words>
  <Application>Microsoft Office PowerPoint</Application>
  <PresentationFormat>Custom</PresentationFormat>
  <Paragraphs>84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Merriweather</vt:lpstr>
      <vt:lpstr>Open Sans</vt:lpstr>
      <vt:lpstr>Open Sans Semibold</vt:lpstr>
      <vt:lpstr>Office Theme</vt:lpstr>
      <vt:lpstr>Reallocation of Regional Park Improvement Funds to AGF00006 Coastal Erosion and Access/Ladera Street Beach Access Stairway Emergency Capital Improvement Project</vt:lpstr>
      <vt:lpstr>Parks and Recreation Department </vt:lpstr>
      <vt:lpstr>Parks and Recreation Department </vt:lpstr>
      <vt:lpstr>Parks and Recreation Department </vt:lpstr>
      <vt:lpstr>Parks and Recreation Department </vt:lpstr>
      <vt:lpstr>Parks and Recreation Department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Figuracion, Amor</dc:creator>
  <cp:lastModifiedBy>Field, Andrew</cp:lastModifiedBy>
  <cp:revision>132</cp:revision>
  <dcterms:created xsi:type="dcterms:W3CDTF">2016-01-12T16:55:21Z</dcterms:created>
  <dcterms:modified xsi:type="dcterms:W3CDTF">2018-07-17T22:39:27Z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154bc741-a538-4b9f-b1a9-b2fdc83cf30a</vt:lpwstr>
  </property>
  <property fmtid="{D5CDD505-2E9C-101B-9397-08002B2CF9AE}" pid="3" name="ContentTypeId">
    <vt:lpwstr>0x010100E1CF9B910701EF4A9ECD120BFB647DBD</vt:lpwstr>
  </property>
</Properties>
</file>