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  <p:sldMasterId id="2147483758" r:id="rId2"/>
  </p:sldMasterIdLst>
  <p:notesMasterIdLst>
    <p:notesMasterId r:id="rId22"/>
  </p:notesMasterIdLst>
  <p:handoutMasterIdLst>
    <p:handoutMasterId r:id="rId23"/>
  </p:handoutMasterIdLst>
  <p:sldIdLst>
    <p:sldId id="555" r:id="rId3"/>
    <p:sldId id="558" r:id="rId4"/>
    <p:sldId id="559" r:id="rId5"/>
    <p:sldId id="575" r:id="rId6"/>
    <p:sldId id="560" r:id="rId7"/>
    <p:sldId id="563" r:id="rId8"/>
    <p:sldId id="565" r:id="rId9"/>
    <p:sldId id="564" r:id="rId10"/>
    <p:sldId id="562" r:id="rId11"/>
    <p:sldId id="561" r:id="rId12"/>
    <p:sldId id="568" r:id="rId13"/>
    <p:sldId id="596" r:id="rId14"/>
    <p:sldId id="597" r:id="rId15"/>
    <p:sldId id="598" r:id="rId16"/>
    <p:sldId id="586" r:id="rId17"/>
    <p:sldId id="588" r:id="rId18"/>
    <p:sldId id="574" r:id="rId19"/>
    <p:sldId id="571" r:id="rId20"/>
    <p:sldId id="572" r:id="rId21"/>
  </p:sldIdLst>
  <p:sldSz cx="9601200" cy="7315200"/>
  <p:notesSz cx="7010400" cy="9296400"/>
  <p:defaultTextStyle>
    <a:defPPr>
      <a:defRPr lang="en-US"/>
    </a:defPPr>
    <a:lvl1pPr marL="0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1pPr>
    <a:lvl2pPr marL="472516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2pPr>
    <a:lvl3pPr marL="945032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3pPr>
    <a:lvl4pPr marL="1417549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4pPr>
    <a:lvl5pPr marL="1890065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5pPr>
    <a:lvl6pPr marL="2362581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6pPr>
    <a:lvl7pPr marL="2835097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7pPr>
    <a:lvl8pPr marL="3307613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8pPr>
    <a:lvl9pPr marL="3780130" algn="l" defTabSz="472516" rtl="0" eaLnBrk="1" latinLnBrk="0" hangingPunct="1">
      <a:defRPr sz="18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2" userDrawn="1">
          <p15:clr>
            <a:srgbClr val="A4A3A4"/>
          </p15:clr>
        </p15:guide>
        <p15:guide id="2" orient="horz" pos="2043" userDrawn="1">
          <p15:clr>
            <a:srgbClr val="A4A3A4"/>
          </p15:clr>
        </p15:guide>
        <p15:guide id="3" pos="5748" userDrawn="1">
          <p15:clr>
            <a:srgbClr val="A4A3A4"/>
          </p15:clr>
        </p15:guide>
        <p15:guide id="4" pos="2901" userDrawn="1">
          <p15:clr>
            <a:srgbClr val="A4A3A4"/>
          </p15:clr>
        </p15:guide>
        <p15:guide id="5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oy Weeks" initials="TW" lastIdx="1" clrIdx="0"/>
  <p:cmAuthor id="1" name="Leja, Richard" initials="LR" lastIdx="13" clrIdx="1">
    <p:extLst>
      <p:ext uri="{19B8F6BF-5375-455C-9EA6-DF929625EA0E}">
        <p15:presenceInfo xmlns:p15="http://schemas.microsoft.com/office/powerpoint/2012/main" userId="S-1-5-21-219123761-1972038647-3338400271-95116" providerId="AD"/>
      </p:ext>
    </p:extLst>
  </p:cmAuthor>
  <p:cmAuthor id="2" name="Sutton, Leigh Ann" initials="SLA" lastIdx="12" clrIdx="2">
    <p:extLst>
      <p:ext uri="{19B8F6BF-5375-455C-9EA6-DF929625EA0E}">
        <p15:presenceInfo xmlns:p15="http://schemas.microsoft.com/office/powerpoint/2012/main" userId="S-1-5-21-219123761-1972038647-3338400271-17658" providerId="AD"/>
      </p:ext>
    </p:extLst>
  </p:cmAuthor>
  <p:cmAuthor id="3" name="Antoun, Nevien" initials="AN" lastIdx="6" clrIdx="3">
    <p:extLst>
      <p:ext uri="{19B8F6BF-5375-455C-9EA6-DF929625EA0E}">
        <p15:presenceInfo xmlns:p15="http://schemas.microsoft.com/office/powerpoint/2012/main" userId="S-1-5-21-219123761-1972038647-3338400271-2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9CDE5"/>
    <a:srgbClr val="F8FEBA"/>
    <a:srgbClr val="17375E"/>
    <a:srgbClr val="336600"/>
    <a:srgbClr val="0182C7"/>
    <a:srgbClr val="F1F17B"/>
    <a:srgbClr val="27AAE1"/>
    <a:srgbClr val="E7E8E9"/>
    <a:srgbClr val="901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72311" autoAdjust="0"/>
  </p:normalViewPr>
  <p:slideViewPr>
    <p:cSldViewPr snapToGrid="0" snapToObjects="1">
      <p:cViewPr varScale="1">
        <p:scale>
          <a:sx n="86" d="100"/>
          <a:sy n="86" d="100"/>
        </p:scale>
        <p:origin x="2088" y="96"/>
      </p:cViewPr>
      <p:guideLst>
        <p:guide orient="horz" pos="3852"/>
        <p:guide orient="horz" pos="2043"/>
        <p:guide pos="5748"/>
        <p:guide pos="290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28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A0BA6BC8-B5A7-9A48-9D20-603C0D14ECAB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DB68BFDE-53C6-5B4B-933D-B0D24C06A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78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69C10C9B-2EFB-C44E-8AD8-6D2A4D0E1224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696913"/>
            <a:ext cx="45751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E4538E4B-1669-3D4D-A81A-9B6D83C6F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2" y="-5369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91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1pPr>
    <a:lvl2pPr marL="472516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2pPr>
    <a:lvl3pPr marL="945032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3pPr>
    <a:lvl4pPr marL="1417549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4pPr>
    <a:lvl5pPr marL="1890065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5pPr>
    <a:lvl6pPr marL="2362581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5097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7613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80130" algn="l" defTabSz="472516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00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1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5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64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87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72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9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133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4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133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8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13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3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6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5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2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8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3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3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75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696913"/>
            <a:ext cx="45751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38E4B-1669-3D4D-A81A-9B6D83C6FB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0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B9E2-BAE7-46A9-A3B9-C96F998AFC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E54A-76BA-4E2B-8EFF-7B58063B3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D888-F478-4035-A7A7-A4789622D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9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197187"/>
            <a:ext cx="816102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2174"/>
            <a:ext cx="72009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739C-3FE6-4906-BF51-288FA42682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9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138-7147-457C-BE83-2CB0283AA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1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C3DB-74FA-44E8-A010-BAA0DA065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85C2-D1E1-44E3-BB11-CA60126A4D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1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0989-A445-4C4A-9707-E9BD8FB006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8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4A39-FFEF-455F-93A7-789B2DE2E2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2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586-BB96-4BA3-BD7E-E8C3A8FC9A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6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C8C6-6246-4F95-8597-33A7AE72A3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8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6D8C-6FC4-4CD3-B98E-E8872BA51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8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5712-6701-4195-9930-EC6D48B4F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5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7F27-3FC7-4231-AADC-92BB603DA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89467"/>
            <a:ext cx="2070259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89467"/>
            <a:ext cx="6090761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A7D5-E5BE-466E-8008-AB0593F46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823722"/>
            <a:ext cx="8281035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895429"/>
            <a:ext cx="8281035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AD5-3069-4A0E-AFCE-44DDE6447F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947333"/>
            <a:ext cx="408051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51E3-AA06-41A3-A83C-83781BBC88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89468"/>
            <a:ext cx="828103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793241"/>
            <a:ext cx="406175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672080"/>
            <a:ext cx="406175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793241"/>
            <a:ext cx="4081761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672080"/>
            <a:ext cx="4081761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227-31B0-4D63-A5AE-D7741A7459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0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C999-484C-4F15-A854-2F221015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1382-065F-423E-A2FA-6E839CC7CE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5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053255"/>
            <a:ext cx="4860608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2BCC-80A7-4B58-8534-3E9989802D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0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87680"/>
            <a:ext cx="3096637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053255"/>
            <a:ext cx="4860608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194560"/>
            <a:ext cx="3096637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3E0A-E2E6-413F-B6C2-A82D214025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4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2452"/>
            <a:fld id="{C616248A-6C04-4CA0-81CC-A4621932AA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2452"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24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2452"/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24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2452"/>
            <a:fld id="{2357120A-17B2-4DFE-9CB6-B3720D87C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2452"/>
              <a:t>5/3/2017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24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2452"/>
            <a:fld id="{90FCBB43-4EE7-4AE0-A011-CC90528271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24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398" y="2867203"/>
            <a:ext cx="7370644" cy="1559981"/>
          </a:xfrm>
        </p:spPr>
        <p:txBody>
          <a:bodyPr>
            <a:normAutofit/>
          </a:bodyPr>
          <a:lstStyle/>
          <a:p>
            <a:pPr algn="l"/>
            <a:r>
              <a:rPr lang="en-US" sz="3635" dirty="0">
                <a:solidFill>
                  <a:schemeClr val="bg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Park Amenity Condition Assessment</a:t>
            </a:r>
            <a:br>
              <a:rPr lang="en-US" sz="3635" dirty="0">
                <a:solidFill>
                  <a:schemeClr val="bg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Fiscal Year 2016</a:t>
            </a:r>
            <a:r>
              <a:rPr lang="en-US" sz="3029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US" sz="3029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2221" dirty="0">
              <a:solidFill>
                <a:schemeClr val="tx1">
                  <a:lumMod val="75000"/>
                  <a:lumOff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398" y="4587860"/>
            <a:ext cx="6924405" cy="6427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 </a:t>
            </a:r>
          </a:p>
          <a:p>
            <a:pPr algn="l"/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5" name="Picture 4" descr="C:\Users\jkale\Desktop\kitchell_logo_standar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10" y="6286311"/>
            <a:ext cx="2618131" cy="578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38398" y="1623524"/>
            <a:ext cx="7370644" cy="1559981"/>
          </a:xfrm>
          <a:prstGeom prst="rect">
            <a:avLst/>
          </a:prstGeom>
        </p:spPr>
        <p:txBody>
          <a:bodyPr vert="horz" lIns="92325" tIns="46163" rIns="92325" bIns="46163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35" dirty="0">
                <a:solidFill>
                  <a:schemeClr val="bg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Park and Recreation Board</a:t>
            </a:r>
          </a:p>
          <a:p>
            <a:pPr algn="l"/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Agenda of March 16, 2017</a:t>
            </a:r>
            <a:r>
              <a:rPr lang="en-US" sz="3029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US" sz="3029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2221" dirty="0">
              <a:solidFill>
                <a:schemeClr val="tx1">
                  <a:lumMod val="75000"/>
                  <a:lumOff val="2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0" y="1595329"/>
            <a:ext cx="6748940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Methodology: Parks Assessed by Asset Type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31209"/>
              </p:ext>
            </p:extLst>
          </p:nvPr>
        </p:nvGraphicFramePr>
        <p:xfrm>
          <a:off x="1542993" y="2089861"/>
          <a:ext cx="6535727" cy="2338626"/>
        </p:xfrm>
        <a:graphic>
          <a:graphicData uri="http://schemas.openxmlformats.org/drawingml/2006/table">
            <a:tbl>
              <a:tblPr firstRow="1" firstCol="1" bandRow="1"/>
              <a:tblGrid>
                <a:gridCol w="3616650"/>
                <a:gridCol w="2919077"/>
              </a:tblGrid>
              <a:tr h="317102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Assets within the Parks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3341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Playgrounds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 Furnishings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18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Landscaping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Fences and Walls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635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Above-Ground Storm Water Devices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Pedestrian Paving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88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Playing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Fields</a:t>
                      </a:r>
                      <a:endParaRPr lang="en-US" sz="18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Parking Lots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830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Outdoor Courts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 Roads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44854" y="6492123"/>
            <a:ext cx="2706463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Cypress Canyon Neighborhood Park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4670" y="6502246"/>
            <a:ext cx="2001862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Clay Neighborhood Park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2052" y="6492122"/>
            <a:ext cx="2046773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Doyle Community Park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8105" y="145852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7" y="4655738"/>
            <a:ext cx="2511251" cy="188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231" y="4637273"/>
            <a:ext cx="2511251" cy="188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574" y="4618807"/>
            <a:ext cx="2511251" cy="1883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682" y="1594465"/>
            <a:ext cx="6748940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Methodology: Define Reliability Levels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16432"/>
              </p:ext>
            </p:extLst>
          </p:nvPr>
        </p:nvGraphicFramePr>
        <p:xfrm>
          <a:off x="542583" y="2120656"/>
          <a:ext cx="8443539" cy="2399234"/>
        </p:xfrm>
        <a:graphic>
          <a:graphicData uri="http://schemas.openxmlformats.org/drawingml/2006/table">
            <a:tbl>
              <a:tblPr firstRow="1" firstCol="1" bandRow="1"/>
              <a:tblGrid>
                <a:gridCol w="3046040"/>
                <a:gridCol w="2756939"/>
                <a:gridCol w="2640560"/>
              </a:tblGrid>
              <a:tr h="292494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Reliability Levels by Park Subsystem</a:t>
                      </a:r>
                    </a:p>
                  </a:txBody>
                  <a:tcPr marL="9617" marR="9617" marT="9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</a:tr>
              <a:tr h="5751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Level 1 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Operations Impacts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Level 2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Deterioration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Level 3 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Appearance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204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Playgrounds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Parking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Lots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Landscaping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40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Athletic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Fields</a:t>
                      </a:r>
                      <a:endParaRPr lang="en-US" sz="18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Roads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Furnishings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7517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Pedestrian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Walkways</a:t>
                      </a:r>
                      <a:endParaRPr lang="en-US" sz="18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Above-Ground       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   Stormwater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Devices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Fences and Walls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4026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Outdoor Courts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Signage</a:t>
                      </a:r>
                      <a:endParaRPr lang="en-US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32397" y="6192075"/>
            <a:ext cx="1834856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Grant Hill   Neighborhood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088" y="6155342"/>
            <a:ext cx="1667409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Emerald Hills Neighborhood Park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9076" y="6192075"/>
            <a:ext cx="2133111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 err="1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Jerabek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Neighborhood Park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8105" y="172586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50" y="4813436"/>
            <a:ext cx="1846508" cy="1384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093" y="4813436"/>
            <a:ext cx="1846508" cy="1384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89" y="4828281"/>
            <a:ext cx="1846508" cy="1384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055" y="4836699"/>
            <a:ext cx="1846508" cy="13848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82187" y="6177320"/>
            <a:ext cx="2133111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Mountain </a:t>
            </a:r>
            <a:r>
              <a:rPr lang="en-US" sz="1414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View</a:t>
            </a:r>
          </a:p>
          <a:p>
            <a:pPr algn="ctr"/>
            <a:r>
              <a:rPr lang="en-US" sz="1414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Neighborhood 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2" y="1595329"/>
            <a:ext cx="8543602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Summary of PCI’s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38107" y="141709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699" y="1084792"/>
            <a:ext cx="5853856" cy="55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84575"/>
              </p:ext>
            </p:extLst>
          </p:nvPr>
        </p:nvGraphicFramePr>
        <p:xfrm>
          <a:off x="544603" y="2030001"/>
          <a:ext cx="8344347" cy="412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420"/>
                <a:gridCol w="1238796"/>
                <a:gridCol w="1121929"/>
                <a:gridCol w="1998436"/>
                <a:gridCol w="1423766"/>
              </a:tblGrid>
              <a:tr h="7482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Park Type</a:t>
                      </a:r>
                    </a:p>
                    <a:p>
                      <a:pPr algn="l"/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2325" marR="92325" marT="46163" marB="46163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No.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Parks Assessed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Acres Assessed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Number of Parks in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Each Rating Category</a:t>
                      </a: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AVG. PCI</a:t>
                      </a: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  <a:tr h="8449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Regional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Parks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2325" marR="92325" marT="46163" marB="46163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2325" marR="92325" marT="46163" marB="46163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92325" marR="92325" marT="46163" marB="46163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1 - Good</a:t>
                      </a:r>
                    </a:p>
                  </a:txBody>
                  <a:tcPr marL="92325" marR="92325" marT="46163" marB="46163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5: Good</a:t>
                      </a:r>
                    </a:p>
                  </a:txBody>
                  <a:tcPr marL="92325" marR="92325" marT="46163" marB="46163" anchor="ctr">
                    <a:solidFill>
                      <a:srgbClr val="F8FEBA"/>
                    </a:solidFill>
                  </a:tcPr>
                </a:tc>
              </a:tr>
              <a:tr h="8449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 Community Parks</a:t>
                      </a: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586</a:t>
                      </a:r>
                      <a:endParaRPr lang="en-US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28 - Good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8 - Fair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 – Poor</a:t>
                      </a: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</a:tr>
              <a:tr h="8449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Neighborhood &amp; Mini Parks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19 - Good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4 - Fair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– Poor</a:t>
                      </a: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21: Fair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</a:tr>
              <a:tr h="8449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Total Number of Parks Assessed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1,252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48 - Good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12 - Fair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16 - Poor</a:t>
                      </a: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16: Good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12269"/>
              </p:ext>
            </p:extLst>
          </p:nvPr>
        </p:nvGraphicFramePr>
        <p:xfrm>
          <a:off x="539240" y="2156159"/>
          <a:ext cx="8706703" cy="200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129"/>
                <a:gridCol w="908106"/>
                <a:gridCol w="1031897"/>
                <a:gridCol w="1870337"/>
                <a:gridCol w="1451117"/>
                <a:gridCol w="1451117"/>
              </a:tblGrid>
              <a:tr h="440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Asset Function</a:t>
                      </a: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No.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Parks Assessed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Acres  Assessed</a:t>
                      </a: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Reliability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Level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 </a:t>
                      </a:r>
                      <a:endParaRPr lang="en-US" sz="1400" b="0" i="0" u="none" strike="noStrik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Operations Impacts*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Level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Deterioration*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Level 3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Appearance*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Regional Parks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416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$4.8M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$6.9M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$46K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Community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Parks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586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$53.7M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$18.3M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$4.3M</a:t>
                      </a:r>
                      <a:endParaRPr lang="en-US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40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Neighborhood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and Mini Parks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$27.3M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$4.2M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$2.0M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1,252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$85.8M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$29.4M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$6.3M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0" y="1595329"/>
            <a:ext cx="8706703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Backlog by Reliability Level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339272"/>
              </p:ext>
            </p:extLst>
          </p:nvPr>
        </p:nvGraphicFramePr>
        <p:xfrm>
          <a:off x="3793645" y="4545627"/>
          <a:ext cx="5041042" cy="220844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srgbClr val="1F497D">
                      <a:lumMod val="50000"/>
                    </a:srgbClr>
                  </a:innerShdw>
                </a:effectLst>
              </a:tblPr>
              <a:tblGrid>
                <a:gridCol w="850271"/>
                <a:gridCol w="1445962"/>
                <a:gridCol w="1447263"/>
                <a:gridCol w="1297546"/>
              </a:tblGrid>
              <a:tr h="47822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Reliability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Level </a:t>
                      </a:r>
                    </a:p>
                    <a:p>
                      <a:pPr algn="ctr" fontAlgn="b"/>
                      <a:r>
                        <a:rPr lang="en-US" sz="20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Subsystems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Playgrounds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Parking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Lots</a:t>
                      </a:r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Landscaping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28373"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Athletic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Fields</a:t>
                      </a:r>
                      <a:endParaRPr lang="en-US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Roads</a:t>
                      </a:r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Furnishings</a:t>
                      </a:r>
                      <a:endParaRPr lang="en-US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01490"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Pedestrian Walkways</a:t>
                      </a:r>
                    </a:p>
                    <a:p>
                      <a:pPr algn="ctr" fontAlgn="b"/>
                      <a:endParaRPr lang="en-US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Above-Ground Stormwater</a:t>
                      </a:r>
                      <a:r>
                        <a:rPr lang="en-U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Devices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Fences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70473"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Outdoor Courts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Signage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4424" y="6577186"/>
            <a:ext cx="2719925" cy="31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Open Sans" panose="020B0606030504020204"/>
                <a:cs typeface="Arial"/>
              </a:rPr>
              <a:t> </a:t>
            </a:r>
            <a:r>
              <a:rPr lang="en-US" sz="1414" dirty="0" err="1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Southcrest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Community Park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38105" y="109580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3" y="4693757"/>
            <a:ext cx="2728658" cy="1901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071" y="4173687"/>
            <a:ext cx="8543705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 * Numbers reflect amounts to reach an overall PCI of 0. Necessary Reinvestment does not include capital renewal, improvements, expansion, or upgrades.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032" y="2128535"/>
            <a:ext cx="6748940" cy="385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PCI of 15 “Good” – All Parks – 76 Parks Assessed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8034" y="6416737"/>
            <a:ext cx="8400471" cy="594632"/>
          </a:xfrm>
          <a:prstGeom prst="rect">
            <a:avLst/>
          </a:prstGeom>
        </p:spPr>
        <p:txBody>
          <a:bodyPr vert="horz" lIns="92325" tIns="46163" rIns="92325" bIns="46163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1. Necessary Reinvestment does not include capital renewal, improvements, expansion, or upgrades.</a:t>
            </a:r>
          </a:p>
          <a:p>
            <a:pPr>
              <a:spcBef>
                <a:spcPct val="0"/>
              </a:spcBef>
              <a:defRPr/>
            </a:pPr>
            <a:endParaRPr lang="en-US" sz="1616" u="sng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en-US" sz="1616" u="sng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en-US" sz="1616" dirty="0">
                <a:solidFill>
                  <a:srgbClr val="1F497D"/>
                </a:solidFill>
                <a:latin typeface="Arial"/>
                <a:cs typeface="Arial"/>
              </a:rPr>
              <a:t>                      </a:t>
            </a:r>
          </a:p>
          <a:p>
            <a:pPr>
              <a:spcBef>
                <a:spcPct val="0"/>
              </a:spcBef>
              <a:defRPr/>
            </a:pPr>
            <a:endParaRPr lang="en-US" sz="1616" i="1" dirty="0">
              <a:solidFill>
                <a:srgbClr val="1F497D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en-US" sz="1616" i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30771" y="104558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053" y="2495280"/>
            <a:ext cx="8054428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522" indent="-288522" defTabSz="692452">
              <a:buFont typeface="Wingdings" panose="05000000000000000000" pitchFamily="2" charset="2"/>
              <a:buChar char="Ø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It is not Industry Best Management Practice for agencies to improve existing facilities to a $0 backlog.  Adopting an appropriate Service Level defines the acceptable backlog for the portfolio.</a:t>
            </a:r>
            <a:endParaRPr lang="en-US" sz="1616" dirty="0">
              <a:solidFill>
                <a:srgbClr val="ED7D31"/>
              </a:solidFill>
              <a:latin typeface="Arial Narrow" panose="020B060602020203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034" y="3073415"/>
            <a:ext cx="2680414" cy="309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4" dirty="0">
                <a:latin typeface="Arial Narrow" panose="020B0606020202030204" pitchFamily="34" charset="0"/>
              </a:rPr>
              <a:t>Note:  All numbers are in 2016 dollars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240" y="1595329"/>
            <a:ext cx="8706703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Proposed Service Level – PCI 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81702"/>
              </p:ext>
            </p:extLst>
          </p:nvPr>
        </p:nvGraphicFramePr>
        <p:xfrm>
          <a:off x="492196" y="3381693"/>
          <a:ext cx="8328649" cy="300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221"/>
                <a:gridCol w="829760"/>
                <a:gridCol w="841446"/>
                <a:gridCol w="888194"/>
                <a:gridCol w="876507"/>
                <a:gridCol w="2629521"/>
              </a:tblGrid>
              <a:tr h="99442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Asset Function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No. </a:t>
                      </a:r>
                      <a:endParaRPr lang="en-US" sz="1600" b="0" i="0" u="none" strike="noStrike" baseline="300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Parks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Assessed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Acres Assessed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Avg.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PCI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Goal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PCI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Necessary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Reinvestment to Obtain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a PCI of 15 for 76 Parks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Regional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416</a:t>
                      </a:r>
                      <a:endParaRPr lang="en-US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Community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586</a:t>
                      </a:r>
                      <a:endParaRPr lang="en-US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$13.1M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Neighborhood and Mini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21: Fair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$11.7M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for PCI of 15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1,252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16: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Good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baseline="300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    $24.8M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b="0" i="0" u="none" strike="noStrike" baseline="300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68118"/>
              </p:ext>
            </p:extLst>
          </p:nvPr>
        </p:nvGraphicFramePr>
        <p:xfrm>
          <a:off x="683683" y="2843833"/>
          <a:ext cx="8067044" cy="237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221"/>
                <a:gridCol w="1549842"/>
                <a:gridCol w="1180363"/>
                <a:gridCol w="1192050"/>
                <a:gridCol w="1881568"/>
              </a:tblGrid>
              <a:tr h="7482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Asset Function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No. of Buildings Assessed*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Avg.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PCI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Goal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PCI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Necessary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Investment to Obtain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FCI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of 15**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Regional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19: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15/20: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$79.2M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Community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$45.4M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Neighborhood and Mini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$1.7M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for PCI of 15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244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24: Fair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baseline="300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$126.3M</a:t>
                      </a:r>
                      <a:endParaRPr lang="en-US" sz="1600" b="0" i="0" u="none" strike="noStrike" baseline="300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38105" y="109580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prstClr val="white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prstClr val="white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303" y="5249503"/>
            <a:ext cx="8293814" cy="96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Necessary Reinvestment does not include capital renewal, improvements, expansion, or upgrades.</a:t>
            </a:r>
          </a:p>
          <a:p>
            <a:pPr defTabSz="692452"/>
            <a:endParaRPr lang="en-US" sz="1414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92452"/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  Number of Buildings Assessed refers to only the number of buildings on the same property as the 76 parks assessed.   </a:t>
            </a:r>
          </a:p>
          <a:p>
            <a:pPr defTabSz="692452"/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Numbers reflect only the buildings located on the same property as the 76 parks.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086" y="2100355"/>
            <a:ext cx="8464247" cy="83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522" indent="-288522" defTabSz="692452">
              <a:buFont typeface="Wingdings" panose="05000000000000000000" pitchFamily="2" charset="2"/>
              <a:buChar char="Ø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</a:rPr>
              <a:t>A separate assessment was performed on buildings throughout the City of San Diego</a:t>
            </a:r>
          </a:p>
          <a:p>
            <a:pPr marL="750157" lvl="1" indent="-288522" defTabSz="692452">
              <a:buFont typeface="Wingdings" panose="05000000000000000000" pitchFamily="2" charset="2"/>
              <a:buChar char="Ø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</a:rPr>
              <a:t>Building presentation: Previously reported. </a:t>
            </a:r>
          </a:p>
          <a:p>
            <a:pPr marL="288522" indent="-288522" defTabSz="692452">
              <a:buFontTx/>
              <a:buChar char="-"/>
            </a:pPr>
            <a:endParaRPr lang="en-US" sz="1616" dirty="0"/>
          </a:p>
        </p:txBody>
      </p:sp>
      <p:sp>
        <p:nvSpPr>
          <p:cNvPr id="10" name="TextBox 9"/>
          <p:cNvSpPr txBox="1"/>
          <p:nvPr/>
        </p:nvSpPr>
        <p:spPr>
          <a:xfrm>
            <a:off x="539240" y="1595329"/>
            <a:ext cx="8706703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Buildings Located at the </a:t>
            </a:r>
            <a:r>
              <a:rPr lang="en-US" sz="2120" dirty="0" err="1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FCI</a:t>
            </a: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15/20 for 76 Parks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38107" y="110217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prstClr val="white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prstClr val="white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474" y="2050474"/>
            <a:ext cx="8464247" cy="63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226" indent="-346226" defTabSz="692452">
              <a:buFont typeface="Wingdings" panose="05000000000000000000" pitchFamily="2" charset="2"/>
              <a:buChar char="Ø"/>
            </a:pPr>
            <a:r>
              <a:rPr lang="en-US" sz="1878" dirty="0">
                <a:solidFill>
                  <a:prstClr val="black"/>
                </a:solidFill>
                <a:latin typeface="Arial Narrow" panose="020B0606020202030204" pitchFamily="34" charset="0"/>
              </a:rPr>
              <a:t>Combined Park and Building Numbers for the 76 Parks</a:t>
            </a:r>
          </a:p>
          <a:p>
            <a:pPr marL="288522" indent="-288522" defTabSz="692452">
              <a:buFontTx/>
              <a:buChar char="-"/>
            </a:pPr>
            <a:endParaRPr lang="en-US" sz="1616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86" y="2415512"/>
            <a:ext cx="2680414" cy="309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</a:rPr>
              <a:t>Note:  All numbers are in 2016 dollars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487" y="5783285"/>
            <a:ext cx="8208530" cy="96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226" indent="-346226">
              <a:buFont typeface="+mj-lt"/>
              <a:buAutoNum type="arabicPeriod"/>
            </a:pPr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Necessary Reinvestment does not include capital renewal, improvements, expansion, or upgrades.</a:t>
            </a:r>
          </a:p>
          <a:p>
            <a:pPr marL="346226" indent="-346226">
              <a:buFont typeface="+mj-lt"/>
              <a:buAutoNum type="arabicPeriod"/>
            </a:pPr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 reflect only the buildings located on the same property as the 76 parks</a:t>
            </a:r>
          </a:p>
          <a:p>
            <a:pPr marL="346226" indent="-346226">
              <a:buFont typeface="+mj-lt"/>
              <a:buAutoNum type="arabicPeriod"/>
            </a:pPr>
            <a:r>
              <a:rPr lang="en-US" sz="1414" dirty="0" err="1">
                <a:solidFill>
                  <a:prstClr val="black"/>
                </a:solidFill>
                <a:latin typeface="Arial Narrow" panose="020B0606020202030204" pitchFamily="34" charset="0"/>
              </a:rPr>
              <a:t>FCI</a:t>
            </a:r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</a:rPr>
              <a:t>/PCI 15 applies to Public and Semi-Public categories</a:t>
            </a:r>
          </a:p>
          <a:p>
            <a:pPr marL="346226" indent="-346226">
              <a:buFont typeface="+mj-lt"/>
              <a:buAutoNum type="arabicPeriod"/>
            </a:pPr>
            <a:r>
              <a:rPr lang="en-US" sz="1414" dirty="0" err="1">
                <a:solidFill>
                  <a:prstClr val="black"/>
                </a:solidFill>
                <a:latin typeface="Arial Narrow" panose="020B0606020202030204" pitchFamily="34" charset="0"/>
              </a:rPr>
              <a:t>FCI</a:t>
            </a:r>
            <a:r>
              <a:rPr lang="en-US" sz="1414" dirty="0">
                <a:solidFill>
                  <a:prstClr val="black"/>
                </a:solidFill>
                <a:latin typeface="Arial Narrow" panose="020B0606020202030204" pitchFamily="34" charset="0"/>
              </a:rPr>
              <a:t>/PCI 20 applies to City offices and work-yards</a:t>
            </a:r>
            <a:endParaRPr lang="en-US" sz="1414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10" y="1595329"/>
            <a:ext cx="8706703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Results: Buildings &amp; Parks Combined </a:t>
            </a:r>
            <a:r>
              <a:rPr lang="en-US" sz="2120" dirty="0" err="1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FCI</a:t>
            </a: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/PCI 15 for 76 Parks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49726"/>
              </p:ext>
            </p:extLst>
          </p:nvPr>
        </p:nvGraphicFramePr>
        <p:xfrm>
          <a:off x="503473" y="2770054"/>
          <a:ext cx="8464248" cy="299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657"/>
                <a:gridCol w="1626153"/>
                <a:gridCol w="1238481"/>
                <a:gridCol w="1250744"/>
                <a:gridCol w="1974213"/>
              </a:tblGrid>
              <a:tr h="124062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Asset Function</a:t>
                      </a:r>
                    </a:p>
                  </a:txBody>
                  <a:tcPr marL="9617" marR="9617" marT="9617" marB="0" anchor="ctr" anchorCtr="1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Building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Reinvestment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For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FCI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15/20 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For 76 Parks*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 anchorCtr="1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Parks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: Reinvestment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For PCI 15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For 76 Parks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 anchorCtr="1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Goal </a:t>
                      </a:r>
                    </a:p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FCI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/PCI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 anchorCtr="1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Necessary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Reinvestment to Obtain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a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FCI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/PCI of 15/20</a:t>
                      </a: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For 76 Parks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 anchorCtr="1">
                    <a:solidFill>
                      <a:srgbClr val="17375E"/>
                    </a:solid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Regional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$79.2M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15/20: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$79.2M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F8FEBA"/>
                    </a:solidFill>
                  </a:tcPr>
                </a:tc>
              </a:tr>
              <a:tr h="3744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Community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$45.4M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$13.1M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$58.5M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B9CDE5"/>
                    </a:solidFill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Neighborhood and Mini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$1.7M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$11.7M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15: 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$13.4M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noFill/>
                  </a:tcPr>
                </a:tc>
              </a:tr>
              <a:tr h="5020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for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FCI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/PCI of 15/20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$126.3M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$24.8M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15/20 Good</a:t>
                      </a:r>
                      <a:endParaRPr lang="en-US" sz="1600" b="0" i="0" u="none" strike="noStrike" baseline="300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   $151.1M</a:t>
                      </a:r>
                      <a:endParaRPr lang="en-US" sz="1600" b="0" i="0" u="none" strike="noStrike" baseline="300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solidFill>
                      <a:srgbClr val="17375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0" y="1598465"/>
            <a:ext cx="6748940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Key Study Concepts &amp; Findings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832" y="2175666"/>
            <a:ext cx="6090694" cy="395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Service Level Changes Affect the Results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Lower PCI = Higher Costs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Small PCI changes can result in significant cost changes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Some park subsystems can have a significant affect on the overall PCI score.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 playground replacement in a mini park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Playground replacement and major parking lot repairs in a community park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Asset Management Plan needed to develop total costs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Approved Service Level needed to analyze and recommend maintain vs. rehab vs. replace decision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Maintain/rehab/replace schedule determines total cost</a:t>
            </a:r>
          </a:p>
          <a:p>
            <a:pPr marL="750157" lvl="1">
              <a:spcBef>
                <a:spcPct val="20000"/>
              </a:spcBef>
            </a:pPr>
            <a:endParaRPr lang="en-US" sz="16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9522" y="5697924"/>
            <a:ext cx="1876229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Rolling Hills Neighborhood Park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1662" y="3353345"/>
            <a:ext cx="2529598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Palm Ridge Neighborhood Park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38105" y="109580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732" y="4046189"/>
            <a:ext cx="2215809" cy="1661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732" y="1745265"/>
            <a:ext cx="2215809" cy="16618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0" y="1593385"/>
            <a:ext cx="6748940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Next Steps: Future Efforts and Updates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684" y="2170772"/>
            <a:ext cx="6547920" cy="266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Mission Bay Park  as well as 25 Other Parks to be Assessed in FY2017</a:t>
            </a:r>
          </a:p>
          <a:p>
            <a:pPr marL="923270" lvl="1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B050"/>
                </a:solidFill>
                <a:latin typeface="Arial Narrow" panose="020B0606020202030204" pitchFamily="34" charset="0"/>
                <a:cs typeface="Arial" pitchFamily="34" charset="0"/>
              </a:rPr>
              <a:t>Currently being assessed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Continue park assessments through FY2020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Expand assessments to joint use &amp; open space facilities &amp; Irrigation Systems after FY2020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Develop asset management plan to work with IAM San Diego and SAP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5844" y="3346782"/>
            <a:ext cx="2073332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San </a:t>
            </a:r>
            <a:r>
              <a:rPr lang="en-US" sz="1414" dirty="0" err="1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Ysidro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Community Park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1747" y="5922662"/>
            <a:ext cx="1953656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Memorial Community Park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38105" y="124802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826" y="1485238"/>
            <a:ext cx="2133501" cy="189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606" y="4036098"/>
            <a:ext cx="2187810" cy="19203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10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4114" y="3388804"/>
            <a:ext cx="2857162" cy="65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5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Questions?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779" y="4314091"/>
            <a:ext cx="1479740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Bay Terraces Community Park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38105" y="134701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6" y="1136314"/>
            <a:ext cx="1846508" cy="13848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66194" y="2463552"/>
            <a:ext cx="1760373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Westview Neighborhood Park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23" y="1124446"/>
            <a:ext cx="1846508" cy="13848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725181" y="2446396"/>
            <a:ext cx="184184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Ward Canyon Neighborhood Park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320" y="1136314"/>
            <a:ext cx="1846508" cy="138488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63315" y="2452190"/>
            <a:ext cx="184184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Rancho Bernardo Community Park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418" y="1137684"/>
            <a:ext cx="1846508" cy="13848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33764" y="2458622"/>
            <a:ext cx="184184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Adobe Bluffs Neighborhood Park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6" y="3008365"/>
            <a:ext cx="1846508" cy="1384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56" y="3008365"/>
            <a:ext cx="1846508" cy="13848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33761" y="4340404"/>
            <a:ext cx="184650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 err="1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Canyonside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    Community Park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6" y="4911605"/>
            <a:ext cx="1846508" cy="138488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6511" y="6231986"/>
            <a:ext cx="1479740" cy="5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Carmel Mountain Community Park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263" y="4911605"/>
            <a:ext cx="1857244" cy="138488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76252" y="6231983"/>
            <a:ext cx="184184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Open Sans" panose="020B0606030504020204"/>
                <a:cs typeface="Arial"/>
              </a:rPr>
              <a:t>  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North Park	 Community Park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24" y="4905550"/>
            <a:ext cx="1846508" cy="138488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862985" y="6232110"/>
            <a:ext cx="182998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Tecolote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Community Park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91" y="4911605"/>
            <a:ext cx="1846508" cy="138488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038425" y="6232236"/>
            <a:ext cx="184184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 err="1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Colina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Del Sol Community Park</a:t>
            </a:r>
          </a:p>
        </p:txBody>
      </p:sp>
    </p:spTree>
    <p:extLst>
      <p:ext uri="{BB962C8B-B14F-4D97-AF65-F5344CB8AC3E}">
        <p14:creationId xmlns:p14="http://schemas.microsoft.com/office/powerpoint/2010/main" val="28163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6" y="2085161"/>
            <a:ext cx="5465338" cy="2468340"/>
          </a:xfrm>
        </p:spPr>
        <p:txBody>
          <a:bodyPr>
            <a:normAutofit/>
          </a:bodyPr>
          <a:lstStyle/>
          <a:p>
            <a:pPr marL="461635" indent="-461635"/>
            <a:r>
              <a:rPr lang="en-US" sz="1817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Update</a:t>
            </a:r>
          </a:p>
          <a:p>
            <a:pPr marL="461635" indent="-461635"/>
            <a:r>
              <a:rPr lang="en-US" sz="1817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of Assessments</a:t>
            </a:r>
          </a:p>
          <a:p>
            <a:pPr marL="461635" indent="-461635"/>
            <a:r>
              <a:rPr lang="en-US" sz="1817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 (terms, groupings)</a:t>
            </a:r>
          </a:p>
          <a:p>
            <a:pPr marL="461635" indent="-461635"/>
            <a:r>
              <a:rPr lang="en-US" sz="1817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FY16 </a:t>
            </a:r>
            <a:r>
              <a:rPr lang="en-US" sz="1817" dirty="0" err="1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PCA</a:t>
            </a:r>
            <a:r>
              <a:rPr lang="en-US" sz="1817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Results</a:t>
            </a:r>
          </a:p>
          <a:p>
            <a:pPr marL="811067" lvl="1" indent="-349432">
              <a:buFont typeface="Wingdings" pitchFamily="2" charset="2"/>
              <a:buChar char="Ø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 Community, Neighborhood and Mini Parks</a:t>
            </a:r>
          </a:p>
          <a:p>
            <a:pPr marL="811067" lvl="1" indent="-349432">
              <a:buFont typeface="Wingdings" pitchFamily="2" charset="2"/>
              <a:buChar char="Ø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Balboa 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699" y="1084792"/>
            <a:ext cx="7039164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566" y="1595329"/>
            <a:ext cx="2169176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Introduction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8107" y="162782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1193" y="2120776"/>
            <a:ext cx="3220787" cy="7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635" indent="-461635" defTabSz="692452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Char char="•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Service Level</a:t>
            </a:r>
          </a:p>
          <a:p>
            <a:pPr marL="461635" indent="-461635" defTabSz="692452">
              <a:lnSpc>
                <a:spcPct val="90000"/>
              </a:lnSpc>
              <a:spcBef>
                <a:spcPts val="757"/>
              </a:spcBef>
              <a:buFont typeface="Arial" panose="020B0604020202020204" pitchFamily="34" charset="0"/>
              <a:buChar char="•"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29" y="4234639"/>
            <a:ext cx="2462011" cy="1846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33" y="4259358"/>
            <a:ext cx="2462011" cy="1846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743" y="4234877"/>
            <a:ext cx="2462011" cy="18465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6032" y="6081385"/>
            <a:ext cx="252959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San </a:t>
            </a:r>
            <a:r>
              <a:rPr lang="en-US" sz="1414" dirty="0" err="1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Ysidro</a:t>
            </a:r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Athletic Area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(Larsen Field)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2319" y="6117968"/>
            <a:ext cx="2529598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Kennedy Neighborhood Park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8876" y="6068698"/>
            <a:ext cx="237588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Old Trolley Barn        Neighborhood Park</a:t>
            </a:r>
          </a:p>
        </p:txBody>
      </p:sp>
    </p:spTree>
    <p:extLst>
      <p:ext uri="{BB962C8B-B14F-4D97-AF65-F5344CB8AC3E}">
        <p14:creationId xmlns:p14="http://schemas.microsoft.com/office/powerpoint/2010/main" val="4346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99" y="2036576"/>
            <a:ext cx="5151652" cy="4444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Developed Parks to Assess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249 parks equaling </a:t>
            </a:r>
          </a:p>
          <a:p>
            <a:pPr marL="346226" lvl="1" indent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2,675 assessed acres (developed areas</a:t>
            </a:r>
            <a:r>
              <a:rPr lang="en-US" sz="1616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1817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Consultant: Kitchell CEM</a:t>
            </a:r>
          </a:p>
          <a:p>
            <a:pPr marL="461635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FY 16 Assessments</a:t>
            </a:r>
          </a:p>
          <a:p>
            <a:pPr marL="1211791" lvl="1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76 Parks</a:t>
            </a:r>
          </a:p>
          <a:p>
            <a:pPr marL="1731131" lvl="2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1,252 acres assessed – 47%</a:t>
            </a:r>
          </a:p>
          <a:p>
            <a:pPr marL="1731131" lvl="2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111 playgrounds</a:t>
            </a:r>
          </a:p>
          <a:p>
            <a:pPr marL="1731131" lvl="2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 courts</a:t>
            </a:r>
          </a:p>
          <a:p>
            <a:pPr marL="1731131" lvl="2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98 acres of parking lots and park roads</a:t>
            </a:r>
          </a:p>
          <a:p>
            <a:pPr marL="1211791" lvl="1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Field data collected along with photo documentation </a:t>
            </a:r>
          </a:p>
          <a:p>
            <a:pPr marL="1211791" lvl="1" indent="-461635">
              <a:buFont typeface="Wingdings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As-Built drawings reviewed</a:t>
            </a:r>
          </a:p>
        </p:txBody>
      </p:sp>
      <p:sp>
        <p:nvSpPr>
          <p:cNvPr id="11" name="Text Box 5183563"/>
          <p:cNvSpPr txBox="1"/>
          <p:nvPr/>
        </p:nvSpPr>
        <p:spPr>
          <a:xfrm>
            <a:off x="6169032" y="6295552"/>
            <a:ext cx="1993692" cy="24865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6"/>
              </a:spcBef>
              <a:spcAft>
                <a:spcPts val="303"/>
              </a:spcAft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ea typeface="Cambria"/>
                <a:cs typeface="Times New Roman"/>
              </a:rPr>
              <a:t>Assessed Park Locations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8105" y="173449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266" y="6300256"/>
            <a:ext cx="230882" cy="230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699" y="1084792"/>
            <a:ext cx="5853856" cy="55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240" y="1595329"/>
            <a:ext cx="2169176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92" y="1084792"/>
            <a:ext cx="360836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93925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694" y="2013287"/>
            <a:ext cx="6535467" cy="433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Assessment of existing developed park assets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Detailed assessment of all above grade assets.</a:t>
            </a:r>
          </a:p>
          <a:p>
            <a:pPr marL="1673426" lvl="2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Park Roads, Parking Lots, Pedestrian Paving, Playgrounds, Playing Fields and Courts, Park Furnishings, Fences, Walls, Landscaping, Above-Ground Storm Drain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Cost projections for maintenance and capital renewal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GIS Mapping of park assets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Assessments do </a:t>
            </a:r>
            <a:r>
              <a:rPr lang="en-US" sz="2019" u="sng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not</a:t>
            </a: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 include</a:t>
            </a:r>
            <a:r>
              <a:rPr lang="en-US" sz="1878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Underground Assets and Electrical Systems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Irrigation</a:t>
            </a:r>
          </a:p>
          <a:p>
            <a:pPr marL="461635" indent="-461635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Park Amenity Assessment complementary with: 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Facility Condition Assessments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Stormwater Assessments</a:t>
            </a:r>
          </a:p>
          <a:p>
            <a:pPr marL="1211791" lvl="1" indent="-461635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Future Parks Master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2905" y="3566064"/>
            <a:ext cx="2529598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City Heights Community Park</a:t>
            </a:r>
            <a:endParaRPr lang="en-US" sz="1414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38105" y="173449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66" y="1686507"/>
            <a:ext cx="2506076" cy="1879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348" y="4047551"/>
            <a:ext cx="2511251" cy="1883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04667" y="5930991"/>
            <a:ext cx="2529598" cy="31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Lomita Neighborhood Park</a:t>
            </a:r>
            <a:endParaRPr lang="en-US" sz="1414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240" y="1595329"/>
            <a:ext cx="3138484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Scope of Assessments</a:t>
            </a:r>
          </a:p>
        </p:txBody>
      </p:sp>
    </p:spTree>
    <p:extLst>
      <p:ext uri="{BB962C8B-B14F-4D97-AF65-F5344CB8AC3E}">
        <p14:creationId xmlns:p14="http://schemas.microsoft.com/office/powerpoint/2010/main" val="40975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15" y="1982499"/>
            <a:ext cx="9208624" cy="3239821"/>
          </a:xfrm>
        </p:spPr>
        <p:txBody>
          <a:bodyPr>
            <a:normAutofit/>
          </a:bodyPr>
          <a:lstStyle/>
          <a:p>
            <a:pPr marL="0" indent="0" defTabSz="46163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019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PCI: Park Condition Index</a:t>
            </a:r>
          </a:p>
          <a:p>
            <a:pPr marL="639557" lvl="1" indent="-234023"/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Condition Range specified by City of San Diego (Consistent with the </a:t>
            </a:r>
            <a:r>
              <a:rPr lang="en-US" sz="1616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FCI</a:t>
            </a: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ranges for the Building Assessments)</a:t>
            </a:r>
          </a:p>
          <a:p>
            <a:pPr marL="639557" lvl="1" indent="-234023"/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Lower PCI - better condition, Higher PCI – poorer condition</a:t>
            </a:r>
          </a:p>
          <a:p>
            <a:pPr marL="639557" lvl="1" indent="-234023"/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Current Maintenance Backlog: The accumulation of subsystem deficiencies</a:t>
            </a:r>
          </a:p>
          <a:p>
            <a:pPr marL="639557" lvl="1" indent="-234023"/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Capital Replacement Backlog: The accumulation of subsystems that have reached the end of their useful life.</a:t>
            </a:r>
          </a:p>
          <a:p>
            <a:pPr marL="639557" lvl="1" indent="-234023"/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Plant Replacement Value (</a:t>
            </a:r>
            <a:r>
              <a:rPr lang="en-US" sz="1616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PRV</a:t>
            </a: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): cost to replace assessed assets in kind.</a:t>
            </a:r>
          </a:p>
          <a:p>
            <a:pPr marL="639557" lvl="1" indent="-234023"/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PCI =  </a:t>
            </a:r>
            <a:r>
              <a:rPr lang="en-US" sz="1616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Cost of Maintenance Backlog + Cost of Capital Backlog</a:t>
            </a: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   		 	           	</a:t>
            </a:r>
            <a:r>
              <a:rPr lang="en-US" sz="1616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Plant </a:t>
            </a: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Replacement Value (PRV)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02304"/>
              </p:ext>
            </p:extLst>
          </p:nvPr>
        </p:nvGraphicFramePr>
        <p:xfrm>
          <a:off x="1038107" y="4411929"/>
          <a:ext cx="7346035" cy="2287210"/>
        </p:xfrm>
        <a:graphic>
          <a:graphicData uri="http://schemas.openxmlformats.org/drawingml/2006/table">
            <a:tbl>
              <a:tblPr firstRow="1" firstCol="1" bandRow="1"/>
              <a:tblGrid>
                <a:gridCol w="1318366"/>
                <a:gridCol w="2006845"/>
                <a:gridCol w="4020824"/>
              </a:tblGrid>
              <a:tr h="482408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PCI Condition Ratings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Examples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1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Good</a:t>
                      </a: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0 - 20</a:t>
                      </a:r>
                      <a:endParaRPr 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   Nobel</a:t>
                      </a:r>
                      <a:r>
                        <a:rPr lang="en-US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Athletic Area (9)</a:t>
                      </a:r>
                      <a:endParaRPr lang="en-US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   MLK Community Park (8)</a:t>
                      </a: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38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Fair</a:t>
                      </a: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21 - 29</a:t>
                      </a:r>
                      <a:endParaRPr 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   South Clairemont Community Park (26)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   Dusty Rhodes Neighborhood Park (27)</a:t>
                      </a:r>
                      <a:endParaRPr 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Poor</a:t>
                      </a: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30 </a:t>
                      </a: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or </a:t>
                      </a: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Above</a:t>
                      </a:r>
                      <a:endParaRPr lang="en-US" sz="16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mbria"/>
                        <a:cs typeface="Times New Roman"/>
                      </a:endParaRP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   Allied Gardens</a:t>
                      </a:r>
                      <a:r>
                        <a:rPr lang="en-US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Community Park (32)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mbria"/>
                          <a:cs typeface="Times New Roman"/>
                        </a:rPr>
                        <a:t>    Keiller Neighborhood Park (36)</a:t>
                      </a:r>
                    </a:p>
                  </a:txBody>
                  <a:tcPr marL="69244" marR="6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038104" y="110019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699" y="1084792"/>
            <a:ext cx="5853856" cy="55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215" y="1543770"/>
            <a:ext cx="4835275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Methodology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5750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0" y="1595332"/>
            <a:ext cx="6748940" cy="10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 of </a:t>
            </a:r>
            <a:r>
              <a:rPr lang="en-US" sz="2120" u="sng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Good</a:t>
            </a: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Condition:</a:t>
            </a:r>
          </a:p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Martin Luther King Jr. Community Park</a:t>
            </a:r>
          </a:p>
          <a:p>
            <a:pPr marL="807861" lvl="1" indent="-346226" defTabSz="692452">
              <a:buFont typeface="Wingdings" panose="05000000000000000000" pitchFamily="2" charset="2"/>
              <a:buChar char="Ø"/>
            </a:pP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Council District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773" y="6219387"/>
            <a:ext cx="1846508" cy="309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Asphalt needs repairs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2990" y="6219387"/>
            <a:ext cx="177528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Pedestrian Paving needs repairs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05098" y="6219387"/>
            <a:ext cx="2155722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Playground in 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good condition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4632" y="6222794"/>
            <a:ext cx="184650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Landscaping in          good condition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8766" y="4295715"/>
            <a:ext cx="3272374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Martin Luther King Jr. Community Park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485" y="2736482"/>
            <a:ext cx="5381009" cy="2202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878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Good Condition – Minor Improvements Needed</a:t>
            </a:r>
            <a:endParaRPr lang="en-US" sz="2019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878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 </a:t>
            </a: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PCI 8</a:t>
            </a:r>
            <a:endParaRPr lang="en-US" sz="1878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 Major Systems affecting PCI:</a:t>
            </a:r>
          </a:p>
          <a:p>
            <a:pPr lvl="1" indent="293331">
              <a:spcBef>
                <a:spcPct val="0"/>
              </a:spcBef>
              <a:buFont typeface="Wingdings" pitchFamily="2" charset="2"/>
              <a:buChar char="Ø"/>
              <a:tabLst>
                <a:tab pos="748554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Parking lots – need repairs 	</a:t>
            </a:r>
          </a:p>
          <a:p>
            <a:pPr lvl="1" indent="293331">
              <a:spcBef>
                <a:spcPct val="0"/>
              </a:spcBef>
              <a:buFont typeface="Wingdings" pitchFamily="2" charset="2"/>
              <a:buChar char="Ø"/>
              <a:tabLst>
                <a:tab pos="748554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Pedestrian Paving – needs repairs</a:t>
            </a:r>
          </a:p>
          <a:p>
            <a:pPr lvl="1" indent="293331">
              <a:spcBef>
                <a:spcPct val="0"/>
              </a:spcBef>
              <a:buFont typeface="Wingdings" pitchFamily="2" charset="2"/>
              <a:buChar char="Ø"/>
              <a:tabLst>
                <a:tab pos="748554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Playground – good condition</a:t>
            </a:r>
          </a:p>
          <a:p>
            <a:pPr lvl="1" indent="293331">
              <a:spcBef>
                <a:spcPct val="0"/>
              </a:spcBef>
              <a:buFont typeface="Wingdings" pitchFamily="2" charset="2"/>
              <a:buChar char="Ø"/>
              <a:tabLst>
                <a:tab pos="748554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Landscaping – good condition</a:t>
            </a:r>
          </a:p>
          <a:p>
            <a:pPr lvl="1">
              <a:spcBef>
                <a:spcPct val="0"/>
              </a:spcBef>
              <a:tabLst>
                <a:tab pos="748554" algn="l"/>
              </a:tabLst>
              <a:defRPr/>
            </a:pPr>
            <a:endParaRPr lang="en-US" sz="1616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38105" y="173448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718" y="1116876"/>
            <a:ext cx="3294006" cy="3170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805" y="4892013"/>
            <a:ext cx="1846508" cy="1384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32" y="4892013"/>
            <a:ext cx="1846508" cy="1384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489" y="4892013"/>
            <a:ext cx="1846508" cy="1384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1" y="4892013"/>
            <a:ext cx="1846508" cy="1384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708" y="1600738"/>
            <a:ext cx="6748940" cy="10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 of </a:t>
            </a:r>
            <a:r>
              <a:rPr lang="en-US" sz="2120" u="sng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Fair</a:t>
            </a: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Condition:</a:t>
            </a:r>
          </a:p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 Jolla Community Park</a:t>
            </a:r>
          </a:p>
          <a:p>
            <a:pPr marL="807861" lvl="1" indent="-346226" defTabSz="692452">
              <a:buFont typeface="Wingdings" panose="05000000000000000000" pitchFamily="2" charset="2"/>
              <a:buChar char="Ø"/>
            </a:pP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Council District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072" y="6281985"/>
            <a:ext cx="209661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Playground surfacing 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in need of repairs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146" y="6281985"/>
            <a:ext cx="183893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Pedestrian paving   needs repair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8084" y="6281985"/>
            <a:ext cx="180102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Retaining wall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needs repairs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861" y="6281985"/>
            <a:ext cx="180102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Outdoor courts in 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good 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9822" y="4339746"/>
            <a:ext cx="2966086" cy="31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cs typeface="Arial"/>
              </a:rPr>
              <a:t>La Jolla Community Park</a:t>
            </a:r>
            <a:endParaRPr lang="en-US" sz="1414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120" y="2617100"/>
            <a:ext cx="4711183" cy="25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878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Fair Condition – Some Significant </a:t>
            </a:r>
            <a:r>
              <a:rPr lang="en-US" sz="1878" b="1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				           </a:t>
            </a:r>
            <a:r>
              <a:rPr lang="en-US" sz="1878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Repairs Needed</a:t>
            </a:r>
          </a:p>
          <a:p>
            <a:pPr marL="346226" indent="-346226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PCI 29</a:t>
            </a:r>
          </a:p>
          <a:p>
            <a:pPr marL="346226" indent="-346226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Major Systems affecting PCI: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Outdoor courts – good condition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Retaining Wall – need repairs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Playground – needs </a:t>
            </a:r>
            <a:r>
              <a:rPr lang="en-US" sz="1616" dirty="0" smtClean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replacement</a:t>
            </a:r>
            <a:endParaRPr lang="en-US" sz="1616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Pedestrian paving – needs repair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1878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38105" y="160498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917" y="1567738"/>
            <a:ext cx="3693016" cy="2769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39" y="4963949"/>
            <a:ext cx="1846508" cy="1384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16" y="4953365"/>
            <a:ext cx="1846508" cy="1384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61" y="4963949"/>
            <a:ext cx="1846508" cy="1384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079" y="4963949"/>
            <a:ext cx="1846508" cy="13848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8698" y="1084792"/>
            <a:ext cx="6763447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32" y="1595332"/>
            <a:ext cx="6748940" cy="107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 of </a:t>
            </a:r>
            <a:r>
              <a:rPr lang="en-US" sz="2120" u="sng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Poor</a:t>
            </a: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Condition:</a:t>
            </a:r>
          </a:p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Pacific Beach Community Park</a:t>
            </a:r>
          </a:p>
          <a:p>
            <a:pPr marL="807861" lvl="1" indent="-346226" defTabSz="692452">
              <a:buFont typeface="Wingdings" panose="05000000000000000000" pitchFamily="2" charset="2"/>
              <a:buChar char="Ø"/>
            </a:pPr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Council District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610" y="6207892"/>
            <a:ext cx="1997799" cy="71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Site Retaining Wall</a:t>
            </a:r>
          </a:p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needs repairs</a:t>
            </a:r>
          </a:p>
          <a:p>
            <a:r>
              <a:rPr lang="en-US" sz="121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6865" y="6206759"/>
            <a:ext cx="2155421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Asphalt needs replacement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1349" y="6221008"/>
            <a:ext cx="180953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Playground beyond useful life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1456" y="6207892"/>
            <a:ext cx="2179244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Landscaping needs repairs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6276344" y="3988952"/>
            <a:ext cx="2478597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Pacific Beach Community Park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701" y="2616881"/>
            <a:ext cx="5146213" cy="226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878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Poor</a:t>
            </a:r>
            <a:r>
              <a:rPr lang="en-US" sz="2019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sz="1878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Condition – Major Repairs Needed</a:t>
            </a:r>
            <a:endParaRPr lang="en-US" sz="2019" b="1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  <a:p>
            <a:pPr marL="288522" indent="-28852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PCI 36</a:t>
            </a:r>
          </a:p>
          <a:p>
            <a:pPr marL="288522" indent="-288522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78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Major Systems affecting PCI: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tabLst>
                <a:tab pos="811067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Playgrounds – needs replacement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tabLst>
                <a:tab pos="811067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Pedestrian Paving– needs major  		repairs/replacement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tabLst>
                <a:tab pos="811067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Landscaping – needs repairs</a:t>
            </a:r>
          </a:p>
          <a:p>
            <a:pPr lvl="1" indent="349432">
              <a:spcBef>
                <a:spcPct val="0"/>
              </a:spcBef>
              <a:buFont typeface="Wingdings" pitchFamily="2" charset="2"/>
              <a:buChar char="Ø"/>
              <a:tabLst>
                <a:tab pos="811067" algn="l"/>
              </a:tabLst>
              <a:defRPr/>
            </a:pPr>
            <a:r>
              <a:rPr lang="en-US" sz="1616" dirty="0">
                <a:solidFill>
                  <a:srgbClr val="002060"/>
                </a:solidFill>
                <a:latin typeface="Arial Narrow" panose="020B0606020202030204" pitchFamily="34" charset="0"/>
                <a:cs typeface="Arial"/>
              </a:rPr>
              <a:t>Retaining Wall -  needs repairs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38105" y="173448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009" y="1477695"/>
            <a:ext cx="3272432" cy="245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5" y="4870638"/>
            <a:ext cx="1846508" cy="1384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319" y="4861534"/>
            <a:ext cx="1846508" cy="1384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496" y="4870638"/>
            <a:ext cx="1846508" cy="1384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36" y="4870638"/>
            <a:ext cx="1846508" cy="13848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07" y="1280922"/>
            <a:ext cx="8378765" cy="328038"/>
          </a:xfrm>
        </p:spPr>
        <p:txBody>
          <a:bodyPr>
            <a:normAutofit fontScale="90000"/>
          </a:bodyPr>
          <a:lstStyle/>
          <a:p>
            <a:r>
              <a:rPr lang="en-US" sz="1893" dirty="0">
                <a:solidFill>
                  <a:schemeClr val="bg1"/>
                </a:solidFill>
                <a:latin typeface="Merriweather" panose="02060503050406030704" pitchFamily="18" charset="0"/>
              </a:rPr>
              <a:t>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40" y="1587866"/>
            <a:ext cx="6748940" cy="41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2120" dirty="0">
                <a:solidFill>
                  <a:srgbClr val="ED7D31"/>
                </a:solidFill>
                <a:latin typeface="Arial Narrow" panose="020B060602020203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Methodology: Group Parks by Function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8844"/>
              </p:ext>
            </p:extLst>
          </p:nvPr>
        </p:nvGraphicFramePr>
        <p:xfrm>
          <a:off x="745768" y="2241529"/>
          <a:ext cx="7997377" cy="2913562"/>
        </p:xfrm>
        <a:graphic>
          <a:graphicData uri="http://schemas.openxmlformats.org/drawingml/2006/table">
            <a:tbl>
              <a:tblPr firstRow="1" firstCol="1" bandRow="1"/>
              <a:tblGrid>
                <a:gridCol w="2101535"/>
                <a:gridCol w="2964131"/>
                <a:gridCol w="2931711"/>
              </a:tblGrid>
              <a:tr h="4491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Parks Types by Function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000" b="1" i="0" u="none" strike="noStrike" dirty="0">
                        <a:solidFill>
                          <a:srgbClr val="92D05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000" b="1" i="0" u="none" strike="noStrike" dirty="0">
                        <a:solidFill>
                          <a:srgbClr val="0182C7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</a:tr>
              <a:tr h="74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Regional Parks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Regional asset, tourist destination, special natural feature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Balboa Park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Mission Bay Park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Chicano Park</a:t>
                      </a: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Parks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Serve a population of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approx. 25,000 residents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Passive and active recreation, rec. centers, aquatic complex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69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Neighborhood Parks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Serve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 population of approx. 5,000 residents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Passive recreation, playgrounds,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picnic areas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Mini Parks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Serve residents within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½ mile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Playgrounds, picnic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areas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617" marR="9617" marT="9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038107" y="196036"/>
            <a:ext cx="3557496" cy="437383"/>
          </a:xfrm>
          <a:prstGeom prst="rect">
            <a:avLst/>
          </a:prstGeom>
        </p:spPr>
        <p:txBody>
          <a:bodyPr vert="horz" lIns="92325" tIns="46163" rIns="92325" bIns="4616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  <a:p>
            <a:r>
              <a:rPr lang="en-US" sz="1414" dirty="0">
                <a:solidFill>
                  <a:schemeClr val="bg1"/>
                </a:solidFill>
                <a:latin typeface="Merriweather" panose="02060503050406030704" pitchFamily="18" charset="0"/>
              </a:rPr>
              <a:t>Park and Recreation 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571" y="5177221"/>
            <a:ext cx="8113574" cy="30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4" dirty="0">
                <a:latin typeface="Arial Narrow" panose="020B0606020202030204" pitchFamily="34" charset="0"/>
              </a:rPr>
              <a:t>Note: Mission Bay Park &amp; 25 additional community and neighborhood parks are scheduled to be assessed in FY2017.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699" y="1084792"/>
            <a:ext cx="5853856" cy="55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2452"/>
            <a:r>
              <a:rPr lang="en-US" sz="3029" dirty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Amenity </a:t>
            </a:r>
            <a:r>
              <a:rPr lang="en-US" sz="3029" dirty="0" smtClean="0">
                <a:solidFill>
                  <a:prstClr val="black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Assessment</a:t>
            </a:r>
            <a:endParaRPr lang="en-US" sz="3029" dirty="0">
              <a:solidFill>
                <a:prstClr val="black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55572</TotalTime>
  <Words>1826</Words>
  <Application>Microsoft Office PowerPoint</Application>
  <PresentationFormat>Custom</PresentationFormat>
  <Paragraphs>497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Cambria</vt:lpstr>
      <vt:lpstr>Merriweather</vt:lpstr>
      <vt:lpstr>Open Sans</vt:lpstr>
      <vt:lpstr>Open Sans Semibold</vt:lpstr>
      <vt:lpstr>Times New Roman</vt:lpstr>
      <vt:lpstr>Wingdings</vt:lpstr>
      <vt:lpstr>1_Office Theme</vt:lpstr>
      <vt:lpstr>3_Office Theme</vt:lpstr>
      <vt:lpstr>Park Amenity Condition Assessment Fiscal Year 2016 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  <vt:lpstr>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Ellis</dc:creator>
  <cp:lastModifiedBy>Winter, Jim</cp:lastModifiedBy>
  <cp:revision>1283</cp:revision>
  <cp:lastPrinted>2017-03-16T16:26:44Z</cp:lastPrinted>
  <dcterms:created xsi:type="dcterms:W3CDTF">2012-01-31T17:07:12Z</dcterms:created>
  <dcterms:modified xsi:type="dcterms:W3CDTF">2017-05-03T17:12:06Z</dcterms:modified>
</cp:coreProperties>
</file>