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  <p:sldMasterId id="2147483674" r:id="rId5"/>
    <p:sldMasterId id="2147483680" r:id="rId6"/>
    <p:sldMasterId id="2147483668" r:id="rId7"/>
    <p:sldMasterId id="2147483745" r:id="rId8"/>
    <p:sldMasterId id="2147483752" r:id="rId9"/>
    <p:sldMasterId id="2147483756" r:id="rId10"/>
  </p:sldMasterIdLst>
  <p:notesMasterIdLst>
    <p:notesMasterId r:id="rId22"/>
  </p:notesMasterIdLst>
  <p:handoutMasterIdLst>
    <p:handoutMasterId r:id="rId23"/>
  </p:handoutMasterIdLst>
  <p:sldIdLst>
    <p:sldId id="316" r:id="rId11"/>
    <p:sldId id="382" r:id="rId12"/>
    <p:sldId id="2191" r:id="rId13"/>
    <p:sldId id="2189" r:id="rId14"/>
    <p:sldId id="2183" r:id="rId15"/>
    <p:sldId id="2192" r:id="rId16"/>
    <p:sldId id="2196" r:id="rId17"/>
    <p:sldId id="2198" r:id="rId18"/>
    <p:sldId id="2193" r:id="rId19"/>
    <p:sldId id="2195" r:id="rId20"/>
    <p:sldId id="2197" r:id="rId21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4128">
          <p15:clr>
            <a:srgbClr val="A4A3A4"/>
          </p15:clr>
        </p15:guide>
        <p15:guide id="3" orient="horz" pos="1428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1460">
          <p15:clr>
            <a:srgbClr val="A4A3A4"/>
          </p15:clr>
        </p15:guide>
        <p15:guide id="6" orient="horz" pos="29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  <p15:guide id="3" orient="horz" pos="2929">
          <p15:clr>
            <a:srgbClr val="A4A3A4"/>
          </p15:clr>
        </p15:guide>
        <p15:guide id="4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8F2F4"/>
    <a:srgbClr val="DAF5F6"/>
    <a:srgbClr val="65347A"/>
    <a:srgbClr val="00A9C5"/>
    <a:srgbClr val="36C0C8"/>
    <a:srgbClr val="288F94"/>
    <a:srgbClr val="00879E"/>
    <a:srgbClr val="FF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3" autoAdjust="0"/>
    <p:restoredTop sz="87192" autoAdjust="0"/>
  </p:normalViewPr>
  <p:slideViewPr>
    <p:cSldViewPr snapToGrid="0" snapToObjects="1">
      <p:cViewPr varScale="1">
        <p:scale>
          <a:sx n="99" d="100"/>
          <a:sy n="99" d="100"/>
        </p:scale>
        <p:origin x="1614" y="90"/>
      </p:cViewPr>
      <p:guideLst>
        <p:guide orient="horz"/>
        <p:guide orient="horz" pos="4128"/>
        <p:guide orient="horz" pos="1428"/>
        <p:guide pos="2880"/>
        <p:guide orient="horz" pos="1460"/>
        <p:guide orient="horz" pos="2942"/>
      </p:guideLst>
    </p:cSldViewPr>
  </p:slideViewPr>
  <p:outlineViewPr>
    <p:cViewPr>
      <p:scale>
        <a:sx n="33" d="100"/>
        <a:sy n="33" d="100"/>
      </p:scale>
      <p:origin x="0" y="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835" y="514"/>
      </p:cViewPr>
      <p:guideLst>
        <p:guide orient="horz" pos="2932"/>
        <p:guide pos="2212"/>
        <p:guide orient="horz" pos="292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592" cy="464980"/>
          </a:xfrm>
          <a:prstGeom prst="rect">
            <a:avLst/>
          </a:prstGeom>
        </p:spPr>
        <p:txBody>
          <a:bodyPr vert="horz" lIns="91124" tIns="45562" rIns="91124" bIns="455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42" y="2"/>
            <a:ext cx="2971592" cy="464980"/>
          </a:xfrm>
          <a:prstGeom prst="rect">
            <a:avLst/>
          </a:prstGeom>
        </p:spPr>
        <p:txBody>
          <a:bodyPr vert="horz" lIns="91124" tIns="45562" rIns="91124" bIns="45562" rtlCol="0"/>
          <a:lstStyle>
            <a:lvl1pPr algn="r">
              <a:defRPr sz="1200"/>
            </a:lvl1pPr>
          </a:lstStyle>
          <a:p>
            <a:fld id="{66C5D885-FB30-427A-8ABF-DF1586582F2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4"/>
            <a:ext cx="2971592" cy="464980"/>
          </a:xfrm>
          <a:prstGeom prst="rect">
            <a:avLst/>
          </a:prstGeom>
        </p:spPr>
        <p:txBody>
          <a:bodyPr vert="horz" lIns="91124" tIns="45562" rIns="91124" bIns="455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42" y="8829824"/>
            <a:ext cx="2971592" cy="464980"/>
          </a:xfrm>
          <a:prstGeom prst="rect">
            <a:avLst/>
          </a:prstGeom>
        </p:spPr>
        <p:txBody>
          <a:bodyPr vert="horz" lIns="91124" tIns="45562" rIns="91124" bIns="45562" rtlCol="0" anchor="b"/>
          <a:lstStyle>
            <a:lvl1pPr algn="r">
              <a:defRPr sz="1200"/>
            </a:lvl1pPr>
          </a:lstStyle>
          <a:p>
            <a:fld id="{994A9232-556C-4098-B2ED-BA78760B3E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0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64820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F02FC715-202B-AC41-8CAD-EA3D67F3A5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2" tIns="46086" rIns="92172" bIns="460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2"/>
            <a:ext cx="5486400" cy="4183380"/>
          </a:xfrm>
          <a:prstGeom prst="rect">
            <a:avLst/>
          </a:prstGeom>
        </p:spPr>
        <p:txBody>
          <a:bodyPr vert="horz" lIns="92172" tIns="46086" rIns="92172" bIns="460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6"/>
            <a:ext cx="2971800" cy="464820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74B60785-9338-114B-891F-4D52A71C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7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2217">
              <a:defRPr/>
            </a:pPr>
            <a:r>
              <a:rPr lang="en-US" sz="1000" b="1" dirty="0"/>
              <a:t>Christy Patch: </a:t>
            </a:r>
          </a:p>
          <a:p>
            <a:pPr defTabSz="452217">
              <a:defRPr/>
            </a:pPr>
            <a:endParaRPr lang="en-US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afternoon, I am the coordinator of Age Well San Diego, the County’s initiative to make our communities better places for people of all ages to live healthy, safe, and thrive.  </a:t>
            </a:r>
          </a:p>
          <a:p>
            <a:pPr marL="339162" indent="-339162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989"/>
              </a:spcAf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2217">
              <a:lnSpc>
                <a:spcPct val="115000"/>
              </a:lnSpc>
              <a:spcAft>
                <a:spcPts val="989"/>
              </a:spcAft>
              <a:defRPr/>
            </a:pPr>
            <a:r>
              <a:rPr lang="en-US" sz="1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(CLICK)</a:t>
            </a:r>
          </a:p>
          <a:p>
            <a:pPr>
              <a:lnSpc>
                <a:spcPct val="115000"/>
              </a:lnSpc>
              <a:spcAft>
                <a:spcPts val="989"/>
              </a:spcAf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dirty="0"/>
          </a:p>
          <a:p>
            <a:pPr lvl="0"/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995" indent="-168995" defTabSz="450653">
              <a:buFont typeface="Arial" panose="020B0604020202020204" pitchFamily="34" charset="0"/>
              <a:buChar char="•"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0653"/>
            <a:endParaRPr lang="en-US" sz="1000" dirty="0"/>
          </a:p>
          <a:p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6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20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989"/>
              </a:spcAf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dirty="0"/>
          </a:p>
          <a:p>
            <a:pPr lvl="0"/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8995" indent="-168995" defTabSz="450653">
              <a:buFont typeface="Arial" panose="020B0604020202020204" pitchFamily="34" charset="0"/>
              <a:buChar char="•"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0653"/>
            <a:endParaRPr lang="en-US" sz="1000" dirty="0"/>
          </a:p>
          <a:p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60785-9338-114B-891F-4D52A71C2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45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6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8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Older adult and disability service providers webpage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6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69581" indent="-169581">
              <a:buFont typeface="Arial" panose="020B0604020202020204" pitchFamily="34" charset="0"/>
              <a:buChar char="•"/>
            </a:pPr>
            <a:r>
              <a:rPr lang="en-US" dirty="0"/>
              <a:t>Lists transportation services in San Diego county</a:t>
            </a:r>
          </a:p>
          <a:p>
            <a:pPr marL="169581" indent="-169581">
              <a:buFont typeface="Arial" panose="020B0604020202020204" pitchFamily="34" charset="0"/>
              <a:buChar char="•"/>
            </a:pPr>
            <a:r>
              <a:rPr lang="en-US" dirty="0"/>
              <a:t>Guide to smart phone apps like Uber and Lyft</a:t>
            </a:r>
          </a:p>
          <a:p>
            <a:pPr marL="169581" indent="-169581">
              <a:buFont typeface="Arial" panose="020B0604020202020204" pitchFamily="34" charset="0"/>
              <a:buChar char="•"/>
            </a:pPr>
            <a:r>
              <a:rPr lang="en-US" dirty="0"/>
              <a:t>Glossary of transportation terms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60785-9338-114B-891F-4D52A71C2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3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58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C-MIST:  Framework for emergency planning and management. C-MIST helps everybody speak the same language. This approach is based on a “Functional Needs Framework”. It identifies people’s actual needs during an emergency rather than labeling them as “special needs”.  Communication, Medical, Independence, Services/Support, Transportation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needs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resources exist for those who can afford food but fear going to store; or group home staff who have to buy a lot of food frequently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Prepared meals harder than deliveries of food boxes for qualifying individuals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PPE: requests for masks and hand sanitizer (for caregivers and clients).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necessities:  toilet paper, hand soap, diapers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Guidance on social distancing when things open up: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safely use transportation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questions from providers for individuals with developmental disabilities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Fear of having caregivers come into home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Concerns about abuse if no respite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Fear of leaving home:  applies to education about transportation, fear of going to store.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Non-emergency medical issues that aren’t being addressed  – toothaches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Communication:  A lot of resources for older adults but fewer for people with disabilities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Appreciative of County websites, including Live Well at Home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Varying degree of awareness of County resources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are calling clients and have systems in place to make calls (SDRC, Vets); most have internal systems for sharing information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hardship: best resources for individuals who lost jobs due to COVID-19; Cal Fresh as longer-term solution for food needs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happens if my caregiver/personal care attendant gets sick?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30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C-MIST:  Framework for emergency planning and management. C-MIST helps everybody speak the same language. This approach is based on a “Functional Needs Framework”. It identifies people’s actual needs during an emergency rather than labeling them as “special needs”.  Communication, Medical, Independence, Services/Support, Transportation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needs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resources exist for those who can afford food but fear going to store; or group home staff who have to buy a lot of food frequently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Prepared meals harder than deliveries of food boxes for qualifying individuals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PPE: requests for masks and hand sanitizer (for caregivers and clients).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necessities:  toilet paper, hand soap, diapers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Guidance on social distancing when things open up: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safely use transportation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questions from providers for individuals with developmental disabilities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Fear of having caregivers come into home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Concerns about abuse if no respite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Fear of leaving home:  applies to education about transportation, fear of going to store.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Non-emergency medical issues that aren’t being addressed  – toothaches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Communication:  A lot of resources for older adults but fewer for people with disabilities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Appreciative of County websites, including Live Well at Home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Varying degree of awareness of County resources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are calling clients and have systems in place to make calls (SDRC, Vets); most have internal systems for sharing information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hardship: best resources for individuals who lost jobs due to COVID-19; Cal Fresh as longer-term solution for food needs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happens if my caregiver/personal care attendant gets sick?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3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0785-9338-114B-891F-4D52A71C2C7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1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1835" y="2130425"/>
            <a:ext cx="7772400" cy="1470025"/>
          </a:xfrm>
        </p:spPr>
        <p:txBody>
          <a:bodyPr/>
          <a:lstStyle>
            <a:lvl1pPr algn="ctr">
              <a:lnSpc>
                <a:spcPct val="90000"/>
              </a:lnSpc>
              <a:defRPr sz="4200" cap="all" spc="100">
                <a:latin typeface="+mj-lt"/>
                <a:cs typeface="Avenir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7635" y="3840845"/>
            <a:ext cx="6400800" cy="12754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b="0" i="1" cap="none" spc="80">
                <a:solidFill>
                  <a:schemeClr val="bg1"/>
                </a:solidFill>
                <a:latin typeface="+mn-lt"/>
                <a:cs typeface="Avenir Medium Obliq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4246" y="6528699"/>
            <a:ext cx="2133600" cy="365125"/>
          </a:xfrm>
        </p:spPr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9472" y="6528699"/>
            <a:ext cx="2133600" cy="365125"/>
          </a:xfrm>
        </p:spPr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340285" y="3627663"/>
            <a:ext cx="46355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340285" y="3627663"/>
            <a:ext cx="46355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42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>
              <a:buFontTx/>
              <a:buNone/>
              <a:defRPr sz="2400" cap="all">
                <a:solidFill>
                  <a:schemeClr val="tx1"/>
                </a:solidFill>
              </a:defRPr>
            </a:lvl1pPr>
            <a:lvl2pPr marL="344487" indent="0">
              <a:buFontTx/>
              <a:buNone/>
              <a:defRPr sz="240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688975" indent="0">
              <a:buFontTx/>
              <a:buNone/>
              <a:defRPr sz="2400"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025525" indent="0">
              <a:buFontTx/>
              <a:buNone/>
              <a:defRPr sz="2400"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370013" indent="0">
              <a:buFontTx/>
              <a:buNone/>
              <a:defRPr sz="2400"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4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39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45556" y="1260930"/>
            <a:ext cx="7041242" cy="47171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sz="1800" cap="all">
                <a:solidFill>
                  <a:schemeClr val="accent3"/>
                </a:solidFill>
                <a:latin typeface="+mn-lt"/>
              </a:defRPr>
            </a:lvl1pPr>
            <a:lvl2pPr marL="344487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2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Clr>
                <a:schemeClr val="tx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51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9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5/7/2020</a:t>
            </a:fld>
            <a:endParaRPr lang="en-US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>
              <a:buFontTx/>
              <a:buNone/>
              <a:defRPr sz="2400" cap="all">
                <a:solidFill>
                  <a:schemeClr val="accent2"/>
                </a:solidFill>
              </a:defRPr>
            </a:lvl1pPr>
            <a:lvl2pPr marL="344487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3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076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5/7/2020</a:t>
            </a:fld>
            <a:endParaRPr lang="en-US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43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5/7/2020</a:t>
            </a:fld>
            <a:endParaRPr lang="en-US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0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>
              <a:defRPr sz="2400" cap="all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913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5/7/2020</a:t>
            </a:fld>
            <a:endParaRPr lang="en-US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9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999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0631-96F0-DF4D-944D-DD201D99774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2A45-9046-054B-BC8F-B2A89AF7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81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45556" y="1260930"/>
            <a:ext cx="7041242" cy="47171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sz="1800" cap="all">
                <a:solidFill>
                  <a:schemeClr val="accent3"/>
                </a:solidFill>
                <a:latin typeface="+mn-lt"/>
              </a:defRPr>
            </a:lvl1pPr>
            <a:lvl2pPr marL="344487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2" indent="0">
              <a:lnSpc>
                <a:spcPct val="100000"/>
              </a:lnSpc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Clr>
                <a:schemeClr val="tx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3362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71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1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056" y="1369786"/>
            <a:ext cx="7993741" cy="589641"/>
          </a:xfrm>
        </p:spPr>
        <p:txBody>
          <a:bodyPr>
            <a:noAutofit/>
          </a:bodyPr>
          <a:lstStyle>
            <a:lvl1pPr>
              <a:buFontTx/>
              <a:buNone/>
              <a:defRPr sz="2400" cap="all">
                <a:solidFill>
                  <a:schemeClr val="accent2"/>
                </a:solidFill>
                <a:latin typeface="+mn-lt"/>
              </a:defRPr>
            </a:lvl1pPr>
            <a:lvl2pPr marL="344487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68897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025525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370013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955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 b="0" i="0" baseline="0">
                <a:latin typeface="+mn-lt"/>
              </a:defRPr>
            </a:lvl1pPr>
            <a:lvl2pPr>
              <a:defRPr sz="1600" b="0" i="0" baseline="0">
                <a:latin typeface="+mn-lt"/>
              </a:defRPr>
            </a:lvl2pPr>
            <a:lvl3pPr>
              <a:defRPr sz="1600" b="0" i="0" baseline="0">
                <a:latin typeface="+mn-lt"/>
              </a:defRPr>
            </a:lvl3pPr>
            <a:lvl4pPr>
              <a:defRPr sz="1600" b="0" i="0" baseline="0">
                <a:latin typeface="+mn-lt"/>
              </a:defRPr>
            </a:lvl4pPr>
            <a:lvl5pPr>
              <a:defRPr sz="1600" b="0" i="0" baseline="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 b="0" i="0" baseline="0">
                <a:latin typeface="+mn-lt"/>
              </a:defRPr>
            </a:lvl1pPr>
            <a:lvl2pPr>
              <a:defRPr sz="1600" b="0" i="0" baseline="0">
                <a:latin typeface="+mn-lt"/>
              </a:defRPr>
            </a:lvl2pPr>
            <a:lvl3pPr>
              <a:defRPr sz="1600" b="0" i="0" baseline="0">
                <a:latin typeface="+mn-lt"/>
              </a:defRPr>
            </a:lvl3pPr>
            <a:lvl4pPr>
              <a:defRPr sz="1600" b="0" i="0" baseline="0">
                <a:latin typeface="+mn-lt"/>
              </a:defRPr>
            </a:lvl4pPr>
            <a:lvl5pPr>
              <a:defRPr sz="1600" b="0" i="0" baseline="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84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69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9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600" b="0" i="0"/>
            </a:lvl2pPr>
            <a:lvl3pPr>
              <a:defRPr sz="16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1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5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79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 b="0" i="0" baseline="0">
                <a:latin typeface="+mn-lt"/>
              </a:defRPr>
            </a:lvl1pPr>
            <a:lvl2pPr>
              <a:defRPr sz="1600" b="0" i="0" baseline="0">
                <a:latin typeface="+mn-lt"/>
              </a:defRPr>
            </a:lvl2pPr>
            <a:lvl3pPr>
              <a:defRPr sz="1600" b="0" i="0" baseline="0">
                <a:latin typeface="+mn-lt"/>
              </a:defRPr>
            </a:lvl3pPr>
            <a:lvl4pPr>
              <a:defRPr sz="1600" b="0" i="0" baseline="0">
                <a:latin typeface="+mn-lt"/>
              </a:defRPr>
            </a:lvl4pPr>
            <a:lvl5pPr>
              <a:defRPr sz="1600" b="0" i="0" baseline="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bIns="91440" anchor="b"/>
          <a:lstStyle>
            <a:lvl1pPr marL="0" indent="0">
              <a:lnSpc>
                <a:spcPct val="100000"/>
              </a:lnSpc>
              <a:buNone/>
              <a:defRPr sz="1600" b="0" i="0" cap="all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 b="0" i="0" baseline="0">
                <a:latin typeface="+mn-lt"/>
              </a:defRPr>
            </a:lvl1pPr>
            <a:lvl2pPr>
              <a:defRPr sz="1600" b="0" i="0" baseline="0">
                <a:latin typeface="+mn-lt"/>
              </a:defRPr>
            </a:lvl2pPr>
            <a:lvl3pPr>
              <a:defRPr sz="1600" b="0" i="0" baseline="0">
                <a:latin typeface="+mn-lt"/>
              </a:defRPr>
            </a:lvl3pPr>
            <a:lvl4pPr>
              <a:defRPr sz="1600" b="0" i="0" baseline="0">
                <a:latin typeface="+mn-lt"/>
              </a:defRPr>
            </a:lvl4pPr>
            <a:lvl5pPr>
              <a:defRPr sz="1600" b="0" i="0" baseline="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3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9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4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57" y="269002"/>
            <a:ext cx="5326743" cy="741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56" y="1959427"/>
            <a:ext cx="7993743" cy="431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57" y="6356350"/>
            <a:ext cx="2133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 cap="all">
          <a:solidFill>
            <a:schemeClr val="bg1"/>
          </a:solidFill>
          <a:latin typeface="+mj-lt"/>
          <a:ea typeface="+mj-ea"/>
          <a:cs typeface="Avenir Medium"/>
        </a:defRPr>
      </a:lvl1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1031875" indent="-34290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56" y="169221"/>
            <a:ext cx="5715000" cy="741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56" y="1959427"/>
            <a:ext cx="7993743" cy="431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57" y="6356350"/>
            <a:ext cx="2133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 cap="all">
          <a:solidFill>
            <a:schemeClr val="bg1"/>
          </a:solidFill>
          <a:latin typeface="+mj-lt"/>
          <a:ea typeface="+mj-ea"/>
          <a:cs typeface="Avenir Medium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Avenir Light"/>
          <a:ea typeface="+mn-ea"/>
          <a:cs typeface="+mn-cs"/>
        </a:defRPr>
      </a:lvl1pPr>
      <a:lvl2pPr marL="571500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tabLst/>
        <a:defRPr sz="1600" kern="1200" cap="none" baseline="0">
          <a:solidFill>
            <a:schemeClr val="tx1"/>
          </a:solidFill>
          <a:latin typeface="Avenir Ligh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Avenir Ligh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Avenir Light"/>
          <a:ea typeface="+mn-ea"/>
          <a:cs typeface="+mn-cs"/>
        </a:defRPr>
      </a:lvl4pPr>
      <a:lvl5pPr marL="1597025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Avenir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57" y="269002"/>
            <a:ext cx="4831443" cy="741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56" y="1959427"/>
            <a:ext cx="7993743" cy="431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57" y="6356350"/>
            <a:ext cx="2133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8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bg1"/>
          </a:solidFill>
          <a:latin typeface="+mj-lt"/>
          <a:ea typeface="+mj-ea"/>
          <a:cs typeface="Avenir Medium"/>
        </a:defRPr>
      </a:lvl1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tabLst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557" y="269002"/>
            <a:ext cx="7041240" cy="7413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556" y="1732643"/>
            <a:ext cx="7041241" cy="4254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555" y="6356350"/>
            <a:ext cx="1710874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accent1"/>
          </a:solidFill>
          <a:latin typeface="+mj-lt"/>
          <a:ea typeface="+mj-ea"/>
          <a:cs typeface="Avenir Medium"/>
        </a:defRPr>
      </a:lvl1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2860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57" y="169221"/>
            <a:ext cx="5715000" cy="741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56" y="1959427"/>
            <a:ext cx="7993743" cy="431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57" y="6356350"/>
            <a:ext cx="2133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5/7/2020</a:t>
            </a:fld>
            <a:endParaRPr lang="en-US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 cap="all">
          <a:solidFill>
            <a:schemeClr val="bg1"/>
          </a:solidFill>
          <a:latin typeface="+mj-lt"/>
          <a:ea typeface="+mj-ea"/>
          <a:cs typeface="Avenir Medium"/>
        </a:defRPr>
      </a:lvl1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tabLst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557" y="269002"/>
            <a:ext cx="7041240" cy="7413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556" y="1732643"/>
            <a:ext cx="7041241" cy="4254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555" y="6356350"/>
            <a:ext cx="1710874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accent1"/>
          </a:solidFill>
          <a:latin typeface="+mj-lt"/>
          <a:ea typeface="+mj-ea"/>
          <a:cs typeface="Avenir Medium"/>
        </a:defRPr>
      </a:lvl1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2860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56" y="169221"/>
            <a:ext cx="5715000" cy="7413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56" y="1959427"/>
            <a:ext cx="7993743" cy="431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57" y="6356350"/>
            <a:ext cx="2133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8AB2E955-1FCD-504A-A4D9-17915D55453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8142" y="6356350"/>
            <a:ext cx="1048655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venir Light"/>
              </a:defRPr>
            </a:lvl1pPr>
          </a:lstStyle>
          <a:p>
            <a:fld id="{CFBA6597-D7DA-DC49-90B6-6291F05CD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8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 cap="all">
          <a:solidFill>
            <a:schemeClr val="bg1"/>
          </a:solidFill>
          <a:latin typeface="+mj-lt"/>
          <a:ea typeface="+mj-ea"/>
          <a:cs typeface="Avenir Medium"/>
        </a:defRPr>
      </a:lvl1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>
            <a:lumMod val="75000"/>
          </a:schemeClr>
        </a:buClr>
        <a:buSzPct val="100000"/>
        <a:buFont typeface="Wingdings" panose="05000000000000000000" pitchFamily="2" charset="2"/>
        <a:buChar char="§"/>
        <a:defRPr sz="1600" kern="1200" cap="none" baseline="0">
          <a:solidFill>
            <a:schemeClr val="tx1"/>
          </a:solidFill>
          <a:latin typeface="Avenir Light"/>
          <a:ea typeface="+mn-ea"/>
          <a:cs typeface="+mn-cs"/>
        </a:defRPr>
      </a:lvl1pPr>
      <a:lvl2pPr marL="571500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charset="2"/>
        <a:buChar char="§"/>
        <a:tabLst/>
        <a:defRPr sz="1600" kern="1200" cap="none" baseline="0">
          <a:solidFill>
            <a:schemeClr val="tx1"/>
          </a:solidFill>
          <a:latin typeface="Avenir Light"/>
          <a:ea typeface="+mn-ea"/>
          <a:cs typeface="+mn-cs"/>
        </a:defRPr>
      </a:lvl2pPr>
      <a:lvl3pPr marL="915988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Avenir Light"/>
          <a:ea typeface="+mn-ea"/>
          <a:cs typeface="+mn-cs"/>
        </a:defRPr>
      </a:lvl3pPr>
      <a:lvl4pPr marL="1260475" indent="-2349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3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Avenir Light"/>
          <a:ea typeface="+mn-ea"/>
          <a:cs typeface="+mn-cs"/>
        </a:defRPr>
      </a:lvl4pPr>
      <a:lvl5pPr marL="1597025" indent="-227013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charset="2"/>
        <a:buChar char="§"/>
        <a:defRPr sz="1600" kern="1200" cap="none" baseline="0">
          <a:solidFill>
            <a:schemeClr val="tx1"/>
          </a:solidFill>
          <a:latin typeface="Avenir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a.patch@sdcounty.c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a.patch@sdcounty.c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1835" y="2161607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pc="310" dirty="0"/>
              <a:t>Access &amp; Functional needs </a:t>
            </a:r>
            <a:br>
              <a:rPr lang="en-US" sz="3200" b="1" spc="310" dirty="0"/>
            </a:br>
            <a:r>
              <a:rPr lang="en-US" sz="2400" b="1" cap="none" spc="310" dirty="0">
                <a:solidFill>
                  <a:prstClr val="white"/>
                </a:solidFill>
              </a:rPr>
              <a:t>Outreach &amp; Response Team</a:t>
            </a:r>
            <a:endParaRPr lang="en-US" sz="3200" b="1" spc="31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6057" y="3881601"/>
            <a:ext cx="6391887" cy="1532178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en-US" dirty="0"/>
              <a:t>Christy Patch, JD, PhD</a:t>
            </a:r>
          </a:p>
          <a:p>
            <a:pPr>
              <a:lnSpc>
                <a:spcPts val="2200"/>
              </a:lnSpc>
            </a:pPr>
            <a:r>
              <a:rPr lang="en-US" sz="1600" i="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christina.patch@sdcounty.ca.gov</a:t>
            </a:r>
            <a:endParaRPr lang="en-US" sz="1600" i="0" dirty="0">
              <a:solidFill>
                <a:schemeClr val="bg2"/>
              </a:solidFill>
            </a:endParaRPr>
          </a:p>
          <a:p>
            <a:pPr>
              <a:lnSpc>
                <a:spcPts val="2200"/>
              </a:lnSpc>
            </a:pPr>
            <a:r>
              <a:rPr lang="en-US" sz="1600" i="0" dirty="0"/>
              <a:t>County of San Diego, Health and Human Services Agency, Aging &amp; Independence Services </a:t>
            </a:r>
          </a:p>
        </p:txBody>
      </p:sp>
    </p:spTree>
    <p:extLst>
      <p:ext uri="{BB962C8B-B14F-4D97-AF65-F5344CB8AC3E}">
        <p14:creationId xmlns:p14="http://schemas.microsoft.com/office/powerpoint/2010/main" val="275254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A3C1-9C3E-4B06-A8C2-070E41A6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FAA49-522F-462C-B7ED-39D82999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71" y="1867965"/>
            <a:ext cx="7649728" cy="437317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More input needed to identify needs of people with hearing loss and people with vision loss</a:t>
            </a:r>
          </a:p>
          <a:p>
            <a:pPr>
              <a:lnSpc>
                <a:spcPct val="170000"/>
              </a:lnSpc>
            </a:pPr>
            <a:r>
              <a:rPr lang="en-US" sz="2800" dirty="0"/>
              <a:t>Developing FAQ Resource</a:t>
            </a:r>
          </a:p>
          <a:p>
            <a:pPr>
              <a:lnSpc>
                <a:spcPct val="170000"/>
              </a:lnSpc>
            </a:pPr>
            <a:r>
              <a:rPr lang="en-US" sz="2800" dirty="0"/>
              <a:t>Working with other County sectors</a:t>
            </a:r>
          </a:p>
          <a:p>
            <a:pPr>
              <a:lnSpc>
                <a:spcPct val="170000"/>
              </a:lnSpc>
            </a:pPr>
            <a:r>
              <a:rPr lang="en-US" sz="2800" dirty="0"/>
              <a:t>Revise Action Plan</a:t>
            </a:r>
          </a:p>
          <a:p>
            <a:pPr marL="0" indent="0" algn="ctr">
              <a:lnSpc>
                <a:spcPct val="170000"/>
              </a:lnSpc>
              <a:buNone/>
            </a:pPr>
            <a:endParaRPr lang="en-US" sz="28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37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1835" y="2161607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pc="310" dirty="0"/>
              <a:t>Access &amp; Functional needs </a:t>
            </a:r>
            <a:br>
              <a:rPr lang="en-US" sz="3200" b="1" spc="310" dirty="0"/>
            </a:br>
            <a:r>
              <a:rPr lang="en-US" sz="2400" b="1" cap="none" spc="310" dirty="0">
                <a:solidFill>
                  <a:prstClr val="white"/>
                </a:solidFill>
              </a:rPr>
              <a:t>Outreach &amp; Response Team</a:t>
            </a:r>
            <a:endParaRPr lang="en-US" sz="3200" b="1" spc="31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6057" y="3881601"/>
            <a:ext cx="6391887" cy="1532178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en-US" dirty="0"/>
              <a:t>Christy Patch, JD, PhD</a:t>
            </a:r>
          </a:p>
          <a:p>
            <a:pPr>
              <a:lnSpc>
                <a:spcPts val="2200"/>
              </a:lnSpc>
            </a:pPr>
            <a:r>
              <a:rPr lang="en-US" sz="1600" i="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christina.patch@sdcounty.ca.gov</a:t>
            </a:r>
            <a:endParaRPr lang="en-US" sz="1600" i="0" dirty="0">
              <a:solidFill>
                <a:schemeClr val="bg2"/>
              </a:solidFill>
            </a:endParaRPr>
          </a:p>
          <a:p>
            <a:pPr>
              <a:lnSpc>
                <a:spcPts val="2200"/>
              </a:lnSpc>
            </a:pPr>
            <a:r>
              <a:rPr lang="en-US" sz="1600" i="0" dirty="0"/>
              <a:t>County of San Diego, Health and Human Services Agency, Aging &amp; Independence Services</a:t>
            </a:r>
          </a:p>
        </p:txBody>
      </p:sp>
    </p:spTree>
    <p:extLst>
      <p:ext uri="{BB962C8B-B14F-4D97-AF65-F5344CB8AC3E}">
        <p14:creationId xmlns:p14="http://schemas.microsoft.com/office/powerpoint/2010/main" val="317787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A3C1-9C3E-4B06-A8C2-070E41A6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&amp; functional needs</a:t>
            </a:r>
            <a:br>
              <a:rPr lang="en-US" dirty="0"/>
            </a:br>
            <a:r>
              <a:rPr lang="en-US" dirty="0"/>
              <a:t>Covid-19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FAA49-522F-462C-B7ED-39D82999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71" y="1867965"/>
            <a:ext cx="7649728" cy="437317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800" dirty="0"/>
              <a:t>Overview of actions taken (AFN Action Plan)</a:t>
            </a:r>
          </a:p>
          <a:p>
            <a:pPr>
              <a:lnSpc>
                <a:spcPct val="170000"/>
              </a:lnSpc>
            </a:pPr>
            <a:r>
              <a:rPr lang="en-US" sz="2800" dirty="0"/>
              <a:t>Outreach – summary of identified needs </a:t>
            </a:r>
          </a:p>
          <a:p>
            <a:pPr>
              <a:lnSpc>
                <a:spcPct val="170000"/>
              </a:lnSpc>
            </a:pPr>
            <a:r>
              <a:rPr lang="en-US" sz="2800" dirty="0"/>
              <a:t>Next steps</a:t>
            </a:r>
          </a:p>
          <a:p>
            <a:pPr marL="0" indent="0" algn="ctr">
              <a:lnSpc>
                <a:spcPct val="170000"/>
              </a:lnSpc>
              <a:buNone/>
            </a:pPr>
            <a:endParaRPr lang="en-US" sz="28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176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A3C1-9C3E-4B06-A8C2-070E41A6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actions taken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FAA49-522F-462C-B7ED-39D82999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71" y="1867964"/>
            <a:ext cx="7649728" cy="437872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Revising County websites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800" dirty="0"/>
              <a:t>Outreach to disability service providers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800" dirty="0"/>
              <a:t>Initial actions: addressing food needs and providing resources</a:t>
            </a:r>
          </a:p>
          <a:p>
            <a:pPr marL="0" indent="0" algn="ctr">
              <a:lnSpc>
                <a:spcPct val="170000"/>
              </a:lnSpc>
              <a:buNone/>
            </a:pPr>
            <a:endParaRPr lang="en-US" sz="28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08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8DE2-D58E-4242-B29C-E7BB840A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9" y="195209"/>
            <a:ext cx="5752672" cy="815155"/>
          </a:xfrm>
        </p:spPr>
        <p:txBody>
          <a:bodyPr/>
          <a:lstStyle/>
          <a:p>
            <a:r>
              <a:rPr lang="en-US" dirty="0"/>
              <a:t>Website</a:t>
            </a:r>
            <a:br>
              <a:rPr lang="en-US" dirty="0"/>
            </a:br>
            <a:r>
              <a:rPr lang="en-US" sz="2000" cap="none" dirty="0">
                <a:latin typeface="+mn-lt"/>
              </a:rPr>
              <a:t>sandiegocounty.gov/coronavirus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3CB3F-A9A8-4F13-AFDD-701D4D397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37" t="8951" r="18540" b="3558"/>
          <a:stretch/>
        </p:blipFill>
        <p:spPr>
          <a:xfrm>
            <a:off x="164387" y="1256124"/>
            <a:ext cx="4407613" cy="51344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FFE19C-57FE-42CC-9DDC-46A77AE84B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360" t="9654" r="19101" b="5612"/>
          <a:stretch/>
        </p:blipFill>
        <p:spPr>
          <a:xfrm>
            <a:off x="4941870" y="1463596"/>
            <a:ext cx="3832779" cy="49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ACC5F-F8C4-409F-A413-672CDE288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88" t="13745" r="9776" b="7153"/>
          <a:stretch/>
        </p:blipFill>
        <p:spPr>
          <a:xfrm>
            <a:off x="1062905" y="1397287"/>
            <a:ext cx="6807098" cy="499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09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A3C1-9C3E-4B06-A8C2-070E41A6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actions taken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FAA49-522F-462C-B7ED-39D82999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71" y="1867965"/>
            <a:ext cx="7649728" cy="437317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Revising County websites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</a:rPr>
              <a:t>Outreach to disability service providers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800" dirty="0"/>
              <a:t>Initial actions: addressing food needs and providing resources</a:t>
            </a:r>
          </a:p>
          <a:p>
            <a:pPr marL="0" indent="0" algn="ctr">
              <a:lnSpc>
                <a:spcPct val="170000"/>
              </a:lnSpc>
              <a:buNone/>
            </a:pPr>
            <a:endParaRPr lang="en-US" sz="28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278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7E66-4AA4-4AFD-A12E-708E051A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20" y="269002"/>
            <a:ext cx="5326743" cy="741362"/>
          </a:xfrm>
        </p:spPr>
        <p:txBody>
          <a:bodyPr/>
          <a:lstStyle/>
          <a:p>
            <a:r>
              <a:rPr lang="en-US" dirty="0"/>
              <a:t>Outreach efforts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42B37-F5B8-4996-A350-CF51E596E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20" y="1597794"/>
            <a:ext cx="8461216" cy="417736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Started outreach last week</a:t>
            </a:r>
          </a:p>
          <a:p>
            <a:pPr lvl="1"/>
            <a:r>
              <a:rPr lang="en-US" sz="1800" dirty="0"/>
              <a:t>60+ service providers contacted</a:t>
            </a:r>
          </a:p>
          <a:p>
            <a:pPr lvl="1"/>
            <a:r>
              <a:rPr lang="en-US" sz="1800" dirty="0"/>
              <a:t>30+ providers interviewed or provided written feedback  </a:t>
            </a:r>
          </a:p>
          <a:p>
            <a:pPr marL="344487" lvl="1" indent="0">
              <a:buNone/>
            </a:pPr>
            <a:r>
              <a:rPr lang="en-US" sz="1800" i="1" dirty="0"/>
              <a:t>    Thank you to those who participated!</a:t>
            </a:r>
          </a:p>
          <a:p>
            <a:pPr lvl="1"/>
            <a:r>
              <a:rPr lang="en-US" sz="1800" dirty="0"/>
              <a:t>C-MIST framework:  Communication, Medical, Independence, Services/Support, Transport</a:t>
            </a:r>
          </a:p>
          <a:p>
            <a:pPr lvl="1"/>
            <a:r>
              <a:rPr lang="en-US" sz="1800" dirty="0"/>
              <a:t>This is in addition to &gt; 12,000 welfare check-in calls made by In-Home Supportive Services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6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7E66-4AA4-4AFD-A12E-708E051A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20" y="269002"/>
            <a:ext cx="5326743" cy="741362"/>
          </a:xfrm>
        </p:spPr>
        <p:txBody>
          <a:bodyPr/>
          <a:lstStyle/>
          <a:p>
            <a:r>
              <a:rPr lang="en-US" dirty="0"/>
              <a:t>Outreach efforts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9485C-96BF-4BAF-A029-16662A755D03}"/>
              </a:ext>
            </a:extLst>
          </p:cNvPr>
          <p:cNvSpPr txBox="1"/>
          <p:nvPr/>
        </p:nvSpPr>
        <p:spPr>
          <a:xfrm>
            <a:off x="230720" y="1574285"/>
            <a:ext cx="8461216" cy="5299399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buClr>
                <a:srgbClr val="808080">
                  <a:lumMod val="75000"/>
                </a:srgbClr>
              </a:buClr>
              <a:buSzPct val="100000"/>
            </a:pPr>
            <a:r>
              <a:rPr lang="en-US" b="1" dirty="0">
                <a:solidFill>
                  <a:srgbClr val="000000"/>
                </a:solidFill>
              </a:rPr>
              <a:t>Summary of preliminary findings</a:t>
            </a:r>
          </a:p>
          <a:p>
            <a:pPr marL="571500" lvl="1" indent="-227013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  <a:buFont typeface="Wingdings" charset="2"/>
              <a:buChar char="§"/>
            </a:pPr>
            <a:r>
              <a:rPr lang="en-US" dirty="0">
                <a:solidFill>
                  <a:srgbClr val="808080"/>
                </a:solidFill>
              </a:rPr>
              <a:t>Food needs</a:t>
            </a:r>
          </a:p>
          <a:p>
            <a:pPr marL="571500" lvl="1" indent="-227013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  <a:buFont typeface="Wingdings" charset="2"/>
              <a:buChar char="§"/>
            </a:pPr>
            <a:r>
              <a:rPr lang="en-US" dirty="0">
                <a:solidFill>
                  <a:srgbClr val="808080"/>
                </a:solidFill>
              </a:rPr>
              <a:t>PPE</a:t>
            </a:r>
          </a:p>
          <a:p>
            <a:pPr marL="571500" lvl="1" indent="-227013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  <a:buFont typeface="Wingdings" charset="2"/>
              <a:buChar char="§"/>
            </a:pPr>
            <a:r>
              <a:rPr lang="en-US" dirty="0">
                <a:solidFill>
                  <a:srgbClr val="808080"/>
                </a:solidFill>
              </a:rPr>
              <a:t>Other necessities</a:t>
            </a:r>
          </a:p>
          <a:p>
            <a:pPr marL="571500" lvl="1" indent="-227013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  <a:buFont typeface="Wingdings" charset="2"/>
              <a:buChar char="§"/>
            </a:pPr>
            <a:r>
              <a:rPr lang="en-US" dirty="0">
                <a:solidFill>
                  <a:srgbClr val="808080"/>
                </a:solidFill>
              </a:rPr>
              <a:t>Guidance on social distancing</a:t>
            </a:r>
          </a:p>
          <a:p>
            <a:pPr marL="571500" lvl="1" indent="-227013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  <a:buFont typeface="Wingdings" charset="2"/>
              <a:buChar char="§"/>
            </a:pPr>
            <a:r>
              <a:rPr lang="en-US" dirty="0">
                <a:solidFill>
                  <a:srgbClr val="808080"/>
                </a:solidFill>
              </a:rPr>
              <a:t>Transportation</a:t>
            </a:r>
          </a:p>
          <a:p>
            <a:pPr marL="571500" lvl="1" indent="-227013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  <a:buFont typeface="Wingdings" charset="2"/>
              <a:buChar char="§"/>
            </a:pPr>
            <a:r>
              <a:rPr lang="en-US" dirty="0">
                <a:solidFill>
                  <a:srgbClr val="808080"/>
                </a:solidFill>
              </a:rPr>
              <a:t>Fear of having caregivers in home</a:t>
            </a:r>
          </a:p>
          <a:p>
            <a:pPr marL="571500" lvl="1" indent="-227013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  <a:buFont typeface="Wingdings" charset="2"/>
              <a:buChar char="§"/>
            </a:pPr>
            <a:endParaRPr lang="en-US" dirty="0">
              <a:solidFill>
                <a:srgbClr val="808080"/>
              </a:solidFill>
            </a:endParaRPr>
          </a:p>
          <a:p>
            <a:pPr marL="571500" lvl="1" indent="-227013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  <a:buFont typeface="Wingdings" charset="2"/>
              <a:buChar char="§"/>
            </a:pPr>
            <a:endParaRPr lang="en-US" dirty="0">
              <a:solidFill>
                <a:srgbClr val="808080"/>
              </a:solidFill>
            </a:endParaRPr>
          </a:p>
          <a:p>
            <a:pPr marL="344487" lvl="1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</a:pPr>
            <a:endParaRPr lang="en-US" dirty="0">
              <a:solidFill>
                <a:srgbClr val="808080"/>
              </a:solidFill>
            </a:endParaRPr>
          </a:p>
          <a:p>
            <a:pPr marL="344487" lvl="1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</a:pPr>
            <a:endParaRPr lang="en-US" dirty="0">
              <a:solidFill>
                <a:srgbClr val="808080"/>
              </a:solidFill>
            </a:endParaRPr>
          </a:p>
          <a:p>
            <a:pPr marL="571500" lvl="1" indent="-227013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  <a:buFont typeface="Wingdings" charset="2"/>
              <a:buChar char="§"/>
            </a:pPr>
            <a:r>
              <a:rPr lang="en-US" dirty="0">
                <a:solidFill>
                  <a:srgbClr val="808080"/>
                </a:solidFill>
              </a:rPr>
              <a:t>Fear of caregiver getting sick</a:t>
            </a:r>
          </a:p>
          <a:p>
            <a:pPr marL="571500" lvl="1" indent="-227013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  <a:buFont typeface="Wingdings" charset="2"/>
              <a:buChar char="§"/>
            </a:pPr>
            <a:r>
              <a:rPr lang="en-US" dirty="0">
                <a:solidFill>
                  <a:srgbClr val="808080"/>
                </a:solidFill>
              </a:rPr>
              <a:t>Fear of leaving home</a:t>
            </a:r>
          </a:p>
          <a:p>
            <a:pPr marL="571500" lvl="1" indent="-227013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  <a:buFont typeface="Wingdings" charset="2"/>
              <a:buChar char="§"/>
            </a:pPr>
            <a:r>
              <a:rPr lang="en-US" dirty="0">
                <a:solidFill>
                  <a:srgbClr val="808080"/>
                </a:solidFill>
              </a:rPr>
              <a:t>Non-emergency medical issues</a:t>
            </a:r>
          </a:p>
          <a:p>
            <a:pPr marL="571500" lvl="1" indent="-227013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  <a:buFont typeface="Wingdings" charset="2"/>
              <a:buChar char="§"/>
            </a:pPr>
            <a:r>
              <a:rPr lang="en-US" dirty="0">
                <a:solidFill>
                  <a:srgbClr val="808080"/>
                </a:solidFill>
              </a:rPr>
              <a:t>Communication</a:t>
            </a:r>
          </a:p>
          <a:p>
            <a:pPr marL="571500" lvl="1" indent="-227013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  <a:buFont typeface="Wingdings" charset="2"/>
              <a:buChar char="§"/>
            </a:pPr>
            <a:r>
              <a:rPr lang="en-US" dirty="0">
                <a:solidFill>
                  <a:srgbClr val="808080"/>
                </a:solidFill>
              </a:rPr>
              <a:t>Financial hardship</a:t>
            </a:r>
          </a:p>
          <a:p>
            <a:pPr marL="571500" lvl="1" indent="-227013">
              <a:lnSpc>
                <a:spcPct val="150000"/>
              </a:lnSpc>
              <a:spcAft>
                <a:spcPts val="1000"/>
              </a:spcAft>
              <a:buClr>
                <a:srgbClr val="2FB4BC"/>
              </a:buClr>
              <a:buFont typeface="Wingdings" charset="2"/>
              <a:buChar char="§"/>
            </a:pPr>
            <a:r>
              <a:rPr lang="en-US" dirty="0">
                <a:solidFill>
                  <a:srgbClr val="808080"/>
                </a:solidFill>
              </a:rPr>
              <a:t>Social isolation – check in calls</a:t>
            </a:r>
          </a:p>
        </p:txBody>
      </p:sp>
    </p:spTree>
    <p:extLst>
      <p:ext uri="{BB962C8B-B14F-4D97-AF65-F5344CB8AC3E}">
        <p14:creationId xmlns:p14="http://schemas.microsoft.com/office/powerpoint/2010/main" val="188362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A3C1-9C3E-4B06-A8C2-070E41A6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actions taken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FAA49-522F-462C-B7ED-39D82999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71" y="1867965"/>
            <a:ext cx="7649728" cy="437317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Revising County websites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800" dirty="0"/>
              <a:t>Outreach to disability service providers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</a:rPr>
              <a:t>Initial actions: addressing food needs and providing resources</a:t>
            </a:r>
          </a:p>
          <a:p>
            <a:pPr marL="0" indent="0" algn="ctr">
              <a:lnSpc>
                <a:spcPct val="170000"/>
              </a:lnSpc>
              <a:buNone/>
            </a:pPr>
            <a:endParaRPr lang="en-US" sz="28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3542663"/>
      </p:ext>
    </p:extLst>
  </p:cSld>
  <p:clrMapOvr>
    <a:masterClrMapping/>
  </p:clrMapOvr>
</p:sld>
</file>

<file path=ppt/theme/theme1.xml><?xml version="1.0" encoding="utf-8"?>
<a:theme xmlns:a="http://schemas.openxmlformats.org/drawingml/2006/main" name="LWSD 2013 Blue">
  <a:themeElements>
    <a:clrScheme name="LWSD_blue">
      <a:dk1>
        <a:srgbClr val="808080"/>
      </a:dk1>
      <a:lt1>
        <a:sysClr val="window" lastClr="FFFFFF"/>
      </a:lt1>
      <a:dk2>
        <a:srgbClr val="95AF39"/>
      </a:dk2>
      <a:lt2>
        <a:srgbClr val="FFFFFF"/>
      </a:lt2>
      <a:accent1>
        <a:srgbClr val="2FB4BC"/>
      </a:accent1>
      <a:accent2>
        <a:srgbClr val="F79527"/>
      </a:accent2>
      <a:accent3>
        <a:srgbClr val="95AF39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WSD 2013 Blue 2">
  <a:themeElements>
    <a:clrScheme name="LWSD_blue">
      <a:dk1>
        <a:srgbClr val="808080"/>
      </a:dk1>
      <a:lt1>
        <a:sysClr val="window" lastClr="FFFFFF"/>
      </a:lt1>
      <a:dk2>
        <a:srgbClr val="95AF39"/>
      </a:dk2>
      <a:lt2>
        <a:srgbClr val="FFFFFF"/>
      </a:lt2>
      <a:accent1>
        <a:srgbClr val="2FB4BC"/>
      </a:accent1>
      <a:accent2>
        <a:srgbClr val="F79527"/>
      </a:accent2>
      <a:accent3>
        <a:srgbClr val="95AF39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WSD 2013 Blue 3">
  <a:themeElements>
    <a:clrScheme name="LWSD_blue">
      <a:dk1>
        <a:srgbClr val="808080"/>
      </a:dk1>
      <a:lt1>
        <a:sysClr val="window" lastClr="FFFFFF"/>
      </a:lt1>
      <a:dk2>
        <a:srgbClr val="95AF39"/>
      </a:dk2>
      <a:lt2>
        <a:srgbClr val="FFFFFF"/>
      </a:lt2>
      <a:accent1>
        <a:srgbClr val="2FB4BC"/>
      </a:accent1>
      <a:accent2>
        <a:srgbClr val="F79527"/>
      </a:accent2>
      <a:accent3>
        <a:srgbClr val="95AF39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LWSD 2013 Blue 4">
  <a:themeElements>
    <a:clrScheme name="LWSD_blue">
      <a:dk1>
        <a:srgbClr val="808080"/>
      </a:dk1>
      <a:lt1>
        <a:sysClr val="window" lastClr="FFFFFF"/>
      </a:lt1>
      <a:dk2>
        <a:srgbClr val="95AF39"/>
      </a:dk2>
      <a:lt2>
        <a:srgbClr val="FFFFFF"/>
      </a:lt2>
      <a:accent1>
        <a:srgbClr val="2FB4BC"/>
      </a:accent1>
      <a:accent2>
        <a:srgbClr val="F79527"/>
      </a:accent2>
      <a:accent3>
        <a:srgbClr val="95AF39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LWSD 2013 Orange 2">
  <a:themeElements>
    <a:clrScheme name="LWSD_orange">
      <a:dk1>
        <a:srgbClr val="808080"/>
      </a:dk1>
      <a:lt1>
        <a:sysClr val="window" lastClr="FFFFFF"/>
      </a:lt1>
      <a:dk2>
        <a:srgbClr val="2FB4BC"/>
      </a:dk2>
      <a:lt2>
        <a:srgbClr val="FFFFFF"/>
      </a:lt2>
      <a:accent1>
        <a:srgbClr val="F79527"/>
      </a:accent1>
      <a:accent2>
        <a:srgbClr val="95AF39"/>
      </a:accent2>
      <a:accent3>
        <a:srgbClr val="2FB4BC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LWSD 2013 Blue 4">
  <a:themeElements>
    <a:clrScheme name="LWSD_blue">
      <a:dk1>
        <a:srgbClr val="808080"/>
      </a:dk1>
      <a:lt1>
        <a:sysClr val="window" lastClr="FFFFFF"/>
      </a:lt1>
      <a:dk2>
        <a:srgbClr val="95AF39"/>
      </a:dk2>
      <a:lt2>
        <a:srgbClr val="FFFFFF"/>
      </a:lt2>
      <a:accent1>
        <a:srgbClr val="2FB4BC"/>
      </a:accent1>
      <a:accent2>
        <a:srgbClr val="F79527"/>
      </a:accent2>
      <a:accent3>
        <a:srgbClr val="95AF39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LWSD 2013 Blue 2">
  <a:themeElements>
    <a:clrScheme name="LWSD_blue">
      <a:dk1>
        <a:srgbClr val="808080"/>
      </a:dk1>
      <a:lt1>
        <a:sysClr val="window" lastClr="FFFFFF"/>
      </a:lt1>
      <a:dk2>
        <a:srgbClr val="95AF39"/>
      </a:dk2>
      <a:lt2>
        <a:srgbClr val="FFFFFF"/>
      </a:lt2>
      <a:accent1>
        <a:srgbClr val="2FB4BC"/>
      </a:accent1>
      <a:accent2>
        <a:srgbClr val="F79527"/>
      </a:accent2>
      <a:accent3>
        <a:srgbClr val="95AF39"/>
      </a:accent3>
      <a:accent4>
        <a:srgbClr val="FDBA16"/>
      </a:accent4>
      <a:accent5>
        <a:srgbClr val="779042"/>
      </a:accent5>
      <a:accent6>
        <a:srgbClr val="F47F26"/>
      </a:accent6>
      <a:hlink>
        <a:srgbClr val="00A9C5"/>
      </a:hlink>
      <a:folHlink>
        <a:srgbClr val="C7DC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solidFill>
              <a:schemeClr val="tx2"/>
            </a:solidFill>
            <a:latin typeface="Avenir Light"/>
            <a:cs typeface="Avenir Ligh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6C4FE6480234CA1AD78F463961847" ma:contentTypeVersion="3" ma:contentTypeDescription="Create a new document." ma:contentTypeScope="" ma:versionID="c6c9eb54b8d62aa291e3931c46db2a89">
  <xsd:schema xmlns:xsd="http://www.w3.org/2001/XMLSchema" xmlns:xs="http://www.w3.org/2001/XMLSchema" xmlns:p="http://schemas.microsoft.com/office/2006/metadata/properties" xmlns:ns2="649a96f5-63bb-4aa9-a40c-7e9fd9d338dd" xmlns:ns3="http://schemas.microsoft.com/sharepoint/v4" targetNamespace="http://schemas.microsoft.com/office/2006/metadata/properties" ma:root="true" ma:fieldsID="aa146dcf3d5625c94392df2571e49534" ns2:_="" ns3:_="">
    <xsd:import namespace="649a96f5-63bb-4aa9-a40c-7e9fd9d338d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escription0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a96f5-63bb-4aa9-a40c-7e9fd9d338dd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Template" ma:format="Dropdown" ma:internalName="Document_x0020_Type">
      <xsd:simpleType>
        <xsd:restriction base="dms:Choice">
          <xsd:enumeration value="PowerPoint Templates"/>
          <xsd:enumeration value="Flyers/One Sheets"/>
          <xsd:enumeration value="Meeting Agendas"/>
          <xsd:enumeration value="Flowcharts/Organizational Charts"/>
          <xsd:enumeration value="Data Reports"/>
          <xsd:enumeration value="Email Signatures"/>
          <xsd:enumeration value="Other"/>
        </xsd:restriction>
      </xsd:simpleType>
    </xsd:element>
    <xsd:element name="Description0" ma:index="9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649a96f5-63bb-4aa9-a40c-7e9fd9d338dd">PowerPoint Templates</Document_x0020_Type>
    <Description0 xmlns="649a96f5-63bb-4aa9-a40c-7e9fd9d338dd">Template for all PowerPoints about Live Well San Diego - Updated 11July2017</Description0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70846485-E003-44EE-AECB-99C03ECDDA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9a96f5-63bb-4aa9-a40c-7e9fd9d338dd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CD2F7E-991E-42D6-A086-7BDBBEC3BF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1E3CD7-2B00-41A5-92B6-914235362425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649a96f5-63bb-4aa9-a40c-7e9fd9d338dd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8234</TotalTime>
  <Words>925</Words>
  <Application>Microsoft Office PowerPoint</Application>
  <PresentationFormat>On-screen Show (4:3)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Avenir Light</vt:lpstr>
      <vt:lpstr>Calibri</vt:lpstr>
      <vt:lpstr>Symbol</vt:lpstr>
      <vt:lpstr>Verdana</vt:lpstr>
      <vt:lpstr>Wingdings</vt:lpstr>
      <vt:lpstr>LWSD 2013 Blue</vt:lpstr>
      <vt:lpstr>LWSD 2013 Blue 2</vt:lpstr>
      <vt:lpstr>LWSD 2013 Blue 3</vt:lpstr>
      <vt:lpstr>LWSD 2013 Blue 4</vt:lpstr>
      <vt:lpstr>1_LWSD 2013 Orange 2</vt:lpstr>
      <vt:lpstr>1_LWSD 2013 Blue 4</vt:lpstr>
      <vt:lpstr>1_LWSD 2013 Blue 2</vt:lpstr>
      <vt:lpstr>Access &amp; Functional needs  Outreach &amp; Response Team</vt:lpstr>
      <vt:lpstr>Access &amp; functional needs Covid-19 </vt:lpstr>
      <vt:lpstr>Overview of actions taken</vt:lpstr>
      <vt:lpstr>Website sandiegocounty.gov/coronavirus</vt:lpstr>
      <vt:lpstr>PowerPoint Presentation</vt:lpstr>
      <vt:lpstr>Overview of actions taken</vt:lpstr>
      <vt:lpstr>Outreach efforts</vt:lpstr>
      <vt:lpstr>Outreach efforts</vt:lpstr>
      <vt:lpstr>Overview of actions taken</vt:lpstr>
      <vt:lpstr>Next steps</vt:lpstr>
      <vt:lpstr>Access &amp; Functional needs  Outreach &amp; Response Team</vt:lpstr>
    </vt:vector>
  </TitlesOfParts>
  <Company>AdEase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LWSD PowerPoint Template - Business Blue</dc:title>
  <dc:creator>Creative Contractor</dc:creator>
  <cp:lastModifiedBy>Patch, Christina</cp:lastModifiedBy>
  <cp:revision>496</cp:revision>
  <cp:lastPrinted>2019-01-15T22:08:43Z</cp:lastPrinted>
  <dcterms:created xsi:type="dcterms:W3CDTF">2013-10-28T20:20:09Z</dcterms:created>
  <dcterms:modified xsi:type="dcterms:W3CDTF">2020-05-07T17:35:06Z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0x01010005F6C4FE6480234CA1AD78F463961847</vt:lpwstr>
  </property>
</Properties>
</file>