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84" r:id="rId2"/>
    <p:sldMasterId id="2147483686" r:id="rId3"/>
    <p:sldMasterId id="2147483688" r:id="rId4"/>
  </p:sldMasterIdLst>
  <p:notesMasterIdLst>
    <p:notesMasterId r:id="rId12"/>
  </p:notesMasterIdLst>
  <p:handoutMasterIdLst>
    <p:handoutMasterId r:id="rId13"/>
  </p:handoutMasterIdLst>
  <p:sldIdLst>
    <p:sldId id="272" r:id="rId5"/>
    <p:sldId id="273" r:id="rId6"/>
    <p:sldId id="286" r:id="rId7"/>
    <p:sldId id="271" r:id="rId8"/>
    <p:sldId id="270" r:id="rId9"/>
    <p:sldId id="285" r:id="rId10"/>
    <p:sldId id="281" r:id="rId11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DCFBAA6-8170-406D-82A0-62E8EE92BEF5}">
          <p14:sldIdLst>
            <p14:sldId id="272"/>
            <p14:sldId id="273"/>
          </p14:sldIdLst>
        </p14:section>
        <p14:section name="Untitled Section" id="{C3FA5A7C-6832-419D-BA12-B9BD22128AE2}">
          <p14:sldIdLst>
            <p14:sldId id="286"/>
            <p14:sldId id="271"/>
            <p14:sldId id="270"/>
            <p14:sldId id="285"/>
            <p14:sldId id="281"/>
          </p14:sldIdLst>
        </p14:section>
        <p14:section name="Untitled Section" id="{01C0FCCA-97CF-4AB4-AFEE-C82C6E0347BF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sen, Mike" initials="HM" lastIdx="8" clrIdx="0">
    <p:extLst>
      <p:ext uri="{19B8F6BF-5375-455C-9EA6-DF929625EA0E}">
        <p15:presenceInfo xmlns:p15="http://schemas.microsoft.com/office/powerpoint/2012/main" userId="S-1-5-21-219123761-1972038647-3338400271-87727" providerId="AD"/>
      </p:ext>
    </p:extLst>
  </p:cmAuthor>
  <p:cmAuthor id="2" name="Tomlinson, Tom" initials="TT" lastIdx="4" clrIdx="1">
    <p:extLst>
      <p:ext uri="{19B8F6BF-5375-455C-9EA6-DF929625EA0E}">
        <p15:presenceInfo xmlns:p15="http://schemas.microsoft.com/office/powerpoint/2012/main" userId="S-1-5-21-219123761-1972038647-3338400271-601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67345" autoAdjust="0"/>
  </p:normalViewPr>
  <p:slideViewPr>
    <p:cSldViewPr snapToGrid="0">
      <p:cViewPr varScale="1">
        <p:scale>
          <a:sx n="53" d="100"/>
          <a:sy n="53" d="100"/>
        </p:scale>
        <p:origin x="1100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3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97224385888906"/>
          <c:y val="0.11613861827307678"/>
          <c:w val="0.38518693593650188"/>
          <c:h val="0.8159975317782494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2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05555555555555"/>
          <c:y val="0.20601851851851852"/>
          <c:w val="0.46388888888888891"/>
          <c:h val="0.7731481481481481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43-4CBE-9FD4-A57C16F759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43-4CBE-9FD4-A57C16F759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43-4CBE-9FD4-A57C16F759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443-4CBE-9FD4-A57C16F759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443-4CBE-9FD4-A57C16F75989}"/>
              </c:ext>
            </c:extLst>
          </c:dPt>
          <c:dLbls>
            <c:dLbl>
              <c:idx val="0"/>
              <c:layout>
                <c:manualLayout>
                  <c:x val="6.0345581802274617E-2"/>
                  <c:y val="-5.355205599300083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43-4CBE-9FD4-A57C16F75989}"/>
                </c:ext>
              </c:extLst>
            </c:dLbl>
            <c:dLbl>
              <c:idx val="1"/>
              <c:layout>
                <c:manualLayout>
                  <c:x val="0.24127788713910761"/>
                  <c:y val="6.505483114202996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43-4CBE-9FD4-A57C16F75989}"/>
                </c:ext>
              </c:extLst>
            </c:dLbl>
            <c:dLbl>
              <c:idx val="2"/>
              <c:layout>
                <c:manualLayout>
                  <c:x val="4.6539370078740053E-2"/>
                  <c:y val="0.2184722222222222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43-4CBE-9FD4-A57C16F75989}"/>
                </c:ext>
              </c:extLst>
            </c:dLbl>
            <c:dLbl>
              <c:idx val="3"/>
              <c:layout>
                <c:manualLayout>
                  <c:x val="-0.23535572506561681"/>
                  <c:y val="-7.398797562475885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43-4CBE-9FD4-A57C16F75989}"/>
                </c:ext>
              </c:extLst>
            </c:dLbl>
            <c:dLbl>
              <c:idx val="4"/>
              <c:layout>
                <c:manualLayout>
                  <c:x val="-9.3100393700787393E-3"/>
                  <c:y val="5.905579383572219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443-4CBE-9FD4-A57C16F7598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Sheet2!$A$3:$A$7</c:f>
              <c:strCache>
                <c:ptCount val="5"/>
                <c:pt idx="0">
                  <c:v>City Staff Services</c:v>
                </c:pt>
                <c:pt idx="1">
                  <c:v>Contractual Services &amp; Other</c:v>
                </c:pt>
                <c:pt idx="2">
                  <c:v>Contingency for Debt Service</c:v>
                </c:pt>
                <c:pt idx="3">
                  <c:v>La Media Road</c:v>
                </c:pt>
                <c:pt idx="4">
                  <c:v>Beyer Community Park </c:v>
                </c:pt>
              </c:strCache>
            </c:strRef>
          </c:cat>
          <c:val>
            <c:numRef>
              <c:f>Sheet2!$B$3:$B$7</c:f>
              <c:numCache>
                <c:formatCode>_("$"* #,##0_);_("$"* \(#,##0\);_("$"* "-"??_);_(@_)</c:formatCode>
                <c:ptCount val="5"/>
                <c:pt idx="0">
                  <c:v>100000</c:v>
                </c:pt>
                <c:pt idx="1">
                  <c:v>57000</c:v>
                </c:pt>
                <c:pt idx="2">
                  <c:v>950000</c:v>
                </c:pt>
                <c:pt idx="3">
                  <c:v>1650000</c:v>
                </c:pt>
                <c:pt idx="4" formatCode="_(&quot;$&quot;* #,##0_);_(&quot;$&quot;* \(#,##0\);_(&quot;$&quot;* &quot;-&quot;_);_(@_)">
                  <c:v>1150000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443-4CBE-9FD4-A57C16F75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1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47B1F974-BBDE-40A4-91F0-1CD99AD97E83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B4615DCF-6671-47FA-B640-AC1B4BF2F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4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1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BE165F9A-70E9-4877-97AA-E787C9611D40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69988"/>
            <a:ext cx="5616575" cy="3159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A1D30772-2387-4279-A75B-F1ABB60CE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8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30772-2387-4279-A75B-F1ABB60CE3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10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1169988"/>
            <a:ext cx="5616575" cy="3159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45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1169988"/>
            <a:ext cx="5616575" cy="3159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7708" y="4505981"/>
            <a:ext cx="5661660" cy="4327210"/>
          </a:xfrm>
        </p:spPr>
        <p:txBody>
          <a:bodyPr/>
          <a:lstStyle/>
          <a:p>
            <a:pPr defTabSz="921807">
              <a:defRPr/>
            </a:pP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21807">
              <a:defRPr/>
            </a:pP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21807">
              <a:defRPr/>
            </a:pP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37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1169988"/>
            <a:ext cx="5616575" cy="3159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7708" y="4505981"/>
            <a:ext cx="5661660" cy="4327210"/>
          </a:xfrm>
        </p:spPr>
        <p:txBody>
          <a:bodyPr/>
          <a:lstStyle/>
          <a:p>
            <a:pPr defTabSz="921807">
              <a:defRPr/>
            </a:pP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999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1169988"/>
            <a:ext cx="5616575" cy="3159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779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1169988"/>
            <a:ext cx="5616575" cy="3159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8432" y="4505661"/>
            <a:ext cx="6614189" cy="4387343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635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30772-2387-4279-A75B-F1ABB60CE3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22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45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47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58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30"/>
            </a:lvl1pPr>
            <a:lvl2pPr marL="443777" indent="0" algn="ctr">
              <a:buNone/>
              <a:defRPr sz="1941"/>
            </a:lvl2pPr>
            <a:lvl3pPr marL="887553" indent="0" algn="ctr">
              <a:buNone/>
              <a:defRPr sz="1747"/>
            </a:lvl3pPr>
            <a:lvl4pPr marL="1331330" indent="0" algn="ctr">
              <a:buNone/>
              <a:defRPr sz="1553"/>
            </a:lvl4pPr>
            <a:lvl5pPr marL="1775106" indent="0" algn="ctr">
              <a:buNone/>
              <a:defRPr sz="1553"/>
            </a:lvl5pPr>
            <a:lvl6pPr marL="2218883" indent="0" algn="ctr">
              <a:buNone/>
              <a:defRPr sz="1553"/>
            </a:lvl6pPr>
            <a:lvl7pPr marL="2662660" indent="0" algn="ctr">
              <a:buNone/>
              <a:defRPr sz="1553"/>
            </a:lvl7pPr>
            <a:lvl8pPr marL="3106436" indent="0" algn="ctr">
              <a:buNone/>
              <a:defRPr sz="1553"/>
            </a:lvl8pPr>
            <a:lvl9pPr marL="3550213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4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22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45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2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2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15189" y="2134770"/>
            <a:ext cx="8398299" cy="2375086"/>
          </a:xfrm>
          <a:prstGeom prst="rect">
            <a:avLst/>
          </a:prstGeom>
        </p:spPr>
        <p:txBody>
          <a:bodyPr vert="horz" lIns="80682" tIns="40341" rIns="80682" bIns="40341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Fiscal Year 2023 Proposed Budget and Annual Review of Infrastructure Financing Plan</a:t>
            </a:r>
            <a:b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b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June 13, 2022</a:t>
            </a:r>
            <a:b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Public Financing Authority Meeting</a:t>
            </a:r>
          </a:p>
          <a:p>
            <a:pPr algn="l"/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Item #3</a:t>
            </a:r>
            <a:endParaRPr lang="en-US" sz="3530" dirty="0">
              <a:solidFill>
                <a:prstClr val="white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15189" y="1034610"/>
            <a:ext cx="8068235" cy="562340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18" dirty="0">
                <a:solidFill>
                  <a:prstClr val="white"/>
                </a:solidFill>
                <a:latin typeface="Merriweather" panose="02060503050406030704" pitchFamily="18" charset="0"/>
              </a:rPr>
              <a:t>Otay Mesa Enhanced Infrastructure Financing District</a:t>
            </a:r>
          </a:p>
        </p:txBody>
      </p:sp>
    </p:spTree>
    <p:extLst>
      <p:ext uri="{BB962C8B-B14F-4D97-AF65-F5344CB8AC3E}">
        <p14:creationId xmlns:p14="http://schemas.microsoft.com/office/powerpoint/2010/main" val="96159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93977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2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2023 Proposed Budget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09135" y="1052535"/>
            <a:ext cx="10698389" cy="428183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Recommended Actions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Approve the proposed Operating and Capital Budgets for Fiscal Year 2023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Approve the Annual Review of Infrastructure Financing Plan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588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24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solidFill>
                  <a:prstClr val="white"/>
                </a:solidFill>
                <a:latin typeface="Merriweather" panose="02060503050406030704" pitchFamily="18" charset="0"/>
              </a:rPr>
              <a:t>Otay</a:t>
            </a:r>
            <a:r>
              <a:rPr lang="en-US" sz="1800" dirty="0">
                <a:solidFill>
                  <a:prstClr val="white"/>
                </a:solidFill>
                <a:latin typeface="Merriweather" panose="02060503050406030704" pitchFamily="18" charset="0"/>
              </a:rPr>
              <a:t> Mesa Enhanced Infrastructure Financing District</a:t>
            </a:r>
            <a:endParaRPr lang="en-US" sz="1800" dirty="0">
              <a:solidFill>
                <a:schemeClr val="bg1"/>
              </a:solidFill>
              <a:latin typeface="Merriweather" panose="020605030504060307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056" y="1094515"/>
            <a:ext cx="9042640" cy="650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600" b="1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FY2022 Year-End Projection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7533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3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2023 Proposed Budget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20D32DC-BFE6-4094-A60A-863A1F533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579100"/>
              </p:ext>
            </p:extLst>
          </p:nvPr>
        </p:nvGraphicFramePr>
        <p:xfrm>
          <a:off x="1267618" y="2205318"/>
          <a:ext cx="9042640" cy="2611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660">
                  <a:extLst>
                    <a:ext uri="{9D8B030D-6E8A-4147-A177-3AD203B41FA5}">
                      <a16:colId xmlns:a16="http://schemas.microsoft.com/office/drawing/2014/main" val="327786265"/>
                    </a:ext>
                  </a:extLst>
                </a:gridCol>
                <a:gridCol w="2260660">
                  <a:extLst>
                    <a:ext uri="{9D8B030D-6E8A-4147-A177-3AD203B41FA5}">
                      <a16:colId xmlns:a16="http://schemas.microsoft.com/office/drawing/2014/main" val="2555002142"/>
                    </a:ext>
                  </a:extLst>
                </a:gridCol>
                <a:gridCol w="2260660">
                  <a:extLst>
                    <a:ext uri="{9D8B030D-6E8A-4147-A177-3AD203B41FA5}">
                      <a16:colId xmlns:a16="http://schemas.microsoft.com/office/drawing/2014/main" val="2018469835"/>
                    </a:ext>
                  </a:extLst>
                </a:gridCol>
                <a:gridCol w="2260660">
                  <a:extLst>
                    <a:ext uri="{9D8B030D-6E8A-4147-A177-3AD203B41FA5}">
                      <a16:colId xmlns:a16="http://schemas.microsoft.com/office/drawing/2014/main" val="3163038466"/>
                    </a:ext>
                  </a:extLst>
                </a:gridCol>
              </a:tblGrid>
              <a:tr h="132216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2022 Adopted 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2022 Year-End Projections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1524330"/>
                  </a:ext>
                </a:extLst>
              </a:tr>
              <a:tr h="644479">
                <a:tc>
                  <a:txBody>
                    <a:bodyPr/>
                    <a:lstStyle/>
                    <a:p>
                      <a:r>
                        <a:rPr lang="en-US" dirty="0"/>
                        <a:t>Operating Expense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$100,000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$84,600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$15,400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798431"/>
                  </a:ext>
                </a:extLst>
              </a:tr>
              <a:tr h="644479">
                <a:tc>
                  <a:txBody>
                    <a:bodyPr/>
                    <a:lstStyle/>
                    <a:p>
                      <a:r>
                        <a:rPr lang="en-US" dirty="0"/>
                        <a:t>Revenue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$1,435,000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$1,521,000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$86,000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438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27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solidFill>
                  <a:prstClr val="white"/>
                </a:solidFill>
                <a:latin typeface="Merriweather" panose="02060503050406030704" pitchFamily="18" charset="0"/>
              </a:rPr>
              <a:t>Otay</a:t>
            </a:r>
            <a:r>
              <a:rPr lang="en-US" sz="1800" dirty="0">
                <a:solidFill>
                  <a:prstClr val="white"/>
                </a:solidFill>
                <a:latin typeface="Merriweather" panose="02060503050406030704" pitchFamily="18" charset="0"/>
              </a:rPr>
              <a:t> Mesa Enhanced Infrastructure Financing District</a:t>
            </a:r>
            <a:endParaRPr lang="en-US" sz="1800" dirty="0">
              <a:solidFill>
                <a:schemeClr val="bg1"/>
              </a:solidFill>
              <a:latin typeface="Merriweather" panose="020605030504060307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056" y="1094515"/>
            <a:ext cx="9042640" cy="4214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600" b="1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FY2023 Proposed Budget Summary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7533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4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2023 Proposed Budget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AAFD543-7444-40C9-A6DD-8C55A523C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282251"/>
              </p:ext>
            </p:extLst>
          </p:nvPr>
        </p:nvGraphicFramePr>
        <p:xfrm>
          <a:off x="1787696" y="4582168"/>
          <a:ext cx="8128000" cy="1736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97548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966082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0215606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37819049"/>
                    </a:ext>
                  </a:extLst>
                </a:gridCol>
              </a:tblGrid>
              <a:tr h="3721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2022 Adopted Budget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2023 Proposed Budget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49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Tax Increment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$1,435,000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$3,782,000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$2,347,000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311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Carryforward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99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$1,535,000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$3,907,000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$2,372,000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82842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6915EC2-7481-4C4D-8751-928B17965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776873"/>
              </p:ext>
            </p:extLst>
          </p:nvPr>
        </p:nvGraphicFramePr>
        <p:xfrm>
          <a:off x="1787696" y="1806188"/>
          <a:ext cx="8128000" cy="2626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284806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497504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278541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16805416"/>
                    </a:ext>
                  </a:extLst>
                </a:gridCol>
              </a:tblGrid>
              <a:tr h="3258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2022 Adopted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2023 Proposed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044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$157,000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$57,000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35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Operating Contingency for 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</a:pPr>
                      <a:endParaRPr lang="en-US" dirty="0"/>
                    </a:p>
                    <a:p>
                      <a:pPr algn="r">
                        <a:spcBef>
                          <a:spcPts val="0"/>
                        </a:spcBef>
                      </a:pPr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</a:pPr>
                      <a:endParaRPr lang="en-US" dirty="0"/>
                    </a:p>
                    <a:p>
                      <a:pPr algn="r">
                        <a:spcBef>
                          <a:spcPts val="0"/>
                        </a:spcBef>
                      </a:pPr>
                      <a:r>
                        <a:rPr lang="en-US" dirty="0"/>
                        <a:t>$950,000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</a:pPr>
                      <a:endParaRPr lang="en-US" dirty="0"/>
                    </a:p>
                    <a:p>
                      <a:pPr algn="r">
                        <a:spcBef>
                          <a:spcPts val="0"/>
                        </a:spcBef>
                      </a:pPr>
                      <a:r>
                        <a:rPr lang="en-US" dirty="0"/>
                        <a:t>$950,000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355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Capital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$1,435,000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$2,800,000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$1,365,000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247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$1,535,000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$3,907,000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$2,372,000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710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5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prstClr val="white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2030" dirty="0">
              <a:solidFill>
                <a:schemeClr val="bg1"/>
              </a:solidFill>
              <a:latin typeface="Merriweather" panose="02060503050406030704" pitchFamily="18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19144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5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2023 Proposed Budget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08B876-2371-4AF5-83E3-18DD3F8F135D}"/>
              </a:ext>
            </a:extLst>
          </p:cNvPr>
          <p:cNvSpPr txBox="1"/>
          <p:nvPr/>
        </p:nvSpPr>
        <p:spPr>
          <a:xfrm>
            <a:off x="510442" y="1083530"/>
            <a:ext cx="8680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Proposed Operating and CIP Budget Fiscal Year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F8138E-67D3-46A4-B3E0-B25BBA635593}"/>
              </a:ext>
            </a:extLst>
          </p:cNvPr>
          <p:cNvSpPr txBox="1"/>
          <p:nvPr/>
        </p:nvSpPr>
        <p:spPr>
          <a:xfrm>
            <a:off x="9470010" y="4738126"/>
            <a:ext cx="2721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Open Sans" panose="020B0606030504020204"/>
              </a:rPr>
              <a:t>Total $3,907,000</a:t>
            </a:r>
            <a:endParaRPr lang="en-US" b="1" dirty="0">
              <a:latin typeface="Open Sans" panose="020B0606030504020204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AA7D7BC-959D-4D03-9E55-471C245468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036136"/>
              </p:ext>
            </p:extLst>
          </p:nvPr>
        </p:nvGraphicFramePr>
        <p:xfrm>
          <a:off x="-79165" y="1745799"/>
          <a:ext cx="7998310" cy="4735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AA7D7BC-959D-4D03-9E55-471C245468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766439"/>
              </p:ext>
            </p:extLst>
          </p:nvPr>
        </p:nvGraphicFramePr>
        <p:xfrm>
          <a:off x="-2176010" y="2070651"/>
          <a:ext cx="12192000" cy="4410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06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59290"/>
            <a:ext cx="7742073" cy="552532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8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10755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6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2023 Proposed Budget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2066435" y="1383889"/>
            <a:ext cx="8467094" cy="4714380"/>
          </a:xfrm>
          <a:prstGeom prst="rect">
            <a:avLst/>
          </a:prstGeom>
        </p:spPr>
        <p:txBody>
          <a:bodyPr vert="horz" lIns="80682" tIns="40341" rIns="80682" bIns="40341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528870" y="1094745"/>
            <a:ext cx="118244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Open Sans" panose="020B0606030504020204"/>
              </a:rPr>
              <a:t>Annual Review of District’s Infrastructure Financing Plan</a:t>
            </a:r>
            <a:br>
              <a:rPr lang="en-US" sz="4000" b="1" dirty="0">
                <a:latin typeface="Open Sans" panose="020B0606030504020204"/>
              </a:rPr>
            </a:br>
            <a:endParaRPr lang="en-US" sz="4000" b="1" dirty="0"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70" y="3178137"/>
            <a:ext cx="10673138" cy="2807305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Open Sans" panose="020B0606030504020204"/>
              </a:rPr>
              <a:t>Pursuant to Government Code section 53398.66(j)(1), the Authority must review the District’s Infrastructure Financing Plan (IFP), at least annually, and make any amendments that are necessary and appropriate </a:t>
            </a:r>
          </a:p>
          <a:p>
            <a:pPr marL="0" indent="0">
              <a:buNone/>
            </a:pPr>
            <a:endParaRPr lang="en-US" sz="2400" dirty="0">
              <a:latin typeface="Open Sans" panose="020B0606030504020204"/>
            </a:endParaRPr>
          </a:p>
          <a:p>
            <a:r>
              <a:rPr lang="en-US" sz="2400" dirty="0">
                <a:latin typeface="Open Sans" panose="020B0606030504020204"/>
              </a:rPr>
              <a:t>For the current year, staff has no recommended amendments to the IFP for the Authority’s consideration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FAA04B-04CD-46A2-9D20-67E9C26B1E81}"/>
              </a:ext>
            </a:extLst>
          </p:cNvPr>
          <p:cNvSpPr txBox="1"/>
          <p:nvPr/>
        </p:nvSpPr>
        <p:spPr>
          <a:xfrm>
            <a:off x="528870" y="2325852"/>
            <a:ext cx="4313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Open Sans Semibold"/>
              </a:rPr>
              <a:t>AB116 Requirements</a:t>
            </a:r>
          </a:p>
        </p:txBody>
      </p:sp>
    </p:spTree>
    <p:extLst>
      <p:ext uri="{BB962C8B-B14F-4D97-AF65-F5344CB8AC3E}">
        <p14:creationId xmlns:p14="http://schemas.microsoft.com/office/powerpoint/2010/main" val="108251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15189" y="2134770"/>
            <a:ext cx="8398299" cy="2339576"/>
          </a:xfrm>
          <a:prstGeom prst="rect">
            <a:avLst/>
          </a:prstGeom>
        </p:spPr>
        <p:txBody>
          <a:bodyPr vert="horz" lIns="80682" tIns="40341" rIns="80682" bIns="40341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kumimoji="0" lang="en-US" sz="3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Fiscal Year 2023 Proposed Budget </a:t>
            </a:r>
            <a: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and Annual Review of Infrastructure Financing Plan</a:t>
            </a:r>
            <a:br>
              <a:rPr kumimoji="0" lang="en-US" sz="3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br>
              <a:rPr kumimoji="0" lang="en-US" sz="3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June 13</a:t>
            </a: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, 2022</a:t>
            </a:r>
            <a:b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Public Financing Authority Meeting</a:t>
            </a:r>
          </a:p>
          <a:p>
            <a:pPr lvl="0" algn="l">
              <a:defRPr/>
            </a:pP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Item #3</a:t>
            </a:r>
            <a:endParaRPr kumimoji="0" lang="en-US" sz="353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15189" y="1073887"/>
            <a:ext cx="8068235" cy="562340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rriweather" panose="02060503050406030704" pitchFamily="18" charset="0"/>
                <a:ea typeface="+mn-ea"/>
                <a:cs typeface="+mn-cs"/>
              </a:rPr>
              <a:t>Otay Mesa Enhanced Infrastructure Financing District</a:t>
            </a:r>
          </a:p>
        </p:txBody>
      </p:sp>
    </p:spTree>
    <p:extLst>
      <p:ext uri="{BB962C8B-B14F-4D97-AF65-F5344CB8AC3E}">
        <p14:creationId xmlns:p14="http://schemas.microsoft.com/office/powerpoint/2010/main" val="76851751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6C81CDBC-E005-47D0-85AB-8549FBE07FF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7A0E4D2A-D77C-4412-B832-2529182EE553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F7CADA7D-774A-45CD-9EF4-136701F05724}"/>
    </a:ext>
  </a:extLst>
</a:theme>
</file>

<file path=ppt/theme/theme4.xml><?xml version="1.0" encoding="utf-8"?>
<a:theme xmlns:a="http://schemas.openxmlformats.org/drawingml/2006/main" name="9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D3A6B414-DE2A-4D4F-9AA7-0485A2EFC10C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BA Dept FY19 BRC May XX</Template>
  <TotalTime>12134</TotalTime>
  <Words>363</Words>
  <Application>Microsoft Office PowerPoint</Application>
  <PresentationFormat>Widescreen</PresentationFormat>
  <Paragraphs>98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Calibri Light</vt:lpstr>
      <vt:lpstr>Merriweather</vt:lpstr>
      <vt:lpstr>Open Sans</vt:lpstr>
      <vt:lpstr>Open Sans Semibold</vt:lpstr>
      <vt:lpstr>Wingdings</vt:lpstr>
      <vt:lpstr>2_Office Theme</vt:lpstr>
      <vt:lpstr>3_Office Theme</vt:lpstr>
      <vt:lpstr>1_Office Theme</vt:lpstr>
      <vt:lpstr>9_Office Theme</vt:lpstr>
      <vt:lpstr>PowerPoint Presentation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O'Donnell, Nicholas</dc:creator>
  <cp:lastModifiedBy>Mercer, Scott</cp:lastModifiedBy>
  <cp:revision>177</cp:revision>
  <cp:lastPrinted>2022-06-02T21:26:30Z</cp:lastPrinted>
  <dcterms:created xsi:type="dcterms:W3CDTF">2018-04-11T23:39:44Z</dcterms:created>
  <dcterms:modified xsi:type="dcterms:W3CDTF">2022-06-03T20:13:39Z</dcterms:modified>
</cp:coreProperties>
</file>