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65" r:id="rId5"/>
    <p:sldId id="266" r:id="rId6"/>
    <p:sldId id="267" r:id="rId7"/>
    <p:sldId id="273" r:id="rId8"/>
    <p:sldId id="274" r:id="rId9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uthor" initials="A" lastIdx="2" clrIdx="0"/>
  <p:cmAuthor id="1" name="Thai, David H - E&amp;FP" initials="TDH-E" lastIdx="4" clrIdx="1">
    <p:extLst>
      <p:ext uri="{19B8F6BF-5375-455C-9EA6-DF929625EA0E}">
        <p15:presenceInfo xmlns:p15="http://schemas.microsoft.com/office/powerpoint/2012/main" userId="S-1-5-21-1343024091-1078145449-682003330-130214" providerId="AD"/>
      </p:ext>
    </p:extLst>
  </p:cmAuthor>
  <p:cmAuthor id="2" name="Elliott, Brian M – E&amp;FP" initials="EBM–E" lastIdx="4" clrIdx="2">
    <p:extLst>
      <p:ext uri="{19B8F6BF-5375-455C-9EA6-DF929625EA0E}">
        <p15:presenceInfo xmlns:p15="http://schemas.microsoft.com/office/powerpoint/2012/main" userId="S-1-5-21-1343024091-1078145449-682003330-433885" providerId="AD"/>
      </p:ext>
    </p:extLst>
  </p:cmAuthor>
  <p:cmAuthor id="3" name="Chase, Tina - E&amp;FP" initials="CT-E" lastIdx="6" clrIdx="3">
    <p:extLst>
      <p:ext uri="{19B8F6BF-5375-455C-9EA6-DF929625EA0E}">
        <p15:presenceInfo xmlns:p15="http://schemas.microsoft.com/office/powerpoint/2012/main" userId="S-1-5-21-1343024091-1078145449-682003330-218243" providerId="AD"/>
      </p:ext>
    </p:extLst>
  </p:cmAuthor>
  <p:cmAuthor id="4" name="Salcido, Cori G. - E&amp;FP" initials="SE" lastIdx="3" clrIdx="4">
    <p:extLst>
      <p:ext uri="{19B8F6BF-5375-455C-9EA6-DF929625EA0E}">
        <p15:presenceInfo xmlns:p15="http://schemas.microsoft.com/office/powerpoint/2012/main" userId="S::csalcido@semprautilities.com::e1466dac-6638-4b46-ac4b-eb8237df4e9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ABB59"/>
    <a:srgbClr val="3A7DCE"/>
    <a:srgbClr val="71893F"/>
    <a:srgbClr val="5E8BC2"/>
    <a:srgbClr val="FFFFFF"/>
    <a:srgbClr val="B2C1DB"/>
    <a:srgbClr val="C25552"/>
    <a:srgbClr val="6DBCD1"/>
    <a:srgbClr val="876DA7"/>
    <a:srgbClr val="E9E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9975695-74A8-4214-B2DF-FB04BA3AE1F3}" v="16" dt="2019-08-07T17:03:50.619"/>
    <p1510:client id="{A26C6D6B-2946-42DE-AB93-2F565240B733}" v="6" dt="2019-08-07T20:37:27.55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5509" autoAdjust="0"/>
  </p:normalViewPr>
  <p:slideViewPr>
    <p:cSldViewPr snapToGrid="0">
      <p:cViewPr varScale="1">
        <p:scale>
          <a:sx n="87" d="100"/>
          <a:sy n="87" d="100"/>
        </p:scale>
        <p:origin x="255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tkinson, Stacie (E&amp;FP)" userId="08605373-f60b-4101-85e2-8ca74703a8e5" providerId="ADAL" clId="{A26C6D6B-2946-42DE-AB93-2F565240B733}"/>
    <pc:docChg chg="custSel modSld">
      <pc:chgData name="Atkinson, Stacie (E&amp;FP)" userId="08605373-f60b-4101-85e2-8ca74703a8e5" providerId="ADAL" clId="{A26C6D6B-2946-42DE-AB93-2F565240B733}" dt="2019-08-07T20:37:53.630" v="32" actId="1037"/>
      <pc:docMkLst>
        <pc:docMk/>
      </pc:docMkLst>
      <pc:sldChg chg="modNotesTx">
        <pc:chgData name="Atkinson, Stacie (E&amp;FP)" userId="08605373-f60b-4101-85e2-8ca74703a8e5" providerId="ADAL" clId="{A26C6D6B-2946-42DE-AB93-2F565240B733}" dt="2019-08-07T20:33:11.800" v="0" actId="6549"/>
        <pc:sldMkLst>
          <pc:docMk/>
          <pc:sldMk cId="3896654604" sldId="265"/>
        </pc:sldMkLst>
      </pc:sldChg>
      <pc:sldChg chg="addSp delSp modSp modNotesTx">
        <pc:chgData name="Atkinson, Stacie (E&amp;FP)" userId="08605373-f60b-4101-85e2-8ca74703a8e5" providerId="ADAL" clId="{A26C6D6B-2946-42DE-AB93-2F565240B733}" dt="2019-08-07T20:37:53.630" v="32" actId="1037"/>
        <pc:sldMkLst>
          <pc:docMk/>
          <pc:sldMk cId="894188850" sldId="266"/>
        </pc:sldMkLst>
        <pc:picChg chg="add del mod">
          <ac:chgData name="Atkinson, Stacie (E&amp;FP)" userId="08605373-f60b-4101-85e2-8ca74703a8e5" providerId="ADAL" clId="{A26C6D6B-2946-42DE-AB93-2F565240B733}" dt="2019-08-07T20:35:49.481" v="12" actId="478"/>
          <ac:picMkLst>
            <pc:docMk/>
            <pc:sldMk cId="894188850" sldId="266"/>
            <ac:picMk id="4" creationId="{8EB37302-951F-46D4-9B5B-D479FA0BF4C2}"/>
          </ac:picMkLst>
        </pc:picChg>
        <pc:picChg chg="add del mod">
          <ac:chgData name="Atkinson, Stacie (E&amp;FP)" userId="08605373-f60b-4101-85e2-8ca74703a8e5" providerId="ADAL" clId="{A26C6D6B-2946-42DE-AB93-2F565240B733}" dt="2019-08-07T20:36:27.396" v="15" actId="478"/>
          <ac:picMkLst>
            <pc:docMk/>
            <pc:sldMk cId="894188850" sldId="266"/>
            <ac:picMk id="9" creationId="{4D748FDB-6B62-4E57-BF93-19D50693508A}"/>
          </ac:picMkLst>
        </pc:picChg>
        <pc:picChg chg="add mod">
          <ac:chgData name="Atkinson, Stacie (E&amp;FP)" userId="08605373-f60b-4101-85e2-8ca74703a8e5" providerId="ADAL" clId="{A26C6D6B-2946-42DE-AB93-2F565240B733}" dt="2019-08-07T20:37:53.630" v="32" actId="1037"/>
          <ac:picMkLst>
            <pc:docMk/>
            <pc:sldMk cId="894188850" sldId="266"/>
            <ac:picMk id="12" creationId="{403FAD53-A4EB-4F24-B882-D82AFC577F43}"/>
          </ac:picMkLst>
        </pc:picChg>
        <pc:picChg chg="del">
          <ac:chgData name="Atkinson, Stacie (E&amp;FP)" userId="08605373-f60b-4101-85e2-8ca74703a8e5" providerId="ADAL" clId="{A26C6D6B-2946-42DE-AB93-2F565240B733}" dt="2019-08-07T20:34:50.192" v="5" actId="478"/>
          <ac:picMkLst>
            <pc:docMk/>
            <pc:sldMk cId="894188850" sldId="266"/>
            <ac:picMk id="15" creationId="{3EFDDD8C-E16B-42D5-B7EB-D442487BC118}"/>
          </ac:picMkLst>
        </pc:picChg>
        <pc:picChg chg="add del mod">
          <ac:chgData name="Atkinson, Stacie (E&amp;FP)" userId="08605373-f60b-4101-85e2-8ca74703a8e5" providerId="ADAL" clId="{A26C6D6B-2946-42DE-AB93-2F565240B733}" dt="2019-08-07T20:37:45.790" v="28" actId="478"/>
          <ac:picMkLst>
            <pc:docMk/>
            <pc:sldMk cId="894188850" sldId="266"/>
            <ac:picMk id="19" creationId="{C5E2D4AE-1389-4ACF-ADD3-D1E0F237E821}"/>
          </ac:picMkLst>
        </pc:picChg>
      </pc:sldChg>
      <pc:sldChg chg="modNotesTx">
        <pc:chgData name="Atkinson, Stacie (E&amp;FP)" userId="08605373-f60b-4101-85e2-8ca74703a8e5" providerId="ADAL" clId="{A26C6D6B-2946-42DE-AB93-2F565240B733}" dt="2019-08-07T20:33:17.725" v="2" actId="6549"/>
        <pc:sldMkLst>
          <pc:docMk/>
          <pc:sldMk cId="2937185038" sldId="267"/>
        </pc:sldMkLst>
      </pc:sldChg>
      <pc:sldChg chg="modNotesTx">
        <pc:chgData name="Atkinson, Stacie (E&amp;FP)" userId="08605373-f60b-4101-85e2-8ca74703a8e5" providerId="ADAL" clId="{A26C6D6B-2946-42DE-AB93-2F565240B733}" dt="2019-08-07T20:33:20.220" v="3" actId="6549"/>
        <pc:sldMkLst>
          <pc:docMk/>
          <pc:sldMk cId="1758326851" sldId="273"/>
        </pc:sldMkLst>
      </pc:sldChg>
      <pc:sldChg chg="modNotesTx">
        <pc:chgData name="Atkinson, Stacie (E&amp;FP)" userId="08605373-f60b-4101-85e2-8ca74703a8e5" providerId="ADAL" clId="{A26C6D6B-2946-42DE-AB93-2F565240B733}" dt="2019-08-07T20:33:22.887" v="4" actId="6549"/>
        <pc:sldMkLst>
          <pc:docMk/>
          <pc:sldMk cId="892413762" sldId="274"/>
        </pc:sldMkLst>
      </pc:sldChg>
    </pc:docChg>
  </pc:docChgLst>
  <pc:docChgLst>
    <pc:chgData name="Atkinson, Stacie (E&amp;FP)" userId="08605373-f60b-4101-85e2-8ca74703a8e5" providerId="ADAL" clId="{F9975695-74A8-4214-B2DF-FB04BA3AE1F3}"/>
    <pc:docChg chg="undo custSel modSld">
      <pc:chgData name="Atkinson, Stacie (E&amp;FP)" userId="08605373-f60b-4101-85e2-8ca74703a8e5" providerId="ADAL" clId="{F9975695-74A8-4214-B2DF-FB04BA3AE1F3}" dt="2019-08-07T17:18:22.322" v="2759" actId="6549"/>
      <pc:docMkLst>
        <pc:docMk/>
      </pc:docMkLst>
      <pc:sldChg chg="addSp modSp modNotesTx">
        <pc:chgData name="Atkinson, Stacie (E&amp;FP)" userId="08605373-f60b-4101-85e2-8ca74703a8e5" providerId="ADAL" clId="{F9975695-74A8-4214-B2DF-FB04BA3AE1F3}" dt="2019-08-07T16:59:32.266" v="2283" actId="6549"/>
        <pc:sldMkLst>
          <pc:docMk/>
          <pc:sldMk cId="3896654604" sldId="265"/>
        </pc:sldMkLst>
        <pc:spChg chg="mod">
          <ac:chgData name="Atkinson, Stacie (E&amp;FP)" userId="08605373-f60b-4101-85e2-8ca74703a8e5" providerId="ADAL" clId="{F9975695-74A8-4214-B2DF-FB04BA3AE1F3}" dt="2019-08-02T21:15:20.443" v="1309" actId="6549"/>
          <ac:spMkLst>
            <pc:docMk/>
            <pc:sldMk cId="3896654604" sldId="265"/>
            <ac:spMk id="2" creationId="{00000000-0000-0000-0000-000000000000}"/>
          </ac:spMkLst>
        </pc:spChg>
        <pc:spChg chg="add mod">
          <ac:chgData name="Atkinson, Stacie (E&amp;FP)" userId="08605373-f60b-4101-85e2-8ca74703a8e5" providerId="ADAL" clId="{F9975695-74A8-4214-B2DF-FB04BA3AE1F3}" dt="2019-08-02T21:16:02.038" v="1342" actId="1076"/>
          <ac:spMkLst>
            <pc:docMk/>
            <pc:sldMk cId="3896654604" sldId="265"/>
            <ac:spMk id="3" creationId="{A823E5AC-D395-4D33-9CDD-AF7648AD9413}"/>
          </ac:spMkLst>
        </pc:spChg>
      </pc:sldChg>
      <pc:sldChg chg="modNotesTx">
        <pc:chgData name="Atkinson, Stacie (E&amp;FP)" userId="08605373-f60b-4101-85e2-8ca74703a8e5" providerId="ADAL" clId="{F9975695-74A8-4214-B2DF-FB04BA3AE1F3}" dt="2019-08-07T17:18:22.322" v="2759" actId="6549"/>
        <pc:sldMkLst>
          <pc:docMk/>
          <pc:sldMk cId="894188850" sldId="266"/>
        </pc:sldMkLst>
      </pc:sldChg>
      <pc:sldChg chg="modSp modNotesTx">
        <pc:chgData name="Atkinson, Stacie (E&amp;FP)" userId="08605373-f60b-4101-85e2-8ca74703a8e5" providerId="ADAL" clId="{F9975695-74A8-4214-B2DF-FB04BA3AE1F3}" dt="2019-08-06T21:14:50.992" v="2268" actId="20577"/>
        <pc:sldMkLst>
          <pc:docMk/>
          <pc:sldMk cId="2937185038" sldId="267"/>
        </pc:sldMkLst>
        <pc:spChg chg="mod">
          <ac:chgData name="Atkinson, Stacie (E&amp;FP)" userId="08605373-f60b-4101-85e2-8ca74703a8e5" providerId="ADAL" clId="{F9975695-74A8-4214-B2DF-FB04BA3AE1F3}" dt="2019-08-02T21:02:07.387" v="1211" actId="6549"/>
          <ac:spMkLst>
            <pc:docMk/>
            <pc:sldMk cId="2937185038" sldId="267"/>
            <ac:spMk id="2" creationId="{5EEF251E-ACF3-40AA-AD38-FC4014A91634}"/>
          </ac:spMkLst>
        </pc:spChg>
        <pc:spChg chg="mod">
          <ac:chgData name="Atkinson, Stacie (E&amp;FP)" userId="08605373-f60b-4101-85e2-8ca74703a8e5" providerId="ADAL" clId="{F9975695-74A8-4214-B2DF-FB04BA3AE1F3}" dt="2019-08-06T21:14:50.992" v="2268" actId="20577"/>
          <ac:spMkLst>
            <pc:docMk/>
            <pc:sldMk cId="2937185038" sldId="267"/>
            <ac:spMk id="31" creationId="{D1B14AB4-EAA7-4050-B018-77B5FFD5BC19}"/>
          </ac:spMkLst>
        </pc:spChg>
        <pc:spChg chg="mod">
          <ac:chgData name="Atkinson, Stacie (E&amp;FP)" userId="08605373-f60b-4101-85e2-8ca74703a8e5" providerId="ADAL" clId="{F9975695-74A8-4214-B2DF-FB04BA3AE1F3}" dt="2019-08-02T18:21:22.090" v="160" actId="20577"/>
          <ac:spMkLst>
            <pc:docMk/>
            <pc:sldMk cId="2937185038" sldId="267"/>
            <ac:spMk id="34" creationId="{240BB4B4-77B8-4360-BDBD-CCFC95868CA7}"/>
          </ac:spMkLst>
        </pc:spChg>
      </pc:sldChg>
      <pc:sldChg chg="modSp modNotesTx">
        <pc:chgData name="Atkinson, Stacie (E&amp;FP)" userId="08605373-f60b-4101-85e2-8ca74703a8e5" providerId="ADAL" clId="{F9975695-74A8-4214-B2DF-FB04BA3AE1F3}" dt="2019-08-07T17:06:52.888" v="2491" actId="20577"/>
        <pc:sldMkLst>
          <pc:docMk/>
          <pc:sldMk cId="1758326851" sldId="273"/>
        </pc:sldMkLst>
        <pc:spChg chg="mod">
          <ac:chgData name="Atkinson, Stacie (E&amp;FP)" userId="08605373-f60b-4101-85e2-8ca74703a8e5" providerId="ADAL" clId="{F9975695-74A8-4214-B2DF-FB04BA3AE1F3}" dt="2019-08-02T18:53:35.192" v="1206" actId="20577"/>
          <ac:spMkLst>
            <pc:docMk/>
            <pc:sldMk cId="1758326851" sldId="273"/>
            <ac:spMk id="2" creationId="{5EEF251E-ACF3-40AA-AD38-FC4014A91634}"/>
          </ac:spMkLst>
        </pc:spChg>
        <pc:spChg chg="mod">
          <ac:chgData name="Atkinson, Stacie (E&amp;FP)" userId="08605373-f60b-4101-85e2-8ca74703a8e5" providerId="ADAL" clId="{F9975695-74A8-4214-B2DF-FB04BA3AE1F3}" dt="2019-08-07T17:06:45.242" v="2478" actId="6549"/>
          <ac:spMkLst>
            <pc:docMk/>
            <pc:sldMk cId="1758326851" sldId="273"/>
            <ac:spMk id="34" creationId="{240BB4B4-77B8-4360-BDBD-CCFC95868CA7}"/>
          </ac:spMkLst>
        </pc:spChg>
        <pc:spChg chg="mod">
          <ac:chgData name="Atkinson, Stacie (E&amp;FP)" userId="08605373-f60b-4101-85e2-8ca74703a8e5" providerId="ADAL" clId="{F9975695-74A8-4214-B2DF-FB04BA3AE1F3}" dt="2019-08-06T18:49:52.749" v="1745" actId="14100"/>
          <ac:spMkLst>
            <pc:docMk/>
            <pc:sldMk cId="1758326851" sldId="273"/>
            <ac:spMk id="45" creationId="{CDB9E233-8B1B-405B-86A4-BA2696A114A7}"/>
          </ac:spMkLst>
        </pc:spChg>
      </pc:sldChg>
      <pc:sldChg chg="modSp modNotesTx">
        <pc:chgData name="Atkinson, Stacie (E&amp;FP)" userId="08605373-f60b-4101-85e2-8ca74703a8e5" providerId="ADAL" clId="{F9975695-74A8-4214-B2DF-FB04BA3AE1F3}" dt="2019-08-07T17:14:08.216" v="2758" actId="20577"/>
        <pc:sldMkLst>
          <pc:docMk/>
          <pc:sldMk cId="892413762" sldId="274"/>
        </pc:sldMkLst>
        <pc:spChg chg="mod">
          <ac:chgData name="Atkinson, Stacie (E&amp;FP)" userId="08605373-f60b-4101-85e2-8ca74703a8e5" providerId="ADAL" clId="{F9975695-74A8-4214-B2DF-FB04BA3AE1F3}" dt="2019-08-02T18:53:40.063" v="1208" actId="20577"/>
          <ac:spMkLst>
            <pc:docMk/>
            <pc:sldMk cId="892413762" sldId="274"/>
            <ac:spMk id="2" creationId="{5EEF251E-ACF3-40AA-AD38-FC4014A91634}"/>
          </ac:spMkLst>
        </pc:spChg>
        <pc:spChg chg="mod">
          <ac:chgData name="Atkinson, Stacie (E&amp;FP)" userId="08605373-f60b-4101-85e2-8ca74703a8e5" providerId="ADAL" clId="{F9975695-74A8-4214-B2DF-FB04BA3AE1F3}" dt="2019-08-02T21:20:42.182" v="1563" actId="20577"/>
          <ac:spMkLst>
            <pc:docMk/>
            <pc:sldMk cId="892413762" sldId="274"/>
            <ac:spMk id="33" creationId="{F5480DAE-8355-43F1-88BE-4F820545BD73}"/>
          </ac:spMkLst>
        </pc:spChg>
      </pc:sldChg>
    </pc:docChg>
  </pc:docChgLst>
  <pc:docChgLst>
    <pc:chgData name="Atkinson, Stacie (E&amp;FP)" userId="08605373-f60b-4101-85e2-8ca74703a8e5" providerId="ADAL" clId="{8337FB00-CED7-4014-AB27-7B79D7AE249F}"/>
    <pc:docChg chg="custSel modSld modNotesMaster modHandout">
      <pc:chgData name="Atkinson, Stacie (E&amp;FP)" userId="08605373-f60b-4101-85e2-8ca74703a8e5" providerId="ADAL" clId="{8337FB00-CED7-4014-AB27-7B79D7AE249F}" dt="2019-08-01T04:05:14.945" v="5166" actId="20577"/>
      <pc:docMkLst>
        <pc:docMk/>
      </pc:docMkLst>
      <pc:sldChg chg="modNotes modNotesTx">
        <pc:chgData name="Atkinson, Stacie (E&amp;FP)" userId="08605373-f60b-4101-85e2-8ca74703a8e5" providerId="ADAL" clId="{8337FB00-CED7-4014-AB27-7B79D7AE249F}" dt="2019-08-01T03:37:24.061" v="2281" actId="20577"/>
        <pc:sldMkLst>
          <pc:docMk/>
          <pc:sldMk cId="3896654604" sldId="265"/>
        </pc:sldMkLst>
      </pc:sldChg>
      <pc:sldChg chg="modNotes modNotesTx">
        <pc:chgData name="Atkinson, Stacie (E&amp;FP)" userId="08605373-f60b-4101-85e2-8ca74703a8e5" providerId="ADAL" clId="{8337FB00-CED7-4014-AB27-7B79D7AE249F}" dt="2019-08-01T03:44:17.276" v="2464" actId="20577"/>
        <pc:sldMkLst>
          <pc:docMk/>
          <pc:sldMk cId="894188850" sldId="266"/>
        </pc:sldMkLst>
      </pc:sldChg>
      <pc:sldChg chg="modNotes modNotesTx">
        <pc:chgData name="Atkinson, Stacie (E&amp;FP)" userId="08605373-f60b-4101-85e2-8ca74703a8e5" providerId="ADAL" clId="{8337FB00-CED7-4014-AB27-7B79D7AE249F}" dt="2019-08-01T04:05:14.945" v="5166" actId="20577"/>
        <pc:sldMkLst>
          <pc:docMk/>
          <pc:sldMk cId="2937185038" sldId="267"/>
        </pc:sldMkLst>
      </pc:sldChg>
      <pc:sldChg chg="modSp modNotes modNotesTx">
        <pc:chgData name="Atkinson, Stacie (E&amp;FP)" userId="08605373-f60b-4101-85e2-8ca74703a8e5" providerId="ADAL" clId="{8337FB00-CED7-4014-AB27-7B79D7AE249F}" dt="2019-08-01T03:48:42.565" v="2943" actId="20577"/>
        <pc:sldMkLst>
          <pc:docMk/>
          <pc:sldMk cId="1758326851" sldId="273"/>
        </pc:sldMkLst>
        <pc:spChg chg="mod">
          <ac:chgData name="Atkinson, Stacie (E&amp;FP)" userId="08605373-f60b-4101-85e2-8ca74703a8e5" providerId="ADAL" clId="{8337FB00-CED7-4014-AB27-7B79D7AE249F}" dt="2019-07-31T22:02:21.454" v="1160" actId="6549"/>
          <ac:spMkLst>
            <pc:docMk/>
            <pc:sldMk cId="1758326851" sldId="273"/>
            <ac:spMk id="34" creationId="{240BB4B4-77B8-4360-BDBD-CCFC95868CA7}"/>
          </ac:spMkLst>
        </pc:spChg>
      </pc:sldChg>
      <pc:sldChg chg="modNotes modNotesTx">
        <pc:chgData name="Atkinson, Stacie (E&amp;FP)" userId="08605373-f60b-4101-85e2-8ca74703a8e5" providerId="ADAL" clId="{8337FB00-CED7-4014-AB27-7B79D7AE249F}" dt="2019-08-01T03:52:44.956" v="3563" actId="313"/>
        <pc:sldMkLst>
          <pc:docMk/>
          <pc:sldMk cId="892413762" sldId="274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4FAA0A-8FD8-41F5-AED2-F7584D319853}" type="doc">
      <dgm:prSet loTypeId="urn:microsoft.com/office/officeart/2005/8/layout/funnel1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0CF44AE-D4A5-4E83-BC09-26CB7C772A32}">
      <dgm:prSet phldrT="[Text]"/>
      <dgm:spPr/>
      <dgm:t>
        <a:bodyPr/>
        <a:lstStyle/>
        <a:p>
          <a:r>
            <a:rPr lang="en-US" dirty="0"/>
            <a:t>Mitigation</a:t>
          </a:r>
        </a:p>
      </dgm:t>
    </dgm:pt>
    <dgm:pt modelId="{8AB31E24-377A-48AE-AB5E-6F01BFDDBA6D}" type="parTrans" cxnId="{1682B310-1A8F-46A8-AE1A-8904CA9F3695}">
      <dgm:prSet/>
      <dgm:spPr/>
      <dgm:t>
        <a:bodyPr/>
        <a:lstStyle/>
        <a:p>
          <a:endParaRPr lang="en-US"/>
        </a:p>
      </dgm:t>
    </dgm:pt>
    <dgm:pt modelId="{6F101848-9B9F-4505-BCC8-4AB54468382E}" type="sibTrans" cxnId="{1682B310-1A8F-46A8-AE1A-8904CA9F3695}">
      <dgm:prSet/>
      <dgm:spPr/>
      <dgm:t>
        <a:bodyPr/>
        <a:lstStyle/>
        <a:p>
          <a:endParaRPr lang="en-US"/>
        </a:p>
      </dgm:t>
    </dgm:pt>
    <dgm:pt modelId="{1A8777E8-E984-4682-8435-94518CB3CF6C}">
      <dgm:prSet phldrT="[Text]"/>
      <dgm:spPr/>
      <dgm:t>
        <a:bodyPr/>
        <a:lstStyle/>
        <a:p>
          <a:r>
            <a:rPr lang="en-US" dirty="0"/>
            <a:t>Business as Usual</a:t>
          </a:r>
        </a:p>
      </dgm:t>
    </dgm:pt>
    <dgm:pt modelId="{AA5185CE-C2E7-4FD5-B550-04E01696BEC7}" type="parTrans" cxnId="{A7AEA7FC-A0F4-42A1-A103-CE7E10096192}">
      <dgm:prSet/>
      <dgm:spPr/>
      <dgm:t>
        <a:bodyPr/>
        <a:lstStyle/>
        <a:p>
          <a:endParaRPr lang="en-US"/>
        </a:p>
      </dgm:t>
    </dgm:pt>
    <dgm:pt modelId="{4E386257-109B-4391-924A-C9EE9C8824F2}" type="sibTrans" cxnId="{A7AEA7FC-A0F4-42A1-A103-CE7E10096192}">
      <dgm:prSet/>
      <dgm:spPr/>
      <dgm:t>
        <a:bodyPr/>
        <a:lstStyle/>
        <a:p>
          <a:endParaRPr lang="en-US"/>
        </a:p>
      </dgm:t>
    </dgm:pt>
    <dgm:pt modelId="{8890411D-7DEB-401F-B215-8F8252496F9F}">
      <dgm:prSet phldrT="[Text]"/>
      <dgm:spPr/>
      <dgm:t>
        <a:bodyPr/>
        <a:lstStyle/>
        <a:p>
          <a:r>
            <a:rPr lang="en-US" dirty="0"/>
            <a:t>SB 350</a:t>
          </a:r>
        </a:p>
      </dgm:t>
    </dgm:pt>
    <dgm:pt modelId="{88B05139-ADE0-46FB-BB8D-3DF2DD35AA29}" type="parTrans" cxnId="{F7BA1D4E-A261-4E7C-9292-6A78A44DE9AE}">
      <dgm:prSet/>
      <dgm:spPr/>
      <dgm:t>
        <a:bodyPr/>
        <a:lstStyle/>
        <a:p>
          <a:endParaRPr lang="en-US"/>
        </a:p>
      </dgm:t>
    </dgm:pt>
    <dgm:pt modelId="{F964E7F9-9A6F-4720-B582-B77F303174B6}" type="sibTrans" cxnId="{F7BA1D4E-A261-4E7C-9292-6A78A44DE9AE}">
      <dgm:prSet/>
      <dgm:spPr/>
      <dgm:t>
        <a:bodyPr/>
        <a:lstStyle/>
        <a:p>
          <a:endParaRPr lang="en-US"/>
        </a:p>
      </dgm:t>
    </dgm:pt>
    <dgm:pt modelId="{09005440-7B0D-4F14-93DB-8CB81F922D68}">
      <dgm:prSet phldrT="[Text]" custT="1"/>
      <dgm:spPr/>
      <dgm:t>
        <a:bodyPr/>
        <a:lstStyle/>
        <a:p>
          <a:r>
            <a:rPr lang="en-US" sz="1400" b="1" dirty="0"/>
            <a:t>Mitigation by Means of High Electrification</a:t>
          </a:r>
        </a:p>
      </dgm:t>
    </dgm:pt>
    <dgm:pt modelId="{7DE1DBE1-887A-43A5-84AE-C9002E7CB616}" type="parTrans" cxnId="{CC56B4E7-41F3-4E57-8395-7DD37E343196}">
      <dgm:prSet/>
      <dgm:spPr/>
      <dgm:t>
        <a:bodyPr/>
        <a:lstStyle/>
        <a:p>
          <a:endParaRPr lang="en-US"/>
        </a:p>
      </dgm:t>
    </dgm:pt>
    <dgm:pt modelId="{999BF563-7254-4A7C-A895-FEF935C979F8}" type="sibTrans" cxnId="{CC56B4E7-41F3-4E57-8395-7DD37E343196}">
      <dgm:prSet/>
      <dgm:spPr/>
      <dgm:t>
        <a:bodyPr/>
        <a:lstStyle/>
        <a:p>
          <a:endParaRPr lang="en-US"/>
        </a:p>
      </dgm:t>
    </dgm:pt>
    <dgm:pt modelId="{1AC1DAF4-8C0A-4FFB-8F12-C70A10C3A5E3}" type="pres">
      <dgm:prSet presAssocID="{D54FAA0A-8FD8-41F5-AED2-F7584D319853}" presName="Name0" presStyleCnt="0">
        <dgm:presLayoutVars>
          <dgm:chMax val="4"/>
          <dgm:resizeHandles val="exact"/>
        </dgm:presLayoutVars>
      </dgm:prSet>
      <dgm:spPr/>
    </dgm:pt>
    <dgm:pt modelId="{9F3792FF-D618-4869-8C3E-FB092F7FD1C9}" type="pres">
      <dgm:prSet presAssocID="{D54FAA0A-8FD8-41F5-AED2-F7584D319853}" presName="ellipse" presStyleLbl="trBgShp" presStyleIdx="0" presStyleCnt="1"/>
      <dgm:spPr/>
    </dgm:pt>
    <dgm:pt modelId="{D3CF2FEC-F2F1-4CB5-A8B3-D44C3754DE40}" type="pres">
      <dgm:prSet presAssocID="{D54FAA0A-8FD8-41F5-AED2-F7584D319853}" presName="arrow1" presStyleLbl="fgShp" presStyleIdx="0" presStyleCnt="1"/>
      <dgm:spPr/>
    </dgm:pt>
    <dgm:pt modelId="{E922B352-EA1B-4BD3-AE5E-86D034DA111E}" type="pres">
      <dgm:prSet presAssocID="{D54FAA0A-8FD8-41F5-AED2-F7584D319853}" presName="rectangle" presStyleLbl="revTx" presStyleIdx="0" presStyleCnt="1" custScaleX="130646" custScaleY="131106" custLinFactNeighborX="-2230" custLinFactNeighborY="41181">
        <dgm:presLayoutVars>
          <dgm:bulletEnabled val="1"/>
        </dgm:presLayoutVars>
      </dgm:prSet>
      <dgm:spPr/>
    </dgm:pt>
    <dgm:pt modelId="{FC7EB5D1-BA90-4F3C-BBAF-16624548EDA5}" type="pres">
      <dgm:prSet presAssocID="{1A8777E8-E984-4682-8435-94518CB3CF6C}" presName="item1" presStyleLbl="node1" presStyleIdx="0" presStyleCnt="3">
        <dgm:presLayoutVars>
          <dgm:bulletEnabled val="1"/>
        </dgm:presLayoutVars>
      </dgm:prSet>
      <dgm:spPr/>
    </dgm:pt>
    <dgm:pt modelId="{91730A8E-BA36-43AC-BDFC-05ABF705F401}" type="pres">
      <dgm:prSet presAssocID="{8890411D-7DEB-401F-B215-8F8252496F9F}" presName="item2" presStyleLbl="node1" presStyleIdx="1" presStyleCnt="3">
        <dgm:presLayoutVars>
          <dgm:bulletEnabled val="1"/>
        </dgm:presLayoutVars>
      </dgm:prSet>
      <dgm:spPr/>
    </dgm:pt>
    <dgm:pt modelId="{DA264388-E7D4-4CD8-AF1A-2A0AC66D9C51}" type="pres">
      <dgm:prSet presAssocID="{09005440-7B0D-4F14-93DB-8CB81F922D68}" presName="item3" presStyleLbl="node1" presStyleIdx="2" presStyleCnt="3">
        <dgm:presLayoutVars>
          <dgm:bulletEnabled val="1"/>
        </dgm:presLayoutVars>
      </dgm:prSet>
      <dgm:spPr/>
    </dgm:pt>
    <dgm:pt modelId="{4F98BD9E-E946-4F7A-A28D-00F0DBE9DCDF}" type="pres">
      <dgm:prSet presAssocID="{D54FAA0A-8FD8-41F5-AED2-F7584D319853}" presName="funnel" presStyleLbl="trAlignAcc1" presStyleIdx="0" presStyleCnt="1" custLinFactNeighborX="-1963" custLinFactNeighborY="1104"/>
      <dgm:spPr/>
    </dgm:pt>
  </dgm:ptLst>
  <dgm:cxnLst>
    <dgm:cxn modelId="{1682B310-1A8F-46A8-AE1A-8904CA9F3695}" srcId="{D54FAA0A-8FD8-41F5-AED2-F7584D319853}" destId="{E0CF44AE-D4A5-4E83-BC09-26CB7C772A32}" srcOrd="0" destOrd="0" parTransId="{8AB31E24-377A-48AE-AB5E-6F01BFDDBA6D}" sibTransId="{6F101848-9B9F-4505-BCC8-4AB54468382E}"/>
    <dgm:cxn modelId="{66B2871F-CE31-4B4B-83DB-6E7D742FA75D}" type="presOf" srcId="{8890411D-7DEB-401F-B215-8F8252496F9F}" destId="{FC7EB5D1-BA90-4F3C-BBAF-16624548EDA5}" srcOrd="0" destOrd="0" presId="urn:microsoft.com/office/officeart/2005/8/layout/funnel1"/>
    <dgm:cxn modelId="{15F9FD24-68E2-4134-98EE-F1D64992173B}" type="presOf" srcId="{09005440-7B0D-4F14-93DB-8CB81F922D68}" destId="{E922B352-EA1B-4BD3-AE5E-86D034DA111E}" srcOrd="0" destOrd="0" presId="urn:microsoft.com/office/officeart/2005/8/layout/funnel1"/>
    <dgm:cxn modelId="{F7BA1D4E-A261-4E7C-9292-6A78A44DE9AE}" srcId="{D54FAA0A-8FD8-41F5-AED2-F7584D319853}" destId="{8890411D-7DEB-401F-B215-8F8252496F9F}" srcOrd="2" destOrd="0" parTransId="{88B05139-ADE0-46FB-BB8D-3DF2DD35AA29}" sibTransId="{F964E7F9-9A6F-4720-B582-B77F303174B6}"/>
    <dgm:cxn modelId="{E5233D70-C8A8-4C9A-9683-C31739E7BBAB}" type="presOf" srcId="{E0CF44AE-D4A5-4E83-BC09-26CB7C772A32}" destId="{DA264388-E7D4-4CD8-AF1A-2A0AC66D9C51}" srcOrd="0" destOrd="0" presId="urn:microsoft.com/office/officeart/2005/8/layout/funnel1"/>
    <dgm:cxn modelId="{81666754-4033-463C-9EAF-1B1C61CD7408}" type="presOf" srcId="{1A8777E8-E984-4682-8435-94518CB3CF6C}" destId="{91730A8E-BA36-43AC-BDFC-05ABF705F401}" srcOrd="0" destOrd="0" presId="urn:microsoft.com/office/officeart/2005/8/layout/funnel1"/>
    <dgm:cxn modelId="{129A3D7D-2157-4A95-839D-96EE5DB7D822}" type="presOf" srcId="{D54FAA0A-8FD8-41F5-AED2-F7584D319853}" destId="{1AC1DAF4-8C0A-4FFB-8F12-C70A10C3A5E3}" srcOrd="0" destOrd="0" presId="urn:microsoft.com/office/officeart/2005/8/layout/funnel1"/>
    <dgm:cxn modelId="{CC56B4E7-41F3-4E57-8395-7DD37E343196}" srcId="{D54FAA0A-8FD8-41F5-AED2-F7584D319853}" destId="{09005440-7B0D-4F14-93DB-8CB81F922D68}" srcOrd="3" destOrd="0" parTransId="{7DE1DBE1-887A-43A5-84AE-C9002E7CB616}" sibTransId="{999BF563-7254-4A7C-A895-FEF935C979F8}"/>
    <dgm:cxn modelId="{A7AEA7FC-A0F4-42A1-A103-CE7E10096192}" srcId="{D54FAA0A-8FD8-41F5-AED2-F7584D319853}" destId="{1A8777E8-E984-4682-8435-94518CB3CF6C}" srcOrd="1" destOrd="0" parTransId="{AA5185CE-C2E7-4FD5-B550-04E01696BEC7}" sibTransId="{4E386257-109B-4391-924A-C9EE9C8824F2}"/>
    <dgm:cxn modelId="{220832AD-442C-41BA-886F-55BA1A5D34BE}" type="presParOf" srcId="{1AC1DAF4-8C0A-4FFB-8F12-C70A10C3A5E3}" destId="{9F3792FF-D618-4869-8C3E-FB092F7FD1C9}" srcOrd="0" destOrd="0" presId="urn:microsoft.com/office/officeart/2005/8/layout/funnel1"/>
    <dgm:cxn modelId="{E81B8C5D-05FD-4ECC-AE70-2766D9CB04E9}" type="presParOf" srcId="{1AC1DAF4-8C0A-4FFB-8F12-C70A10C3A5E3}" destId="{D3CF2FEC-F2F1-4CB5-A8B3-D44C3754DE40}" srcOrd="1" destOrd="0" presId="urn:microsoft.com/office/officeart/2005/8/layout/funnel1"/>
    <dgm:cxn modelId="{607A8F47-D35F-43FF-A3DF-F2138BB91DE2}" type="presParOf" srcId="{1AC1DAF4-8C0A-4FFB-8F12-C70A10C3A5E3}" destId="{E922B352-EA1B-4BD3-AE5E-86D034DA111E}" srcOrd="2" destOrd="0" presId="urn:microsoft.com/office/officeart/2005/8/layout/funnel1"/>
    <dgm:cxn modelId="{3C7DA034-283C-455B-9056-1FC7F4367301}" type="presParOf" srcId="{1AC1DAF4-8C0A-4FFB-8F12-C70A10C3A5E3}" destId="{FC7EB5D1-BA90-4F3C-BBAF-16624548EDA5}" srcOrd="3" destOrd="0" presId="urn:microsoft.com/office/officeart/2005/8/layout/funnel1"/>
    <dgm:cxn modelId="{9F58E314-0D82-4BFB-9622-CEB73C46A007}" type="presParOf" srcId="{1AC1DAF4-8C0A-4FFB-8F12-C70A10C3A5E3}" destId="{91730A8E-BA36-43AC-BDFC-05ABF705F401}" srcOrd="4" destOrd="0" presId="urn:microsoft.com/office/officeart/2005/8/layout/funnel1"/>
    <dgm:cxn modelId="{D474549B-F0C8-4B64-ABF6-13C8AD7228D8}" type="presParOf" srcId="{1AC1DAF4-8C0A-4FFB-8F12-C70A10C3A5E3}" destId="{DA264388-E7D4-4CD8-AF1A-2A0AC66D9C51}" srcOrd="5" destOrd="0" presId="urn:microsoft.com/office/officeart/2005/8/layout/funnel1"/>
    <dgm:cxn modelId="{2253BEFE-C7D4-4EA2-B802-29D054BA1729}" type="presParOf" srcId="{1AC1DAF4-8C0A-4FFB-8F12-C70A10C3A5E3}" destId="{4F98BD9E-E946-4F7A-A28D-00F0DBE9DCDF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3792FF-D618-4869-8C3E-FB092F7FD1C9}">
      <dsp:nvSpPr>
        <dsp:cNvPr id="0" name=""/>
        <dsp:cNvSpPr/>
      </dsp:nvSpPr>
      <dsp:spPr>
        <a:xfrm>
          <a:off x="571284" y="994058"/>
          <a:ext cx="2087697" cy="725029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CF2FEC-F2F1-4CB5-A8B3-D44C3754DE40}">
      <dsp:nvSpPr>
        <dsp:cNvPr id="0" name=""/>
        <dsp:cNvSpPr/>
      </dsp:nvSpPr>
      <dsp:spPr>
        <a:xfrm>
          <a:off x="1416073" y="2769410"/>
          <a:ext cx="404592" cy="258939"/>
        </a:xfrm>
        <a:prstGeom prst="down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22B352-EA1B-4BD3-AE5E-86D034DA111E}">
      <dsp:nvSpPr>
        <dsp:cNvPr id="0" name=""/>
        <dsp:cNvSpPr/>
      </dsp:nvSpPr>
      <dsp:spPr>
        <a:xfrm>
          <a:off x="306461" y="3100988"/>
          <a:ext cx="2537202" cy="6365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Mitigation by Means of High Electrification</a:t>
          </a:r>
        </a:p>
      </dsp:txBody>
      <dsp:txXfrm>
        <a:off x="306461" y="3100988"/>
        <a:ext cx="2537202" cy="636534"/>
      </dsp:txXfrm>
    </dsp:sp>
    <dsp:sp modelId="{FC7EB5D1-BA90-4F3C-BBAF-16624548EDA5}">
      <dsp:nvSpPr>
        <dsp:cNvPr id="0" name=""/>
        <dsp:cNvSpPr/>
      </dsp:nvSpPr>
      <dsp:spPr>
        <a:xfrm>
          <a:off x="1330300" y="1775083"/>
          <a:ext cx="728266" cy="72826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SB 350</a:t>
          </a:r>
        </a:p>
      </dsp:txBody>
      <dsp:txXfrm>
        <a:off x="1436952" y="1881735"/>
        <a:ext cx="514962" cy="514962"/>
      </dsp:txXfrm>
    </dsp:sp>
    <dsp:sp modelId="{91730A8E-BA36-43AC-BDFC-05ABF705F401}">
      <dsp:nvSpPr>
        <dsp:cNvPr id="0" name=""/>
        <dsp:cNvSpPr/>
      </dsp:nvSpPr>
      <dsp:spPr>
        <a:xfrm>
          <a:off x="809184" y="1228721"/>
          <a:ext cx="728266" cy="728266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Business as Usual</a:t>
          </a:r>
        </a:p>
      </dsp:txBody>
      <dsp:txXfrm>
        <a:off x="915836" y="1335373"/>
        <a:ext cx="514962" cy="514962"/>
      </dsp:txXfrm>
    </dsp:sp>
    <dsp:sp modelId="{DA264388-E7D4-4CD8-AF1A-2A0AC66D9C51}">
      <dsp:nvSpPr>
        <dsp:cNvPr id="0" name=""/>
        <dsp:cNvSpPr/>
      </dsp:nvSpPr>
      <dsp:spPr>
        <a:xfrm>
          <a:off x="1553635" y="1052643"/>
          <a:ext cx="728266" cy="728266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Mitigation</a:t>
          </a:r>
        </a:p>
      </dsp:txBody>
      <dsp:txXfrm>
        <a:off x="1660287" y="1159295"/>
        <a:ext cx="514962" cy="514962"/>
      </dsp:txXfrm>
    </dsp:sp>
    <dsp:sp modelId="{4F98BD9E-E946-4F7A-A28D-00F0DBE9DCDF}">
      <dsp:nvSpPr>
        <dsp:cNvPr id="0" name=""/>
        <dsp:cNvSpPr/>
      </dsp:nvSpPr>
      <dsp:spPr>
        <a:xfrm>
          <a:off x="441034" y="925058"/>
          <a:ext cx="2265718" cy="1812574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F94616B-2235-4507-AAEF-AA506EB8E33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5" y="126"/>
            <a:ext cx="10704984" cy="237573655"/>
          </a:xfrm>
          <a:prstGeom prst="rect">
            <a:avLst/>
          </a:prstGeom>
        </p:spPr>
        <p:txBody>
          <a:bodyPr vert="horz" lIns="1359150" tIns="679579" rIns="1359150" bIns="679579" rtlCol="0"/>
          <a:lstStyle>
            <a:lvl1pPr algn="l">
              <a:defRPr sz="184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2661C97-A706-4113-BE2E-49894102F3D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13990718" y="126"/>
            <a:ext cx="10704984" cy="237573655"/>
          </a:xfrm>
          <a:prstGeom prst="rect">
            <a:avLst/>
          </a:prstGeom>
        </p:spPr>
        <p:txBody>
          <a:bodyPr vert="horz" lIns="1359150" tIns="679579" rIns="1359150" bIns="679579" rtlCol="0"/>
          <a:lstStyle>
            <a:lvl1pPr algn="r">
              <a:defRPr sz="18400"/>
            </a:lvl1pPr>
          </a:lstStyle>
          <a:p>
            <a:fld id="{57147938-FB58-48FA-B9BC-38E99FFFB4E9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96E64A-3AF8-48AC-86F6-DD9F4CBCECF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5" y="2099106489"/>
            <a:ext cx="10704984" cy="237572916"/>
          </a:xfrm>
          <a:prstGeom prst="rect">
            <a:avLst/>
          </a:prstGeom>
        </p:spPr>
        <p:txBody>
          <a:bodyPr vert="horz" lIns="1359150" tIns="679579" rIns="1359150" bIns="679579" rtlCol="0" anchor="b"/>
          <a:lstStyle>
            <a:lvl1pPr algn="l">
              <a:defRPr sz="184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5656CB-B62C-4B7F-A722-41829DDEAA9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13990718" y="2099106489"/>
            <a:ext cx="10704984" cy="237572916"/>
          </a:xfrm>
          <a:prstGeom prst="rect">
            <a:avLst/>
          </a:prstGeom>
        </p:spPr>
        <p:txBody>
          <a:bodyPr vert="horz" lIns="1359150" tIns="679579" rIns="1359150" bIns="679579" rtlCol="0" anchor="b"/>
          <a:lstStyle>
            <a:lvl1pPr algn="r">
              <a:defRPr sz="18400"/>
            </a:lvl1pPr>
          </a:lstStyle>
          <a:p>
            <a:fld id="{E9219A94-2AB4-4EF5-821F-5CA35FB5C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62777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8" y="239094237"/>
            <a:ext cx="8099361" cy="2147483647"/>
          </a:xfrm>
          <a:prstGeom prst="rect">
            <a:avLst/>
          </a:prstGeom>
        </p:spPr>
        <p:txBody>
          <a:bodyPr vert="horz" lIns="2832815" tIns="1416422" rIns="2832815" bIns="1416422" rtlCol="0"/>
          <a:lstStyle>
            <a:lvl1pPr algn="l">
              <a:defRPr sz="37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0587170" y="239094237"/>
            <a:ext cx="8099361" cy="2147483647"/>
          </a:xfrm>
          <a:prstGeom prst="rect">
            <a:avLst/>
          </a:prstGeom>
        </p:spPr>
        <p:txBody>
          <a:bodyPr vert="horz" lIns="2832815" tIns="1416422" rIns="2832815" bIns="1416422" rtlCol="0"/>
          <a:lstStyle>
            <a:lvl1pPr algn="r">
              <a:defRPr sz="37200"/>
            </a:lvl1pPr>
          </a:lstStyle>
          <a:p>
            <a:fld id="{742F8FF3-FA3A-4820-9D72-B8A9C6B12773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80824975" y="1144150938"/>
            <a:ext cx="0" cy="214748364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2832815" tIns="1416422" rIns="2832815" bIns="141642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869098" y="1144151123"/>
            <a:ext cx="14952670" cy="2147483647"/>
          </a:xfrm>
          <a:prstGeom prst="rect">
            <a:avLst/>
          </a:prstGeom>
        </p:spPr>
        <p:txBody>
          <a:bodyPr vert="horz" lIns="2832815" tIns="1416422" rIns="2832815" bIns="141642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8" y="1144151123"/>
            <a:ext cx="8099361" cy="2147483647"/>
          </a:xfrm>
          <a:prstGeom prst="rect">
            <a:avLst/>
          </a:prstGeom>
        </p:spPr>
        <p:txBody>
          <a:bodyPr vert="horz" lIns="2832815" tIns="1416422" rIns="2832815" bIns="1416422" rtlCol="0" anchor="b"/>
          <a:lstStyle>
            <a:lvl1pPr algn="l">
              <a:defRPr sz="37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0587170" y="1144151123"/>
            <a:ext cx="8099361" cy="2147483647"/>
          </a:xfrm>
          <a:prstGeom prst="rect">
            <a:avLst/>
          </a:prstGeom>
        </p:spPr>
        <p:txBody>
          <a:bodyPr vert="horz" lIns="2832815" tIns="1416422" rIns="2832815" bIns="1416422" rtlCol="0" anchor="b"/>
          <a:lstStyle>
            <a:lvl1pPr algn="r">
              <a:defRPr sz="37200"/>
            </a:lvl1pPr>
          </a:lstStyle>
          <a:p>
            <a:fld id="{E121BE4A-D21F-41F6-8593-7E97AC85F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40955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7483647" y="1144150938"/>
            <a:ext cx="0" cy="214748364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98493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7483647" y="1144150938"/>
            <a:ext cx="0" cy="214748364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1670945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7483647" y="1144150938"/>
            <a:ext cx="0" cy="214748364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5345543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7483647" y="1144150938"/>
            <a:ext cx="0" cy="214748364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3798036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7483647" y="1144150938"/>
            <a:ext cx="0" cy="214748364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77770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42336-9928-4DB2-8B0D-11F1709F9C82}" type="datetime1">
              <a:rPr lang="en-US" smtClean="0"/>
              <a:t>8/7/2019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Confidential Attorney-Client Privilege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63059-13D4-42AC-AFFF-3055A9535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435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CC0E9-91F5-437F-972E-3542DE6313E1}" type="datetime1">
              <a:rPr lang="en-US" smtClean="0"/>
              <a:t>8/7/2019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Confidential Attorney-Client Privilege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63059-13D4-42AC-AFFF-3055A9535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860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32EAD-9CCC-41EC-9D36-D7E0C027133A}" type="datetime1">
              <a:rPr lang="en-US" smtClean="0"/>
              <a:t>8/7/2019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Confidential Attorney-Client Privilege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63059-13D4-42AC-AFFF-3055A9535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242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7E904-0984-4A86-AE3C-6181746A68AB}" type="datetime1">
              <a:rPr lang="en-US" smtClean="0"/>
              <a:t>8/7/2019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Confidential Attorney-Client Privilege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63059-13D4-42AC-AFFF-3055A9535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900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C3F8C-F284-417A-A062-EF8648E73067}" type="datetime1">
              <a:rPr lang="en-US" smtClean="0"/>
              <a:t>8/7/2019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Confidential Attorney-Client Privilege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63059-13D4-42AC-AFFF-3055A9535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624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BEFE2-EF90-4229-9172-C938E4B366CF}" type="datetime1">
              <a:rPr lang="en-US" smtClean="0"/>
              <a:t>8/7/2019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Confidential Attorney-Client Privilege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63059-13D4-42AC-AFFF-3055A9535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217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218C8-1F7D-4C90-9DC5-458EF9883CD0}" type="datetime1">
              <a:rPr lang="en-US" smtClean="0"/>
              <a:t>8/7/2019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Confidential Attorney-Client Privilege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63059-13D4-42AC-AFFF-3055A9535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754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13CB2-15CD-4413-98A2-0FBF4D581279}" type="datetime1">
              <a:rPr lang="en-US" smtClean="0"/>
              <a:t>8/7/2019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Confidential Attorney-Client Privilege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63059-13D4-42AC-AFFF-3055A9535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931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BF979-EF1C-4D35-8B51-9356A85FA9AF}" type="datetime1">
              <a:rPr lang="en-US" smtClean="0"/>
              <a:t>8/7/2019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Confidential Attorney-Client Privilege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63059-13D4-42AC-AFFF-3055A9535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326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737CA-EB49-4C18-ABAF-757A8D1C9142}" type="datetime1">
              <a:rPr lang="en-US" smtClean="0"/>
              <a:t>8/7/2019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Confidential Attorney-Client Privilege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63059-13D4-42AC-AFFF-3055A9535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50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84347-26C1-4E58-8E73-D3EDEED92141}" type="datetime1">
              <a:rPr lang="en-US" smtClean="0"/>
              <a:t>8/7/2019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Confidential Attorney-Client Privilege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63059-13D4-42AC-AFFF-3055A9535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562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57400" y="274638"/>
            <a:ext cx="6629400" cy="8366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059FC-4531-4903-8164-74CEEC849FFA}" type="datetime1">
              <a:rPr lang="en-US" smtClean="0"/>
              <a:t>8/7/2019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Confidential Attorney-Client Privilege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23FD1C-5FD7-48E1-9BA7-0F36A5CEB332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10" descr="sdlmc3p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38125" y="285750"/>
            <a:ext cx="1743075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166250" y="1219200"/>
            <a:ext cx="8743950" cy="49213"/>
          </a:xfrm>
          <a:prstGeom prst="rect">
            <a:avLst/>
          </a:prstGeom>
          <a:solidFill>
            <a:srgbClr val="DE0A42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166250" y="1143000"/>
            <a:ext cx="8743950" cy="25400"/>
          </a:xfrm>
          <a:prstGeom prst="rect">
            <a:avLst/>
          </a:prstGeom>
          <a:solidFill>
            <a:srgbClr val="000099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05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.xml"/><Relationship Id="rId13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diagramData" Target="../diagrams/data1.xml"/><Relationship Id="rId12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11" Type="http://schemas.microsoft.com/office/2007/relationships/diagramDrawing" Target="../diagrams/drawing1.xml"/><Relationship Id="rId5" Type="http://schemas.openxmlformats.org/officeDocument/2006/relationships/image" Target="../media/image4.svg"/><Relationship Id="rId10" Type="http://schemas.openxmlformats.org/officeDocument/2006/relationships/diagramColors" Target="../diagrams/colors1.xml"/><Relationship Id="rId4" Type="http://schemas.openxmlformats.org/officeDocument/2006/relationships/image" Target="../media/image3.png"/><Relationship Id="rId9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sv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10" Type="http://schemas.openxmlformats.org/officeDocument/2006/relationships/image" Target="../media/image21.svg"/><Relationship Id="rId4" Type="http://schemas.openxmlformats.org/officeDocument/2006/relationships/image" Target="../media/image15.svg"/><Relationship Id="rId9" Type="http://schemas.openxmlformats.org/officeDocument/2006/relationships/image" Target="../media/image2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svg"/><Relationship Id="rId3" Type="http://schemas.openxmlformats.org/officeDocument/2006/relationships/image" Target="../media/image18.png"/><Relationship Id="rId7" Type="http://schemas.openxmlformats.org/officeDocument/2006/relationships/image" Target="../media/image2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3.svg"/><Relationship Id="rId5" Type="http://schemas.openxmlformats.org/officeDocument/2006/relationships/image" Target="../media/image22.png"/><Relationship Id="rId10" Type="http://schemas.openxmlformats.org/officeDocument/2006/relationships/image" Target="../media/image27.svg"/><Relationship Id="rId4" Type="http://schemas.openxmlformats.org/officeDocument/2006/relationships/image" Target="../media/image19.svg"/><Relationship Id="rId9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82497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/>
              <a:t>Overview of E3’s </a:t>
            </a:r>
            <a:br>
              <a:rPr lang="en-US" dirty="0"/>
            </a:br>
            <a:r>
              <a:rPr lang="en-US" dirty="0"/>
              <a:t>Deep Decarbonization Study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823E5AC-D395-4D33-9CDD-AF7648AD9413}"/>
              </a:ext>
            </a:extLst>
          </p:cNvPr>
          <p:cNvSpPr txBox="1"/>
          <p:nvPr/>
        </p:nvSpPr>
        <p:spPr>
          <a:xfrm>
            <a:off x="2279142" y="5440680"/>
            <a:ext cx="45857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Publicly available at www.ethree.com</a:t>
            </a:r>
          </a:p>
        </p:txBody>
      </p:sp>
    </p:spTree>
    <p:extLst>
      <p:ext uri="{BB962C8B-B14F-4D97-AF65-F5344CB8AC3E}">
        <p14:creationId xmlns:p14="http://schemas.microsoft.com/office/powerpoint/2010/main" val="3896654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871864-7B8A-459E-9DD6-BB0DAEA98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2400" b="1" dirty="0"/>
              <a:t>Introduction</a:t>
            </a:r>
            <a:r>
              <a:rPr lang="en-US" sz="2800" i="1" dirty="0"/>
              <a:t> </a:t>
            </a:r>
            <a:r>
              <a:rPr lang="en-US" sz="2400" b="1" dirty="0"/>
              <a:t>and Purpose</a:t>
            </a:r>
            <a:endParaRPr lang="en-US" sz="2800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C58891-631C-4E42-A203-D5D3C8D60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63059-13D4-42AC-AFFF-3055A953532E}" type="slidenum">
              <a:rPr lang="en-US" smtClean="0"/>
              <a:t>2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50B63F4-F4A5-4F2E-B63D-72A6E33E2AA4}"/>
              </a:ext>
            </a:extLst>
          </p:cNvPr>
          <p:cNvCxnSpPr/>
          <p:nvPr/>
        </p:nvCxnSpPr>
        <p:spPr>
          <a:xfrm>
            <a:off x="4579496" y="1476531"/>
            <a:ext cx="0" cy="4826833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>
            <a:extLst>
              <a:ext uri="{FF2B5EF4-FFF2-40B4-BE49-F238E27FC236}">
                <a16:creationId xmlns:a16="http://schemas.microsoft.com/office/drawing/2014/main" id="{33410621-FB62-4306-BC31-DC4DB1CCD0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081" y="1538547"/>
            <a:ext cx="3638097" cy="2132476"/>
          </a:xfrm>
          <a:prstGeom prst="rect">
            <a:avLst/>
          </a:prstGeom>
        </p:spPr>
      </p:pic>
      <p:pic>
        <p:nvPicPr>
          <p:cNvPr id="16" name="Graphic 15" descr="Bullseye">
            <a:extLst>
              <a:ext uri="{FF2B5EF4-FFF2-40B4-BE49-F238E27FC236}">
                <a16:creationId xmlns:a16="http://schemas.microsoft.com/office/drawing/2014/main" id="{BD462EA5-74CD-498A-A36B-C563649BF45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679884" y="2931751"/>
            <a:ext cx="487762" cy="487762"/>
          </a:xfrm>
          <a:prstGeom prst="rect">
            <a:avLst/>
          </a:prstGeom>
        </p:spPr>
      </p:pic>
      <p:pic>
        <p:nvPicPr>
          <p:cNvPr id="17" name="Graphic 16" descr="Bullseye">
            <a:extLst>
              <a:ext uri="{FF2B5EF4-FFF2-40B4-BE49-F238E27FC236}">
                <a16:creationId xmlns:a16="http://schemas.microsoft.com/office/drawing/2014/main" id="{0C99B178-6DA0-4D24-B071-8B2B4156F76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716523" y="2518395"/>
            <a:ext cx="487762" cy="48776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1C4BD16-CF2F-4ABF-B7FA-486D0FD4EEA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49689" y="4480386"/>
            <a:ext cx="2775465" cy="1837706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BE2A6BA3-6E7D-4649-9992-58C1AC7ED55A}"/>
              </a:ext>
            </a:extLst>
          </p:cNvPr>
          <p:cNvSpPr txBox="1"/>
          <p:nvPr/>
        </p:nvSpPr>
        <p:spPr>
          <a:xfrm>
            <a:off x="1248319" y="3997421"/>
            <a:ext cx="21782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/>
              <a:t>Statewide Emissions by Sector (CARB, 2016)</a:t>
            </a:r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02BA2450-64C4-4888-AA36-6E89953364C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29247964"/>
              </p:ext>
            </p:extLst>
          </p:nvPr>
        </p:nvGraphicFramePr>
        <p:xfrm>
          <a:off x="5285351" y="1875460"/>
          <a:ext cx="3236740" cy="4442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5B4E73E9-F5DF-47EB-930B-823834846BE8}"/>
              </a:ext>
            </a:extLst>
          </p:cNvPr>
          <p:cNvCxnSpPr>
            <a:cxnSpLocks/>
          </p:cNvCxnSpPr>
          <p:nvPr/>
        </p:nvCxnSpPr>
        <p:spPr>
          <a:xfrm>
            <a:off x="442210" y="3889947"/>
            <a:ext cx="4137286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Picture 29">
            <a:extLst>
              <a:ext uri="{FF2B5EF4-FFF2-40B4-BE49-F238E27FC236}">
                <a16:creationId xmlns:a16="http://schemas.microsoft.com/office/drawing/2014/main" id="{D3BB46EF-37A3-4D66-95DF-1B736EEBC18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991347" y="1684974"/>
            <a:ext cx="3454547" cy="67305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403FAD53-A4EB-4F24-B882-D82AFC577F43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4269" y="2136532"/>
            <a:ext cx="401234" cy="401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4188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EF251E-ACF3-40AA-AD38-FC4014A91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2400" b="1" dirty="0"/>
              <a:t>Short-Term GHG Reducing Strategies </a:t>
            </a:r>
            <a:br>
              <a:rPr lang="en-US" sz="2400" b="1" dirty="0"/>
            </a:br>
            <a:r>
              <a:rPr lang="en-US" sz="2400" b="1" dirty="0"/>
              <a:t>Scale Up and Deploy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DF9CBE-CA59-4792-9E43-667348899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63059-13D4-42AC-AFFF-3055A953532E}" type="slidenum">
              <a:rPr lang="en-US" smtClean="0"/>
              <a:t>3</a:t>
            </a:fld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9447268-0E49-4834-83C9-403CD57886D6}"/>
              </a:ext>
            </a:extLst>
          </p:cNvPr>
          <p:cNvCxnSpPr>
            <a:cxnSpLocks/>
          </p:cNvCxnSpPr>
          <p:nvPr/>
        </p:nvCxnSpPr>
        <p:spPr>
          <a:xfrm>
            <a:off x="3156858" y="2264229"/>
            <a:ext cx="0" cy="3323771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973F44B-1C39-48CB-A21A-7697CD191061}"/>
              </a:ext>
            </a:extLst>
          </p:cNvPr>
          <p:cNvCxnSpPr>
            <a:cxnSpLocks/>
          </p:cNvCxnSpPr>
          <p:nvPr/>
        </p:nvCxnSpPr>
        <p:spPr>
          <a:xfrm>
            <a:off x="5711373" y="2278743"/>
            <a:ext cx="0" cy="3323771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8B94F84-7436-4DA2-870A-7D26818346F7}"/>
              </a:ext>
            </a:extLst>
          </p:cNvPr>
          <p:cNvCxnSpPr/>
          <p:nvPr/>
        </p:nvCxnSpPr>
        <p:spPr>
          <a:xfrm>
            <a:off x="950685" y="3018971"/>
            <a:ext cx="1836057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17868D4-2585-45F1-B1F0-7586DFFFA77A}"/>
              </a:ext>
            </a:extLst>
          </p:cNvPr>
          <p:cNvCxnSpPr/>
          <p:nvPr/>
        </p:nvCxnSpPr>
        <p:spPr>
          <a:xfrm>
            <a:off x="6037943" y="3011714"/>
            <a:ext cx="1836057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D8F12C9F-5DF6-4E52-BEEF-8C6225AF50C4}"/>
              </a:ext>
            </a:extLst>
          </p:cNvPr>
          <p:cNvCxnSpPr/>
          <p:nvPr/>
        </p:nvCxnSpPr>
        <p:spPr>
          <a:xfrm>
            <a:off x="3468914" y="3011714"/>
            <a:ext cx="1836057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2" name="Graphic 21" descr="City">
            <a:extLst>
              <a:ext uri="{FF2B5EF4-FFF2-40B4-BE49-F238E27FC236}">
                <a16:creationId xmlns:a16="http://schemas.microsoft.com/office/drawing/2014/main" id="{59398D6A-8B1E-4864-B19D-B296CE4989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270000" y="1516771"/>
            <a:ext cx="994201" cy="994201"/>
          </a:xfrm>
          <a:prstGeom prst="rect">
            <a:avLst/>
          </a:prstGeom>
        </p:spPr>
      </p:pic>
      <p:pic>
        <p:nvPicPr>
          <p:cNvPr id="24" name="Graphic 23" descr="Leaf">
            <a:extLst>
              <a:ext uri="{FF2B5EF4-FFF2-40B4-BE49-F238E27FC236}">
                <a16:creationId xmlns:a16="http://schemas.microsoft.com/office/drawing/2014/main" id="{45AF6897-6D49-404F-9B72-A2AD9D770BA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904314" y="1462313"/>
            <a:ext cx="994189" cy="994189"/>
          </a:xfrm>
          <a:prstGeom prst="rect">
            <a:avLst/>
          </a:prstGeom>
        </p:spPr>
      </p:pic>
      <p:pic>
        <p:nvPicPr>
          <p:cNvPr id="26" name="Graphic 25" descr="Cycling">
            <a:extLst>
              <a:ext uri="{FF2B5EF4-FFF2-40B4-BE49-F238E27FC236}">
                <a16:creationId xmlns:a16="http://schemas.microsoft.com/office/drawing/2014/main" id="{8C21A877-029A-49F6-A58D-CEF763E9E7D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505958" y="1513130"/>
            <a:ext cx="914400" cy="914400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91017F40-BF81-4970-8BD4-B47D5D0B2D25}"/>
              </a:ext>
            </a:extLst>
          </p:cNvPr>
          <p:cNvSpPr txBox="1"/>
          <p:nvPr/>
        </p:nvSpPr>
        <p:spPr>
          <a:xfrm>
            <a:off x="852714" y="2460173"/>
            <a:ext cx="20319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Energy Efficiency in Buildings and Industry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094E67C-C8D2-486C-8EB6-C0D46B749F9E}"/>
              </a:ext>
            </a:extLst>
          </p:cNvPr>
          <p:cNvSpPr txBox="1"/>
          <p:nvPr/>
        </p:nvSpPr>
        <p:spPr>
          <a:xfrm>
            <a:off x="5910952" y="2430438"/>
            <a:ext cx="20319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Smart</a:t>
            </a:r>
          </a:p>
          <a:p>
            <a:pPr algn="ctr"/>
            <a:r>
              <a:rPr lang="en-US" sz="1400" b="1" dirty="0"/>
              <a:t>Growth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70C353A-1260-4B91-AEF1-8EC5351148A9}"/>
              </a:ext>
            </a:extLst>
          </p:cNvPr>
          <p:cNvSpPr txBox="1"/>
          <p:nvPr/>
        </p:nvSpPr>
        <p:spPr>
          <a:xfrm>
            <a:off x="3370943" y="2445659"/>
            <a:ext cx="20319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Renewable </a:t>
            </a:r>
          </a:p>
          <a:p>
            <a:pPr algn="ctr"/>
            <a:r>
              <a:rPr lang="en-US" sz="1400" b="1" dirty="0"/>
              <a:t>Electricity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1B14AB4-EAA7-4050-B018-77B5FFD5BC19}"/>
              </a:ext>
            </a:extLst>
          </p:cNvPr>
          <p:cNvSpPr txBox="1"/>
          <p:nvPr/>
        </p:nvSpPr>
        <p:spPr>
          <a:xfrm>
            <a:off x="961578" y="3272134"/>
            <a:ext cx="1868711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Deployment of LED lighting</a:t>
            </a:r>
          </a:p>
          <a:p>
            <a:endParaRPr lang="en-US" sz="1200" dirty="0"/>
          </a:p>
          <a:p>
            <a:r>
              <a:rPr lang="en-US" sz="1200" dirty="0"/>
              <a:t>Higher Efficiency Plug Load</a:t>
            </a:r>
          </a:p>
          <a:p>
            <a:endParaRPr lang="en-US" sz="1200" dirty="0"/>
          </a:p>
          <a:p>
            <a:r>
              <a:rPr lang="en-US" sz="1200" dirty="0"/>
              <a:t>Improved Shell in Existing Buildings</a:t>
            </a:r>
          </a:p>
          <a:p>
            <a:endParaRPr lang="en-US" sz="1200" dirty="0"/>
          </a:p>
          <a:p>
            <a:r>
              <a:rPr lang="en-US" sz="1200" dirty="0"/>
              <a:t>Continued Improvements and Enforcement of Building Codes</a:t>
            </a:r>
          </a:p>
          <a:p>
            <a:endParaRPr lang="en-US" sz="1200" dirty="0"/>
          </a:p>
          <a:p>
            <a:r>
              <a:rPr lang="en-US" sz="1200" dirty="0"/>
              <a:t>Industrial Energy Efficiency</a:t>
            </a:r>
          </a:p>
          <a:p>
            <a:endParaRPr lang="en-US" sz="1200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1B342DF-6783-4D3B-9FCB-9E0A179B9749}"/>
              </a:ext>
            </a:extLst>
          </p:cNvPr>
          <p:cNvSpPr txBox="1"/>
          <p:nvPr/>
        </p:nvSpPr>
        <p:spPr>
          <a:xfrm>
            <a:off x="3465292" y="3276437"/>
            <a:ext cx="2008404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70% - 80% zero-carbon electricity with renewable integration solutions</a:t>
            </a:r>
          </a:p>
          <a:p>
            <a:endParaRPr lang="en-US" sz="1200" dirty="0"/>
          </a:p>
          <a:p>
            <a:pPr marL="171450" indent="-171450">
              <a:lnSpc>
                <a:spcPct val="150000"/>
              </a:lnSpc>
              <a:buFontTx/>
              <a:buChar char="-"/>
            </a:pPr>
            <a:r>
              <a:rPr lang="en-US" sz="1200" dirty="0"/>
              <a:t>Flexible Loads</a:t>
            </a:r>
          </a:p>
          <a:p>
            <a:pPr marL="171450" indent="-171450">
              <a:lnSpc>
                <a:spcPct val="150000"/>
              </a:lnSpc>
              <a:buFontTx/>
              <a:buChar char="-"/>
            </a:pPr>
            <a:r>
              <a:rPr lang="en-US" sz="1200" dirty="0"/>
              <a:t>Market-Based Curtailment</a:t>
            </a:r>
          </a:p>
          <a:p>
            <a:pPr marL="171450" indent="-171450">
              <a:lnSpc>
                <a:spcPct val="150000"/>
              </a:lnSpc>
              <a:buFontTx/>
              <a:buChar char="-"/>
            </a:pPr>
            <a:r>
              <a:rPr lang="en-US" sz="1200" dirty="0"/>
              <a:t>Cost-Effective Grid Storage</a:t>
            </a:r>
          </a:p>
          <a:p>
            <a:endParaRPr lang="en-US" sz="120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5480DAE-8355-43F1-88BE-4F820545BD73}"/>
              </a:ext>
            </a:extLst>
          </p:cNvPr>
          <p:cNvSpPr txBox="1"/>
          <p:nvPr/>
        </p:nvSpPr>
        <p:spPr>
          <a:xfrm>
            <a:off x="6184969" y="3267447"/>
            <a:ext cx="1868711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Reduced Vehicle Miles Travelled</a:t>
            </a:r>
          </a:p>
          <a:p>
            <a:endParaRPr lang="en-US" sz="1200" dirty="0"/>
          </a:p>
          <a:p>
            <a:pPr marL="171450" indent="-171450">
              <a:lnSpc>
                <a:spcPct val="150000"/>
              </a:lnSpc>
              <a:buFontTx/>
              <a:buChar char="-"/>
            </a:pPr>
            <a:r>
              <a:rPr lang="en-US" sz="1200" dirty="0"/>
              <a:t>Increase use of Public Transportation</a:t>
            </a:r>
          </a:p>
          <a:p>
            <a:pPr marL="171450" indent="-171450">
              <a:lnSpc>
                <a:spcPct val="150000"/>
              </a:lnSpc>
              <a:buFontTx/>
              <a:buChar char="-"/>
            </a:pPr>
            <a:r>
              <a:rPr lang="en-US" sz="1200" dirty="0"/>
              <a:t>Walking and Biking</a:t>
            </a:r>
          </a:p>
          <a:p>
            <a:pPr marL="171450" indent="-171450">
              <a:lnSpc>
                <a:spcPct val="150000"/>
              </a:lnSpc>
              <a:buFontTx/>
              <a:buChar char="-"/>
            </a:pPr>
            <a:r>
              <a:rPr lang="en-US" sz="1200" dirty="0"/>
              <a:t>Telecommuting</a:t>
            </a:r>
          </a:p>
          <a:p>
            <a:pPr marL="171450" indent="-171450">
              <a:lnSpc>
                <a:spcPct val="150000"/>
              </a:lnSpc>
              <a:buFontTx/>
              <a:buChar char="-"/>
            </a:pPr>
            <a:r>
              <a:rPr lang="en-US" sz="1200" dirty="0"/>
              <a:t>Denser mixed-use community design</a:t>
            </a:r>
            <a:endParaRPr lang="en-US" sz="1200" b="1" dirty="0">
              <a:highlight>
                <a:srgbClr val="FFFF00"/>
              </a:highlight>
            </a:endParaRPr>
          </a:p>
          <a:p>
            <a:endParaRPr lang="en-US" sz="12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40BB4B4-77B8-4360-BDBD-CCFC95868CA7}"/>
              </a:ext>
            </a:extLst>
          </p:cNvPr>
          <p:cNvSpPr txBox="1"/>
          <p:nvPr/>
        </p:nvSpPr>
        <p:spPr>
          <a:xfrm>
            <a:off x="571001" y="5623578"/>
            <a:ext cx="7660813" cy="6639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400" b="1" u="sng" dirty="0"/>
              <a:t>Key Challenges</a:t>
            </a:r>
          </a:p>
          <a:p>
            <a:pPr algn="ctr">
              <a:lnSpc>
                <a:spcPct val="150000"/>
              </a:lnSpc>
            </a:pPr>
            <a:r>
              <a:rPr lang="en-US" sz="1200" dirty="0"/>
              <a:t>●  </a:t>
            </a:r>
            <a:r>
              <a:rPr lang="en-US" sz="1200" b="1" dirty="0"/>
              <a:t>Consumer Decisions ● Market Failures ● Implementation of Integration Solutions </a:t>
            </a:r>
            <a:r>
              <a:rPr lang="en-US" sz="1200" dirty="0"/>
              <a:t>●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2937185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EF251E-ACF3-40AA-AD38-FC4014A91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2400" b="1" dirty="0"/>
              <a:t>Medium-Term GHG Reducing Strategies </a:t>
            </a:r>
            <a:br>
              <a:rPr lang="en-US" sz="2400" b="1" dirty="0"/>
            </a:br>
            <a:r>
              <a:rPr lang="en-US" sz="2400" b="1" dirty="0"/>
              <a:t>Market Transformation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DF9CBE-CA59-4792-9E43-667348899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63059-13D4-42AC-AFFF-3055A953532E}" type="slidenum">
              <a:rPr lang="en-US" smtClean="0"/>
              <a:t>4</a:t>
            </a:fld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9447268-0E49-4834-83C9-403CD57886D6}"/>
              </a:ext>
            </a:extLst>
          </p:cNvPr>
          <p:cNvCxnSpPr>
            <a:cxnSpLocks/>
          </p:cNvCxnSpPr>
          <p:nvPr/>
        </p:nvCxnSpPr>
        <p:spPr>
          <a:xfrm flipH="1" flipV="1">
            <a:off x="694265" y="3601222"/>
            <a:ext cx="7823200" cy="1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6094E67C-C8D2-486C-8EB6-C0D46B749F9E}"/>
              </a:ext>
            </a:extLst>
          </p:cNvPr>
          <p:cNvSpPr txBox="1"/>
          <p:nvPr/>
        </p:nvSpPr>
        <p:spPr>
          <a:xfrm>
            <a:off x="1804142" y="1563187"/>
            <a:ext cx="21782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Zero-Emission </a:t>
            </a:r>
          </a:p>
          <a:p>
            <a:pPr algn="ctr"/>
            <a:r>
              <a:rPr lang="en-US" sz="1400" b="1" dirty="0"/>
              <a:t>Light-Duty Vehicles (ZEV)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5480DAE-8355-43F1-88BE-4F820545BD73}"/>
              </a:ext>
            </a:extLst>
          </p:cNvPr>
          <p:cNvSpPr txBox="1"/>
          <p:nvPr/>
        </p:nvSpPr>
        <p:spPr>
          <a:xfrm>
            <a:off x="1885189" y="2183811"/>
            <a:ext cx="2468739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At least 6 million ZEVs </a:t>
            </a:r>
          </a:p>
          <a:p>
            <a:endParaRPr lang="en-US" sz="500" dirty="0"/>
          </a:p>
          <a:p>
            <a:r>
              <a:rPr lang="en-US" sz="1200" dirty="0"/>
              <a:t>More than 60% of new sales are zero-emission vehicles</a:t>
            </a:r>
          </a:p>
          <a:p>
            <a:endParaRPr lang="en-US" sz="500" dirty="0"/>
          </a:p>
          <a:p>
            <a:r>
              <a:rPr lang="en-US" sz="1200" dirty="0"/>
              <a:t>Drivers have Access to day-time charging and time-of-use charging</a:t>
            </a:r>
          </a:p>
          <a:p>
            <a:endParaRPr lang="en-US" sz="1200" dirty="0"/>
          </a:p>
          <a:p>
            <a:endParaRPr lang="en-US" sz="12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40BB4B4-77B8-4360-BDBD-CCFC95868CA7}"/>
              </a:ext>
            </a:extLst>
          </p:cNvPr>
          <p:cNvSpPr txBox="1"/>
          <p:nvPr/>
        </p:nvSpPr>
        <p:spPr>
          <a:xfrm>
            <a:off x="653143" y="5687240"/>
            <a:ext cx="766081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400" b="1" u="sng" dirty="0"/>
              <a:t>Key Challenges</a:t>
            </a:r>
          </a:p>
          <a:p>
            <a:pPr algn="ctr"/>
            <a:r>
              <a:rPr lang="en-US" sz="1200" dirty="0"/>
              <a:t>●  </a:t>
            </a:r>
            <a:r>
              <a:rPr lang="en-US" sz="1200" b="1" dirty="0"/>
              <a:t>Consumer Decisions &amp; Costs ● Equity of Cost Impacts ● Cost and Retrofits of Existing Buildings ● 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5959288-9003-403D-9344-81A5CD1E4106}"/>
              </a:ext>
            </a:extLst>
          </p:cNvPr>
          <p:cNvSpPr/>
          <p:nvPr/>
        </p:nvSpPr>
        <p:spPr>
          <a:xfrm>
            <a:off x="560774" y="1956233"/>
            <a:ext cx="1019618" cy="1001992"/>
          </a:xfrm>
          <a:prstGeom prst="ellipse">
            <a:avLst/>
          </a:prstGeom>
          <a:noFill/>
          <a:ln w="57150">
            <a:solidFill>
              <a:srgbClr val="9ABB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Graphic 10" descr="Electric car">
            <a:extLst>
              <a:ext uri="{FF2B5EF4-FFF2-40B4-BE49-F238E27FC236}">
                <a16:creationId xmlns:a16="http://schemas.microsoft.com/office/drawing/2014/main" id="{6D69EC10-F09C-4E17-8150-45B44BB31F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10076" y="2108984"/>
            <a:ext cx="702375" cy="702375"/>
          </a:xfrm>
          <a:prstGeom prst="rect">
            <a:avLst/>
          </a:prstGeom>
        </p:spPr>
      </p:pic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C35C026D-07B1-4E99-AE1B-EFF06BD699F2}"/>
              </a:ext>
            </a:extLst>
          </p:cNvPr>
          <p:cNvCxnSpPr>
            <a:cxnSpLocks/>
          </p:cNvCxnSpPr>
          <p:nvPr/>
        </p:nvCxnSpPr>
        <p:spPr>
          <a:xfrm flipV="1">
            <a:off x="4564743" y="1574804"/>
            <a:ext cx="7257" cy="3914877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>
            <a:extLst>
              <a:ext uri="{FF2B5EF4-FFF2-40B4-BE49-F238E27FC236}">
                <a16:creationId xmlns:a16="http://schemas.microsoft.com/office/drawing/2014/main" id="{22BAAB83-757D-4D60-8600-7730C3471C3B}"/>
              </a:ext>
            </a:extLst>
          </p:cNvPr>
          <p:cNvSpPr/>
          <p:nvPr/>
        </p:nvSpPr>
        <p:spPr>
          <a:xfrm>
            <a:off x="4889167" y="1954256"/>
            <a:ext cx="1019618" cy="1001992"/>
          </a:xfrm>
          <a:prstGeom prst="ellipse">
            <a:avLst/>
          </a:prstGeom>
          <a:noFill/>
          <a:ln w="57150">
            <a:solidFill>
              <a:srgbClr val="9ABB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6A394EBD-DF86-4E94-B155-B0FE501C3668}"/>
              </a:ext>
            </a:extLst>
          </p:cNvPr>
          <p:cNvSpPr/>
          <p:nvPr/>
        </p:nvSpPr>
        <p:spPr>
          <a:xfrm>
            <a:off x="4889167" y="4323354"/>
            <a:ext cx="1019618" cy="1001992"/>
          </a:xfrm>
          <a:prstGeom prst="ellipse">
            <a:avLst/>
          </a:prstGeom>
          <a:noFill/>
          <a:ln w="57150">
            <a:solidFill>
              <a:srgbClr val="9ABB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3368EA7E-0338-47EE-9D43-2E7C144ECFE3}"/>
              </a:ext>
            </a:extLst>
          </p:cNvPr>
          <p:cNvSpPr/>
          <p:nvPr/>
        </p:nvSpPr>
        <p:spPr>
          <a:xfrm>
            <a:off x="560774" y="4323033"/>
            <a:ext cx="1019618" cy="1001992"/>
          </a:xfrm>
          <a:prstGeom prst="ellipse">
            <a:avLst/>
          </a:prstGeom>
          <a:noFill/>
          <a:ln w="57150">
            <a:solidFill>
              <a:srgbClr val="9ABB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38194B8-1D47-4AC3-9406-13811D45EFB4}"/>
              </a:ext>
            </a:extLst>
          </p:cNvPr>
          <p:cNvSpPr txBox="1"/>
          <p:nvPr/>
        </p:nvSpPr>
        <p:spPr>
          <a:xfrm>
            <a:off x="6345450" y="4135328"/>
            <a:ext cx="16174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Methane Capture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465CFBA-A75D-4D90-B662-BB083DF4A67B}"/>
              </a:ext>
            </a:extLst>
          </p:cNvPr>
          <p:cNvSpPr txBox="1"/>
          <p:nvPr/>
        </p:nvSpPr>
        <p:spPr>
          <a:xfrm>
            <a:off x="2042710" y="4139259"/>
            <a:ext cx="16174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F-Gas Replacement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B245B5F-D933-4386-BF3A-D90FFC08B3EE}"/>
              </a:ext>
            </a:extLst>
          </p:cNvPr>
          <p:cNvSpPr txBox="1"/>
          <p:nvPr/>
        </p:nvSpPr>
        <p:spPr>
          <a:xfrm>
            <a:off x="6083162" y="1516085"/>
            <a:ext cx="21254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Advanced Building Efficiency &amp; Electrification</a:t>
            </a:r>
          </a:p>
        </p:txBody>
      </p:sp>
      <p:pic>
        <p:nvPicPr>
          <p:cNvPr id="43" name="Graphic 42" descr="Building">
            <a:extLst>
              <a:ext uri="{FF2B5EF4-FFF2-40B4-BE49-F238E27FC236}">
                <a16:creationId xmlns:a16="http://schemas.microsoft.com/office/drawing/2014/main" id="{0DF5F334-72DA-4079-ADBC-36E21723877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069607" y="2106009"/>
            <a:ext cx="663900" cy="663900"/>
          </a:xfrm>
          <a:prstGeom prst="rect">
            <a:avLst/>
          </a:prstGeom>
        </p:spPr>
      </p:pic>
      <p:sp>
        <p:nvSpPr>
          <p:cNvPr id="44" name="TextBox 43">
            <a:extLst>
              <a:ext uri="{FF2B5EF4-FFF2-40B4-BE49-F238E27FC236}">
                <a16:creationId xmlns:a16="http://schemas.microsoft.com/office/drawing/2014/main" id="{DA494A7D-2846-4B83-8FC9-95D820485FD3}"/>
              </a:ext>
            </a:extLst>
          </p:cNvPr>
          <p:cNvSpPr txBox="1"/>
          <p:nvPr/>
        </p:nvSpPr>
        <p:spPr>
          <a:xfrm>
            <a:off x="6223788" y="2278633"/>
            <a:ext cx="21254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50% of new water heater and HVAC sales are high efficiency heat pumps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DB9E233-8B1B-405B-86A4-BA2696A114A7}"/>
              </a:ext>
            </a:extLst>
          </p:cNvPr>
          <p:cNvSpPr txBox="1"/>
          <p:nvPr/>
        </p:nvSpPr>
        <p:spPr>
          <a:xfrm>
            <a:off x="1914920" y="4620307"/>
            <a:ext cx="22131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Replace F-gases (used in refrigeration, AC units, blowing agents for foam and aerosol propellants) with lower global warming potential refrigerants 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1B09E88E-89BD-48F3-AB53-F4FF6B00D7AF}"/>
              </a:ext>
            </a:extLst>
          </p:cNvPr>
          <p:cNvSpPr txBox="1"/>
          <p:nvPr/>
        </p:nvSpPr>
        <p:spPr>
          <a:xfrm>
            <a:off x="6209594" y="4560358"/>
            <a:ext cx="24687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Methane capture from manure, fugitive and process emissions, landfills and wastewater </a:t>
            </a:r>
          </a:p>
        </p:txBody>
      </p:sp>
      <p:pic>
        <p:nvPicPr>
          <p:cNvPr id="48" name="Graphic 47" descr="Cow">
            <a:extLst>
              <a:ext uri="{FF2B5EF4-FFF2-40B4-BE49-F238E27FC236}">
                <a16:creationId xmlns:a16="http://schemas.microsoft.com/office/drawing/2014/main" id="{4E5E30E2-63F5-4845-9559-8B56F918770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038508" y="4473781"/>
            <a:ext cx="756321" cy="756321"/>
          </a:xfrm>
          <a:prstGeom prst="rect">
            <a:avLst/>
          </a:prstGeom>
        </p:spPr>
      </p:pic>
      <p:pic>
        <p:nvPicPr>
          <p:cNvPr id="50" name="Graphic 49" descr="Flammable">
            <a:extLst>
              <a:ext uri="{FF2B5EF4-FFF2-40B4-BE49-F238E27FC236}">
                <a16:creationId xmlns:a16="http://schemas.microsoft.com/office/drawing/2014/main" id="{EACE842C-AC0B-4CDB-B55D-DDD0843FF64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54442" y="4462771"/>
            <a:ext cx="673638" cy="673638"/>
          </a:xfrm>
          <a:prstGeom prst="rect">
            <a:avLst/>
          </a:prstGeom>
        </p:spPr>
      </p:pic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96048F69-48D5-42DA-82E2-C98098FD7E1D}"/>
              </a:ext>
            </a:extLst>
          </p:cNvPr>
          <p:cNvCxnSpPr>
            <a:cxnSpLocks/>
          </p:cNvCxnSpPr>
          <p:nvPr/>
        </p:nvCxnSpPr>
        <p:spPr>
          <a:xfrm>
            <a:off x="1866423" y="2106009"/>
            <a:ext cx="2138312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87028C31-E2A5-42F5-9EF4-0C5711A4652D}"/>
              </a:ext>
            </a:extLst>
          </p:cNvPr>
          <p:cNvCxnSpPr>
            <a:cxnSpLocks/>
          </p:cNvCxnSpPr>
          <p:nvPr/>
        </p:nvCxnSpPr>
        <p:spPr>
          <a:xfrm>
            <a:off x="1941564" y="4503673"/>
            <a:ext cx="1870391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01E25F84-0783-415B-A1D9-F888FC91C20F}"/>
              </a:ext>
            </a:extLst>
          </p:cNvPr>
          <p:cNvCxnSpPr>
            <a:cxnSpLocks/>
          </p:cNvCxnSpPr>
          <p:nvPr/>
        </p:nvCxnSpPr>
        <p:spPr>
          <a:xfrm>
            <a:off x="6244901" y="4494709"/>
            <a:ext cx="1984844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61BC3022-D39D-4646-A6BF-0CF7D248145F}"/>
              </a:ext>
            </a:extLst>
          </p:cNvPr>
          <p:cNvCxnSpPr>
            <a:cxnSpLocks/>
          </p:cNvCxnSpPr>
          <p:nvPr/>
        </p:nvCxnSpPr>
        <p:spPr>
          <a:xfrm flipV="1">
            <a:off x="6117030" y="2086407"/>
            <a:ext cx="2112628" cy="19602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8326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EF251E-ACF3-40AA-AD38-FC4014A91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2400" b="1" dirty="0"/>
              <a:t>Long-Term GHG Reducing Strategies </a:t>
            </a:r>
            <a:br>
              <a:rPr lang="en-US" sz="2400" b="1" dirty="0"/>
            </a:br>
            <a:r>
              <a:rPr lang="en-US" sz="2400" b="1" dirty="0"/>
              <a:t>Reach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DF9CBE-CA59-4792-9E43-667348899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63059-13D4-42AC-AFFF-3055A953532E}" type="slidenum">
              <a:rPr lang="en-US" smtClean="0"/>
              <a:t>5</a:t>
            </a:fld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9447268-0E49-4834-83C9-403CD57886D6}"/>
              </a:ext>
            </a:extLst>
          </p:cNvPr>
          <p:cNvCxnSpPr>
            <a:cxnSpLocks/>
          </p:cNvCxnSpPr>
          <p:nvPr/>
        </p:nvCxnSpPr>
        <p:spPr>
          <a:xfrm flipH="1" flipV="1">
            <a:off x="694265" y="3601222"/>
            <a:ext cx="7823200" cy="1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6094E67C-C8D2-486C-8EB6-C0D46B749F9E}"/>
              </a:ext>
            </a:extLst>
          </p:cNvPr>
          <p:cNvSpPr txBox="1"/>
          <p:nvPr/>
        </p:nvSpPr>
        <p:spPr>
          <a:xfrm>
            <a:off x="1804142" y="1563187"/>
            <a:ext cx="21782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Advanced </a:t>
            </a:r>
          </a:p>
          <a:p>
            <a:pPr algn="ctr"/>
            <a:r>
              <a:rPr lang="en-US" sz="1400" b="1" dirty="0"/>
              <a:t>Sustainable Biofuels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5480DAE-8355-43F1-88BE-4F820545BD73}"/>
              </a:ext>
            </a:extLst>
          </p:cNvPr>
          <p:cNvSpPr txBox="1"/>
          <p:nvPr/>
        </p:nvSpPr>
        <p:spPr>
          <a:xfrm>
            <a:off x="1885189" y="2183811"/>
            <a:ext cx="24687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Demonstrated use </a:t>
            </a:r>
            <a:r>
              <a:rPr lang="en-US" sz="1200"/>
              <a:t>of sustainable, carbon-neutral </a:t>
            </a:r>
            <a:r>
              <a:rPr lang="en-US" sz="1200" dirty="0"/>
              <a:t>biomass feedstocks to produce commercial-scale biofuels</a:t>
            </a:r>
          </a:p>
          <a:p>
            <a:endParaRPr lang="en-US" sz="12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40BB4B4-77B8-4360-BDBD-CCFC95868CA7}"/>
              </a:ext>
            </a:extLst>
          </p:cNvPr>
          <p:cNvSpPr txBox="1"/>
          <p:nvPr/>
        </p:nvSpPr>
        <p:spPr>
          <a:xfrm>
            <a:off x="688440" y="5689886"/>
            <a:ext cx="766081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400" b="1" u="sng" dirty="0"/>
              <a:t>Key Challenges</a:t>
            </a:r>
          </a:p>
          <a:p>
            <a:pPr algn="ctr"/>
            <a:r>
              <a:rPr lang="en-US" sz="1200" dirty="0"/>
              <a:t>●  </a:t>
            </a:r>
            <a:r>
              <a:rPr lang="en-US" sz="1200" b="1" dirty="0"/>
              <a:t>Cost </a:t>
            </a:r>
            <a:r>
              <a:rPr lang="en-US" sz="1200" dirty="0"/>
              <a:t>● </a:t>
            </a:r>
            <a:r>
              <a:rPr lang="en-US" sz="1200" b="1" dirty="0"/>
              <a:t>Sustainability Challenges ● 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5959288-9003-403D-9344-81A5CD1E4106}"/>
              </a:ext>
            </a:extLst>
          </p:cNvPr>
          <p:cNvSpPr/>
          <p:nvPr/>
        </p:nvSpPr>
        <p:spPr>
          <a:xfrm>
            <a:off x="560774" y="1956233"/>
            <a:ext cx="1019618" cy="1001992"/>
          </a:xfrm>
          <a:prstGeom prst="ellipse">
            <a:avLst/>
          </a:prstGeom>
          <a:noFill/>
          <a:ln w="57150">
            <a:solidFill>
              <a:srgbClr val="9ABB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C35C026D-07B1-4E99-AE1B-EFF06BD699F2}"/>
              </a:ext>
            </a:extLst>
          </p:cNvPr>
          <p:cNvCxnSpPr>
            <a:cxnSpLocks/>
          </p:cNvCxnSpPr>
          <p:nvPr/>
        </p:nvCxnSpPr>
        <p:spPr>
          <a:xfrm flipV="1">
            <a:off x="4564743" y="1574804"/>
            <a:ext cx="7257" cy="3914877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>
            <a:extLst>
              <a:ext uri="{FF2B5EF4-FFF2-40B4-BE49-F238E27FC236}">
                <a16:creationId xmlns:a16="http://schemas.microsoft.com/office/drawing/2014/main" id="{22BAAB83-757D-4D60-8600-7730C3471C3B}"/>
              </a:ext>
            </a:extLst>
          </p:cNvPr>
          <p:cNvSpPr/>
          <p:nvPr/>
        </p:nvSpPr>
        <p:spPr>
          <a:xfrm>
            <a:off x="4889167" y="1954256"/>
            <a:ext cx="1019618" cy="1001992"/>
          </a:xfrm>
          <a:prstGeom prst="ellipse">
            <a:avLst/>
          </a:prstGeom>
          <a:noFill/>
          <a:ln w="57150">
            <a:solidFill>
              <a:srgbClr val="9ABB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6A394EBD-DF86-4E94-B155-B0FE501C3668}"/>
              </a:ext>
            </a:extLst>
          </p:cNvPr>
          <p:cNvSpPr/>
          <p:nvPr/>
        </p:nvSpPr>
        <p:spPr>
          <a:xfrm>
            <a:off x="4889167" y="4323354"/>
            <a:ext cx="1019618" cy="1001992"/>
          </a:xfrm>
          <a:prstGeom prst="ellipse">
            <a:avLst/>
          </a:prstGeom>
          <a:noFill/>
          <a:ln w="57150">
            <a:solidFill>
              <a:srgbClr val="9ABB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3368EA7E-0338-47EE-9D43-2E7C144ECFE3}"/>
              </a:ext>
            </a:extLst>
          </p:cNvPr>
          <p:cNvSpPr/>
          <p:nvPr/>
        </p:nvSpPr>
        <p:spPr>
          <a:xfrm>
            <a:off x="560774" y="4323033"/>
            <a:ext cx="1019618" cy="1001992"/>
          </a:xfrm>
          <a:prstGeom prst="ellipse">
            <a:avLst/>
          </a:prstGeom>
          <a:noFill/>
          <a:ln w="57150">
            <a:solidFill>
              <a:srgbClr val="9ABB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38194B8-1D47-4AC3-9406-13811D45EFB4}"/>
              </a:ext>
            </a:extLst>
          </p:cNvPr>
          <p:cNvSpPr txBox="1"/>
          <p:nvPr/>
        </p:nvSpPr>
        <p:spPr>
          <a:xfrm>
            <a:off x="6356933" y="3939551"/>
            <a:ext cx="17607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Electrolysis Hydrogen Production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465CFBA-A75D-4D90-B662-BB083DF4A67B}"/>
              </a:ext>
            </a:extLst>
          </p:cNvPr>
          <p:cNvSpPr txBox="1"/>
          <p:nvPr/>
        </p:nvSpPr>
        <p:spPr>
          <a:xfrm>
            <a:off x="2060583" y="3962622"/>
            <a:ext cx="16174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Industrial Electrification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B245B5F-D933-4386-BF3A-D90FFC08B3EE}"/>
              </a:ext>
            </a:extLst>
          </p:cNvPr>
          <p:cNvSpPr txBox="1"/>
          <p:nvPr/>
        </p:nvSpPr>
        <p:spPr>
          <a:xfrm>
            <a:off x="6083162" y="1516085"/>
            <a:ext cx="21254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Zero-Emissions </a:t>
            </a:r>
          </a:p>
          <a:p>
            <a:pPr algn="ctr"/>
            <a:r>
              <a:rPr lang="en-US" sz="1400" b="1" dirty="0"/>
              <a:t>Heavy-Duty Trucks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A494A7D-2846-4B83-8FC9-95D820485FD3}"/>
              </a:ext>
            </a:extLst>
          </p:cNvPr>
          <p:cNvSpPr txBox="1"/>
          <p:nvPr/>
        </p:nvSpPr>
        <p:spPr>
          <a:xfrm>
            <a:off x="6223788" y="2278633"/>
            <a:ext cx="21254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Commercial deployment of battery-electric and/or hydrogen trucks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DB9E233-8B1B-405B-86A4-BA2696A114A7}"/>
              </a:ext>
            </a:extLst>
          </p:cNvPr>
          <p:cNvSpPr txBox="1"/>
          <p:nvPr/>
        </p:nvSpPr>
        <p:spPr>
          <a:xfrm>
            <a:off x="1914921" y="4620307"/>
            <a:ext cx="198520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Cost-competitive electrification of industrial end uses, including boilers, machine drives, and process heating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1B09E88E-89BD-48F3-AB53-F4FF6B00D7AF}"/>
              </a:ext>
            </a:extLst>
          </p:cNvPr>
          <p:cNvSpPr txBox="1"/>
          <p:nvPr/>
        </p:nvSpPr>
        <p:spPr>
          <a:xfrm>
            <a:off x="6209594" y="4560358"/>
            <a:ext cx="2468739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Improved cost and efficiency at commercial scale. </a:t>
            </a:r>
          </a:p>
          <a:p>
            <a:endParaRPr lang="en-US" sz="500" dirty="0"/>
          </a:p>
          <a:p>
            <a:r>
              <a:rPr lang="en-US" sz="1200" dirty="0"/>
              <a:t>Business model for flexible hydrogen production</a:t>
            </a:r>
          </a:p>
        </p:txBody>
      </p:sp>
      <p:pic>
        <p:nvPicPr>
          <p:cNvPr id="48" name="Graphic 47" descr="Cow">
            <a:extLst>
              <a:ext uri="{FF2B5EF4-FFF2-40B4-BE49-F238E27FC236}">
                <a16:creationId xmlns:a16="http://schemas.microsoft.com/office/drawing/2014/main" id="{4E5E30E2-63F5-4845-9559-8B56F91877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13100" y="2094237"/>
            <a:ext cx="756321" cy="756321"/>
          </a:xfrm>
          <a:prstGeom prst="rect">
            <a:avLst/>
          </a:prstGeom>
        </p:spPr>
      </p:pic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96048F69-48D5-42DA-82E2-C98098FD7E1D}"/>
              </a:ext>
            </a:extLst>
          </p:cNvPr>
          <p:cNvCxnSpPr>
            <a:cxnSpLocks/>
          </p:cNvCxnSpPr>
          <p:nvPr/>
        </p:nvCxnSpPr>
        <p:spPr>
          <a:xfrm>
            <a:off x="1866423" y="2106009"/>
            <a:ext cx="2138312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87028C31-E2A5-42F5-9EF4-0C5711A4652D}"/>
              </a:ext>
            </a:extLst>
          </p:cNvPr>
          <p:cNvCxnSpPr>
            <a:cxnSpLocks/>
          </p:cNvCxnSpPr>
          <p:nvPr/>
        </p:nvCxnSpPr>
        <p:spPr>
          <a:xfrm>
            <a:off x="1941564" y="4503673"/>
            <a:ext cx="1870391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01E25F84-0783-415B-A1D9-F888FC91C20F}"/>
              </a:ext>
            </a:extLst>
          </p:cNvPr>
          <p:cNvCxnSpPr>
            <a:cxnSpLocks/>
          </p:cNvCxnSpPr>
          <p:nvPr/>
        </p:nvCxnSpPr>
        <p:spPr>
          <a:xfrm>
            <a:off x="6244901" y="4494709"/>
            <a:ext cx="1984844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61BC3022-D39D-4646-A6BF-0CF7D248145F}"/>
              </a:ext>
            </a:extLst>
          </p:cNvPr>
          <p:cNvCxnSpPr>
            <a:cxnSpLocks/>
          </p:cNvCxnSpPr>
          <p:nvPr/>
        </p:nvCxnSpPr>
        <p:spPr>
          <a:xfrm flipV="1">
            <a:off x="6117030" y="2086407"/>
            <a:ext cx="2112628" cy="19602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4" name="Graphic 3" descr="Truck">
            <a:extLst>
              <a:ext uri="{FF2B5EF4-FFF2-40B4-BE49-F238E27FC236}">
                <a16:creationId xmlns:a16="http://schemas.microsoft.com/office/drawing/2014/main" id="{2DC695C9-9140-4067-BF9F-8351C58421B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018548" y="2086407"/>
            <a:ext cx="774367" cy="774367"/>
          </a:xfrm>
          <a:prstGeom prst="rect">
            <a:avLst/>
          </a:prstGeom>
        </p:spPr>
      </p:pic>
      <p:pic>
        <p:nvPicPr>
          <p:cNvPr id="7" name="Graphic 6" descr="Lightbulb">
            <a:extLst>
              <a:ext uri="{FF2B5EF4-FFF2-40B4-BE49-F238E27FC236}">
                <a16:creationId xmlns:a16="http://schemas.microsoft.com/office/drawing/2014/main" id="{1FA37AA3-0A93-4CC7-A01B-9FFBF28CFE1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31117" y="4460816"/>
            <a:ext cx="688933" cy="688933"/>
          </a:xfrm>
          <a:prstGeom prst="rect">
            <a:avLst/>
          </a:prstGeom>
        </p:spPr>
      </p:pic>
      <p:pic>
        <p:nvPicPr>
          <p:cNvPr id="9" name="Graphic 8" descr="Lightning bolt">
            <a:extLst>
              <a:ext uri="{FF2B5EF4-FFF2-40B4-BE49-F238E27FC236}">
                <a16:creationId xmlns:a16="http://schemas.microsoft.com/office/drawing/2014/main" id="{6F48CB4B-6DC9-4AB7-B12B-684ADCC0BE8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006714" y="4490865"/>
            <a:ext cx="768166" cy="768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2413762"/>
      </p:ext>
    </p:extLst>
  </p:cSld>
  <p:clrMapOvr>
    <a:masterClrMapping/>
  </p:clrMapOvr>
</p:sld>
</file>

<file path=ppt/theme/theme1.xml><?xml version="1.0" encoding="utf-8"?>
<a:theme xmlns:a="http://schemas.openxmlformats.org/drawingml/2006/main" name="Boar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18316DF1D394D4A824BF8FC832040C4" ma:contentTypeVersion="13" ma:contentTypeDescription="Create a new document." ma:contentTypeScope="" ma:versionID="7cba1083629990ea9ba8d262906829de">
  <xsd:schema xmlns:xsd="http://www.w3.org/2001/XMLSchema" xmlns:xs="http://www.w3.org/2001/XMLSchema" xmlns:p="http://schemas.microsoft.com/office/2006/metadata/properties" xmlns:ns3="247105a9-989e-4cdf-a9fb-5a59ddc12b36" xmlns:ns4="0657cb77-d2bc-461b-8a2d-4dd9254c6595" targetNamespace="http://schemas.microsoft.com/office/2006/metadata/properties" ma:root="true" ma:fieldsID="e7fbb83440f8a0cd686595c336833616" ns3:_="" ns4:_="">
    <xsd:import namespace="247105a9-989e-4cdf-a9fb-5a59ddc12b36"/>
    <xsd:import namespace="0657cb77-d2bc-461b-8a2d-4dd9254c6595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Location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7105a9-989e-4cdf-a9fb-5a59ddc12b3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57cb77-d2bc-461b-8a2d-4dd9254c65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5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9759E74-FD9B-4120-AD4A-4B3B3F52806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47105a9-989e-4cdf-a9fb-5a59ddc12b36"/>
    <ds:schemaRef ds:uri="0657cb77-d2bc-461b-8a2d-4dd9254c659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E218031-7565-4A52-B681-9CB76B3ED0D0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0657cb77-d2bc-461b-8a2d-4dd9254c6595"/>
    <ds:schemaRef ds:uri="247105a9-989e-4cdf-a9fb-5a59ddc12b36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65F3C58-B48D-4EFA-AFE7-C06DACD957B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Board</Template>
  <TotalTime>1377</TotalTime>
  <Words>313</Words>
  <Application>Microsoft Office PowerPoint</Application>
  <PresentationFormat>On-screen Show (4:3)</PresentationFormat>
  <Paragraphs>71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Board</vt:lpstr>
      <vt:lpstr>Overview of E3’s  Deep Decarbonization Study</vt:lpstr>
      <vt:lpstr>Introduction and Purpose</vt:lpstr>
      <vt:lpstr>Short-Term GHG Reducing Strategies  Scale Up and Deploy</vt:lpstr>
      <vt:lpstr>Medium-Term GHG Reducing Strategies  Market Transformation</vt:lpstr>
      <vt:lpstr>Long-Term GHG Reducing Strategies  Reach Technologies</vt:lpstr>
    </vt:vector>
  </TitlesOfParts>
  <Company>Sempra Energy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Organization</dc:title>
  <dc:creator>Jeffers, Joyce</dc:creator>
  <cp:lastModifiedBy>Atkinson, Stacie (E&amp;FP)</cp:lastModifiedBy>
  <cp:revision>13</cp:revision>
  <cp:lastPrinted>2019-06-28T19:16:59Z</cp:lastPrinted>
  <dcterms:created xsi:type="dcterms:W3CDTF">2014-03-31T16:53:36Z</dcterms:created>
  <dcterms:modified xsi:type="dcterms:W3CDTF">2019-08-07T20:37:54Z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0x010100118316DF1D394D4A824BF8FC832040C4</vt:lpwstr>
  </property>
</Properties>
</file>