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17"/>
  </p:notesMasterIdLst>
  <p:handoutMasterIdLst>
    <p:handoutMasterId r:id="rId18"/>
  </p:handoutMasterIdLst>
  <p:sldIdLst>
    <p:sldId id="275" r:id="rId6"/>
    <p:sldId id="257" r:id="rId7"/>
    <p:sldId id="261" r:id="rId8"/>
    <p:sldId id="268" r:id="rId9"/>
    <p:sldId id="272" r:id="rId10"/>
    <p:sldId id="262" r:id="rId11"/>
    <p:sldId id="264" r:id="rId12"/>
    <p:sldId id="265" r:id="rId13"/>
    <p:sldId id="274" r:id="rId14"/>
    <p:sldId id="267" r:id="rId15"/>
    <p:sldId id="266" r:id="rId16"/>
  </p:sldIdLst>
  <p:sldSz cx="10058400" cy="77724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odmok, Naomi" initials="SN" lastIdx="7" clrIdx="0">
    <p:extLst>
      <p:ext uri="{19B8F6BF-5375-455C-9EA6-DF929625EA0E}">
        <p15:presenceInfo xmlns:p15="http://schemas.microsoft.com/office/powerpoint/2012/main" userId="S-1-5-21-219123761-1972038647-3338400271-102116" providerId="AD"/>
      </p:ext>
    </p:extLst>
  </p:cmAuthor>
  <p:cmAuthor id="2" name="Laura Black" initials="LB" lastIdx="1" clrIdx="1">
    <p:extLst>
      <p:ext uri="{19B8F6BF-5375-455C-9EA6-DF929625EA0E}">
        <p15:presenceInfo xmlns:p15="http://schemas.microsoft.com/office/powerpoint/2012/main" userId="2271b9877f45714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457"/>
    <a:srgbClr val="58585A"/>
    <a:srgbClr val="00857C"/>
    <a:srgbClr val="87D1CF"/>
    <a:srgbClr val="A9A9A9"/>
    <a:srgbClr val="FEBC0C"/>
    <a:srgbClr val="A0D2CE"/>
    <a:srgbClr val="7F007F"/>
    <a:srgbClr val="DD0101"/>
    <a:srgbClr val="DC00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504" autoAdjust="0"/>
    <p:restoredTop sz="96374" autoAdjust="0"/>
  </p:normalViewPr>
  <p:slideViewPr>
    <p:cSldViewPr snapToGrid="0">
      <p:cViewPr varScale="1">
        <p:scale>
          <a:sx n="101" d="100"/>
          <a:sy n="101" d="100"/>
        </p:scale>
        <p:origin x="1116" y="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8" d="100"/>
          <a:sy n="88" d="100"/>
        </p:scale>
        <p:origin x="369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1"/>
            <a:ext cx="3037840" cy="466434"/>
          </a:xfrm>
          <a:prstGeom prst="rect">
            <a:avLst/>
          </a:prstGeom>
        </p:spPr>
        <p:txBody>
          <a:bodyPr vert="horz" lIns="93177" tIns="46589" rIns="93177" bIns="46589" rtlCol="0"/>
          <a:lstStyle>
            <a:lvl1pPr algn="r">
              <a:defRPr sz="1200"/>
            </a:lvl1pPr>
          </a:lstStyle>
          <a:p>
            <a:fld id="{55530506-E149-4BF6-9290-BDB0C3050000}" type="datetimeFigureOut">
              <a:rPr lang="en-US" smtClean="0"/>
              <a:t>8/3/2018</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C6B78C3-E96B-4220-8AE1-A7F1BF168EFF}" type="slidenum">
              <a:rPr lang="en-US" smtClean="0"/>
              <a:t>‹#›</a:t>
            </a:fld>
            <a:endParaRPr lang="en-US" dirty="0"/>
          </a:p>
        </p:txBody>
      </p:sp>
    </p:spTree>
    <p:extLst>
      <p:ext uri="{BB962C8B-B14F-4D97-AF65-F5344CB8AC3E}">
        <p14:creationId xmlns:p14="http://schemas.microsoft.com/office/powerpoint/2010/main" val="1762524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AD1AFCEA-1F44-4EC8-A215-85FB68A2917C}" type="datetimeFigureOut">
              <a:rPr lang="en-US" smtClean="0"/>
              <a:t>8/3/2018</a:t>
            </a:fld>
            <a:endParaRPr lang="en-US" dirty="0"/>
          </a:p>
        </p:txBody>
      </p:sp>
      <p:sp>
        <p:nvSpPr>
          <p:cNvPr id="4" name="Slide Image Placeholder 3"/>
          <p:cNvSpPr>
            <a:spLocks noGrp="1" noRot="1" noChangeAspect="1"/>
          </p:cNvSpPr>
          <p:nvPr>
            <p:ph type="sldImg" idx="2"/>
          </p:nvPr>
        </p:nvSpPr>
        <p:spPr>
          <a:xfrm>
            <a:off x="1476375" y="1162050"/>
            <a:ext cx="405765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5B936E4-C7FD-4DC2-B3A0-D1A3540DF558}" type="slidenum">
              <a:rPr lang="en-US" smtClean="0"/>
              <a:t>‹#›</a:t>
            </a:fld>
            <a:endParaRPr lang="en-US" dirty="0"/>
          </a:p>
        </p:txBody>
      </p:sp>
    </p:spTree>
    <p:extLst>
      <p:ext uri="{BB962C8B-B14F-4D97-AF65-F5344CB8AC3E}">
        <p14:creationId xmlns:p14="http://schemas.microsoft.com/office/powerpoint/2010/main" val="3988589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andiego.gov/planning/genplan#genplan"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sandiego.gov/planning/genplan/together" TargetMode="External"/><Relationship Id="rId4" Type="http://schemas.openxmlformats.org/officeDocument/2006/relationships/hyperlink" Target="https://www.sandiego.gov/planning/genplan/documents/peir"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Color </a:t>
            </a:r>
          </a:p>
        </p:txBody>
      </p:sp>
      <p:sp>
        <p:nvSpPr>
          <p:cNvPr id="4" name="Slide Number Placeholder 3"/>
          <p:cNvSpPr>
            <a:spLocks noGrp="1"/>
          </p:cNvSpPr>
          <p:nvPr>
            <p:ph type="sldNum" sz="quarter" idx="10"/>
          </p:nvPr>
        </p:nvSpPr>
        <p:spPr/>
        <p:txBody>
          <a:bodyPr/>
          <a:lstStyle/>
          <a:p>
            <a:fld id="{A5B936E4-C7FD-4DC2-B3A0-D1A3540DF558}" type="slidenum">
              <a:rPr lang="en-US" smtClean="0"/>
              <a:t>1</a:t>
            </a:fld>
            <a:endParaRPr lang="en-US" dirty="0"/>
          </a:p>
        </p:txBody>
      </p:sp>
    </p:spTree>
    <p:extLst>
      <p:ext uri="{BB962C8B-B14F-4D97-AF65-F5344CB8AC3E}">
        <p14:creationId xmlns:p14="http://schemas.microsoft.com/office/powerpoint/2010/main" val="747185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936E4-C7FD-4DC2-B3A0-D1A3540DF558}" type="slidenum">
              <a:rPr lang="en-US" smtClean="0"/>
              <a:t>10</a:t>
            </a:fld>
            <a:endParaRPr lang="en-US" dirty="0"/>
          </a:p>
        </p:txBody>
      </p:sp>
    </p:spTree>
    <p:extLst>
      <p:ext uri="{BB962C8B-B14F-4D97-AF65-F5344CB8AC3E}">
        <p14:creationId xmlns:p14="http://schemas.microsoft.com/office/powerpoint/2010/main" val="2213083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936E4-C7FD-4DC2-B3A0-D1A3540DF558}" type="slidenum">
              <a:rPr lang="en-US" smtClean="0"/>
              <a:t>11</a:t>
            </a:fld>
            <a:endParaRPr lang="en-US" dirty="0"/>
          </a:p>
        </p:txBody>
      </p:sp>
    </p:spTree>
    <p:extLst>
      <p:ext uri="{BB962C8B-B14F-4D97-AF65-F5344CB8AC3E}">
        <p14:creationId xmlns:p14="http://schemas.microsoft.com/office/powerpoint/2010/main" val="3884645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majority of amendments are meant to increase allowed intensity on project site. </a:t>
            </a:r>
          </a:p>
          <a:p>
            <a:endParaRPr lang="en-US" dirty="0"/>
          </a:p>
          <a:p>
            <a:r>
              <a:rPr lang="en-US" dirty="0"/>
              <a:t>Create physical, social and economic environment complimentary to UCSD. </a:t>
            </a:r>
          </a:p>
          <a:p>
            <a:endParaRPr lang="en-US" dirty="0"/>
          </a:p>
          <a:p>
            <a:r>
              <a:rPr lang="en-US" dirty="0"/>
              <a:t>Develop University as a self sufficient community offering balance of housing, employment, business, cultural, educational, and recreational opportunities. </a:t>
            </a:r>
          </a:p>
          <a:p>
            <a:endParaRPr lang="en-US" dirty="0"/>
          </a:p>
          <a:p>
            <a:r>
              <a:rPr lang="en-US" dirty="0"/>
              <a:t>Create an Urban Node with two high density, mixed-use core areas (UTC &amp; La Jolla Village Square) </a:t>
            </a:r>
          </a:p>
          <a:p>
            <a:endParaRPr lang="en-US" dirty="0"/>
          </a:p>
          <a:p>
            <a:r>
              <a:rPr lang="en-US" dirty="0"/>
              <a:t>Equitable allocation of development intensity </a:t>
            </a:r>
          </a:p>
          <a:p>
            <a:endParaRPr lang="en-US" dirty="0"/>
          </a:p>
          <a:p>
            <a:r>
              <a:rPr lang="en-US" dirty="0"/>
              <a:t>Ensuring a workable correlation system</a:t>
            </a:r>
          </a:p>
          <a:p>
            <a:endParaRPr lang="en-US" dirty="0"/>
          </a:p>
        </p:txBody>
      </p:sp>
      <p:sp>
        <p:nvSpPr>
          <p:cNvPr id="4" name="Slide Number Placeholder 3"/>
          <p:cNvSpPr>
            <a:spLocks noGrp="1"/>
          </p:cNvSpPr>
          <p:nvPr>
            <p:ph type="sldNum" sz="quarter" idx="10"/>
          </p:nvPr>
        </p:nvSpPr>
        <p:spPr/>
        <p:txBody>
          <a:bodyPr/>
          <a:lstStyle/>
          <a:p>
            <a:fld id="{A5B936E4-C7FD-4DC2-B3A0-D1A3540DF558}" type="slidenum">
              <a:rPr lang="en-US" smtClean="0"/>
              <a:t>2</a:t>
            </a:fld>
            <a:endParaRPr lang="en-US" dirty="0"/>
          </a:p>
        </p:txBody>
      </p:sp>
    </p:spTree>
    <p:extLst>
      <p:ext uri="{BB962C8B-B14F-4D97-AF65-F5344CB8AC3E}">
        <p14:creationId xmlns:p14="http://schemas.microsoft.com/office/powerpoint/2010/main" val="671754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City of San Diego’s Planning Department is embarking on an update to the University Community Plan.  Last updated in 1987, the community plan encompasses roughly 8,500 ac and is bound by Interstate5 on the west, Interstate 805 on the east and State Route 52 to the south.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Known as the Golden Triangle, because of its location within 5, 805 and 52, the community is home to  numerous world class businesses as well as UC San Diego.  With a population of nearly 70,000 residents and 27,000  housing units, the community has a vast mix of single family homes south of Rose Canyon, to a mix of multi-family homes in the north that range from 15 up to 75 du/ac.  As part of the update we will analyze the community’s economic, social, and environmental health as well as study how the community will grow over the next 2-3 decades to a more sustainable community. </a:t>
            </a:r>
            <a:endParaRPr lang="en-US" dirty="0"/>
          </a:p>
          <a:p>
            <a:endParaRPr lang="en-US" dirty="0"/>
          </a:p>
          <a:p>
            <a:r>
              <a:rPr lang="en-US" dirty="0"/>
              <a:t>As I mentioned earlier,</a:t>
            </a:r>
            <a:r>
              <a:rPr lang="en-US" baseline="0" dirty="0"/>
              <a:t> t</a:t>
            </a:r>
            <a:r>
              <a:rPr lang="en-US" dirty="0"/>
              <a:t>he last comprehensive update to the community plan occurred</a:t>
            </a:r>
            <a:r>
              <a:rPr lang="en-US" baseline="0" dirty="0"/>
              <a:t> in 1987.  </a:t>
            </a:r>
            <a:r>
              <a:rPr lang="en-US" dirty="0"/>
              <a:t>A lot has changed</a:t>
            </a:r>
            <a:r>
              <a:rPr lang="en-US" baseline="0" dirty="0"/>
              <a:t> since then. The Community, as well as UC San Diego,  has grown tremendously over the last 3 decades; and will continue to grow.  We need to balanced that growth, coordinate with UC San Diego’s update to their LRDP, and capitalize on the investment in transit within the community.</a:t>
            </a:r>
          </a:p>
          <a:p>
            <a:endParaRPr lang="en-US" dirty="0"/>
          </a:p>
        </p:txBody>
      </p:sp>
      <p:sp>
        <p:nvSpPr>
          <p:cNvPr id="4" name="Slide Number Placeholder 3"/>
          <p:cNvSpPr>
            <a:spLocks noGrp="1"/>
          </p:cNvSpPr>
          <p:nvPr>
            <p:ph type="sldNum" sz="quarter" idx="10"/>
          </p:nvPr>
        </p:nvSpPr>
        <p:spPr/>
        <p:txBody>
          <a:bodyPr/>
          <a:lstStyle/>
          <a:p>
            <a:fld id="{A5B936E4-C7FD-4DC2-B3A0-D1A3540DF558}" type="slidenum">
              <a:rPr lang="en-US" smtClean="0"/>
              <a:t>3</a:t>
            </a:fld>
            <a:endParaRPr lang="en-US" dirty="0"/>
          </a:p>
        </p:txBody>
      </p:sp>
    </p:spTree>
    <p:extLst>
      <p:ext uri="{BB962C8B-B14F-4D97-AF65-F5344CB8AC3E}">
        <p14:creationId xmlns:p14="http://schemas.microsoft.com/office/powerpoint/2010/main" val="2970190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seen here, UC</a:t>
            </a:r>
            <a:r>
              <a:rPr lang="en-US" baseline="0" dirty="0"/>
              <a:t> San Diego</a:t>
            </a:r>
            <a:r>
              <a:rPr lang="en-US" dirty="0"/>
              <a:t> is located near</a:t>
            </a:r>
            <a:r>
              <a:rPr lang="en-US" baseline="0" dirty="0"/>
              <a:t> the center of the community and is surrounded by a very dense area of employment which is key to the city’s economic growth.  This collaboration of research and innovation between UC San Diego and San Diego’s life science cluster is what makes this area one of the leading life science centers in the 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Replace? Check-in with Claudia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A5B936E4-C7FD-4DC2-B3A0-D1A3540DF558}" type="slidenum">
              <a:rPr lang="en-US" smtClean="0"/>
              <a:t>4</a:t>
            </a:fld>
            <a:endParaRPr lang="en-US" dirty="0"/>
          </a:p>
        </p:txBody>
      </p:sp>
    </p:spTree>
    <p:extLst>
      <p:ext uri="{BB962C8B-B14F-4D97-AF65-F5344CB8AC3E}">
        <p14:creationId xmlns:p14="http://schemas.microsoft.com/office/powerpoint/2010/main" val="4251490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City's </a:t>
            </a:r>
            <a:r>
              <a:rPr lang="en-US" sz="1200" kern="1200" dirty="0">
                <a:solidFill>
                  <a:schemeClr val="tx1"/>
                </a:solidFill>
                <a:effectLst/>
                <a:latin typeface="+mn-lt"/>
                <a:ea typeface="+mn-ea"/>
                <a:cs typeface="+mn-cs"/>
                <a:hlinkClick r:id="rId3"/>
              </a:rPr>
              <a:t>General Plan</a:t>
            </a:r>
            <a:r>
              <a:rPr lang="en-US" sz="1200" kern="1200" dirty="0">
                <a:solidFill>
                  <a:schemeClr val="tx1"/>
                </a:solidFill>
                <a:effectLst/>
                <a:latin typeface="+mn-lt"/>
                <a:ea typeface="+mn-ea"/>
                <a:cs typeface="+mn-cs"/>
              </a:rPr>
              <a:t> is its constitution for development. It is comprised of 10 elements that provide a comprehensive slate of citywide policies and further the City of Villages smart growth strategy for growth and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General Plan update did not include land use designation or zoning changes, which is the purview of the City's community plans.</a:t>
            </a:r>
          </a:p>
          <a:p>
            <a:r>
              <a:rPr lang="en-US" sz="1200" kern="1200" dirty="0">
                <a:solidFill>
                  <a:schemeClr val="tx1"/>
                </a:solidFill>
                <a:effectLst/>
                <a:latin typeface="+mn-lt"/>
                <a:ea typeface="+mn-ea"/>
                <a:cs typeface="+mn-cs"/>
              </a:rPr>
              <a:t>he General Plan was comprehensively updated by unanimous vote of the City Council in 2008.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City Council also certified the </a:t>
            </a:r>
            <a:r>
              <a:rPr lang="en-US" sz="1200" kern="1200" dirty="0">
                <a:solidFill>
                  <a:schemeClr val="tx1"/>
                </a:solidFill>
                <a:effectLst/>
                <a:latin typeface="+mn-lt"/>
                <a:ea typeface="+mn-ea"/>
                <a:cs typeface="+mn-cs"/>
                <a:hlinkClick r:id="rId4"/>
              </a:rPr>
              <a:t>General Plan </a:t>
            </a:r>
            <a:r>
              <a:rPr lang="en-US" sz="1200" kern="1200" dirty="0">
                <a:solidFill>
                  <a:schemeClr val="tx1"/>
                </a:solidFill>
                <a:effectLst/>
                <a:latin typeface="+mn-lt"/>
                <a:ea typeface="+mn-ea"/>
                <a:cs typeface="+mn-cs"/>
              </a:rPr>
              <a:t>Community plans work together with the General Plan to provide location-based policies and recommendations in the City's five-plus community planning areas.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Community plans are written to refine the General Plan's citywide policies, designate land uses and housing densities and include additional site-specific recommendations as needed. </a:t>
            </a:r>
            <a:r>
              <a:rPr lang="en-US" sz="1200" kern="1200" dirty="0">
                <a:solidFill>
                  <a:schemeClr val="tx1"/>
                </a:solidFill>
                <a:effectLst/>
                <a:latin typeface="+mn-lt"/>
                <a:ea typeface="+mn-ea"/>
                <a:cs typeface="+mn-cs"/>
                <a:hlinkClick r:id="rId5"/>
              </a:rPr>
              <a:t>Read more about how the General Plan and Community Plans work together</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D8194125-30A1-40F9-8782-D5FFD650C4B4}" type="slidenum">
              <a:rPr lang="en-US" smtClean="0"/>
              <a:t>5</a:t>
            </a:fld>
            <a:endParaRPr lang="en-US" dirty="0"/>
          </a:p>
        </p:txBody>
      </p:sp>
    </p:spTree>
    <p:extLst>
      <p:ext uri="{BB962C8B-B14F-4D97-AF65-F5344CB8AC3E}">
        <p14:creationId xmlns:p14="http://schemas.microsoft.com/office/powerpoint/2010/main" val="229375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936E4-C7FD-4DC2-B3A0-D1A3540DF558}" type="slidenum">
              <a:rPr lang="en-US" smtClean="0"/>
              <a:t>6</a:t>
            </a:fld>
            <a:endParaRPr lang="en-US" dirty="0"/>
          </a:p>
        </p:txBody>
      </p:sp>
    </p:spTree>
    <p:extLst>
      <p:ext uri="{BB962C8B-B14F-4D97-AF65-F5344CB8AC3E}">
        <p14:creationId xmlns:p14="http://schemas.microsoft.com/office/powerpoint/2010/main" val="3341650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936E4-C7FD-4DC2-B3A0-D1A3540DF558}" type="slidenum">
              <a:rPr lang="en-US" smtClean="0"/>
              <a:t>7</a:t>
            </a:fld>
            <a:endParaRPr lang="en-US" dirty="0"/>
          </a:p>
        </p:txBody>
      </p:sp>
    </p:spTree>
    <p:extLst>
      <p:ext uri="{BB962C8B-B14F-4D97-AF65-F5344CB8AC3E}">
        <p14:creationId xmlns:p14="http://schemas.microsoft.com/office/powerpoint/2010/main" val="1017023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936E4-C7FD-4DC2-B3A0-D1A3540DF558}" type="slidenum">
              <a:rPr lang="en-US" smtClean="0"/>
              <a:t>8</a:t>
            </a:fld>
            <a:endParaRPr lang="en-US" dirty="0"/>
          </a:p>
        </p:txBody>
      </p:sp>
    </p:spTree>
    <p:extLst>
      <p:ext uri="{BB962C8B-B14F-4D97-AF65-F5344CB8AC3E}">
        <p14:creationId xmlns:p14="http://schemas.microsoft.com/office/powerpoint/2010/main" val="3384093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936E4-C7FD-4DC2-B3A0-D1A3540DF558}" type="slidenum">
              <a:rPr lang="en-US" smtClean="0"/>
              <a:t>9</a:t>
            </a:fld>
            <a:endParaRPr lang="en-US" dirty="0"/>
          </a:p>
        </p:txBody>
      </p:sp>
    </p:spTree>
    <p:extLst>
      <p:ext uri="{BB962C8B-B14F-4D97-AF65-F5344CB8AC3E}">
        <p14:creationId xmlns:p14="http://schemas.microsoft.com/office/powerpoint/2010/main" val="270037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AFE747-AB6D-4D2A-8784-B88E49554E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058400" cy="6484112"/>
          </a:xfrm>
          <a:prstGeom prst="rect">
            <a:avLst/>
          </a:prstGeom>
        </p:spPr>
      </p:pic>
      <p:sp>
        <p:nvSpPr>
          <p:cNvPr id="14" name="Rectangle 13">
            <a:extLst>
              <a:ext uri="{FF2B5EF4-FFF2-40B4-BE49-F238E27FC236}">
                <a16:creationId xmlns:a16="http://schemas.microsoft.com/office/drawing/2014/main" id="{6E23660B-039C-47F2-9607-C2D17E69E9E5}"/>
              </a:ext>
            </a:extLst>
          </p:cNvPr>
          <p:cNvSpPr/>
          <p:nvPr userDrawn="1"/>
        </p:nvSpPr>
        <p:spPr>
          <a:xfrm>
            <a:off x="0" y="6489404"/>
            <a:ext cx="10058400" cy="1282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E2402EA3-CEEB-45F4-B309-37820BF6F4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04567" y="6345464"/>
            <a:ext cx="2200351" cy="1554779"/>
          </a:xfrm>
          <a:prstGeom prst="rect">
            <a:avLst/>
          </a:prstGeom>
        </p:spPr>
      </p:pic>
      <p:pic>
        <p:nvPicPr>
          <p:cNvPr id="17" name="Picture 16">
            <a:extLst>
              <a:ext uri="{FF2B5EF4-FFF2-40B4-BE49-F238E27FC236}">
                <a16:creationId xmlns:a16="http://schemas.microsoft.com/office/drawing/2014/main" id="{A6B235C6-817E-4422-8742-0CC35D5C2A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315" y="6826809"/>
            <a:ext cx="2601340" cy="608184"/>
          </a:xfrm>
          <a:prstGeom prst="rect">
            <a:avLst/>
          </a:prstGeom>
        </p:spPr>
      </p:pic>
      <p:cxnSp>
        <p:nvCxnSpPr>
          <p:cNvPr id="18" name="Straight Connector 17">
            <a:extLst>
              <a:ext uri="{FF2B5EF4-FFF2-40B4-BE49-F238E27FC236}">
                <a16:creationId xmlns:a16="http://schemas.microsoft.com/office/drawing/2014/main" id="{D9A90EE8-5DA5-46C6-8531-2E86A5CF6738}"/>
              </a:ext>
            </a:extLst>
          </p:cNvPr>
          <p:cNvCxnSpPr>
            <a:cxnSpLocks/>
          </p:cNvCxnSpPr>
          <p:nvPr userDrawn="1"/>
        </p:nvCxnSpPr>
        <p:spPr>
          <a:xfrm>
            <a:off x="0" y="6489404"/>
            <a:ext cx="10058400" cy="0"/>
          </a:xfrm>
          <a:prstGeom prst="line">
            <a:avLst/>
          </a:prstGeom>
          <a:ln w="38100">
            <a:solidFill>
              <a:srgbClr val="FEBC0C"/>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FE139BDD-B58A-40F4-BA4C-7406F49ACC89}"/>
              </a:ext>
            </a:extLst>
          </p:cNvPr>
          <p:cNvSpPr/>
          <p:nvPr userDrawn="1"/>
        </p:nvSpPr>
        <p:spPr>
          <a:xfrm>
            <a:off x="12266" y="2413855"/>
            <a:ext cx="10058400" cy="270014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iamond 19">
            <a:extLst>
              <a:ext uri="{FF2B5EF4-FFF2-40B4-BE49-F238E27FC236}">
                <a16:creationId xmlns:a16="http://schemas.microsoft.com/office/drawing/2014/main" id="{D859E701-9DD7-4EE8-A642-44800F665891}"/>
              </a:ext>
            </a:extLst>
          </p:cNvPr>
          <p:cNvSpPr/>
          <p:nvPr userDrawn="1"/>
        </p:nvSpPr>
        <p:spPr>
          <a:xfrm>
            <a:off x="0" y="1038446"/>
            <a:ext cx="2778363" cy="5454503"/>
          </a:xfrm>
          <a:custGeom>
            <a:avLst/>
            <a:gdLst>
              <a:gd name="connsiteX0" fmla="*/ 0 w 5556726"/>
              <a:gd name="connsiteY0" fmla="*/ 2727252 h 5454503"/>
              <a:gd name="connsiteX1" fmla="*/ 2778363 w 5556726"/>
              <a:gd name="connsiteY1" fmla="*/ 0 h 5454503"/>
              <a:gd name="connsiteX2" fmla="*/ 5556726 w 5556726"/>
              <a:gd name="connsiteY2" fmla="*/ 2727252 h 5454503"/>
              <a:gd name="connsiteX3" fmla="*/ 2778363 w 5556726"/>
              <a:gd name="connsiteY3" fmla="*/ 5454503 h 5454503"/>
              <a:gd name="connsiteX4" fmla="*/ 0 w 5556726"/>
              <a:gd name="connsiteY4" fmla="*/ 2727252 h 5454503"/>
              <a:gd name="connsiteX0" fmla="*/ 0 w 2778363"/>
              <a:gd name="connsiteY0" fmla="*/ 5454503 h 5454503"/>
              <a:gd name="connsiteX1" fmla="*/ 0 w 2778363"/>
              <a:gd name="connsiteY1" fmla="*/ 0 h 5454503"/>
              <a:gd name="connsiteX2" fmla="*/ 2778363 w 2778363"/>
              <a:gd name="connsiteY2" fmla="*/ 2727252 h 5454503"/>
              <a:gd name="connsiteX3" fmla="*/ 0 w 2778363"/>
              <a:gd name="connsiteY3" fmla="*/ 5454503 h 5454503"/>
            </a:gdLst>
            <a:ahLst/>
            <a:cxnLst>
              <a:cxn ang="0">
                <a:pos x="connsiteX0" y="connsiteY0"/>
              </a:cxn>
              <a:cxn ang="0">
                <a:pos x="connsiteX1" y="connsiteY1"/>
              </a:cxn>
              <a:cxn ang="0">
                <a:pos x="connsiteX2" y="connsiteY2"/>
              </a:cxn>
              <a:cxn ang="0">
                <a:pos x="connsiteX3" y="connsiteY3"/>
              </a:cxn>
            </a:cxnLst>
            <a:rect l="l" t="t" r="r" b="b"/>
            <a:pathLst>
              <a:path w="2778363" h="5454503">
                <a:moveTo>
                  <a:pt x="0" y="5454503"/>
                </a:moveTo>
                <a:lnTo>
                  <a:pt x="0" y="0"/>
                </a:lnTo>
                <a:lnTo>
                  <a:pt x="2778363" y="2727252"/>
                </a:lnTo>
                <a:lnTo>
                  <a:pt x="0" y="5454503"/>
                </a:lnTo>
                <a:close/>
              </a:path>
            </a:pathLst>
          </a:custGeom>
          <a:solidFill>
            <a:srgbClr val="FEB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userDrawn="1">
            <p:ph type="dt" sz="half" idx="10"/>
          </p:nvPr>
        </p:nvSpPr>
        <p:spPr/>
        <p:txBody>
          <a:bodyPr/>
          <a:lstStyle/>
          <a:p>
            <a:fld id="{C2468D38-7081-47D1-9A76-D93F2A79BEBB}" type="datetimeFigureOut">
              <a:rPr lang="en-US" smtClean="0"/>
              <a:t>8/3/2018</a:t>
            </a:fld>
            <a:endParaRPr lang="en-US" dirty="0"/>
          </a:p>
        </p:txBody>
      </p:sp>
      <p:sp>
        <p:nvSpPr>
          <p:cNvPr id="5" name="Footer Placeholder 4"/>
          <p:cNvSpPr>
            <a:spLocks noGrp="1"/>
          </p:cNvSpPr>
          <p:nvPr userDrawn="1">
            <p:ph type="ftr" sz="quarter" idx="11"/>
          </p:nvPr>
        </p:nvSpPr>
        <p:spPr/>
        <p:txBody>
          <a:bodyPr/>
          <a:lstStyle/>
          <a:p>
            <a:endParaRPr lang="en-US" dirty="0"/>
          </a:p>
        </p:txBody>
      </p:sp>
      <p:sp>
        <p:nvSpPr>
          <p:cNvPr id="6" name="Slide Number Placeholder 5"/>
          <p:cNvSpPr>
            <a:spLocks noGrp="1"/>
          </p:cNvSpPr>
          <p:nvPr userDrawn="1">
            <p:ph type="sldNum" sz="quarter" idx="12"/>
          </p:nvPr>
        </p:nvSpPr>
        <p:spPr/>
        <p:txBody>
          <a:bodyPr/>
          <a:lstStyle/>
          <a:p>
            <a:fld id="{90FCBB43-4EE7-4AE0-A011-CC9052827149}" type="slidenum">
              <a:rPr lang="en-US" smtClean="0"/>
              <a:t>‹#›</a:t>
            </a:fld>
            <a:endParaRPr lang="en-US" dirty="0"/>
          </a:p>
        </p:txBody>
      </p:sp>
      <p:sp>
        <p:nvSpPr>
          <p:cNvPr id="8" name="Title 1"/>
          <p:cNvSpPr>
            <a:spLocks noGrp="1"/>
          </p:cNvSpPr>
          <p:nvPr userDrawn="1">
            <p:ph type="title" hasCustomPrompt="1"/>
          </p:nvPr>
        </p:nvSpPr>
        <p:spPr>
          <a:xfrm>
            <a:off x="2790629" y="3786210"/>
            <a:ext cx="6324600" cy="576017"/>
          </a:xfrm>
        </p:spPr>
        <p:txBody>
          <a:bodyPr anchor="b">
            <a:normAutofit/>
          </a:bodyPr>
          <a:lstStyle>
            <a:lvl1pPr>
              <a:defRPr sz="2400">
                <a:solidFill>
                  <a:srgbClr val="58585A"/>
                </a:solidFill>
                <a:latin typeface="+mn-lt"/>
              </a:defRPr>
            </a:lvl1pPr>
          </a:lstStyle>
          <a:p>
            <a:r>
              <a:rPr lang="en-US" dirty="0"/>
              <a:t>PLANNING DEPARTMENT</a:t>
            </a:r>
          </a:p>
        </p:txBody>
      </p:sp>
      <p:sp>
        <p:nvSpPr>
          <p:cNvPr id="11" name="Text Placeholder 2"/>
          <p:cNvSpPr>
            <a:spLocks noGrp="1"/>
          </p:cNvSpPr>
          <p:nvPr userDrawn="1">
            <p:ph type="body" idx="1"/>
          </p:nvPr>
        </p:nvSpPr>
        <p:spPr>
          <a:xfrm>
            <a:off x="2790629" y="2506476"/>
            <a:ext cx="7267771" cy="1200149"/>
          </a:xfrm>
        </p:spPr>
        <p:txBody>
          <a:bodyPr anchor="b">
            <a:noAutofit/>
          </a:bodyPr>
          <a:lstStyle>
            <a:lvl1pPr marL="0" indent="0">
              <a:buNone/>
              <a:defRPr sz="4400" b="1">
                <a:solidFill>
                  <a:srgbClr val="00857C"/>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18697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E7E07F-F76D-4565-855B-347A0BF30D13}"/>
              </a:ext>
            </a:extLst>
          </p:cNvPr>
          <p:cNvSpPr/>
          <p:nvPr userDrawn="1"/>
        </p:nvSpPr>
        <p:spPr>
          <a:xfrm>
            <a:off x="0" y="0"/>
            <a:ext cx="10058400" cy="77724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Single Corner Rounded 10">
            <a:extLst>
              <a:ext uri="{FF2B5EF4-FFF2-40B4-BE49-F238E27FC236}">
                <a16:creationId xmlns:a16="http://schemas.microsoft.com/office/drawing/2014/main" id="{425A1C0C-221C-4F91-A405-1D9DF84D3AB4}"/>
              </a:ext>
            </a:extLst>
          </p:cNvPr>
          <p:cNvSpPr/>
          <p:nvPr userDrawn="1"/>
        </p:nvSpPr>
        <p:spPr>
          <a:xfrm rot="10800000" flipH="1">
            <a:off x="0" y="-5"/>
            <a:ext cx="10058400" cy="7203870"/>
          </a:xfrm>
          <a:prstGeom prst="round1Rect">
            <a:avLst>
              <a:gd name="adj" fmla="val 155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92825" y="1119082"/>
            <a:ext cx="3244096" cy="1212637"/>
          </a:xfrm>
        </p:spPr>
        <p:txBody>
          <a:bodyPr anchor="b">
            <a:noAutofit/>
          </a:bodyPr>
          <a:lstStyle>
            <a:lvl1pPr>
              <a:defRPr sz="3000" b="1">
                <a:solidFill>
                  <a:srgbClr val="FBB457"/>
                </a:solidFill>
                <a:latin typeface="+mn-lt"/>
              </a:defRPr>
            </a:lvl1pPr>
          </a:lstStyle>
          <a:p>
            <a:r>
              <a:rPr lang="en-US" dirty="0"/>
              <a:t>Click to edit Master title style</a:t>
            </a:r>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2468D38-7081-47D1-9A76-D93F2A79BEBB}" type="datetimeFigureOut">
              <a:rPr lang="en-US" smtClean="0"/>
              <a:t>8/3/2018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FCBB43-4EE7-4AE0-A011-CC9052827149}" type="slidenum">
              <a:rPr lang="en-US" smtClean="0"/>
              <a:t>‹#›</a:t>
            </a:fld>
            <a:endParaRPr lang="en-US" dirty="0"/>
          </a:p>
        </p:txBody>
      </p:sp>
      <p:sp>
        <p:nvSpPr>
          <p:cNvPr id="13" name="TextBox 12">
            <a:extLst>
              <a:ext uri="{FF2B5EF4-FFF2-40B4-BE49-F238E27FC236}">
                <a16:creationId xmlns:a16="http://schemas.microsoft.com/office/drawing/2014/main" id="{FAABAED6-474C-450D-9F36-29CB8E0B622C}"/>
              </a:ext>
            </a:extLst>
          </p:cNvPr>
          <p:cNvSpPr txBox="1"/>
          <p:nvPr userDrawn="1"/>
        </p:nvSpPr>
        <p:spPr>
          <a:xfrm>
            <a:off x="8235315" y="7418037"/>
            <a:ext cx="1680210" cy="276999"/>
          </a:xfrm>
          <a:prstGeom prst="rect">
            <a:avLst/>
          </a:prstGeom>
          <a:noFill/>
        </p:spPr>
        <p:txBody>
          <a:bodyPr wrap="square" rtlCol="0">
            <a:spAutoFit/>
          </a:bodyPr>
          <a:lstStyle/>
          <a:p>
            <a:pPr algn="r"/>
            <a:r>
              <a:rPr lang="en-US" sz="1200" dirty="0">
                <a:solidFill>
                  <a:schemeClr val="bg1"/>
                </a:solidFill>
              </a:rPr>
              <a:t>sandiego.gov</a:t>
            </a:r>
          </a:p>
        </p:txBody>
      </p:sp>
      <p:pic>
        <p:nvPicPr>
          <p:cNvPr id="15" name="Picture 14">
            <a:extLst>
              <a:ext uri="{FF2B5EF4-FFF2-40B4-BE49-F238E27FC236}">
                <a16:creationId xmlns:a16="http://schemas.microsoft.com/office/drawing/2014/main" id="{0A69B6D2-CB01-422C-A476-10F6A00092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32" y="-119460"/>
            <a:ext cx="2009522" cy="1419939"/>
          </a:xfrm>
          <a:prstGeom prst="rect">
            <a:avLst/>
          </a:prstGeom>
        </p:spPr>
      </p:pic>
      <p:cxnSp>
        <p:nvCxnSpPr>
          <p:cNvPr id="16" name="Straight Connector 15">
            <a:extLst>
              <a:ext uri="{FF2B5EF4-FFF2-40B4-BE49-F238E27FC236}">
                <a16:creationId xmlns:a16="http://schemas.microsoft.com/office/drawing/2014/main" id="{AA70DD8F-48A8-4F3A-B771-E1DF734DBBC7}"/>
              </a:ext>
            </a:extLst>
          </p:cNvPr>
          <p:cNvCxnSpPr>
            <a:cxnSpLocks/>
          </p:cNvCxnSpPr>
          <p:nvPr userDrawn="1"/>
        </p:nvCxnSpPr>
        <p:spPr>
          <a:xfrm>
            <a:off x="2116654" y="651120"/>
            <a:ext cx="7941746" cy="0"/>
          </a:xfrm>
          <a:prstGeom prst="line">
            <a:avLst/>
          </a:prstGeom>
          <a:ln w="38100">
            <a:solidFill>
              <a:srgbClr val="FEBC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0053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9BC9FF-3B2E-41CD-AA54-9084A12CF1E2}"/>
              </a:ext>
            </a:extLst>
          </p:cNvPr>
          <p:cNvSpPr/>
          <p:nvPr userDrawn="1"/>
        </p:nvSpPr>
        <p:spPr>
          <a:xfrm>
            <a:off x="0" y="0"/>
            <a:ext cx="10058400" cy="77724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Single Corner Rounded 10">
            <a:extLst>
              <a:ext uri="{FF2B5EF4-FFF2-40B4-BE49-F238E27FC236}">
                <a16:creationId xmlns:a16="http://schemas.microsoft.com/office/drawing/2014/main" id="{F4323A4D-1E94-4229-A7CD-8073FF792625}"/>
              </a:ext>
            </a:extLst>
          </p:cNvPr>
          <p:cNvSpPr/>
          <p:nvPr userDrawn="1"/>
        </p:nvSpPr>
        <p:spPr>
          <a:xfrm rot="10800000" flipH="1">
            <a:off x="0" y="-5"/>
            <a:ext cx="10058400" cy="7203870"/>
          </a:xfrm>
          <a:prstGeom prst="round1Rect">
            <a:avLst>
              <a:gd name="adj" fmla="val 155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92825" y="1119082"/>
            <a:ext cx="3244096" cy="1212637"/>
          </a:xfrm>
        </p:spPr>
        <p:txBody>
          <a:bodyPr anchor="b">
            <a:noAutofit/>
          </a:bodyPr>
          <a:lstStyle>
            <a:lvl1pPr>
              <a:defRPr sz="3000" b="1">
                <a:solidFill>
                  <a:srgbClr val="FBB457"/>
                </a:solidFill>
                <a:latin typeface="+mn-lt"/>
              </a:defRPr>
            </a:lvl1pPr>
          </a:lstStyle>
          <a:p>
            <a:r>
              <a:rPr lang="en-US" dirty="0"/>
              <a:t>Click to edit Master title style</a:t>
            </a:r>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dirty="0"/>
              <a:t>Click icon to add picture</a:t>
            </a:r>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2468D38-7081-47D1-9A76-D93F2A79BEBB}" type="datetimeFigureOut">
              <a:rPr lang="en-US" smtClean="0"/>
              <a:t>8/3/2018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FCBB43-4EE7-4AE0-A011-CC9052827149}" type="slidenum">
              <a:rPr lang="en-US" smtClean="0"/>
              <a:t>‹#›</a:t>
            </a:fld>
            <a:endParaRPr lang="en-US" dirty="0"/>
          </a:p>
        </p:txBody>
      </p:sp>
      <p:sp>
        <p:nvSpPr>
          <p:cNvPr id="13" name="TextBox 12">
            <a:extLst>
              <a:ext uri="{FF2B5EF4-FFF2-40B4-BE49-F238E27FC236}">
                <a16:creationId xmlns:a16="http://schemas.microsoft.com/office/drawing/2014/main" id="{341ED527-5E51-43BA-B5BB-E1A4DABF1541}"/>
              </a:ext>
            </a:extLst>
          </p:cNvPr>
          <p:cNvSpPr txBox="1"/>
          <p:nvPr userDrawn="1"/>
        </p:nvSpPr>
        <p:spPr>
          <a:xfrm>
            <a:off x="8235315" y="7418037"/>
            <a:ext cx="1680210" cy="276999"/>
          </a:xfrm>
          <a:prstGeom prst="rect">
            <a:avLst/>
          </a:prstGeom>
          <a:noFill/>
        </p:spPr>
        <p:txBody>
          <a:bodyPr wrap="square" rtlCol="0">
            <a:spAutoFit/>
          </a:bodyPr>
          <a:lstStyle/>
          <a:p>
            <a:pPr algn="r"/>
            <a:r>
              <a:rPr lang="en-US" sz="1200" dirty="0">
                <a:solidFill>
                  <a:schemeClr val="bg1"/>
                </a:solidFill>
              </a:rPr>
              <a:t>sandiego.gov</a:t>
            </a:r>
          </a:p>
        </p:txBody>
      </p:sp>
      <p:pic>
        <p:nvPicPr>
          <p:cNvPr id="14" name="Picture 13">
            <a:extLst>
              <a:ext uri="{FF2B5EF4-FFF2-40B4-BE49-F238E27FC236}">
                <a16:creationId xmlns:a16="http://schemas.microsoft.com/office/drawing/2014/main" id="{6492E89B-3AC9-456E-9A5F-C85EE4628D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32" y="-119460"/>
            <a:ext cx="2009522" cy="1419939"/>
          </a:xfrm>
          <a:prstGeom prst="rect">
            <a:avLst/>
          </a:prstGeom>
        </p:spPr>
      </p:pic>
      <p:cxnSp>
        <p:nvCxnSpPr>
          <p:cNvPr id="15" name="Straight Connector 14">
            <a:extLst>
              <a:ext uri="{FF2B5EF4-FFF2-40B4-BE49-F238E27FC236}">
                <a16:creationId xmlns:a16="http://schemas.microsoft.com/office/drawing/2014/main" id="{6B8FA402-C362-4D26-A1AE-CC13D11A1E18}"/>
              </a:ext>
            </a:extLst>
          </p:cNvPr>
          <p:cNvCxnSpPr>
            <a:cxnSpLocks/>
          </p:cNvCxnSpPr>
          <p:nvPr userDrawn="1"/>
        </p:nvCxnSpPr>
        <p:spPr>
          <a:xfrm>
            <a:off x="2116654" y="651120"/>
            <a:ext cx="7941746" cy="0"/>
          </a:xfrm>
          <a:prstGeom prst="line">
            <a:avLst/>
          </a:prstGeom>
          <a:ln w="38100">
            <a:solidFill>
              <a:srgbClr val="FEBC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064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5046B74-1D82-4C4D-8593-58183FCA8583}"/>
              </a:ext>
            </a:extLst>
          </p:cNvPr>
          <p:cNvSpPr/>
          <p:nvPr userDrawn="1"/>
        </p:nvSpPr>
        <p:spPr>
          <a:xfrm>
            <a:off x="0" y="0"/>
            <a:ext cx="10058400" cy="77724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Single Corner Rounded 10">
            <a:extLst>
              <a:ext uri="{FF2B5EF4-FFF2-40B4-BE49-F238E27FC236}">
                <a16:creationId xmlns:a16="http://schemas.microsoft.com/office/drawing/2014/main" id="{A29A865C-6122-4B11-B8F6-7B384ACD2CB7}"/>
              </a:ext>
            </a:extLst>
          </p:cNvPr>
          <p:cNvSpPr/>
          <p:nvPr userDrawn="1"/>
        </p:nvSpPr>
        <p:spPr>
          <a:xfrm rot="10800000" flipH="1">
            <a:off x="0" y="-5"/>
            <a:ext cx="10058400" cy="7203870"/>
          </a:xfrm>
          <a:prstGeom prst="round1Rect">
            <a:avLst>
              <a:gd name="adj" fmla="val 155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468D38-7081-47D1-9A76-D93F2A79BEBB}" type="datetimeFigureOut">
              <a:rPr lang="en-US" smtClean="0"/>
              <a:t>8/3/2018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dirty="0"/>
          </a:p>
        </p:txBody>
      </p:sp>
      <p:sp>
        <p:nvSpPr>
          <p:cNvPr id="9" name="Title 1"/>
          <p:cNvSpPr>
            <a:spLocks noGrp="1"/>
          </p:cNvSpPr>
          <p:nvPr>
            <p:ph type="title"/>
          </p:nvPr>
        </p:nvSpPr>
        <p:spPr>
          <a:xfrm>
            <a:off x="691515" y="960582"/>
            <a:ext cx="8675370" cy="955533"/>
          </a:xfrm>
        </p:spPr>
        <p:txBody>
          <a:bodyPr>
            <a:normAutofit/>
          </a:bodyPr>
          <a:lstStyle>
            <a:lvl1pPr>
              <a:defRPr sz="4400">
                <a:latin typeface="+mn-lt"/>
              </a:defRPr>
            </a:lvl1pPr>
          </a:lstStyle>
          <a:p>
            <a:r>
              <a:rPr lang="en-US"/>
              <a:t>Click to edit Master title style</a:t>
            </a:r>
            <a:endParaRPr lang="en-US" dirty="0"/>
          </a:p>
        </p:txBody>
      </p:sp>
      <p:sp>
        <p:nvSpPr>
          <p:cNvPr id="13" name="TextBox 12">
            <a:extLst>
              <a:ext uri="{FF2B5EF4-FFF2-40B4-BE49-F238E27FC236}">
                <a16:creationId xmlns:a16="http://schemas.microsoft.com/office/drawing/2014/main" id="{AE0509C1-0006-4E2A-B378-8BADD3F7FB83}"/>
              </a:ext>
            </a:extLst>
          </p:cNvPr>
          <p:cNvSpPr txBox="1"/>
          <p:nvPr userDrawn="1"/>
        </p:nvSpPr>
        <p:spPr>
          <a:xfrm>
            <a:off x="8235315" y="7418037"/>
            <a:ext cx="1680210" cy="276999"/>
          </a:xfrm>
          <a:prstGeom prst="rect">
            <a:avLst/>
          </a:prstGeom>
          <a:noFill/>
        </p:spPr>
        <p:txBody>
          <a:bodyPr wrap="square" rtlCol="0">
            <a:spAutoFit/>
          </a:bodyPr>
          <a:lstStyle/>
          <a:p>
            <a:pPr algn="r"/>
            <a:r>
              <a:rPr lang="en-US" sz="1200" dirty="0">
                <a:solidFill>
                  <a:schemeClr val="bg1"/>
                </a:solidFill>
              </a:rPr>
              <a:t>sandiego.gov</a:t>
            </a:r>
          </a:p>
        </p:txBody>
      </p:sp>
      <p:pic>
        <p:nvPicPr>
          <p:cNvPr id="14" name="Picture 13">
            <a:extLst>
              <a:ext uri="{FF2B5EF4-FFF2-40B4-BE49-F238E27FC236}">
                <a16:creationId xmlns:a16="http://schemas.microsoft.com/office/drawing/2014/main" id="{6741CF97-3615-41DD-A907-4370DF5562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32" y="-119460"/>
            <a:ext cx="2009522" cy="1419939"/>
          </a:xfrm>
          <a:prstGeom prst="rect">
            <a:avLst/>
          </a:prstGeom>
        </p:spPr>
      </p:pic>
      <p:cxnSp>
        <p:nvCxnSpPr>
          <p:cNvPr id="15" name="Straight Connector 14">
            <a:extLst>
              <a:ext uri="{FF2B5EF4-FFF2-40B4-BE49-F238E27FC236}">
                <a16:creationId xmlns:a16="http://schemas.microsoft.com/office/drawing/2014/main" id="{D5E0C83D-B277-41C8-A755-CEFD97E34162}"/>
              </a:ext>
            </a:extLst>
          </p:cNvPr>
          <p:cNvCxnSpPr>
            <a:cxnSpLocks/>
          </p:cNvCxnSpPr>
          <p:nvPr userDrawn="1"/>
        </p:nvCxnSpPr>
        <p:spPr>
          <a:xfrm>
            <a:off x="2116654" y="651120"/>
            <a:ext cx="7941746" cy="0"/>
          </a:xfrm>
          <a:prstGeom prst="line">
            <a:avLst/>
          </a:prstGeom>
          <a:ln w="38100">
            <a:solidFill>
              <a:srgbClr val="FEBC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521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E8DF47-9BA2-4BC8-B528-431C4FD9A43C}"/>
              </a:ext>
            </a:extLst>
          </p:cNvPr>
          <p:cNvSpPr/>
          <p:nvPr userDrawn="1"/>
        </p:nvSpPr>
        <p:spPr>
          <a:xfrm>
            <a:off x="0" y="0"/>
            <a:ext cx="10058400" cy="77724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Single Corner Rounded 9">
            <a:extLst>
              <a:ext uri="{FF2B5EF4-FFF2-40B4-BE49-F238E27FC236}">
                <a16:creationId xmlns:a16="http://schemas.microsoft.com/office/drawing/2014/main" id="{23F2F9C4-8DA5-407C-815C-F9C1C8610352}"/>
              </a:ext>
            </a:extLst>
          </p:cNvPr>
          <p:cNvSpPr/>
          <p:nvPr userDrawn="1"/>
        </p:nvSpPr>
        <p:spPr>
          <a:xfrm rot="10800000" flipH="1">
            <a:off x="0" y="-5"/>
            <a:ext cx="10058400" cy="7203870"/>
          </a:xfrm>
          <a:prstGeom prst="round1Rect">
            <a:avLst>
              <a:gd name="adj" fmla="val 155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198043" y="988290"/>
            <a:ext cx="2168843" cy="6012268"/>
          </a:xfrm>
        </p:spPr>
        <p:txBody>
          <a:bodyPr vert="eaVert"/>
          <a:lstStyle>
            <a:lvl1pPr>
              <a:defRPr>
                <a:latin typeface="+mn-lt"/>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91515" y="988290"/>
            <a:ext cx="6380798" cy="60122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468D38-7081-47D1-9A76-D93F2A79BEBB}" type="datetimeFigureOut">
              <a:rPr lang="en-US" smtClean="0"/>
              <a:t>8/3/2018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dirty="0"/>
          </a:p>
        </p:txBody>
      </p:sp>
      <p:sp>
        <p:nvSpPr>
          <p:cNvPr id="12" name="TextBox 11">
            <a:extLst>
              <a:ext uri="{FF2B5EF4-FFF2-40B4-BE49-F238E27FC236}">
                <a16:creationId xmlns:a16="http://schemas.microsoft.com/office/drawing/2014/main" id="{3E052579-3B03-4B67-A348-D6B3BC02F988}"/>
              </a:ext>
            </a:extLst>
          </p:cNvPr>
          <p:cNvSpPr txBox="1"/>
          <p:nvPr userDrawn="1"/>
        </p:nvSpPr>
        <p:spPr>
          <a:xfrm>
            <a:off x="8235315" y="7418037"/>
            <a:ext cx="1680210" cy="276999"/>
          </a:xfrm>
          <a:prstGeom prst="rect">
            <a:avLst/>
          </a:prstGeom>
          <a:noFill/>
        </p:spPr>
        <p:txBody>
          <a:bodyPr wrap="square" rtlCol="0">
            <a:spAutoFit/>
          </a:bodyPr>
          <a:lstStyle/>
          <a:p>
            <a:pPr algn="r"/>
            <a:r>
              <a:rPr lang="en-US" sz="1200" dirty="0">
                <a:solidFill>
                  <a:schemeClr val="bg1"/>
                </a:solidFill>
              </a:rPr>
              <a:t>sandiego.gov</a:t>
            </a:r>
          </a:p>
        </p:txBody>
      </p:sp>
      <p:pic>
        <p:nvPicPr>
          <p:cNvPr id="13" name="Picture 12">
            <a:extLst>
              <a:ext uri="{FF2B5EF4-FFF2-40B4-BE49-F238E27FC236}">
                <a16:creationId xmlns:a16="http://schemas.microsoft.com/office/drawing/2014/main" id="{BC542964-16E6-482B-AD8B-AF50A3870B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32" y="-119460"/>
            <a:ext cx="2009522" cy="1419939"/>
          </a:xfrm>
          <a:prstGeom prst="rect">
            <a:avLst/>
          </a:prstGeom>
        </p:spPr>
      </p:pic>
      <p:cxnSp>
        <p:nvCxnSpPr>
          <p:cNvPr id="14" name="Straight Connector 13">
            <a:extLst>
              <a:ext uri="{FF2B5EF4-FFF2-40B4-BE49-F238E27FC236}">
                <a16:creationId xmlns:a16="http://schemas.microsoft.com/office/drawing/2014/main" id="{8307B421-F78C-49E7-A2CD-CD2B5A308C6D}"/>
              </a:ext>
            </a:extLst>
          </p:cNvPr>
          <p:cNvCxnSpPr>
            <a:cxnSpLocks/>
          </p:cNvCxnSpPr>
          <p:nvPr userDrawn="1"/>
        </p:nvCxnSpPr>
        <p:spPr>
          <a:xfrm>
            <a:off x="2116654" y="651120"/>
            <a:ext cx="7941746" cy="0"/>
          </a:xfrm>
          <a:prstGeom prst="line">
            <a:avLst/>
          </a:prstGeom>
          <a:ln w="38100">
            <a:solidFill>
              <a:srgbClr val="FEBC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1038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997C80-A479-4F67-A298-67E52EB8D81C}"/>
              </a:ext>
            </a:extLst>
          </p:cNvPr>
          <p:cNvSpPr/>
          <p:nvPr userDrawn="1"/>
        </p:nvSpPr>
        <p:spPr>
          <a:xfrm>
            <a:off x="0" y="0"/>
            <a:ext cx="10058400" cy="77724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Single Corner Rounded 10">
            <a:extLst>
              <a:ext uri="{FF2B5EF4-FFF2-40B4-BE49-F238E27FC236}">
                <a16:creationId xmlns:a16="http://schemas.microsoft.com/office/drawing/2014/main" id="{4B91C780-D897-4F0C-8EC0-14FE111E21BC}"/>
              </a:ext>
            </a:extLst>
          </p:cNvPr>
          <p:cNvSpPr/>
          <p:nvPr userDrawn="1"/>
        </p:nvSpPr>
        <p:spPr>
          <a:xfrm rot="10800000" flipH="1">
            <a:off x="0" y="-5"/>
            <a:ext cx="10058400" cy="7203870"/>
          </a:xfrm>
          <a:prstGeom prst="round1Rect">
            <a:avLst>
              <a:gd name="adj" fmla="val 15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Date Placeholder 3"/>
          <p:cNvSpPr>
            <a:spLocks noGrp="1"/>
          </p:cNvSpPr>
          <p:nvPr>
            <p:ph type="dt" sz="half" idx="10"/>
          </p:nvPr>
        </p:nvSpPr>
        <p:spPr/>
        <p:txBody>
          <a:bodyPr/>
          <a:lstStyle>
            <a:lvl1pPr>
              <a:defRPr>
                <a:solidFill>
                  <a:schemeClr val="bg1"/>
                </a:solidFill>
              </a:defRPr>
            </a:lvl1pPr>
          </a:lstStyle>
          <a:p>
            <a:fld id="{C2468D38-7081-47D1-9A76-D93F2A79BEBB}" type="datetimeFigureOut">
              <a:rPr lang="en-US" smtClean="0"/>
              <a:pPr/>
              <a:t>8/3/2018</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0FCBB43-4EE7-4AE0-A011-CC9052827149}" type="slidenum">
              <a:rPr lang="en-US" smtClean="0"/>
              <a:pPr/>
              <a:t>‹#›</a:t>
            </a:fld>
            <a:endParaRPr lang="en-US" dirty="0"/>
          </a:p>
        </p:txBody>
      </p:sp>
      <p:sp>
        <p:nvSpPr>
          <p:cNvPr id="10" name="Text Placeholder 2"/>
          <p:cNvSpPr>
            <a:spLocks noGrp="1"/>
          </p:cNvSpPr>
          <p:nvPr>
            <p:ph type="body" idx="1"/>
          </p:nvPr>
        </p:nvSpPr>
        <p:spPr>
          <a:xfrm>
            <a:off x="942975" y="2343151"/>
            <a:ext cx="8418672" cy="3318740"/>
          </a:xfrm>
        </p:spPr>
        <p:txBody>
          <a:bodyPr>
            <a:normAutofit/>
          </a:bodyPr>
          <a:lstStyle>
            <a:lvl1pPr marL="0" indent="0">
              <a:buNone/>
              <a:defRPr sz="4000" b="0">
                <a:solidFill>
                  <a:schemeClr val="bg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cxnSp>
        <p:nvCxnSpPr>
          <p:cNvPr id="13" name="Straight Connector 12">
            <a:extLst>
              <a:ext uri="{FF2B5EF4-FFF2-40B4-BE49-F238E27FC236}">
                <a16:creationId xmlns:a16="http://schemas.microsoft.com/office/drawing/2014/main" id="{3B059C66-8067-4A1B-B414-ACB09BAE7A2B}"/>
              </a:ext>
            </a:extLst>
          </p:cNvPr>
          <p:cNvCxnSpPr>
            <a:cxnSpLocks/>
          </p:cNvCxnSpPr>
          <p:nvPr userDrawn="1"/>
        </p:nvCxnSpPr>
        <p:spPr>
          <a:xfrm>
            <a:off x="2116654" y="651120"/>
            <a:ext cx="794174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40626EA2-68DB-43A8-A1EA-19C9AF2CF849}"/>
              </a:ext>
            </a:extLst>
          </p:cNvPr>
          <p:cNvGrpSpPr/>
          <p:nvPr userDrawn="1"/>
        </p:nvGrpSpPr>
        <p:grpSpPr>
          <a:xfrm>
            <a:off x="107132" y="-119460"/>
            <a:ext cx="2667966" cy="1419939"/>
            <a:chOff x="107132" y="-119460"/>
            <a:chExt cx="2667966" cy="1419939"/>
          </a:xfrm>
        </p:grpSpPr>
        <p:pic>
          <p:nvPicPr>
            <p:cNvPr id="12" name="Picture 11">
              <a:extLst>
                <a:ext uri="{FF2B5EF4-FFF2-40B4-BE49-F238E27FC236}">
                  <a16:creationId xmlns:a16="http://schemas.microsoft.com/office/drawing/2014/main" id="{86D05B46-14B1-44CA-B768-42A1A1BA64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32" y="-119460"/>
              <a:ext cx="2009522" cy="1419939"/>
            </a:xfrm>
            <a:prstGeom prst="rect">
              <a:avLst/>
            </a:prstGeom>
          </p:spPr>
        </p:pic>
        <p:sp>
          <p:nvSpPr>
            <p:cNvPr id="19" name="Rectangle 18">
              <a:extLst>
                <a:ext uri="{FF2B5EF4-FFF2-40B4-BE49-F238E27FC236}">
                  <a16:creationId xmlns:a16="http://schemas.microsoft.com/office/drawing/2014/main" id="{DB99CFCE-7C1C-4541-9D7D-28E693463555}"/>
                </a:ext>
              </a:extLst>
            </p:cNvPr>
            <p:cNvSpPr/>
            <p:nvPr userDrawn="1"/>
          </p:nvSpPr>
          <p:spPr>
            <a:xfrm>
              <a:off x="216816" y="725864"/>
              <a:ext cx="2558282" cy="220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3A8FE2B-0030-4E12-8A39-A7751350E872}"/>
                </a:ext>
              </a:extLst>
            </p:cNvPr>
            <p:cNvSpPr txBox="1"/>
            <p:nvPr userDrawn="1"/>
          </p:nvSpPr>
          <p:spPr>
            <a:xfrm>
              <a:off x="174284" y="656151"/>
              <a:ext cx="2125702" cy="307777"/>
            </a:xfrm>
            <a:prstGeom prst="rect">
              <a:avLst/>
            </a:prstGeom>
            <a:noFill/>
          </p:spPr>
          <p:txBody>
            <a:bodyPr wrap="square" rtlCol="0">
              <a:spAutoFit/>
            </a:bodyPr>
            <a:lstStyle/>
            <a:p>
              <a:r>
                <a:rPr lang="en-US" sz="1400" b="0" spc="0" dirty="0">
                  <a:solidFill>
                    <a:schemeClr val="bg1"/>
                  </a:solidFill>
                  <a:latin typeface="Calibri Light" panose="020F0302020204030204" pitchFamily="34" charset="0"/>
                  <a:cs typeface="Microsoft New Tai Lue" panose="020B0502040204020203" pitchFamily="34" charset="0"/>
                </a:rPr>
                <a:t>Community Plan Update </a:t>
              </a:r>
            </a:p>
          </p:txBody>
        </p:sp>
      </p:grpSp>
      <p:sp>
        <p:nvSpPr>
          <p:cNvPr id="15" name="TextBox 14">
            <a:extLst>
              <a:ext uri="{FF2B5EF4-FFF2-40B4-BE49-F238E27FC236}">
                <a16:creationId xmlns:a16="http://schemas.microsoft.com/office/drawing/2014/main" id="{AB4430F3-7918-4E29-89BC-EA416D648CF6}"/>
              </a:ext>
            </a:extLst>
          </p:cNvPr>
          <p:cNvSpPr txBox="1"/>
          <p:nvPr userDrawn="1"/>
        </p:nvSpPr>
        <p:spPr>
          <a:xfrm>
            <a:off x="8235315" y="7418037"/>
            <a:ext cx="1680210" cy="276999"/>
          </a:xfrm>
          <a:prstGeom prst="rect">
            <a:avLst/>
          </a:prstGeom>
          <a:noFill/>
        </p:spPr>
        <p:txBody>
          <a:bodyPr wrap="square" rtlCol="0">
            <a:spAutoFit/>
          </a:bodyPr>
          <a:lstStyle/>
          <a:p>
            <a:pPr algn="r"/>
            <a:r>
              <a:rPr lang="en-US" sz="1200" dirty="0">
                <a:solidFill>
                  <a:schemeClr val="bg1"/>
                </a:solidFill>
              </a:rPr>
              <a:t>sandiego.gov</a:t>
            </a:r>
          </a:p>
        </p:txBody>
      </p:sp>
    </p:spTree>
    <p:extLst>
      <p:ext uri="{BB962C8B-B14F-4D97-AF65-F5344CB8AC3E}">
        <p14:creationId xmlns:p14="http://schemas.microsoft.com/office/powerpoint/2010/main" val="1056563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8C78A52-905D-40E1-863F-6E5731BC74A4}"/>
              </a:ext>
            </a:extLst>
          </p:cNvPr>
          <p:cNvSpPr/>
          <p:nvPr userDrawn="1"/>
        </p:nvSpPr>
        <p:spPr>
          <a:xfrm>
            <a:off x="0" y="0"/>
            <a:ext cx="10058400" cy="77724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Single Corner Rounded 14">
            <a:extLst>
              <a:ext uri="{FF2B5EF4-FFF2-40B4-BE49-F238E27FC236}">
                <a16:creationId xmlns:a16="http://schemas.microsoft.com/office/drawing/2014/main" id="{4D083847-9855-4160-9A39-FDED591024FD}"/>
              </a:ext>
            </a:extLst>
          </p:cNvPr>
          <p:cNvSpPr/>
          <p:nvPr userDrawn="1"/>
        </p:nvSpPr>
        <p:spPr>
          <a:xfrm rot="10800000" flipH="1">
            <a:off x="0" y="-5"/>
            <a:ext cx="10058400" cy="7203870"/>
          </a:xfrm>
          <a:prstGeom prst="round1Rect">
            <a:avLst>
              <a:gd name="adj" fmla="val 15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6" name="Straight Connector 15">
            <a:extLst>
              <a:ext uri="{FF2B5EF4-FFF2-40B4-BE49-F238E27FC236}">
                <a16:creationId xmlns:a16="http://schemas.microsoft.com/office/drawing/2014/main" id="{F55D16D3-AF37-4AF6-917E-D37F06520894}"/>
              </a:ext>
            </a:extLst>
          </p:cNvPr>
          <p:cNvCxnSpPr>
            <a:cxnSpLocks/>
          </p:cNvCxnSpPr>
          <p:nvPr userDrawn="1"/>
        </p:nvCxnSpPr>
        <p:spPr>
          <a:xfrm>
            <a:off x="2116654" y="651120"/>
            <a:ext cx="794174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C2468D38-7081-47D1-9A76-D93F2A79BEBB}" type="datetimeFigureOut">
              <a:rPr lang="en-US" smtClean="0"/>
              <a:pPr/>
              <a:t>8/3/2018</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0FCBB43-4EE7-4AE0-A011-CC9052827149}" type="slidenum">
              <a:rPr lang="en-US" smtClean="0"/>
              <a:pPr/>
              <a:t>‹#›</a:t>
            </a:fld>
            <a:endParaRPr lang="en-US" dirty="0"/>
          </a:p>
        </p:txBody>
      </p:sp>
      <p:sp>
        <p:nvSpPr>
          <p:cNvPr id="10" name="Title 1"/>
          <p:cNvSpPr>
            <a:spLocks noGrp="1"/>
          </p:cNvSpPr>
          <p:nvPr>
            <p:ph type="title"/>
          </p:nvPr>
        </p:nvSpPr>
        <p:spPr>
          <a:xfrm>
            <a:off x="691515" y="960582"/>
            <a:ext cx="8675370" cy="955533"/>
          </a:xfrm>
        </p:spPr>
        <p:txBody>
          <a:bodyPr>
            <a:normAutofit/>
          </a:bodyPr>
          <a:lstStyle>
            <a:lvl1pPr>
              <a:defRPr sz="4400">
                <a:solidFill>
                  <a:schemeClr val="bg1"/>
                </a:solidFill>
                <a:latin typeface="+mn-lt"/>
              </a:defRPr>
            </a:lvl1pPr>
          </a:lstStyle>
          <a:p>
            <a:r>
              <a:rPr lang="en-US"/>
              <a:t>Click to edit Master title style</a:t>
            </a:r>
            <a:endParaRPr lang="en-US" dirty="0"/>
          </a:p>
        </p:txBody>
      </p:sp>
      <p:grpSp>
        <p:nvGrpSpPr>
          <p:cNvPr id="17" name="Group 16">
            <a:extLst>
              <a:ext uri="{FF2B5EF4-FFF2-40B4-BE49-F238E27FC236}">
                <a16:creationId xmlns:a16="http://schemas.microsoft.com/office/drawing/2014/main" id="{BF8B919D-B507-47B4-A46D-4CCEA14CBED3}"/>
              </a:ext>
            </a:extLst>
          </p:cNvPr>
          <p:cNvGrpSpPr/>
          <p:nvPr userDrawn="1"/>
        </p:nvGrpSpPr>
        <p:grpSpPr>
          <a:xfrm>
            <a:off x="107132" y="-119460"/>
            <a:ext cx="2667966" cy="1419939"/>
            <a:chOff x="107132" y="-119460"/>
            <a:chExt cx="2667966" cy="1419939"/>
          </a:xfrm>
        </p:grpSpPr>
        <p:pic>
          <p:nvPicPr>
            <p:cNvPr id="18" name="Picture 17">
              <a:extLst>
                <a:ext uri="{FF2B5EF4-FFF2-40B4-BE49-F238E27FC236}">
                  <a16:creationId xmlns:a16="http://schemas.microsoft.com/office/drawing/2014/main" id="{D818B7A5-74DA-4205-BF8A-1B04CEF34D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32" y="-119460"/>
              <a:ext cx="2009522" cy="1419939"/>
            </a:xfrm>
            <a:prstGeom prst="rect">
              <a:avLst/>
            </a:prstGeom>
          </p:spPr>
        </p:pic>
        <p:sp>
          <p:nvSpPr>
            <p:cNvPr id="19" name="Rectangle 18">
              <a:extLst>
                <a:ext uri="{FF2B5EF4-FFF2-40B4-BE49-F238E27FC236}">
                  <a16:creationId xmlns:a16="http://schemas.microsoft.com/office/drawing/2014/main" id="{B84838B4-3977-411B-A429-4A423AD39F28}"/>
                </a:ext>
              </a:extLst>
            </p:cNvPr>
            <p:cNvSpPr/>
            <p:nvPr userDrawn="1"/>
          </p:nvSpPr>
          <p:spPr>
            <a:xfrm>
              <a:off x="216816" y="725864"/>
              <a:ext cx="2558282" cy="220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3A9EAB44-393D-437E-9F6D-F6E37CADCB00}"/>
                </a:ext>
              </a:extLst>
            </p:cNvPr>
            <p:cNvSpPr txBox="1"/>
            <p:nvPr userDrawn="1"/>
          </p:nvSpPr>
          <p:spPr>
            <a:xfrm>
              <a:off x="174284" y="656151"/>
              <a:ext cx="2125702" cy="307777"/>
            </a:xfrm>
            <a:prstGeom prst="rect">
              <a:avLst/>
            </a:prstGeom>
            <a:noFill/>
          </p:spPr>
          <p:txBody>
            <a:bodyPr wrap="square" rtlCol="0">
              <a:spAutoFit/>
            </a:bodyPr>
            <a:lstStyle/>
            <a:p>
              <a:r>
                <a:rPr lang="en-US" sz="1400" b="0" spc="0" dirty="0">
                  <a:solidFill>
                    <a:schemeClr val="bg1"/>
                  </a:solidFill>
                  <a:latin typeface="Calibri Light" panose="020F0302020204030204" pitchFamily="34" charset="0"/>
                  <a:cs typeface="Microsoft New Tai Lue" panose="020B0502040204020203" pitchFamily="34" charset="0"/>
                </a:rPr>
                <a:t>Community Plan Update </a:t>
              </a:r>
            </a:p>
          </p:txBody>
        </p:sp>
      </p:grpSp>
      <p:sp>
        <p:nvSpPr>
          <p:cNvPr id="21" name="TextBox 20">
            <a:extLst>
              <a:ext uri="{FF2B5EF4-FFF2-40B4-BE49-F238E27FC236}">
                <a16:creationId xmlns:a16="http://schemas.microsoft.com/office/drawing/2014/main" id="{3D108014-4ECC-4DD6-8257-E40D815CA01A}"/>
              </a:ext>
            </a:extLst>
          </p:cNvPr>
          <p:cNvSpPr txBox="1"/>
          <p:nvPr userDrawn="1"/>
        </p:nvSpPr>
        <p:spPr>
          <a:xfrm>
            <a:off x="8235315" y="7418037"/>
            <a:ext cx="1680210" cy="276999"/>
          </a:xfrm>
          <a:prstGeom prst="rect">
            <a:avLst/>
          </a:prstGeom>
          <a:noFill/>
        </p:spPr>
        <p:txBody>
          <a:bodyPr wrap="square" rtlCol="0">
            <a:spAutoFit/>
          </a:bodyPr>
          <a:lstStyle/>
          <a:p>
            <a:pPr algn="r"/>
            <a:r>
              <a:rPr lang="en-US" sz="1200" dirty="0">
                <a:solidFill>
                  <a:schemeClr val="bg1"/>
                </a:solidFill>
              </a:rPr>
              <a:t>sandiego.gov</a:t>
            </a:r>
          </a:p>
        </p:txBody>
      </p:sp>
    </p:spTree>
    <p:extLst>
      <p:ext uri="{BB962C8B-B14F-4D97-AF65-F5344CB8AC3E}">
        <p14:creationId xmlns:p14="http://schemas.microsoft.com/office/powerpoint/2010/main" val="3930955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BA37A2-DD2D-407B-8079-D4D17DE0D48B}"/>
              </a:ext>
            </a:extLst>
          </p:cNvPr>
          <p:cNvSpPr/>
          <p:nvPr userDrawn="1"/>
        </p:nvSpPr>
        <p:spPr>
          <a:xfrm>
            <a:off x="0" y="0"/>
            <a:ext cx="10058400" cy="77724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Single Corner Rounded 14">
            <a:extLst>
              <a:ext uri="{FF2B5EF4-FFF2-40B4-BE49-F238E27FC236}">
                <a16:creationId xmlns:a16="http://schemas.microsoft.com/office/drawing/2014/main" id="{4759B5AF-B8BE-44A5-993F-4BF3C6BF9BAA}"/>
              </a:ext>
            </a:extLst>
          </p:cNvPr>
          <p:cNvSpPr/>
          <p:nvPr userDrawn="1"/>
        </p:nvSpPr>
        <p:spPr>
          <a:xfrm rot="10800000" flipH="1">
            <a:off x="0" y="-5"/>
            <a:ext cx="10058400" cy="7203870"/>
          </a:xfrm>
          <a:prstGeom prst="round1Rect">
            <a:avLst>
              <a:gd name="adj" fmla="val 15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6" name="Straight Connector 15">
            <a:extLst>
              <a:ext uri="{FF2B5EF4-FFF2-40B4-BE49-F238E27FC236}">
                <a16:creationId xmlns:a16="http://schemas.microsoft.com/office/drawing/2014/main" id="{B7EE8D8B-8457-43CF-ADDC-6D3FEDC8C0CF}"/>
              </a:ext>
            </a:extLst>
          </p:cNvPr>
          <p:cNvCxnSpPr>
            <a:cxnSpLocks/>
          </p:cNvCxnSpPr>
          <p:nvPr userDrawn="1"/>
        </p:nvCxnSpPr>
        <p:spPr>
          <a:xfrm>
            <a:off x="2116654" y="651120"/>
            <a:ext cx="794174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691515" y="2069042"/>
            <a:ext cx="4274820" cy="49315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C2468D38-7081-47D1-9A76-D93F2A79BEBB}" type="datetimeFigureOut">
              <a:rPr lang="en-US" smtClean="0"/>
              <a:pPr/>
              <a:t>8/3/2018</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90FCBB43-4EE7-4AE0-A011-CC9052827149}" type="slidenum">
              <a:rPr lang="en-US" smtClean="0"/>
              <a:pPr/>
              <a:t>‹#›</a:t>
            </a:fld>
            <a:endParaRPr lang="en-US" dirty="0"/>
          </a:p>
        </p:txBody>
      </p:sp>
      <p:sp>
        <p:nvSpPr>
          <p:cNvPr id="10" name="Title 1"/>
          <p:cNvSpPr>
            <a:spLocks noGrp="1"/>
          </p:cNvSpPr>
          <p:nvPr>
            <p:ph type="title"/>
          </p:nvPr>
        </p:nvSpPr>
        <p:spPr>
          <a:xfrm>
            <a:off x="691515" y="960582"/>
            <a:ext cx="8675370" cy="955533"/>
          </a:xfrm>
        </p:spPr>
        <p:txBody>
          <a:bodyPr>
            <a:normAutofit/>
          </a:bodyPr>
          <a:lstStyle>
            <a:lvl1pPr>
              <a:defRPr sz="4400">
                <a:solidFill>
                  <a:schemeClr val="bg1"/>
                </a:solidFill>
                <a:latin typeface="+mn-lt"/>
              </a:defRPr>
            </a:lvl1pPr>
          </a:lstStyle>
          <a:p>
            <a:r>
              <a:rPr lang="en-US"/>
              <a:t>Click to edit Master title style</a:t>
            </a:r>
            <a:endParaRPr lang="en-US" dirty="0"/>
          </a:p>
        </p:txBody>
      </p:sp>
      <p:grpSp>
        <p:nvGrpSpPr>
          <p:cNvPr id="17" name="Group 16">
            <a:extLst>
              <a:ext uri="{FF2B5EF4-FFF2-40B4-BE49-F238E27FC236}">
                <a16:creationId xmlns:a16="http://schemas.microsoft.com/office/drawing/2014/main" id="{124ED23B-16A3-461F-95CC-65F7256A08F1}"/>
              </a:ext>
            </a:extLst>
          </p:cNvPr>
          <p:cNvGrpSpPr/>
          <p:nvPr userDrawn="1"/>
        </p:nvGrpSpPr>
        <p:grpSpPr>
          <a:xfrm>
            <a:off x="107132" y="-119460"/>
            <a:ext cx="2667966" cy="1419939"/>
            <a:chOff x="107132" y="-119460"/>
            <a:chExt cx="2667966" cy="1419939"/>
          </a:xfrm>
        </p:grpSpPr>
        <p:pic>
          <p:nvPicPr>
            <p:cNvPr id="18" name="Picture 17">
              <a:extLst>
                <a:ext uri="{FF2B5EF4-FFF2-40B4-BE49-F238E27FC236}">
                  <a16:creationId xmlns:a16="http://schemas.microsoft.com/office/drawing/2014/main" id="{00E9BB9C-7A63-4886-A2F6-3E5DEF5BE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32" y="-119460"/>
              <a:ext cx="2009522" cy="1419939"/>
            </a:xfrm>
            <a:prstGeom prst="rect">
              <a:avLst/>
            </a:prstGeom>
          </p:spPr>
        </p:pic>
        <p:sp>
          <p:nvSpPr>
            <p:cNvPr id="19" name="Rectangle 18">
              <a:extLst>
                <a:ext uri="{FF2B5EF4-FFF2-40B4-BE49-F238E27FC236}">
                  <a16:creationId xmlns:a16="http://schemas.microsoft.com/office/drawing/2014/main" id="{018E6F20-32B6-4D90-8CD7-829EE9DE3187}"/>
                </a:ext>
              </a:extLst>
            </p:cNvPr>
            <p:cNvSpPr/>
            <p:nvPr userDrawn="1"/>
          </p:nvSpPr>
          <p:spPr>
            <a:xfrm>
              <a:off x="216816" y="725864"/>
              <a:ext cx="2558282" cy="220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5B06A0D3-A7C6-4370-A1E5-8AF591EFAFCA}"/>
                </a:ext>
              </a:extLst>
            </p:cNvPr>
            <p:cNvSpPr txBox="1"/>
            <p:nvPr userDrawn="1"/>
          </p:nvSpPr>
          <p:spPr>
            <a:xfrm>
              <a:off x="174284" y="656151"/>
              <a:ext cx="2125702" cy="307777"/>
            </a:xfrm>
            <a:prstGeom prst="rect">
              <a:avLst/>
            </a:prstGeom>
            <a:noFill/>
          </p:spPr>
          <p:txBody>
            <a:bodyPr wrap="square" rtlCol="0">
              <a:spAutoFit/>
            </a:bodyPr>
            <a:lstStyle/>
            <a:p>
              <a:r>
                <a:rPr lang="en-US" sz="1400" b="0" spc="0" dirty="0">
                  <a:solidFill>
                    <a:schemeClr val="bg1"/>
                  </a:solidFill>
                  <a:latin typeface="Calibri Light" panose="020F0302020204030204" pitchFamily="34" charset="0"/>
                  <a:cs typeface="Microsoft New Tai Lue" panose="020B0502040204020203" pitchFamily="34" charset="0"/>
                </a:rPr>
                <a:t>Community Plan Update </a:t>
              </a:r>
            </a:p>
          </p:txBody>
        </p:sp>
      </p:grpSp>
      <p:sp>
        <p:nvSpPr>
          <p:cNvPr id="21" name="TextBox 20">
            <a:extLst>
              <a:ext uri="{FF2B5EF4-FFF2-40B4-BE49-F238E27FC236}">
                <a16:creationId xmlns:a16="http://schemas.microsoft.com/office/drawing/2014/main" id="{57403017-3A8C-4D5F-BF4A-1B6FD292E421}"/>
              </a:ext>
            </a:extLst>
          </p:cNvPr>
          <p:cNvSpPr txBox="1"/>
          <p:nvPr userDrawn="1"/>
        </p:nvSpPr>
        <p:spPr>
          <a:xfrm>
            <a:off x="8235315" y="7418037"/>
            <a:ext cx="1680210" cy="276999"/>
          </a:xfrm>
          <a:prstGeom prst="rect">
            <a:avLst/>
          </a:prstGeom>
          <a:noFill/>
        </p:spPr>
        <p:txBody>
          <a:bodyPr wrap="square" rtlCol="0">
            <a:spAutoFit/>
          </a:bodyPr>
          <a:lstStyle/>
          <a:p>
            <a:pPr algn="r"/>
            <a:r>
              <a:rPr lang="en-US" sz="1200" dirty="0">
                <a:solidFill>
                  <a:schemeClr val="bg1"/>
                </a:solidFill>
              </a:rPr>
              <a:t>sandiego.gov</a:t>
            </a:r>
          </a:p>
        </p:txBody>
      </p:sp>
    </p:spTree>
    <p:extLst>
      <p:ext uri="{BB962C8B-B14F-4D97-AF65-F5344CB8AC3E}">
        <p14:creationId xmlns:p14="http://schemas.microsoft.com/office/powerpoint/2010/main" val="369459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028330E-BD33-422A-8AEE-95FEF2CF550B}"/>
              </a:ext>
            </a:extLst>
          </p:cNvPr>
          <p:cNvSpPr/>
          <p:nvPr userDrawn="1"/>
        </p:nvSpPr>
        <p:spPr>
          <a:xfrm>
            <a:off x="0" y="0"/>
            <a:ext cx="10058400" cy="77724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Single Corner Rounded 16">
            <a:extLst>
              <a:ext uri="{FF2B5EF4-FFF2-40B4-BE49-F238E27FC236}">
                <a16:creationId xmlns:a16="http://schemas.microsoft.com/office/drawing/2014/main" id="{C86D9DDC-2682-4D02-A5F3-D576D2AD5A91}"/>
              </a:ext>
            </a:extLst>
          </p:cNvPr>
          <p:cNvSpPr/>
          <p:nvPr userDrawn="1"/>
        </p:nvSpPr>
        <p:spPr>
          <a:xfrm rot="10800000" flipH="1">
            <a:off x="0" y="-5"/>
            <a:ext cx="10058400" cy="7203870"/>
          </a:xfrm>
          <a:prstGeom prst="round1Rect">
            <a:avLst>
              <a:gd name="adj" fmla="val 15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8" name="Straight Connector 17">
            <a:extLst>
              <a:ext uri="{FF2B5EF4-FFF2-40B4-BE49-F238E27FC236}">
                <a16:creationId xmlns:a16="http://schemas.microsoft.com/office/drawing/2014/main" id="{52867CC1-7B0D-493E-8A34-06F7B7B7EC6B}"/>
              </a:ext>
            </a:extLst>
          </p:cNvPr>
          <p:cNvCxnSpPr>
            <a:cxnSpLocks/>
          </p:cNvCxnSpPr>
          <p:nvPr userDrawn="1"/>
        </p:nvCxnSpPr>
        <p:spPr>
          <a:xfrm>
            <a:off x="2116654" y="651120"/>
            <a:ext cx="794174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692826" y="1905318"/>
            <a:ext cx="4255174" cy="933767"/>
          </a:xfrm>
        </p:spPr>
        <p:txBody>
          <a:bodyPr anchor="b"/>
          <a:lstStyle>
            <a:lvl1pPr marL="0" indent="0">
              <a:buNone/>
              <a:defRPr sz="2640" b="1">
                <a:solidFill>
                  <a:srgbClr val="FEBC0C"/>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dirty="0"/>
              <a:t>Click to edit Master text styles</a:t>
            </a:r>
          </a:p>
        </p:txBody>
      </p:sp>
      <p:sp>
        <p:nvSpPr>
          <p:cNvPr id="4" name="Content Placeholder 3"/>
          <p:cNvSpPr>
            <a:spLocks noGrp="1"/>
          </p:cNvSpPr>
          <p:nvPr>
            <p:ph sz="half" idx="2"/>
          </p:nvPr>
        </p:nvSpPr>
        <p:spPr>
          <a:xfrm>
            <a:off x="692826" y="2839085"/>
            <a:ext cx="4255174" cy="417586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solidFill>
                  <a:srgbClr val="FEBC0C"/>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dirty="0"/>
              <a:t>Click to edit Master text styles</a:t>
            </a:r>
          </a:p>
        </p:txBody>
      </p:sp>
      <p:sp>
        <p:nvSpPr>
          <p:cNvPr id="6" name="Content Placeholder 5"/>
          <p:cNvSpPr>
            <a:spLocks noGrp="1"/>
          </p:cNvSpPr>
          <p:nvPr>
            <p:ph sz="quarter" idx="4"/>
          </p:nvPr>
        </p:nvSpPr>
        <p:spPr>
          <a:xfrm>
            <a:off x="5092066" y="2839085"/>
            <a:ext cx="4276130" cy="417586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bg1"/>
                </a:solidFill>
              </a:defRPr>
            </a:lvl1pPr>
          </a:lstStyle>
          <a:p>
            <a:fld id="{C2468D38-7081-47D1-9A76-D93F2A79BEBB}" type="datetimeFigureOut">
              <a:rPr lang="en-US" smtClean="0"/>
              <a:pPr/>
              <a:t>8/3/2018</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90FCBB43-4EE7-4AE0-A011-CC9052827149}" type="slidenum">
              <a:rPr lang="en-US" smtClean="0"/>
              <a:pPr/>
              <a:t>‹#›</a:t>
            </a:fld>
            <a:endParaRPr lang="en-US" dirty="0"/>
          </a:p>
        </p:txBody>
      </p:sp>
      <p:sp>
        <p:nvSpPr>
          <p:cNvPr id="12" name="Title 1"/>
          <p:cNvSpPr>
            <a:spLocks noGrp="1"/>
          </p:cNvSpPr>
          <p:nvPr>
            <p:ph type="title"/>
          </p:nvPr>
        </p:nvSpPr>
        <p:spPr>
          <a:xfrm>
            <a:off x="691515" y="960582"/>
            <a:ext cx="8675370" cy="955533"/>
          </a:xfrm>
        </p:spPr>
        <p:txBody>
          <a:bodyPr>
            <a:normAutofit/>
          </a:bodyPr>
          <a:lstStyle>
            <a:lvl1pPr>
              <a:defRPr sz="4400">
                <a:solidFill>
                  <a:schemeClr val="bg1"/>
                </a:solidFill>
                <a:latin typeface="+mn-lt"/>
              </a:defRPr>
            </a:lvl1pPr>
          </a:lstStyle>
          <a:p>
            <a:r>
              <a:rPr lang="en-US"/>
              <a:t>Click to edit Master title style</a:t>
            </a:r>
            <a:endParaRPr lang="en-US" dirty="0"/>
          </a:p>
        </p:txBody>
      </p:sp>
      <p:grpSp>
        <p:nvGrpSpPr>
          <p:cNvPr id="19" name="Group 18">
            <a:extLst>
              <a:ext uri="{FF2B5EF4-FFF2-40B4-BE49-F238E27FC236}">
                <a16:creationId xmlns:a16="http://schemas.microsoft.com/office/drawing/2014/main" id="{929E9952-2AF6-4DEB-8A2B-477BF09B15B4}"/>
              </a:ext>
            </a:extLst>
          </p:cNvPr>
          <p:cNvGrpSpPr/>
          <p:nvPr userDrawn="1"/>
        </p:nvGrpSpPr>
        <p:grpSpPr>
          <a:xfrm>
            <a:off x="107132" y="-119460"/>
            <a:ext cx="2667966" cy="1419939"/>
            <a:chOff x="107132" y="-119460"/>
            <a:chExt cx="2667966" cy="1419939"/>
          </a:xfrm>
        </p:grpSpPr>
        <p:pic>
          <p:nvPicPr>
            <p:cNvPr id="20" name="Picture 19">
              <a:extLst>
                <a:ext uri="{FF2B5EF4-FFF2-40B4-BE49-F238E27FC236}">
                  <a16:creationId xmlns:a16="http://schemas.microsoft.com/office/drawing/2014/main" id="{CD9511D8-408B-4170-80D5-8AAE523010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32" y="-119460"/>
              <a:ext cx="2009522" cy="1419939"/>
            </a:xfrm>
            <a:prstGeom prst="rect">
              <a:avLst/>
            </a:prstGeom>
          </p:spPr>
        </p:pic>
        <p:sp>
          <p:nvSpPr>
            <p:cNvPr id="21" name="Rectangle 20">
              <a:extLst>
                <a:ext uri="{FF2B5EF4-FFF2-40B4-BE49-F238E27FC236}">
                  <a16:creationId xmlns:a16="http://schemas.microsoft.com/office/drawing/2014/main" id="{1C0B9CC6-3903-4B7A-8162-D5E1CB3A1A09}"/>
                </a:ext>
              </a:extLst>
            </p:cNvPr>
            <p:cNvSpPr/>
            <p:nvPr userDrawn="1"/>
          </p:nvSpPr>
          <p:spPr>
            <a:xfrm>
              <a:off x="216816" y="725864"/>
              <a:ext cx="2558282" cy="220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8DD451EE-17B3-4E55-8E47-59248DCAC0C4}"/>
                </a:ext>
              </a:extLst>
            </p:cNvPr>
            <p:cNvSpPr txBox="1"/>
            <p:nvPr userDrawn="1"/>
          </p:nvSpPr>
          <p:spPr>
            <a:xfrm>
              <a:off x="174284" y="656151"/>
              <a:ext cx="2125702" cy="307777"/>
            </a:xfrm>
            <a:prstGeom prst="rect">
              <a:avLst/>
            </a:prstGeom>
            <a:noFill/>
          </p:spPr>
          <p:txBody>
            <a:bodyPr wrap="square" rtlCol="0">
              <a:spAutoFit/>
            </a:bodyPr>
            <a:lstStyle/>
            <a:p>
              <a:r>
                <a:rPr lang="en-US" sz="1400" b="0" spc="0" dirty="0">
                  <a:solidFill>
                    <a:schemeClr val="bg1"/>
                  </a:solidFill>
                  <a:latin typeface="Calibri Light" panose="020F0302020204030204" pitchFamily="34" charset="0"/>
                  <a:cs typeface="Microsoft New Tai Lue" panose="020B0502040204020203" pitchFamily="34" charset="0"/>
                </a:rPr>
                <a:t>Community Plan Update </a:t>
              </a:r>
            </a:p>
          </p:txBody>
        </p:sp>
      </p:grpSp>
      <p:sp>
        <p:nvSpPr>
          <p:cNvPr id="23" name="TextBox 22">
            <a:extLst>
              <a:ext uri="{FF2B5EF4-FFF2-40B4-BE49-F238E27FC236}">
                <a16:creationId xmlns:a16="http://schemas.microsoft.com/office/drawing/2014/main" id="{84F4ABA4-0D1B-409D-814A-B5E279EB194E}"/>
              </a:ext>
            </a:extLst>
          </p:cNvPr>
          <p:cNvSpPr txBox="1"/>
          <p:nvPr userDrawn="1"/>
        </p:nvSpPr>
        <p:spPr>
          <a:xfrm>
            <a:off x="8235315" y="7418037"/>
            <a:ext cx="1680210" cy="276999"/>
          </a:xfrm>
          <a:prstGeom prst="rect">
            <a:avLst/>
          </a:prstGeom>
          <a:noFill/>
        </p:spPr>
        <p:txBody>
          <a:bodyPr wrap="square" rtlCol="0">
            <a:spAutoFit/>
          </a:bodyPr>
          <a:lstStyle/>
          <a:p>
            <a:pPr algn="r"/>
            <a:r>
              <a:rPr lang="en-US" sz="1200" dirty="0">
                <a:solidFill>
                  <a:schemeClr val="bg1"/>
                </a:solidFill>
              </a:rPr>
              <a:t>sandiego.gov</a:t>
            </a:r>
          </a:p>
        </p:txBody>
      </p:sp>
    </p:spTree>
    <p:extLst>
      <p:ext uri="{BB962C8B-B14F-4D97-AF65-F5344CB8AC3E}">
        <p14:creationId xmlns:p14="http://schemas.microsoft.com/office/powerpoint/2010/main" val="941771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092B1C1-AD02-469A-BF94-83A8A123809E}"/>
              </a:ext>
            </a:extLst>
          </p:cNvPr>
          <p:cNvSpPr/>
          <p:nvPr userDrawn="1"/>
        </p:nvSpPr>
        <p:spPr>
          <a:xfrm>
            <a:off x="0" y="0"/>
            <a:ext cx="10058400" cy="77724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Single Corner Rounded 12">
            <a:extLst>
              <a:ext uri="{FF2B5EF4-FFF2-40B4-BE49-F238E27FC236}">
                <a16:creationId xmlns:a16="http://schemas.microsoft.com/office/drawing/2014/main" id="{6885AC0C-474A-4981-AA42-ECF846B5F108}"/>
              </a:ext>
            </a:extLst>
          </p:cNvPr>
          <p:cNvSpPr/>
          <p:nvPr userDrawn="1"/>
        </p:nvSpPr>
        <p:spPr>
          <a:xfrm rot="10800000" flipH="1">
            <a:off x="0" y="-5"/>
            <a:ext cx="10058400" cy="7203870"/>
          </a:xfrm>
          <a:prstGeom prst="round1Rect">
            <a:avLst>
              <a:gd name="adj" fmla="val 15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4" name="Straight Connector 13">
            <a:extLst>
              <a:ext uri="{FF2B5EF4-FFF2-40B4-BE49-F238E27FC236}">
                <a16:creationId xmlns:a16="http://schemas.microsoft.com/office/drawing/2014/main" id="{6F7CD9F2-D405-4815-B49F-01B2BA86BBCB}"/>
              </a:ext>
            </a:extLst>
          </p:cNvPr>
          <p:cNvCxnSpPr>
            <a:cxnSpLocks/>
          </p:cNvCxnSpPr>
          <p:nvPr userDrawn="1"/>
        </p:nvCxnSpPr>
        <p:spPr>
          <a:xfrm>
            <a:off x="2116654" y="651120"/>
            <a:ext cx="794174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lvl1pPr>
              <a:defRPr>
                <a:solidFill>
                  <a:schemeClr val="bg1"/>
                </a:solidFill>
              </a:defRPr>
            </a:lvl1pPr>
          </a:lstStyle>
          <a:p>
            <a:fld id="{C2468D38-7081-47D1-9A76-D93F2A79BEBB}" type="datetimeFigureOut">
              <a:rPr lang="en-US" smtClean="0"/>
              <a:pPr/>
              <a:t>8/3/2018</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90FCBB43-4EE7-4AE0-A011-CC9052827149}" type="slidenum">
              <a:rPr lang="en-US" smtClean="0"/>
              <a:pPr/>
              <a:t>‹#›</a:t>
            </a:fld>
            <a:endParaRPr lang="en-US" dirty="0"/>
          </a:p>
        </p:txBody>
      </p:sp>
      <p:sp>
        <p:nvSpPr>
          <p:cNvPr id="8" name="Title 1"/>
          <p:cNvSpPr>
            <a:spLocks noGrp="1"/>
          </p:cNvSpPr>
          <p:nvPr>
            <p:ph type="title"/>
          </p:nvPr>
        </p:nvSpPr>
        <p:spPr>
          <a:xfrm>
            <a:off x="691515" y="960582"/>
            <a:ext cx="8675370" cy="955533"/>
          </a:xfrm>
        </p:spPr>
        <p:txBody>
          <a:bodyPr>
            <a:normAutofit/>
          </a:bodyPr>
          <a:lstStyle>
            <a:lvl1pPr>
              <a:defRPr sz="4400">
                <a:solidFill>
                  <a:schemeClr val="bg1"/>
                </a:solidFill>
                <a:latin typeface="+mn-lt"/>
              </a:defRPr>
            </a:lvl1pPr>
          </a:lstStyle>
          <a:p>
            <a:r>
              <a:rPr lang="en-US"/>
              <a:t>Click to edit Master title style</a:t>
            </a:r>
            <a:endParaRPr lang="en-US" dirty="0"/>
          </a:p>
        </p:txBody>
      </p:sp>
      <p:grpSp>
        <p:nvGrpSpPr>
          <p:cNvPr id="15" name="Group 14">
            <a:extLst>
              <a:ext uri="{FF2B5EF4-FFF2-40B4-BE49-F238E27FC236}">
                <a16:creationId xmlns:a16="http://schemas.microsoft.com/office/drawing/2014/main" id="{A581D043-D911-4BC2-BD12-A9AA3FA36854}"/>
              </a:ext>
            </a:extLst>
          </p:cNvPr>
          <p:cNvGrpSpPr/>
          <p:nvPr userDrawn="1"/>
        </p:nvGrpSpPr>
        <p:grpSpPr>
          <a:xfrm>
            <a:off x="107132" y="-119460"/>
            <a:ext cx="2667966" cy="1419939"/>
            <a:chOff x="107132" y="-119460"/>
            <a:chExt cx="2667966" cy="1419939"/>
          </a:xfrm>
        </p:grpSpPr>
        <p:pic>
          <p:nvPicPr>
            <p:cNvPr id="16" name="Picture 15">
              <a:extLst>
                <a:ext uri="{FF2B5EF4-FFF2-40B4-BE49-F238E27FC236}">
                  <a16:creationId xmlns:a16="http://schemas.microsoft.com/office/drawing/2014/main" id="{9D3FBD05-DD79-4B3F-B694-16D7E2B09A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32" y="-119460"/>
              <a:ext cx="2009522" cy="1419939"/>
            </a:xfrm>
            <a:prstGeom prst="rect">
              <a:avLst/>
            </a:prstGeom>
          </p:spPr>
        </p:pic>
        <p:sp>
          <p:nvSpPr>
            <p:cNvPr id="17" name="Rectangle 16">
              <a:extLst>
                <a:ext uri="{FF2B5EF4-FFF2-40B4-BE49-F238E27FC236}">
                  <a16:creationId xmlns:a16="http://schemas.microsoft.com/office/drawing/2014/main" id="{ADFC9229-5597-4DB1-827E-40DB9CC26C50}"/>
                </a:ext>
              </a:extLst>
            </p:cNvPr>
            <p:cNvSpPr/>
            <p:nvPr userDrawn="1"/>
          </p:nvSpPr>
          <p:spPr>
            <a:xfrm>
              <a:off x="216816" y="725864"/>
              <a:ext cx="2558282" cy="220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F0609112-FE0A-4283-BECB-3D4F3E6D076D}"/>
                </a:ext>
              </a:extLst>
            </p:cNvPr>
            <p:cNvSpPr txBox="1"/>
            <p:nvPr userDrawn="1"/>
          </p:nvSpPr>
          <p:spPr>
            <a:xfrm>
              <a:off x="174284" y="656151"/>
              <a:ext cx="2125702" cy="307777"/>
            </a:xfrm>
            <a:prstGeom prst="rect">
              <a:avLst/>
            </a:prstGeom>
            <a:noFill/>
          </p:spPr>
          <p:txBody>
            <a:bodyPr wrap="square" rtlCol="0">
              <a:spAutoFit/>
            </a:bodyPr>
            <a:lstStyle/>
            <a:p>
              <a:r>
                <a:rPr lang="en-US" sz="1400" b="0" spc="0" dirty="0">
                  <a:solidFill>
                    <a:schemeClr val="bg1"/>
                  </a:solidFill>
                  <a:latin typeface="Calibri Light" panose="020F0302020204030204" pitchFamily="34" charset="0"/>
                  <a:cs typeface="Microsoft New Tai Lue" panose="020B0502040204020203" pitchFamily="34" charset="0"/>
                </a:rPr>
                <a:t>Community Plan Update </a:t>
              </a:r>
            </a:p>
          </p:txBody>
        </p:sp>
      </p:grpSp>
      <p:sp>
        <p:nvSpPr>
          <p:cNvPr id="19" name="TextBox 18">
            <a:extLst>
              <a:ext uri="{FF2B5EF4-FFF2-40B4-BE49-F238E27FC236}">
                <a16:creationId xmlns:a16="http://schemas.microsoft.com/office/drawing/2014/main" id="{22F22A19-C681-4B25-8130-A83AA917373C}"/>
              </a:ext>
            </a:extLst>
          </p:cNvPr>
          <p:cNvSpPr txBox="1"/>
          <p:nvPr userDrawn="1"/>
        </p:nvSpPr>
        <p:spPr>
          <a:xfrm>
            <a:off x="8235315" y="7418037"/>
            <a:ext cx="1680210" cy="276999"/>
          </a:xfrm>
          <a:prstGeom prst="rect">
            <a:avLst/>
          </a:prstGeom>
          <a:noFill/>
        </p:spPr>
        <p:txBody>
          <a:bodyPr wrap="square" rtlCol="0">
            <a:spAutoFit/>
          </a:bodyPr>
          <a:lstStyle/>
          <a:p>
            <a:pPr algn="r"/>
            <a:r>
              <a:rPr lang="en-US" sz="1200" dirty="0">
                <a:solidFill>
                  <a:schemeClr val="bg1"/>
                </a:solidFill>
              </a:rPr>
              <a:t>sandiego.gov</a:t>
            </a:r>
          </a:p>
        </p:txBody>
      </p:sp>
    </p:spTree>
    <p:extLst>
      <p:ext uri="{BB962C8B-B14F-4D97-AF65-F5344CB8AC3E}">
        <p14:creationId xmlns:p14="http://schemas.microsoft.com/office/powerpoint/2010/main" val="2370918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DB31C4-1702-44C9-AF39-AE77A7D9B40E}"/>
              </a:ext>
            </a:extLst>
          </p:cNvPr>
          <p:cNvSpPr/>
          <p:nvPr userDrawn="1"/>
        </p:nvSpPr>
        <p:spPr>
          <a:xfrm>
            <a:off x="0" y="0"/>
            <a:ext cx="10058400" cy="77724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Single Corner Rounded 7">
            <a:extLst>
              <a:ext uri="{FF2B5EF4-FFF2-40B4-BE49-F238E27FC236}">
                <a16:creationId xmlns:a16="http://schemas.microsoft.com/office/drawing/2014/main" id="{9CACF22E-0359-43CE-84A4-A41220F61518}"/>
              </a:ext>
            </a:extLst>
          </p:cNvPr>
          <p:cNvSpPr/>
          <p:nvPr userDrawn="1"/>
        </p:nvSpPr>
        <p:spPr>
          <a:xfrm rot="10800000" flipH="1">
            <a:off x="0" y="-5"/>
            <a:ext cx="10058400" cy="7203870"/>
          </a:xfrm>
          <a:prstGeom prst="round1Rect">
            <a:avLst>
              <a:gd name="adj" fmla="val 15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9" name="Straight Connector 8">
            <a:extLst>
              <a:ext uri="{FF2B5EF4-FFF2-40B4-BE49-F238E27FC236}">
                <a16:creationId xmlns:a16="http://schemas.microsoft.com/office/drawing/2014/main" id="{11A9873A-8A07-484C-BDCA-E79519663198}"/>
              </a:ext>
            </a:extLst>
          </p:cNvPr>
          <p:cNvCxnSpPr>
            <a:cxnSpLocks/>
          </p:cNvCxnSpPr>
          <p:nvPr userDrawn="1"/>
        </p:nvCxnSpPr>
        <p:spPr>
          <a:xfrm>
            <a:off x="2116654" y="651120"/>
            <a:ext cx="794174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lvl1pPr>
              <a:defRPr>
                <a:solidFill>
                  <a:schemeClr val="bg1"/>
                </a:solidFill>
              </a:defRPr>
            </a:lvl1pPr>
          </a:lstStyle>
          <a:p>
            <a:fld id="{C2468D38-7081-47D1-9A76-D93F2A79BEBB}" type="datetimeFigureOut">
              <a:rPr lang="en-US" smtClean="0"/>
              <a:pPr/>
              <a:t>8/3/2018</a:t>
            </a:fld>
            <a:endParaRPr lang="en-US" dirty="0"/>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90FCBB43-4EE7-4AE0-A011-CC9052827149}" type="slidenum">
              <a:rPr lang="en-US" smtClean="0"/>
              <a:pPr/>
              <a:t>‹#›</a:t>
            </a:fld>
            <a:endParaRPr lang="en-US" dirty="0"/>
          </a:p>
        </p:txBody>
      </p:sp>
      <p:grpSp>
        <p:nvGrpSpPr>
          <p:cNvPr id="10" name="Group 9">
            <a:extLst>
              <a:ext uri="{FF2B5EF4-FFF2-40B4-BE49-F238E27FC236}">
                <a16:creationId xmlns:a16="http://schemas.microsoft.com/office/drawing/2014/main" id="{DCFE496F-6915-40BF-B179-7A0E0C0FFAA9}"/>
              </a:ext>
            </a:extLst>
          </p:cNvPr>
          <p:cNvGrpSpPr/>
          <p:nvPr userDrawn="1"/>
        </p:nvGrpSpPr>
        <p:grpSpPr>
          <a:xfrm>
            <a:off x="107132" y="-119460"/>
            <a:ext cx="2667966" cy="1419939"/>
            <a:chOff x="107132" y="-119460"/>
            <a:chExt cx="2667966" cy="1419939"/>
          </a:xfrm>
        </p:grpSpPr>
        <p:pic>
          <p:nvPicPr>
            <p:cNvPr id="11" name="Picture 10">
              <a:extLst>
                <a:ext uri="{FF2B5EF4-FFF2-40B4-BE49-F238E27FC236}">
                  <a16:creationId xmlns:a16="http://schemas.microsoft.com/office/drawing/2014/main" id="{789F9836-D3A1-41B6-B5CD-184891C847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32" y="-119460"/>
              <a:ext cx="2009522" cy="1419939"/>
            </a:xfrm>
            <a:prstGeom prst="rect">
              <a:avLst/>
            </a:prstGeom>
          </p:spPr>
        </p:pic>
        <p:sp>
          <p:nvSpPr>
            <p:cNvPr id="12" name="Rectangle 11">
              <a:extLst>
                <a:ext uri="{FF2B5EF4-FFF2-40B4-BE49-F238E27FC236}">
                  <a16:creationId xmlns:a16="http://schemas.microsoft.com/office/drawing/2014/main" id="{1FC59DB7-510F-4338-BB20-ED9D9E1C7664}"/>
                </a:ext>
              </a:extLst>
            </p:cNvPr>
            <p:cNvSpPr/>
            <p:nvPr userDrawn="1"/>
          </p:nvSpPr>
          <p:spPr>
            <a:xfrm>
              <a:off x="216816" y="725864"/>
              <a:ext cx="2558282" cy="220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213106F-0854-4743-9855-329D7A978D58}"/>
                </a:ext>
              </a:extLst>
            </p:cNvPr>
            <p:cNvSpPr txBox="1"/>
            <p:nvPr userDrawn="1"/>
          </p:nvSpPr>
          <p:spPr>
            <a:xfrm>
              <a:off x="174284" y="656151"/>
              <a:ext cx="2125702" cy="307777"/>
            </a:xfrm>
            <a:prstGeom prst="rect">
              <a:avLst/>
            </a:prstGeom>
            <a:noFill/>
          </p:spPr>
          <p:txBody>
            <a:bodyPr wrap="square" rtlCol="0">
              <a:spAutoFit/>
            </a:bodyPr>
            <a:lstStyle/>
            <a:p>
              <a:r>
                <a:rPr lang="en-US" sz="1400" b="0" spc="0" dirty="0">
                  <a:solidFill>
                    <a:schemeClr val="bg1"/>
                  </a:solidFill>
                  <a:latin typeface="Calibri Light" panose="020F0302020204030204" pitchFamily="34" charset="0"/>
                  <a:cs typeface="Microsoft New Tai Lue" panose="020B0502040204020203" pitchFamily="34" charset="0"/>
                </a:rPr>
                <a:t>Community Plan Update </a:t>
              </a:r>
            </a:p>
          </p:txBody>
        </p:sp>
      </p:grpSp>
      <p:sp>
        <p:nvSpPr>
          <p:cNvPr id="14" name="TextBox 13">
            <a:extLst>
              <a:ext uri="{FF2B5EF4-FFF2-40B4-BE49-F238E27FC236}">
                <a16:creationId xmlns:a16="http://schemas.microsoft.com/office/drawing/2014/main" id="{D7FE808F-0051-4472-98C3-C18D80384910}"/>
              </a:ext>
            </a:extLst>
          </p:cNvPr>
          <p:cNvSpPr txBox="1"/>
          <p:nvPr userDrawn="1"/>
        </p:nvSpPr>
        <p:spPr>
          <a:xfrm>
            <a:off x="8235315" y="7418037"/>
            <a:ext cx="1680210" cy="276999"/>
          </a:xfrm>
          <a:prstGeom prst="rect">
            <a:avLst/>
          </a:prstGeom>
          <a:noFill/>
        </p:spPr>
        <p:txBody>
          <a:bodyPr wrap="square" rtlCol="0">
            <a:spAutoFit/>
          </a:bodyPr>
          <a:lstStyle/>
          <a:p>
            <a:pPr algn="r"/>
            <a:r>
              <a:rPr lang="en-US" sz="1200" dirty="0">
                <a:solidFill>
                  <a:schemeClr val="bg1"/>
                </a:solidFill>
              </a:rPr>
              <a:t>sandiego.gov</a:t>
            </a:r>
          </a:p>
        </p:txBody>
      </p:sp>
    </p:spTree>
    <p:extLst>
      <p:ext uri="{BB962C8B-B14F-4D97-AF65-F5344CB8AC3E}">
        <p14:creationId xmlns:p14="http://schemas.microsoft.com/office/powerpoint/2010/main" val="2433931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AFE747-AB6D-4D2A-8784-B88E49554E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058400" cy="6484112"/>
          </a:xfrm>
          <a:prstGeom prst="rect">
            <a:avLst/>
          </a:prstGeom>
        </p:spPr>
      </p:pic>
      <p:sp>
        <p:nvSpPr>
          <p:cNvPr id="14" name="Rectangle 13">
            <a:extLst>
              <a:ext uri="{FF2B5EF4-FFF2-40B4-BE49-F238E27FC236}">
                <a16:creationId xmlns:a16="http://schemas.microsoft.com/office/drawing/2014/main" id="{6E23660B-039C-47F2-9607-C2D17E69E9E5}"/>
              </a:ext>
            </a:extLst>
          </p:cNvPr>
          <p:cNvSpPr/>
          <p:nvPr userDrawn="1"/>
        </p:nvSpPr>
        <p:spPr>
          <a:xfrm>
            <a:off x="0" y="6489404"/>
            <a:ext cx="10058400" cy="1282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E2402EA3-CEEB-45F4-B309-37820BF6F4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04567" y="6345464"/>
            <a:ext cx="2200351" cy="1554779"/>
          </a:xfrm>
          <a:prstGeom prst="rect">
            <a:avLst/>
          </a:prstGeom>
        </p:spPr>
      </p:pic>
      <p:pic>
        <p:nvPicPr>
          <p:cNvPr id="17" name="Picture 16">
            <a:extLst>
              <a:ext uri="{FF2B5EF4-FFF2-40B4-BE49-F238E27FC236}">
                <a16:creationId xmlns:a16="http://schemas.microsoft.com/office/drawing/2014/main" id="{A6B235C6-817E-4422-8742-0CC35D5C2A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315" y="6826809"/>
            <a:ext cx="2601340" cy="608184"/>
          </a:xfrm>
          <a:prstGeom prst="rect">
            <a:avLst/>
          </a:prstGeom>
        </p:spPr>
      </p:pic>
      <p:cxnSp>
        <p:nvCxnSpPr>
          <p:cNvPr id="18" name="Straight Connector 17">
            <a:extLst>
              <a:ext uri="{FF2B5EF4-FFF2-40B4-BE49-F238E27FC236}">
                <a16:creationId xmlns:a16="http://schemas.microsoft.com/office/drawing/2014/main" id="{D9A90EE8-5DA5-46C6-8531-2E86A5CF6738}"/>
              </a:ext>
            </a:extLst>
          </p:cNvPr>
          <p:cNvCxnSpPr>
            <a:cxnSpLocks/>
          </p:cNvCxnSpPr>
          <p:nvPr userDrawn="1"/>
        </p:nvCxnSpPr>
        <p:spPr>
          <a:xfrm>
            <a:off x="0" y="6489404"/>
            <a:ext cx="10058400" cy="0"/>
          </a:xfrm>
          <a:prstGeom prst="line">
            <a:avLst/>
          </a:prstGeom>
          <a:ln w="38100">
            <a:solidFill>
              <a:srgbClr val="FEBC0C"/>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FE139BDD-B58A-40F4-BA4C-7406F49ACC89}"/>
              </a:ext>
            </a:extLst>
          </p:cNvPr>
          <p:cNvSpPr/>
          <p:nvPr userDrawn="1"/>
        </p:nvSpPr>
        <p:spPr>
          <a:xfrm>
            <a:off x="0" y="2415626"/>
            <a:ext cx="10058400" cy="270014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iamond 19">
            <a:extLst>
              <a:ext uri="{FF2B5EF4-FFF2-40B4-BE49-F238E27FC236}">
                <a16:creationId xmlns:a16="http://schemas.microsoft.com/office/drawing/2014/main" id="{D859E701-9DD7-4EE8-A642-44800F665891}"/>
              </a:ext>
            </a:extLst>
          </p:cNvPr>
          <p:cNvSpPr/>
          <p:nvPr userDrawn="1"/>
        </p:nvSpPr>
        <p:spPr>
          <a:xfrm>
            <a:off x="0" y="1038446"/>
            <a:ext cx="2778363" cy="5454503"/>
          </a:xfrm>
          <a:custGeom>
            <a:avLst/>
            <a:gdLst>
              <a:gd name="connsiteX0" fmla="*/ 0 w 5556726"/>
              <a:gd name="connsiteY0" fmla="*/ 2727252 h 5454503"/>
              <a:gd name="connsiteX1" fmla="*/ 2778363 w 5556726"/>
              <a:gd name="connsiteY1" fmla="*/ 0 h 5454503"/>
              <a:gd name="connsiteX2" fmla="*/ 5556726 w 5556726"/>
              <a:gd name="connsiteY2" fmla="*/ 2727252 h 5454503"/>
              <a:gd name="connsiteX3" fmla="*/ 2778363 w 5556726"/>
              <a:gd name="connsiteY3" fmla="*/ 5454503 h 5454503"/>
              <a:gd name="connsiteX4" fmla="*/ 0 w 5556726"/>
              <a:gd name="connsiteY4" fmla="*/ 2727252 h 5454503"/>
              <a:gd name="connsiteX0" fmla="*/ 0 w 2778363"/>
              <a:gd name="connsiteY0" fmla="*/ 5454503 h 5454503"/>
              <a:gd name="connsiteX1" fmla="*/ 0 w 2778363"/>
              <a:gd name="connsiteY1" fmla="*/ 0 h 5454503"/>
              <a:gd name="connsiteX2" fmla="*/ 2778363 w 2778363"/>
              <a:gd name="connsiteY2" fmla="*/ 2727252 h 5454503"/>
              <a:gd name="connsiteX3" fmla="*/ 0 w 2778363"/>
              <a:gd name="connsiteY3" fmla="*/ 5454503 h 5454503"/>
            </a:gdLst>
            <a:ahLst/>
            <a:cxnLst>
              <a:cxn ang="0">
                <a:pos x="connsiteX0" y="connsiteY0"/>
              </a:cxn>
              <a:cxn ang="0">
                <a:pos x="connsiteX1" y="connsiteY1"/>
              </a:cxn>
              <a:cxn ang="0">
                <a:pos x="connsiteX2" y="connsiteY2"/>
              </a:cxn>
              <a:cxn ang="0">
                <a:pos x="connsiteX3" y="connsiteY3"/>
              </a:cxn>
            </a:cxnLst>
            <a:rect l="l" t="t" r="r" b="b"/>
            <a:pathLst>
              <a:path w="2778363" h="5454503">
                <a:moveTo>
                  <a:pt x="0" y="5454503"/>
                </a:moveTo>
                <a:lnTo>
                  <a:pt x="0" y="0"/>
                </a:lnTo>
                <a:lnTo>
                  <a:pt x="2778363" y="2727252"/>
                </a:lnTo>
                <a:lnTo>
                  <a:pt x="0" y="5454503"/>
                </a:lnTo>
                <a:close/>
              </a:path>
            </a:pathLst>
          </a:custGeom>
          <a:solidFill>
            <a:srgbClr val="FEB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userDrawn="1">
            <p:ph type="dt" sz="half" idx="10"/>
          </p:nvPr>
        </p:nvSpPr>
        <p:spPr/>
        <p:txBody>
          <a:bodyPr/>
          <a:lstStyle/>
          <a:p>
            <a:fld id="{C2468D38-7081-47D1-9A76-D93F2A79BEBB}" type="datetimeFigureOut">
              <a:rPr lang="en-US" smtClean="0"/>
              <a:t>8/3/2018</a:t>
            </a:fld>
            <a:endParaRPr lang="en-US" dirty="0"/>
          </a:p>
        </p:txBody>
      </p:sp>
      <p:sp>
        <p:nvSpPr>
          <p:cNvPr id="5" name="Footer Placeholder 4"/>
          <p:cNvSpPr>
            <a:spLocks noGrp="1"/>
          </p:cNvSpPr>
          <p:nvPr userDrawn="1">
            <p:ph type="ftr" sz="quarter" idx="11"/>
          </p:nvPr>
        </p:nvSpPr>
        <p:spPr/>
        <p:txBody>
          <a:bodyPr/>
          <a:lstStyle/>
          <a:p>
            <a:endParaRPr lang="en-US" dirty="0"/>
          </a:p>
        </p:txBody>
      </p:sp>
      <p:sp>
        <p:nvSpPr>
          <p:cNvPr id="6" name="Slide Number Placeholder 5"/>
          <p:cNvSpPr>
            <a:spLocks noGrp="1"/>
          </p:cNvSpPr>
          <p:nvPr userDrawn="1">
            <p:ph type="sldNum" sz="quarter" idx="12"/>
          </p:nvPr>
        </p:nvSpPr>
        <p:spPr/>
        <p:txBody>
          <a:bodyPr/>
          <a:lstStyle/>
          <a:p>
            <a:fld id="{90FCBB43-4EE7-4AE0-A011-CC9052827149}" type="slidenum">
              <a:rPr lang="en-US" smtClean="0"/>
              <a:t>‹#›</a:t>
            </a:fld>
            <a:endParaRPr lang="en-US" dirty="0"/>
          </a:p>
        </p:txBody>
      </p:sp>
      <p:sp>
        <p:nvSpPr>
          <p:cNvPr id="8" name="Title 1"/>
          <p:cNvSpPr>
            <a:spLocks noGrp="1"/>
          </p:cNvSpPr>
          <p:nvPr userDrawn="1">
            <p:ph type="title" hasCustomPrompt="1"/>
          </p:nvPr>
        </p:nvSpPr>
        <p:spPr>
          <a:xfrm>
            <a:off x="2790629" y="3786210"/>
            <a:ext cx="6324600" cy="576017"/>
          </a:xfrm>
        </p:spPr>
        <p:txBody>
          <a:bodyPr anchor="b">
            <a:normAutofit/>
          </a:bodyPr>
          <a:lstStyle>
            <a:lvl1pPr>
              <a:defRPr sz="2400">
                <a:solidFill>
                  <a:srgbClr val="58585A"/>
                </a:solidFill>
                <a:latin typeface="+mn-lt"/>
              </a:defRPr>
            </a:lvl1pPr>
          </a:lstStyle>
          <a:p>
            <a:r>
              <a:rPr lang="en-US" dirty="0"/>
              <a:t>PLANNING DEPARTMENT</a:t>
            </a:r>
          </a:p>
        </p:txBody>
      </p:sp>
      <p:sp>
        <p:nvSpPr>
          <p:cNvPr id="11" name="Text Placeholder 2"/>
          <p:cNvSpPr>
            <a:spLocks noGrp="1"/>
          </p:cNvSpPr>
          <p:nvPr userDrawn="1">
            <p:ph type="body" idx="1"/>
          </p:nvPr>
        </p:nvSpPr>
        <p:spPr>
          <a:xfrm>
            <a:off x="2790629" y="2506476"/>
            <a:ext cx="7267771" cy="1200149"/>
          </a:xfrm>
        </p:spPr>
        <p:txBody>
          <a:bodyPr anchor="b">
            <a:noAutofit/>
          </a:bodyPr>
          <a:lstStyle>
            <a:lvl1pPr marL="0" indent="0">
              <a:buNone/>
              <a:defRPr sz="4400" b="1">
                <a:solidFill>
                  <a:srgbClr val="00857C"/>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27960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0B8966-EC04-4311-B595-060AB121DBF4}"/>
              </a:ext>
            </a:extLst>
          </p:cNvPr>
          <p:cNvSpPr/>
          <p:nvPr userDrawn="1"/>
        </p:nvSpPr>
        <p:spPr>
          <a:xfrm>
            <a:off x="0" y="0"/>
            <a:ext cx="10058400" cy="77724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Single Corner Rounded 10">
            <a:extLst>
              <a:ext uri="{FF2B5EF4-FFF2-40B4-BE49-F238E27FC236}">
                <a16:creationId xmlns:a16="http://schemas.microsoft.com/office/drawing/2014/main" id="{0A0DFF1A-ACFB-4EFE-A747-D528AFF09DA2}"/>
              </a:ext>
            </a:extLst>
          </p:cNvPr>
          <p:cNvSpPr/>
          <p:nvPr userDrawn="1"/>
        </p:nvSpPr>
        <p:spPr>
          <a:xfrm rot="10800000" flipH="1">
            <a:off x="0" y="-5"/>
            <a:ext cx="10058400" cy="7203870"/>
          </a:xfrm>
          <a:prstGeom prst="round1Rect">
            <a:avLst>
              <a:gd name="adj" fmla="val 15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2" name="Straight Connector 11">
            <a:extLst>
              <a:ext uri="{FF2B5EF4-FFF2-40B4-BE49-F238E27FC236}">
                <a16:creationId xmlns:a16="http://schemas.microsoft.com/office/drawing/2014/main" id="{D407D7F4-0F89-4184-9301-5E688ED5470E}"/>
              </a:ext>
            </a:extLst>
          </p:cNvPr>
          <p:cNvCxnSpPr>
            <a:cxnSpLocks/>
          </p:cNvCxnSpPr>
          <p:nvPr userDrawn="1"/>
        </p:nvCxnSpPr>
        <p:spPr>
          <a:xfrm>
            <a:off x="2116654" y="651120"/>
            <a:ext cx="794174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92825" y="1119082"/>
            <a:ext cx="3244096" cy="1212637"/>
          </a:xfrm>
        </p:spPr>
        <p:txBody>
          <a:bodyPr anchor="b">
            <a:noAutofit/>
          </a:bodyPr>
          <a:lstStyle>
            <a:lvl1pPr>
              <a:defRPr sz="3000" b="1">
                <a:solidFill>
                  <a:srgbClr val="FEBC0C"/>
                </a:solidFill>
                <a:latin typeface="+mn-lt"/>
              </a:defRPr>
            </a:lvl1pPr>
          </a:lstStyle>
          <a:p>
            <a:r>
              <a:rPr lang="en-US" dirty="0"/>
              <a:t>Click to edit Master title style</a:t>
            </a:r>
          </a:p>
        </p:txBody>
      </p:sp>
      <p:sp>
        <p:nvSpPr>
          <p:cNvPr id="3" name="Content Placeholder 2"/>
          <p:cNvSpPr>
            <a:spLocks noGrp="1"/>
          </p:cNvSpPr>
          <p:nvPr>
            <p:ph idx="1"/>
          </p:nvPr>
        </p:nvSpPr>
        <p:spPr>
          <a:xfrm>
            <a:off x="4276130" y="1119083"/>
            <a:ext cx="5092065" cy="5523442"/>
          </a:xfrm>
        </p:spPr>
        <p:txBody>
          <a:bodyPr/>
          <a:lstStyle>
            <a:lvl1pPr>
              <a:defRPr sz="3520">
                <a:solidFill>
                  <a:schemeClr val="bg1"/>
                </a:solidFill>
              </a:defRPr>
            </a:lvl1pPr>
            <a:lvl2pPr>
              <a:defRPr sz="3080">
                <a:solidFill>
                  <a:schemeClr val="bg1"/>
                </a:solidFill>
              </a:defRPr>
            </a:lvl2pPr>
            <a:lvl3pPr>
              <a:defRPr sz="2640">
                <a:solidFill>
                  <a:schemeClr val="bg1"/>
                </a:solidFill>
              </a:defRPr>
            </a:lvl3pPr>
            <a:lvl4pPr>
              <a:defRPr sz="2200">
                <a:solidFill>
                  <a:schemeClr val="bg1"/>
                </a:solidFill>
              </a:defRPr>
            </a:lvl4pPr>
            <a:lvl5pPr>
              <a:defRPr sz="2200">
                <a:solidFill>
                  <a:schemeClr val="bg1"/>
                </a:solidFill>
              </a:defRPr>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solidFill>
                  <a:schemeClr val="bg1"/>
                </a:solidFill>
              </a:defRPr>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C2468D38-7081-47D1-9A76-D93F2A79BEBB}" type="datetimeFigureOut">
              <a:rPr lang="en-US" smtClean="0"/>
              <a:pPr/>
              <a:t>8/3/2018</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90FCBB43-4EE7-4AE0-A011-CC9052827149}" type="slidenum">
              <a:rPr lang="en-US" smtClean="0"/>
              <a:pPr/>
              <a:t>‹#›</a:t>
            </a:fld>
            <a:endParaRPr lang="en-US" dirty="0"/>
          </a:p>
        </p:txBody>
      </p:sp>
      <p:grpSp>
        <p:nvGrpSpPr>
          <p:cNvPr id="13" name="Group 12">
            <a:extLst>
              <a:ext uri="{FF2B5EF4-FFF2-40B4-BE49-F238E27FC236}">
                <a16:creationId xmlns:a16="http://schemas.microsoft.com/office/drawing/2014/main" id="{5DA8FE31-D9B3-4929-8F66-C27FFAB120B2}"/>
              </a:ext>
            </a:extLst>
          </p:cNvPr>
          <p:cNvGrpSpPr/>
          <p:nvPr userDrawn="1"/>
        </p:nvGrpSpPr>
        <p:grpSpPr>
          <a:xfrm>
            <a:off x="107132" y="-119460"/>
            <a:ext cx="2667966" cy="1419939"/>
            <a:chOff x="107132" y="-119460"/>
            <a:chExt cx="2667966" cy="1419939"/>
          </a:xfrm>
        </p:grpSpPr>
        <p:pic>
          <p:nvPicPr>
            <p:cNvPr id="14" name="Picture 13">
              <a:extLst>
                <a:ext uri="{FF2B5EF4-FFF2-40B4-BE49-F238E27FC236}">
                  <a16:creationId xmlns:a16="http://schemas.microsoft.com/office/drawing/2014/main" id="{A9F5745D-EF3F-4BCC-8130-A7C2454655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32" y="-119460"/>
              <a:ext cx="2009522" cy="1419939"/>
            </a:xfrm>
            <a:prstGeom prst="rect">
              <a:avLst/>
            </a:prstGeom>
          </p:spPr>
        </p:pic>
        <p:sp>
          <p:nvSpPr>
            <p:cNvPr id="15" name="Rectangle 14">
              <a:extLst>
                <a:ext uri="{FF2B5EF4-FFF2-40B4-BE49-F238E27FC236}">
                  <a16:creationId xmlns:a16="http://schemas.microsoft.com/office/drawing/2014/main" id="{07750576-8F51-434C-9C1C-24BE8873C810}"/>
                </a:ext>
              </a:extLst>
            </p:cNvPr>
            <p:cNvSpPr/>
            <p:nvPr userDrawn="1"/>
          </p:nvSpPr>
          <p:spPr>
            <a:xfrm>
              <a:off x="216816" y="725864"/>
              <a:ext cx="2558282" cy="220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273C2500-4ACF-4BC5-85AE-4D3E4B46D2C7}"/>
                </a:ext>
              </a:extLst>
            </p:cNvPr>
            <p:cNvSpPr txBox="1"/>
            <p:nvPr userDrawn="1"/>
          </p:nvSpPr>
          <p:spPr>
            <a:xfrm>
              <a:off x="174284" y="656151"/>
              <a:ext cx="2125702" cy="307777"/>
            </a:xfrm>
            <a:prstGeom prst="rect">
              <a:avLst/>
            </a:prstGeom>
            <a:noFill/>
          </p:spPr>
          <p:txBody>
            <a:bodyPr wrap="square" rtlCol="0">
              <a:spAutoFit/>
            </a:bodyPr>
            <a:lstStyle/>
            <a:p>
              <a:r>
                <a:rPr lang="en-US" sz="1400" b="0" spc="0" dirty="0">
                  <a:solidFill>
                    <a:schemeClr val="bg1"/>
                  </a:solidFill>
                  <a:latin typeface="Calibri Light" panose="020F0302020204030204" pitchFamily="34" charset="0"/>
                  <a:cs typeface="Microsoft New Tai Lue" panose="020B0502040204020203" pitchFamily="34" charset="0"/>
                </a:rPr>
                <a:t>Community Plan Update </a:t>
              </a:r>
            </a:p>
          </p:txBody>
        </p:sp>
      </p:grpSp>
      <p:sp>
        <p:nvSpPr>
          <p:cNvPr id="17" name="TextBox 16">
            <a:extLst>
              <a:ext uri="{FF2B5EF4-FFF2-40B4-BE49-F238E27FC236}">
                <a16:creationId xmlns:a16="http://schemas.microsoft.com/office/drawing/2014/main" id="{DF11BCA3-EA79-4F83-932F-5B91BC0B2626}"/>
              </a:ext>
            </a:extLst>
          </p:cNvPr>
          <p:cNvSpPr txBox="1"/>
          <p:nvPr userDrawn="1"/>
        </p:nvSpPr>
        <p:spPr>
          <a:xfrm>
            <a:off x="8235315" y="7418037"/>
            <a:ext cx="1680210" cy="276999"/>
          </a:xfrm>
          <a:prstGeom prst="rect">
            <a:avLst/>
          </a:prstGeom>
          <a:noFill/>
        </p:spPr>
        <p:txBody>
          <a:bodyPr wrap="square" rtlCol="0">
            <a:spAutoFit/>
          </a:bodyPr>
          <a:lstStyle/>
          <a:p>
            <a:pPr algn="r"/>
            <a:r>
              <a:rPr lang="en-US" sz="1200" dirty="0">
                <a:solidFill>
                  <a:schemeClr val="bg1"/>
                </a:solidFill>
              </a:rPr>
              <a:t>sandiego.gov</a:t>
            </a:r>
          </a:p>
        </p:txBody>
      </p:sp>
    </p:spTree>
    <p:extLst>
      <p:ext uri="{BB962C8B-B14F-4D97-AF65-F5344CB8AC3E}">
        <p14:creationId xmlns:p14="http://schemas.microsoft.com/office/powerpoint/2010/main" val="117302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7B22C-9BA6-4304-8087-C64024CEDD26}"/>
              </a:ext>
            </a:extLst>
          </p:cNvPr>
          <p:cNvSpPr/>
          <p:nvPr userDrawn="1"/>
        </p:nvSpPr>
        <p:spPr>
          <a:xfrm>
            <a:off x="0" y="0"/>
            <a:ext cx="10058400" cy="77724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Single Corner Rounded 10">
            <a:extLst>
              <a:ext uri="{FF2B5EF4-FFF2-40B4-BE49-F238E27FC236}">
                <a16:creationId xmlns:a16="http://schemas.microsoft.com/office/drawing/2014/main" id="{963C0ADC-A9AD-4F9E-98A5-FA45BEF6EE4E}"/>
              </a:ext>
            </a:extLst>
          </p:cNvPr>
          <p:cNvSpPr/>
          <p:nvPr userDrawn="1"/>
        </p:nvSpPr>
        <p:spPr>
          <a:xfrm rot="10800000" flipH="1">
            <a:off x="0" y="10628"/>
            <a:ext cx="10058400" cy="7203870"/>
          </a:xfrm>
          <a:prstGeom prst="round1Rect">
            <a:avLst>
              <a:gd name="adj" fmla="val 15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z</a:t>
            </a:r>
          </a:p>
        </p:txBody>
      </p:sp>
      <p:cxnSp>
        <p:nvCxnSpPr>
          <p:cNvPr id="12" name="Straight Connector 11">
            <a:extLst>
              <a:ext uri="{FF2B5EF4-FFF2-40B4-BE49-F238E27FC236}">
                <a16:creationId xmlns:a16="http://schemas.microsoft.com/office/drawing/2014/main" id="{0AC200B2-C7D3-46D3-B1F1-18DA6E7D5530}"/>
              </a:ext>
            </a:extLst>
          </p:cNvPr>
          <p:cNvCxnSpPr>
            <a:cxnSpLocks/>
          </p:cNvCxnSpPr>
          <p:nvPr userDrawn="1"/>
        </p:nvCxnSpPr>
        <p:spPr>
          <a:xfrm>
            <a:off x="2116654" y="651120"/>
            <a:ext cx="794174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92825" y="1119082"/>
            <a:ext cx="3244096" cy="1212637"/>
          </a:xfrm>
        </p:spPr>
        <p:txBody>
          <a:bodyPr anchor="b">
            <a:noAutofit/>
          </a:bodyPr>
          <a:lstStyle>
            <a:lvl1pPr>
              <a:defRPr sz="3000" b="1">
                <a:solidFill>
                  <a:srgbClr val="FEBC0C"/>
                </a:solidFill>
                <a:latin typeface="+mn-lt"/>
              </a:defRPr>
            </a:lvl1pPr>
          </a:lstStyle>
          <a:p>
            <a:r>
              <a:rPr lang="en-US" dirty="0"/>
              <a:t>Click to edit Master title style</a:t>
            </a:r>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solidFill>
                  <a:schemeClr val="bg1"/>
                </a:solidFill>
              </a:defRPr>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dirty="0"/>
              <a:t>Click icon to add picture</a:t>
            </a:r>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solidFill>
                  <a:schemeClr val="bg1"/>
                </a:solidFill>
              </a:defRPr>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C2468D38-7081-47D1-9A76-D93F2A79BEBB}" type="datetimeFigureOut">
              <a:rPr lang="en-US" smtClean="0"/>
              <a:pPr/>
              <a:t>8/3/2018</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90FCBB43-4EE7-4AE0-A011-CC9052827149}" type="slidenum">
              <a:rPr lang="en-US" smtClean="0"/>
              <a:pPr/>
              <a:t>‹#›</a:t>
            </a:fld>
            <a:endParaRPr lang="en-US" dirty="0"/>
          </a:p>
        </p:txBody>
      </p:sp>
      <p:grpSp>
        <p:nvGrpSpPr>
          <p:cNvPr id="13" name="Group 12">
            <a:extLst>
              <a:ext uri="{FF2B5EF4-FFF2-40B4-BE49-F238E27FC236}">
                <a16:creationId xmlns:a16="http://schemas.microsoft.com/office/drawing/2014/main" id="{6264A448-DC73-479E-94ED-446D95D2C3AD}"/>
              </a:ext>
            </a:extLst>
          </p:cNvPr>
          <p:cNvGrpSpPr/>
          <p:nvPr userDrawn="1"/>
        </p:nvGrpSpPr>
        <p:grpSpPr>
          <a:xfrm>
            <a:off x="107132" y="-119460"/>
            <a:ext cx="2667966" cy="1419939"/>
            <a:chOff x="107132" y="-119460"/>
            <a:chExt cx="2667966" cy="1419939"/>
          </a:xfrm>
        </p:grpSpPr>
        <p:pic>
          <p:nvPicPr>
            <p:cNvPr id="14" name="Picture 13">
              <a:extLst>
                <a:ext uri="{FF2B5EF4-FFF2-40B4-BE49-F238E27FC236}">
                  <a16:creationId xmlns:a16="http://schemas.microsoft.com/office/drawing/2014/main" id="{A8239CBC-5704-45F2-86E7-1816073E1C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32" y="-119460"/>
              <a:ext cx="2009522" cy="1419939"/>
            </a:xfrm>
            <a:prstGeom prst="rect">
              <a:avLst/>
            </a:prstGeom>
          </p:spPr>
        </p:pic>
        <p:sp>
          <p:nvSpPr>
            <p:cNvPr id="15" name="Rectangle 14">
              <a:extLst>
                <a:ext uri="{FF2B5EF4-FFF2-40B4-BE49-F238E27FC236}">
                  <a16:creationId xmlns:a16="http://schemas.microsoft.com/office/drawing/2014/main" id="{B38208D3-FE09-49DF-B8B0-2845BA6D0795}"/>
                </a:ext>
              </a:extLst>
            </p:cNvPr>
            <p:cNvSpPr/>
            <p:nvPr userDrawn="1"/>
          </p:nvSpPr>
          <p:spPr>
            <a:xfrm>
              <a:off x="216816" y="725864"/>
              <a:ext cx="2558282" cy="220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1A5D7BE-CC4C-46E4-906E-005EE1FB371D}"/>
                </a:ext>
              </a:extLst>
            </p:cNvPr>
            <p:cNvSpPr txBox="1"/>
            <p:nvPr userDrawn="1"/>
          </p:nvSpPr>
          <p:spPr>
            <a:xfrm>
              <a:off x="174284" y="656151"/>
              <a:ext cx="2125702" cy="307777"/>
            </a:xfrm>
            <a:prstGeom prst="rect">
              <a:avLst/>
            </a:prstGeom>
            <a:noFill/>
          </p:spPr>
          <p:txBody>
            <a:bodyPr wrap="square" rtlCol="0">
              <a:spAutoFit/>
            </a:bodyPr>
            <a:lstStyle/>
            <a:p>
              <a:r>
                <a:rPr lang="en-US" sz="1400" b="0" spc="0" dirty="0">
                  <a:solidFill>
                    <a:schemeClr val="bg1"/>
                  </a:solidFill>
                  <a:latin typeface="Calibri Light" panose="020F0302020204030204" pitchFamily="34" charset="0"/>
                  <a:cs typeface="Microsoft New Tai Lue" panose="020B0502040204020203" pitchFamily="34" charset="0"/>
                </a:rPr>
                <a:t>Community Plan Update </a:t>
              </a:r>
            </a:p>
          </p:txBody>
        </p:sp>
      </p:grpSp>
      <p:sp>
        <p:nvSpPr>
          <p:cNvPr id="17" name="TextBox 16">
            <a:extLst>
              <a:ext uri="{FF2B5EF4-FFF2-40B4-BE49-F238E27FC236}">
                <a16:creationId xmlns:a16="http://schemas.microsoft.com/office/drawing/2014/main" id="{D6E34205-E437-4B48-8F0E-08D235F4068A}"/>
              </a:ext>
            </a:extLst>
          </p:cNvPr>
          <p:cNvSpPr txBox="1"/>
          <p:nvPr userDrawn="1"/>
        </p:nvSpPr>
        <p:spPr>
          <a:xfrm>
            <a:off x="8235315" y="7418037"/>
            <a:ext cx="1680210" cy="276999"/>
          </a:xfrm>
          <a:prstGeom prst="rect">
            <a:avLst/>
          </a:prstGeom>
          <a:noFill/>
        </p:spPr>
        <p:txBody>
          <a:bodyPr wrap="square" rtlCol="0">
            <a:spAutoFit/>
          </a:bodyPr>
          <a:lstStyle/>
          <a:p>
            <a:pPr algn="r"/>
            <a:r>
              <a:rPr lang="en-US" sz="1200" dirty="0">
                <a:solidFill>
                  <a:schemeClr val="bg1"/>
                </a:solidFill>
              </a:rPr>
              <a:t>sandiego.gov</a:t>
            </a:r>
          </a:p>
        </p:txBody>
      </p:sp>
    </p:spTree>
    <p:extLst>
      <p:ext uri="{BB962C8B-B14F-4D97-AF65-F5344CB8AC3E}">
        <p14:creationId xmlns:p14="http://schemas.microsoft.com/office/powerpoint/2010/main" val="3221068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B81AE5-5E16-47A0-B68C-A5E879795D22}"/>
              </a:ext>
            </a:extLst>
          </p:cNvPr>
          <p:cNvSpPr/>
          <p:nvPr userDrawn="1"/>
        </p:nvSpPr>
        <p:spPr>
          <a:xfrm>
            <a:off x="0" y="0"/>
            <a:ext cx="10058400" cy="77724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Single Corner Rounded 10">
            <a:extLst>
              <a:ext uri="{FF2B5EF4-FFF2-40B4-BE49-F238E27FC236}">
                <a16:creationId xmlns:a16="http://schemas.microsoft.com/office/drawing/2014/main" id="{15C75EEA-3E04-4092-90BD-2DEE4E077F6E}"/>
              </a:ext>
            </a:extLst>
          </p:cNvPr>
          <p:cNvSpPr/>
          <p:nvPr userDrawn="1"/>
        </p:nvSpPr>
        <p:spPr>
          <a:xfrm rot="10800000" flipH="1">
            <a:off x="0" y="-5"/>
            <a:ext cx="10058400" cy="7203870"/>
          </a:xfrm>
          <a:prstGeom prst="round1Rect">
            <a:avLst>
              <a:gd name="adj" fmla="val 15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2" name="Straight Connector 11">
            <a:extLst>
              <a:ext uri="{FF2B5EF4-FFF2-40B4-BE49-F238E27FC236}">
                <a16:creationId xmlns:a16="http://schemas.microsoft.com/office/drawing/2014/main" id="{3FBA07D9-1D22-43C2-93E3-7E0CD7763107}"/>
              </a:ext>
            </a:extLst>
          </p:cNvPr>
          <p:cNvCxnSpPr>
            <a:cxnSpLocks/>
          </p:cNvCxnSpPr>
          <p:nvPr userDrawn="1"/>
        </p:nvCxnSpPr>
        <p:spPr>
          <a:xfrm>
            <a:off x="2116654" y="651120"/>
            <a:ext cx="794174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C2468D38-7081-47D1-9A76-D93F2A79BEBB}" type="datetimeFigureOut">
              <a:rPr lang="en-US" smtClean="0"/>
              <a:pPr/>
              <a:t>8/3/2018</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0FCBB43-4EE7-4AE0-A011-CC9052827149}" type="slidenum">
              <a:rPr lang="en-US" smtClean="0"/>
              <a:pPr/>
              <a:t>‹#›</a:t>
            </a:fld>
            <a:endParaRPr lang="en-US" dirty="0"/>
          </a:p>
        </p:txBody>
      </p:sp>
      <p:sp>
        <p:nvSpPr>
          <p:cNvPr id="9" name="Title 1"/>
          <p:cNvSpPr>
            <a:spLocks noGrp="1"/>
          </p:cNvSpPr>
          <p:nvPr>
            <p:ph type="title"/>
          </p:nvPr>
        </p:nvSpPr>
        <p:spPr>
          <a:xfrm>
            <a:off x="691515" y="960582"/>
            <a:ext cx="8675370" cy="955533"/>
          </a:xfrm>
        </p:spPr>
        <p:txBody>
          <a:bodyPr>
            <a:normAutofit/>
          </a:bodyPr>
          <a:lstStyle>
            <a:lvl1pPr>
              <a:defRPr sz="4400">
                <a:solidFill>
                  <a:schemeClr val="bg1"/>
                </a:solidFill>
                <a:latin typeface="+mn-lt"/>
              </a:defRPr>
            </a:lvl1pPr>
          </a:lstStyle>
          <a:p>
            <a:r>
              <a:rPr lang="en-US"/>
              <a:t>Click to edit Master title style</a:t>
            </a:r>
            <a:endParaRPr lang="en-US" dirty="0"/>
          </a:p>
        </p:txBody>
      </p:sp>
      <p:grpSp>
        <p:nvGrpSpPr>
          <p:cNvPr id="13" name="Group 12">
            <a:extLst>
              <a:ext uri="{FF2B5EF4-FFF2-40B4-BE49-F238E27FC236}">
                <a16:creationId xmlns:a16="http://schemas.microsoft.com/office/drawing/2014/main" id="{EEE9B1F6-1CEB-4185-A052-50EE5C5E6FD8}"/>
              </a:ext>
            </a:extLst>
          </p:cNvPr>
          <p:cNvGrpSpPr/>
          <p:nvPr userDrawn="1"/>
        </p:nvGrpSpPr>
        <p:grpSpPr>
          <a:xfrm>
            <a:off x="107132" y="-119460"/>
            <a:ext cx="2667966" cy="1419939"/>
            <a:chOff x="107132" y="-119460"/>
            <a:chExt cx="2667966" cy="1419939"/>
          </a:xfrm>
        </p:grpSpPr>
        <p:pic>
          <p:nvPicPr>
            <p:cNvPr id="14" name="Picture 13">
              <a:extLst>
                <a:ext uri="{FF2B5EF4-FFF2-40B4-BE49-F238E27FC236}">
                  <a16:creationId xmlns:a16="http://schemas.microsoft.com/office/drawing/2014/main" id="{FD5C00EC-B0B6-4A3F-93B6-9B94DDC90F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32" y="-119460"/>
              <a:ext cx="2009522" cy="1419939"/>
            </a:xfrm>
            <a:prstGeom prst="rect">
              <a:avLst/>
            </a:prstGeom>
          </p:spPr>
        </p:pic>
        <p:sp>
          <p:nvSpPr>
            <p:cNvPr id="15" name="Rectangle 14">
              <a:extLst>
                <a:ext uri="{FF2B5EF4-FFF2-40B4-BE49-F238E27FC236}">
                  <a16:creationId xmlns:a16="http://schemas.microsoft.com/office/drawing/2014/main" id="{397A42A0-5283-4D47-9B06-36F230525EF5}"/>
                </a:ext>
              </a:extLst>
            </p:cNvPr>
            <p:cNvSpPr/>
            <p:nvPr userDrawn="1"/>
          </p:nvSpPr>
          <p:spPr>
            <a:xfrm>
              <a:off x="216816" y="725864"/>
              <a:ext cx="2558282" cy="220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F3A87C4E-E14D-4CD3-9F84-B8F71F6A3A71}"/>
                </a:ext>
              </a:extLst>
            </p:cNvPr>
            <p:cNvSpPr txBox="1"/>
            <p:nvPr userDrawn="1"/>
          </p:nvSpPr>
          <p:spPr>
            <a:xfrm>
              <a:off x="174284" y="656151"/>
              <a:ext cx="2125702" cy="307777"/>
            </a:xfrm>
            <a:prstGeom prst="rect">
              <a:avLst/>
            </a:prstGeom>
            <a:noFill/>
          </p:spPr>
          <p:txBody>
            <a:bodyPr wrap="square" rtlCol="0">
              <a:spAutoFit/>
            </a:bodyPr>
            <a:lstStyle/>
            <a:p>
              <a:r>
                <a:rPr lang="en-US" sz="1400" b="0" spc="0" dirty="0">
                  <a:solidFill>
                    <a:schemeClr val="bg1"/>
                  </a:solidFill>
                  <a:latin typeface="Calibri Light" panose="020F0302020204030204" pitchFamily="34" charset="0"/>
                  <a:cs typeface="Microsoft New Tai Lue" panose="020B0502040204020203" pitchFamily="34" charset="0"/>
                </a:rPr>
                <a:t>Community Plan Update </a:t>
              </a:r>
            </a:p>
          </p:txBody>
        </p:sp>
      </p:grpSp>
      <p:sp>
        <p:nvSpPr>
          <p:cNvPr id="17" name="TextBox 16">
            <a:extLst>
              <a:ext uri="{FF2B5EF4-FFF2-40B4-BE49-F238E27FC236}">
                <a16:creationId xmlns:a16="http://schemas.microsoft.com/office/drawing/2014/main" id="{3EF4B1FA-7E2E-4B83-98B5-4148A86D6BE6}"/>
              </a:ext>
            </a:extLst>
          </p:cNvPr>
          <p:cNvSpPr txBox="1"/>
          <p:nvPr userDrawn="1"/>
        </p:nvSpPr>
        <p:spPr>
          <a:xfrm>
            <a:off x="8235315" y="7418037"/>
            <a:ext cx="1680210" cy="276999"/>
          </a:xfrm>
          <a:prstGeom prst="rect">
            <a:avLst/>
          </a:prstGeom>
          <a:noFill/>
        </p:spPr>
        <p:txBody>
          <a:bodyPr wrap="square" rtlCol="0">
            <a:spAutoFit/>
          </a:bodyPr>
          <a:lstStyle/>
          <a:p>
            <a:pPr algn="r"/>
            <a:r>
              <a:rPr lang="en-US" sz="1200" dirty="0">
                <a:solidFill>
                  <a:schemeClr val="bg1"/>
                </a:solidFill>
              </a:rPr>
              <a:t>sandiego.gov</a:t>
            </a:r>
          </a:p>
        </p:txBody>
      </p:sp>
    </p:spTree>
    <p:extLst>
      <p:ext uri="{BB962C8B-B14F-4D97-AF65-F5344CB8AC3E}">
        <p14:creationId xmlns:p14="http://schemas.microsoft.com/office/powerpoint/2010/main" val="695979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7293968-0CDD-48AD-A219-FAB15593C105}"/>
              </a:ext>
            </a:extLst>
          </p:cNvPr>
          <p:cNvSpPr/>
          <p:nvPr userDrawn="1"/>
        </p:nvSpPr>
        <p:spPr>
          <a:xfrm>
            <a:off x="0" y="0"/>
            <a:ext cx="10058400" cy="77724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Single Corner Rounded 9">
            <a:extLst>
              <a:ext uri="{FF2B5EF4-FFF2-40B4-BE49-F238E27FC236}">
                <a16:creationId xmlns:a16="http://schemas.microsoft.com/office/drawing/2014/main" id="{0A3B2A6F-5E3F-4FE2-9035-34C0D07B0838}"/>
              </a:ext>
            </a:extLst>
          </p:cNvPr>
          <p:cNvSpPr/>
          <p:nvPr userDrawn="1"/>
        </p:nvSpPr>
        <p:spPr>
          <a:xfrm rot="10800000" flipH="1">
            <a:off x="0" y="-5"/>
            <a:ext cx="10058400" cy="7203870"/>
          </a:xfrm>
          <a:prstGeom prst="round1Rect">
            <a:avLst>
              <a:gd name="adj" fmla="val 15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1" name="Straight Connector 10">
            <a:extLst>
              <a:ext uri="{FF2B5EF4-FFF2-40B4-BE49-F238E27FC236}">
                <a16:creationId xmlns:a16="http://schemas.microsoft.com/office/drawing/2014/main" id="{C192F4E0-A70A-49A1-90D0-53DDEF2679D0}"/>
              </a:ext>
            </a:extLst>
          </p:cNvPr>
          <p:cNvCxnSpPr>
            <a:cxnSpLocks/>
          </p:cNvCxnSpPr>
          <p:nvPr userDrawn="1"/>
        </p:nvCxnSpPr>
        <p:spPr>
          <a:xfrm>
            <a:off x="2116654" y="651120"/>
            <a:ext cx="794174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7198043" y="942108"/>
            <a:ext cx="2168843" cy="6058450"/>
          </a:xfrm>
        </p:spPr>
        <p:txBody>
          <a:bodyPr vert="eaVert"/>
          <a:lstStyle>
            <a:lvl1pPr>
              <a:defRPr>
                <a:solidFill>
                  <a:schemeClr val="bg1"/>
                </a:solidFill>
                <a:latin typeface="+mn-lt"/>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91515" y="942108"/>
            <a:ext cx="6380798" cy="6058449"/>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C2468D38-7081-47D1-9A76-D93F2A79BEBB}" type="datetimeFigureOut">
              <a:rPr lang="en-US" smtClean="0"/>
              <a:pPr/>
              <a:t>8/3/2018</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0FCBB43-4EE7-4AE0-A011-CC9052827149}" type="slidenum">
              <a:rPr lang="en-US" smtClean="0"/>
              <a:pPr/>
              <a:t>‹#›</a:t>
            </a:fld>
            <a:endParaRPr lang="en-US" dirty="0"/>
          </a:p>
        </p:txBody>
      </p:sp>
      <p:grpSp>
        <p:nvGrpSpPr>
          <p:cNvPr id="12" name="Group 11">
            <a:extLst>
              <a:ext uri="{FF2B5EF4-FFF2-40B4-BE49-F238E27FC236}">
                <a16:creationId xmlns:a16="http://schemas.microsoft.com/office/drawing/2014/main" id="{F5A74C5F-A313-41DD-8F46-AB50274A0538}"/>
              </a:ext>
            </a:extLst>
          </p:cNvPr>
          <p:cNvGrpSpPr/>
          <p:nvPr userDrawn="1"/>
        </p:nvGrpSpPr>
        <p:grpSpPr>
          <a:xfrm>
            <a:off x="107132" y="-119460"/>
            <a:ext cx="2667966" cy="1419939"/>
            <a:chOff x="107132" y="-119460"/>
            <a:chExt cx="2667966" cy="1419939"/>
          </a:xfrm>
        </p:grpSpPr>
        <p:pic>
          <p:nvPicPr>
            <p:cNvPr id="13" name="Picture 12">
              <a:extLst>
                <a:ext uri="{FF2B5EF4-FFF2-40B4-BE49-F238E27FC236}">
                  <a16:creationId xmlns:a16="http://schemas.microsoft.com/office/drawing/2014/main" id="{9E77D457-9457-4B0B-A1FB-EA94623742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32" y="-119460"/>
              <a:ext cx="2009522" cy="1419939"/>
            </a:xfrm>
            <a:prstGeom prst="rect">
              <a:avLst/>
            </a:prstGeom>
          </p:spPr>
        </p:pic>
        <p:sp>
          <p:nvSpPr>
            <p:cNvPr id="14" name="Rectangle 13">
              <a:extLst>
                <a:ext uri="{FF2B5EF4-FFF2-40B4-BE49-F238E27FC236}">
                  <a16:creationId xmlns:a16="http://schemas.microsoft.com/office/drawing/2014/main" id="{37E5D750-680E-434F-AE9E-5FF2731A6712}"/>
                </a:ext>
              </a:extLst>
            </p:cNvPr>
            <p:cNvSpPr/>
            <p:nvPr userDrawn="1"/>
          </p:nvSpPr>
          <p:spPr>
            <a:xfrm>
              <a:off x="216816" y="725864"/>
              <a:ext cx="2558282" cy="220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F0D347C8-6088-403C-8F78-CC462DB767AC}"/>
                </a:ext>
              </a:extLst>
            </p:cNvPr>
            <p:cNvSpPr txBox="1"/>
            <p:nvPr userDrawn="1"/>
          </p:nvSpPr>
          <p:spPr>
            <a:xfrm>
              <a:off x="174284" y="656151"/>
              <a:ext cx="2125702" cy="307777"/>
            </a:xfrm>
            <a:prstGeom prst="rect">
              <a:avLst/>
            </a:prstGeom>
            <a:noFill/>
          </p:spPr>
          <p:txBody>
            <a:bodyPr wrap="square" rtlCol="0">
              <a:spAutoFit/>
            </a:bodyPr>
            <a:lstStyle/>
            <a:p>
              <a:r>
                <a:rPr lang="en-US" sz="1400" b="0" spc="0" dirty="0">
                  <a:solidFill>
                    <a:schemeClr val="bg1"/>
                  </a:solidFill>
                  <a:latin typeface="Calibri Light" panose="020F0302020204030204" pitchFamily="34" charset="0"/>
                  <a:cs typeface="Microsoft New Tai Lue" panose="020B0502040204020203" pitchFamily="34" charset="0"/>
                </a:rPr>
                <a:t>Community Plan Update </a:t>
              </a:r>
            </a:p>
          </p:txBody>
        </p:sp>
      </p:grpSp>
      <p:sp>
        <p:nvSpPr>
          <p:cNvPr id="16" name="TextBox 15">
            <a:extLst>
              <a:ext uri="{FF2B5EF4-FFF2-40B4-BE49-F238E27FC236}">
                <a16:creationId xmlns:a16="http://schemas.microsoft.com/office/drawing/2014/main" id="{F2A1843A-85BC-430B-8DF1-878F93B994B6}"/>
              </a:ext>
            </a:extLst>
          </p:cNvPr>
          <p:cNvSpPr txBox="1"/>
          <p:nvPr userDrawn="1"/>
        </p:nvSpPr>
        <p:spPr>
          <a:xfrm>
            <a:off x="8235315" y="7418037"/>
            <a:ext cx="1680210" cy="276999"/>
          </a:xfrm>
          <a:prstGeom prst="rect">
            <a:avLst/>
          </a:prstGeom>
          <a:noFill/>
        </p:spPr>
        <p:txBody>
          <a:bodyPr wrap="square" rtlCol="0">
            <a:spAutoFit/>
          </a:bodyPr>
          <a:lstStyle/>
          <a:p>
            <a:pPr algn="r"/>
            <a:r>
              <a:rPr lang="en-US" sz="1200" dirty="0">
                <a:solidFill>
                  <a:schemeClr val="bg1"/>
                </a:solidFill>
              </a:rPr>
              <a:t>sandiego.gov</a:t>
            </a:r>
          </a:p>
        </p:txBody>
      </p:sp>
    </p:spTree>
    <p:extLst>
      <p:ext uri="{BB962C8B-B14F-4D97-AF65-F5344CB8AC3E}">
        <p14:creationId xmlns:p14="http://schemas.microsoft.com/office/powerpoint/2010/main" val="1688617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6AD09E5-CD9D-46EE-9204-2FDC48061C9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027" t="16327" r="14801" b="-2057"/>
          <a:stretch/>
        </p:blipFill>
        <p:spPr>
          <a:xfrm>
            <a:off x="0" y="-1"/>
            <a:ext cx="10070666" cy="6638281"/>
          </a:xfrm>
          <a:prstGeom prst="rect">
            <a:avLst/>
          </a:prstGeom>
        </p:spPr>
      </p:pic>
      <p:sp>
        <p:nvSpPr>
          <p:cNvPr id="14" name="Rectangle 13">
            <a:extLst>
              <a:ext uri="{FF2B5EF4-FFF2-40B4-BE49-F238E27FC236}">
                <a16:creationId xmlns:a16="http://schemas.microsoft.com/office/drawing/2014/main" id="{6E23660B-039C-47F2-9607-C2D17E69E9E5}"/>
              </a:ext>
            </a:extLst>
          </p:cNvPr>
          <p:cNvSpPr/>
          <p:nvPr userDrawn="1"/>
        </p:nvSpPr>
        <p:spPr>
          <a:xfrm>
            <a:off x="0" y="6489404"/>
            <a:ext cx="10058400" cy="1282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E2402EA3-CEEB-45F4-B309-37820BF6F4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04567" y="6345464"/>
            <a:ext cx="2200351" cy="1554779"/>
          </a:xfrm>
          <a:prstGeom prst="rect">
            <a:avLst/>
          </a:prstGeom>
        </p:spPr>
      </p:pic>
      <p:pic>
        <p:nvPicPr>
          <p:cNvPr id="17" name="Picture 16">
            <a:extLst>
              <a:ext uri="{FF2B5EF4-FFF2-40B4-BE49-F238E27FC236}">
                <a16:creationId xmlns:a16="http://schemas.microsoft.com/office/drawing/2014/main" id="{A6B235C6-817E-4422-8742-0CC35D5C2A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315" y="6826809"/>
            <a:ext cx="2601340" cy="608184"/>
          </a:xfrm>
          <a:prstGeom prst="rect">
            <a:avLst/>
          </a:prstGeom>
        </p:spPr>
      </p:pic>
      <p:cxnSp>
        <p:nvCxnSpPr>
          <p:cNvPr id="18" name="Straight Connector 17">
            <a:extLst>
              <a:ext uri="{FF2B5EF4-FFF2-40B4-BE49-F238E27FC236}">
                <a16:creationId xmlns:a16="http://schemas.microsoft.com/office/drawing/2014/main" id="{D9A90EE8-5DA5-46C6-8531-2E86A5CF6738}"/>
              </a:ext>
            </a:extLst>
          </p:cNvPr>
          <p:cNvCxnSpPr>
            <a:cxnSpLocks/>
          </p:cNvCxnSpPr>
          <p:nvPr userDrawn="1"/>
        </p:nvCxnSpPr>
        <p:spPr>
          <a:xfrm>
            <a:off x="0" y="6489404"/>
            <a:ext cx="10058400" cy="0"/>
          </a:xfrm>
          <a:prstGeom prst="line">
            <a:avLst/>
          </a:prstGeom>
          <a:ln w="38100">
            <a:solidFill>
              <a:srgbClr val="FEBC0C"/>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FE139BDD-B58A-40F4-BA4C-7406F49ACC89}"/>
              </a:ext>
            </a:extLst>
          </p:cNvPr>
          <p:cNvSpPr/>
          <p:nvPr userDrawn="1"/>
        </p:nvSpPr>
        <p:spPr>
          <a:xfrm>
            <a:off x="12266" y="2413855"/>
            <a:ext cx="10058400" cy="270014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iamond 19">
            <a:extLst>
              <a:ext uri="{FF2B5EF4-FFF2-40B4-BE49-F238E27FC236}">
                <a16:creationId xmlns:a16="http://schemas.microsoft.com/office/drawing/2014/main" id="{D859E701-9DD7-4EE8-A642-44800F665891}"/>
              </a:ext>
            </a:extLst>
          </p:cNvPr>
          <p:cNvSpPr/>
          <p:nvPr userDrawn="1"/>
        </p:nvSpPr>
        <p:spPr>
          <a:xfrm>
            <a:off x="0" y="1038446"/>
            <a:ext cx="2778363" cy="5454503"/>
          </a:xfrm>
          <a:custGeom>
            <a:avLst/>
            <a:gdLst>
              <a:gd name="connsiteX0" fmla="*/ 0 w 5556726"/>
              <a:gd name="connsiteY0" fmla="*/ 2727252 h 5454503"/>
              <a:gd name="connsiteX1" fmla="*/ 2778363 w 5556726"/>
              <a:gd name="connsiteY1" fmla="*/ 0 h 5454503"/>
              <a:gd name="connsiteX2" fmla="*/ 5556726 w 5556726"/>
              <a:gd name="connsiteY2" fmla="*/ 2727252 h 5454503"/>
              <a:gd name="connsiteX3" fmla="*/ 2778363 w 5556726"/>
              <a:gd name="connsiteY3" fmla="*/ 5454503 h 5454503"/>
              <a:gd name="connsiteX4" fmla="*/ 0 w 5556726"/>
              <a:gd name="connsiteY4" fmla="*/ 2727252 h 5454503"/>
              <a:gd name="connsiteX0" fmla="*/ 0 w 2778363"/>
              <a:gd name="connsiteY0" fmla="*/ 5454503 h 5454503"/>
              <a:gd name="connsiteX1" fmla="*/ 0 w 2778363"/>
              <a:gd name="connsiteY1" fmla="*/ 0 h 5454503"/>
              <a:gd name="connsiteX2" fmla="*/ 2778363 w 2778363"/>
              <a:gd name="connsiteY2" fmla="*/ 2727252 h 5454503"/>
              <a:gd name="connsiteX3" fmla="*/ 0 w 2778363"/>
              <a:gd name="connsiteY3" fmla="*/ 5454503 h 5454503"/>
            </a:gdLst>
            <a:ahLst/>
            <a:cxnLst>
              <a:cxn ang="0">
                <a:pos x="connsiteX0" y="connsiteY0"/>
              </a:cxn>
              <a:cxn ang="0">
                <a:pos x="connsiteX1" y="connsiteY1"/>
              </a:cxn>
              <a:cxn ang="0">
                <a:pos x="connsiteX2" y="connsiteY2"/>
              </a:cxn>
              <a:cxn ang="0">
                <a:pos x="connsiteX3" y="connsiteY3"/>
              </a:cxn>
            </a:cxnLst>
            <a:rect l="l" t="t" r="r" b="b"/>
            <a:pathLst>
              <a:path w="2778363" h="5454503">
                <a:moveTo>
                  <a:pt x="0" y="5454503"/>
                </a:moveTo>
                <a:lnTo>
                  <a:pt x="0" y="0"/>
                </a:lnTo>
                <a:lnTo>
                  <a:pt x="2778363" y="2727252"/>
                </a:lnTo>
                <a:lnTo>
                  <a:pt x="0" y="5454503"/>
                </a:lnTo>
                <a:close/>
              </a:path>
            </a:pathLst>
          </a:custGeom>
          <a:solidFill>
            <a:srgbClr val="FEB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userDrawn="1">
            <p:ph type="dt" sz="half" idx="10"/>
          </p:nvPr>
        </p:nvSpPr>
        <p:spPr/>
        <p:txBody>
          <a:bodyPr/>
          <a:lstStyle/>
          <a:p>
            <a:fld id="{C2468D38-7081-47D1-9A76-D93F2A79BEBB}" type="datetimeFigureOut">
              <a:rPr lang="en-US" smtClean="0"/>
              <a:t>8/3/2018</a:t>
            </a:fld>
            <a:endParaRPr lang="en-US" dirty="0"/>
          </a:p>
        </p:txBody>
      </p:sp>
      <p:sp>
        <p:nvSpPr>
          <p:cNvPr id="5" name="Footer Placeholder 4"/>
          <p:cNvSpPr>
            <a:spLocks noGrp="1"/>
          </p:cNvSpPr>
          <p:nvPr userDrawn="1">
            <p:ph type="ftr" sz="quarter" idx="11"/>
          </p:nvPr>
        </p:nvSpPr>
        <p:spPr/>
        <p:txBody>
          <a:bodyPr/>
          <a:lstStyle/>
          <a:p>
            <a:endParaRPr lang="en-US" dirty="0"/>
          </a:p>
        </p:txBody>
      </p:sp>
      <p:sp>
        <p:nvSpPr>
          <p:cNvPr id="6" name="Slide Number Placeholder 5"/>
          <p:cNvSpPr>
            <a:spLocks noGrp="1"/>
          </p:cNvSpPr>
          <p:nvPr userDrawn="1">
            <p:ph type="sldNum" sz="quarter" idx="12"/>
          </p:nvPr>
        </p:nvSpPr>
        <p:spPr/>
        <p:txBody>
          <a:bodyPr/>
          <a:lstStyle/>
          <a:p>
            <a:fld id="{90FCBB43-4EE7-4AE0-A011-CC9052827149}" type="slidenum">
              <a:rPr lang="en-US" smtClean="0"/>
              <a:t>‹#›</a:t>
            </a:fld>
            <a:endParaRPr lang="en-US" dirty="0"/>
          </a:p>
        </p:txBody>
      </p:sp>
      <p:sp>
        <p:nvSpPr>
          <p:cNvPr id="8" name="Title 1"/>
          <p:cNvSpPr>
            <a:spLocks noGrp="1"/>
          </p:cNvSpPr>
          <p:nvPr userDrawn="1">
            <p:ph type="title" hasCustomPrompt="1"/>
          </p:nvPr>
        </p:nvSpPr>
        <p:spPr>
          <a:xfrm>
            <a:off x="2790629" y="3786210"/>
            <a:ext cx="6324600" cy="576017"/>
          </a:xfrm>
        </p:spPr>
        <p:txBody>
          <a:bodyPr anchor="b">
            <a:normAutofit/>
          </a:bodyPr>
          <a:lstStyle>
            <a:lvl1pPr>
              <a:defRPr sz="2400">
                <a:solidFill>
                  <a:srgbClr val="58585A"/>
                </a:solidFill>
                <a:latin typeface="+mn-lt"/>
              </a:defRPr>
            </a:lvl1pPr>
          </a:lstStyle>
          <a:p>
            <a:r>
              <a:rPr lang="en-US" dirty="0"/>
              <a:t>PLANNING DEPARTMENT</a:t>
            </a:r>
          </a:p>
        </p:txBody>
      </p:sp>
      <p:sp>
        <p:nvSpPr>
          <p:cNvPr id="11" name="Text Placeholder 2"/>
          <p:cNvSpPr>
            <a:spLocks noGrp="1"/>
          </p:cNvSpPr>
          <p:nvPr userDrawn="1">
            <p:ph type="body" idx="1"/>
          </p:nvPr>
        </p:nvSpPr>
        <p:spPr>
          <a:xfrm>
            <a:off x="2790629" y="2506476"/>
            <a:ext cx="7267771" cy="1200149"/>
          </a:xfrm>
        </p:spPr>
        <p:txBody>
          <a:bodyPr anchor="b">
            <a:noAutofit/>
          </a:bodyPr>
          <a:lstStyle>
            <a:lvl1pPr marL="0" indent="0">
              <a:buNone/>
              <a:defRPr sz="4400" b="1">
                <a:solidFill>
                  <a:srgbClr val="00857C"/>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871670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2012DD-6C65-4547-B781-EAA75C17D4B1}"/>
              </a:ext>
            </a:extLst>
          </p:cNvPr>
          <p:cNvSpPr/>
          <p:nvPr userDrawn="1"/>
        </p:nvSpPr>
        <p:spPr>
          <a:xfrm>
            <a:off x="0" y="0"/>
            <a:ext cx="10058400" cy="77724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Single Corner Rounded 10">
            <a:extLst>
              <a:ext uri="{FF2B5EF4-FFF2-40B4-BE49-F238E27FC236}">
                <a16:creationId xmlns:a16="http://schemas.microsoft.com/office/drawing/2014/main" id="{260D354E-8DA9-4751-909F-2BAF170B3887}"/>
              </a:ext>
            </a:extLst>
          </p:cNvPr>
          <p:cNvSpPr/>
          <p:nvPr userDrawn="1"/>
        </p:nvSpPr>
        <p:spPr>
          <a:xfrm rot="10800000" flipH="1">
            <a:off x="0" y="-5"/>
            <a:ext cx="10058400" cy="7203870"/>
          </a:xfrm>
          <a:prstGeom prst="round1Rect">
            <a:avLst>
              <a:gd name="adj" fmla="val 155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C2468D38-7081-47D1-9A76-D93F2A79BEBB}" type="datetimeFigureOut">
              <a:rPr lang="en-US" smtClean="0"/>
              <a:t>8/3/2018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FCBB43-4EE7-4AE0-A011-CC9052827149}" type="slidenum">
              <a:rPr lang="en-US" smtClean="0"/>
              <a:pPr/>
              <a:t>‹#›</a:t>
            </a:fld>
            <a:endParaRPr lang="en-US" dirty="0"/>
          </a:p>
        </p:txBody>
      </p:sp>
      <p:sp>
        <p:nvSpPr>
          <p:cNvPr id="10" name="Title 1"/>
          <p:cNvSpPr>
            <a:spLocks noGrp="1"/>
          </p:cNvSpPr>
          <p:nvPr>
            <p:ph type="title"/>
          </p:nvPr>
        </p:nvSpPr>
        <p:spPr>
          <a:xfrm>
            <a:off x="691515" y="960582"/>
            <a:ext cx="8675370" cy="955533"/>
          </a:xfrm>
        </p:spPr>
        <p:txBody>
          <a:bodyPr>
            <a:normAutofit/>
          </a:bodyPr>
          <a:lstStyle>
            <a:lvl1pPr>
              <a:defRPr sz="4400">
                <a:solidFill>
                  <a:schemeClr val="tx1"/>
                </a:solidFill>
                <a:latin typeface="+mn-lt"/>
              </a:defRPr>
            </a:lvl1pPr>
          </a:lstStyle>
          <a:p>
            <a:r>
              <a:rPr lang="en-US" dirty="0"/>
              <a:t>Click to edit Master title style</a:t>
            </a:r>
          </a:p>
        </p:txBody>
      </p:sp>
      <p:sp>
        <p:nvSpPr>
          <p:cNvPr id="12" name="TextBox 11">
            <a:extLst>
              <a:ext uri="{FF2B5EF4-FFF2-40B4-BE49-F238E27FC236}">
                <a16:creationId xmlns:a16="http://schemas.microsoft.com/office/drawing/2014/main" id="{F46AB5AD-955B-4F98-8E4A-9BBEB40B1E94}"/>
              </a:ext>
            </a:extLst>
          </p:cNvPr>
          <p:cNvSpPr txBox="1"/>
          <p:nvPr userDrawn="1"/>
        </p:nvSpPr>
        <p:spPr>
          <a:xfrm>
            <a:off x="8235315" y="7418037"/>
            <a:ext cx="1680210" cy="276999"/>
          </a:xfrm>
          <a:prstGeom prst="rect">
            <a:avLst/>
          </a:prstGeom>
          <a:noFill/>
        </p:spPr>
        <p:txBody>
          <a:bodyPr wrap="square" rtlCol="0">
            <a:spAutoFit/>
          </a:bodyPr>
          <a:lstStyle/>
          <a:p>
            <a:pPr algn="r"/>
            <a:r>
              <a:rPr lang="en-US" sz="1200" dirty="0">
                <a:solidFill>
                  <a:schemeClr val="bg1"/>
                </a:solidFill>
              </a:rPr>
              <a:t>sandiego.gov</a:t>
            </a:r>
          </a:p>
        </p:txBody>
      </p:sp>
      <p:sp>
        <p:nvSpPr>
          <p:cNvPr id="3" name="Content Placeholder 2"/>
          <p:cNvSpPr>
            <a:spLocks noGrp="1"/>
          </p:cNvSpPr>
          <p:nvPr>
            <p:ph idx="1"/>
          </p:nvPr>
        </p:nvSpPr>
        <p:spPr>
          <a:xfrm>
            <a:off x="691515" y="2069042"/>
            <a:ext cx="8675370" cy="49315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13412F7-C23D-455B-88E3-25E8213496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32" y="-119460"/>
            <a:ext cx="2009522" cy="1419939"/>
          </a:xfrm>
          <a:prstGeom prst="rect">
            <a:avLst/>
          </a:prstGeom>
        </p:spPr>
      </p:pic>
      <p:cxnSp>
        <p:nvCxnSpPr>
          <p:cNvPr id="19" name="Straight Connector 18">
            <a:extLst>
              <a:ext uri="{FF2B5EF4-FFF2-40B4-BE49-F238E27FC236}">
                <a16:creationId xmlns:a16="http://schemas.microsoft.com/office/drawing/2014/main" id="{FD34DD3B-2584-409A-A5DD-6D91DFAF32C6}"/>
              </a:ext>
            </a:extLst>
          </p:cNvPr>
          <p:cNvCxnSpPr>
            <a:cxnSpLocks/>
          </p:cNvCxnSpPr>
          <p:nvPr userDrawn="1"/>
        </p:nvCxnSpPr>
        <p:spPr>
          <a:xfrm>
            <a:off x="2116654" y="651120"/>
            <a:ext cx="7941746" cy="0"/>
          </a:xfrm>
          <a:prstGeom prst="line">
            <a:avLst/>
          </a:prstGeom>
          <a:ln w="38100">
            <a:solidFill>
              <a:srgbClr val="FEBC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944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80AA5CB-A7A8-4261-AF9B-99A178A75279}"/>
              </a:ext>
            </a:extLst>
          </p:cNvPr>
          <p:cNvSpPr/>
          <p:nvPr userDrawn="1"/>
        </p:nvSpPr>
        <p:spPr>
          <a:xfrm>
            <a:off x="0" y="0"/>
            <a:ext cx="10058400" cy="77724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Single Corner Rounded 10">
            <a:extLst>
              <a:ext uri="{FF2B5EF4-FFF2-40B4-BE49-F238E27FC236}">
                <a16:creationId xmlns:a16="http://schemas.microsoft.com/office/drawing/2014/main" id="{E208E587-F400-4FD4-93DC-2B5F66E55CBD}"/>
              </a:ext>
            </a:extLst>
          </p:cNvPr>
          <p:cNvSpPr/>
          <p:nvPr userDrawn="1"/>
        </p:nvSpPr>
        <p:spPr>
          <a:xfrm rot="10800000" flipH="1">
            <a:off x="0" y="-5"/>
            <a:ext cx="10058400" cy="7203870"/>
          </a:xfrm>
          <a:prstGeom prst="round1Rect">
            <a:avLst>
              <a:gd name="adj" fmla="val 155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91515" y="960582"/>
            <a:ext cx="8675370" cy="955533"/>
          </a:xfrm>
        </p:spPr>
        <p:txBody>
          <a:bodyPr>
            <a:normAutofit/>
          </a:bodyPr>
          <a:lstStyle>
            <a:lvl1pPr>
              <a:defRPr sz="4400">
                <a:latin typeface="+mn-lt"/>
              </a:defRPr>
            </a:lvl1p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468D38-7081-47D1-9A76-D93F2A79BEBB}" type="datetimeFigureOut">
              <a:rPr lang="en-US" smtClean="0"/>
              <a:t>8/3/2018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FCBB43-4EE7-4AE0-A011-CC9052827149}" type="slidenum">
              <a:rPr lang="en-US" smtClean="0"/>
              <a:t>‹#›</a:t>
            </a:fld>
            <a:endParaRPr lang="en-US" dirty="0"/>
          </a:p>
        </p:txBody>
      </p:sp>
      <p:sp>
        <p:nvSpPr>
          <p:cNvPr id="13" name="TextBox 12">
            <a:extLst>
              <a:ext uri="{FF2B5EF4-FFF2-40B4-BE49-F238E27FC236}">
                <a16:creationId xmlns:a16="http://schemas.microsoft.com/office/drawing/2014/main" id="{AC06804A-8A0C-4B83-B1B9-829FF6C9B26A}"/>
              </a:ext>
            </a:extLst>
          </p:cNvPr>
          <p:cNvSpPr txBox="1"/>
          <p:nvPr userDrawn="1"/>
        </p:nvSpPr>
        <p:spPr>
          <a:xfrm>
            <a:off x="8235315" y="7418037"/>
            <a:ext cx="1680210" cy="276999"/>
          </a:xfrm>
          <a:prstGeom prst="rect">
            <a:avLst/>
          </a:prstGeom>
          <a:noFill/>
        </p:spPr>
        <p:txBody>
          <a:bodyPr wrap="square" rtlCol="0">
            <a:spAutoFit/>
          </a:bodyPr>
          <a:lstStyle/>
          <a:p>
            <a:pPr algn="r"/>
            <a:r>
              <a:rPr lang="en-US" sz="1200" dirty="0">
                <a:solidFill>
                  <a:schemeClr val="bg1"/>
                </a:solidFill>
              </a:rPr>
              <a:t>sandiego.gov</a:t>
            </a:r>
          </a:p>
        </p:txBody>
      </p:sp>
      <p:pic>
        <p:nvPicPr>
          <p:cNvPr id="14" name="Picture 13">
            <a:extLst>
              <a:ext uri="{FF2B5EF4-FFF2-40B4-BE49-F238E27FC236}">
                <a16:creationId xmlns:a16="http://schemas.microsoft.com/office/drawing/2014/main" id="{4AD77E32-CD5E-49A6-A4F2-22D93E4257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32" y="-119460"/>
            <a:ext cx="2009522" cy="1419939"/>
          </a:xfrm>
          <a:prstGeom prst="rect">
            <a:avLst/>
          </a:prstGeom>
        </p:spPr>
      </p:pic>
      <p:cxnSp>
        <p:nvCxnSpPr>
          <p:cNvPr id="15" name="Straight Connector 14">
            <a:extLst>
              <a:ext uri="{FF2B5EF4-FFF2-40B4-BE49-F238E27FC236}">
                <a16:creationId xmlns:a16="http://schemas.microsoft.com/office/drawing/2014/main" id="{FE0914A8-36B1-49CA-8E90-2806B93C16FD}"/>
              </a:ext>
            </a:extLst>
          </p:cNvPr>
          <p:cNvCxnSpPr>
            <a:cxnSpLocks/>
          </p:cNvCxnSpPr>
          <p:nvPr userDrawn="1"/>
        </p:nvCxnSpPr>
        <p:spPr>
          <a:xfrm>
            <a:off x="2116654" y="651120"/>
            <a:ext cx="7941746" cy="0"/>
          </a:xfrm>
          <a:prstGeom prst="line">
            <a:avLst/>
          </a:prstGeom>
          <a:ln w="38100">
            <a:solidFill>
              <a:srgbClr val="FEBC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941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80AA5CB-A7A8-4261-AF9B-99A178A75279}"/>
              </a:ext>
            </a:extLst>
          </p:cNvPr>
          <p:cNvSpPr/>
          <p:nvPr userDrawn="1"/>
        </p:nvSpPr>
        <p:spPr>
          <a:xfrm>
            <a:off x="0" y="0"/>
            <a:ext cx="10058400" cy="77724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Single Corner Rounded 10">
            <a:extLst>
              <a:ext uri="{FF2B5EF4-FFF2-40B4-BE49-F238E27FC236}">
                <a16:creationId xmlns:a16="http://schemas.microsoft.com/office/drawing/2014/main" id="{E208E587-F400-4FD4-93DC-2B5F66E55CBD}"/>
              </a:ext>
            </a:extLst>
          </p:cNvPr>
          <p:cNvSpPr/>
          <p:nvPr userDrawn="1"/>
        </p:nvSpPr>
        <p:spPr>
          <a:xfrm rot="10800000" flipH="1">
            <a:off x="0" y="-5"/>
            <a:ext cx="10058400" cy="7203870"/>
          </a:xfrm>
          <a:prstGeom prst="round1Rect">
            <a:avLst>
              <a:gd name="adj" fmla="val 155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91515" y="960582"/>
            <a:ext cx="8675370" cy="955533"/>
          </a:xfrm>
        </p:spPr>
        <p:txBody>
          <a:bodyPr>
            <a:normAutofit/>
          </a:bodyPr>
          <a:lstStyle>
            <a:lvl1pPr>
              <a:defRPr sz="4400">
                <a:latin typeface="+mn-lt"/>
              </a:defRPr>
            </a:lvl1p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468D38-7081-47D1-9A76-D93F2A79BEBB}" type="datetimeFigureOut">
              <a:rPr lang="en-US" smtClean="0"/>
              <a:t>8/3/2018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FCBB43-4EE7-4AE0-A011-CC9052827149}" type="slidenum">
              <a:rPr lang="en-US" smtClean="0"/>
              <a:t>‹#›</a:t>
            </a:fld>
            <a:endParaRPr lang="en-US" dirty="0"/>
          </a:p>
        </p:txBody>
      </p:sp>
      <p:sp>
        <p:nvSpPr>
          <p:cNvPr id="13" name="TextBox 12">
            <a:extLst>
              <a:ext uri="{FF2B5EF4-FFF2-40B4-BE49-F238E27FC236}">
                <a16:creationId xmlns:a16="http://schemas.microsoft.com/office/drawing/2014/main" id="{AC06804A-8A0C-4B83-B1B9-829FF6C9B26A}"/>
              </a:ext>
            </a:extLst>
          </p:cNvPr>
          <p:cNvSpPr txBox="1"/>
          <p:nvPr userDrawn="1"/>
        </p:nvSpPr>
        <p:spPr>
          <a:xfrm>
            <a:off x="8235315" y="7418037"/>
            <a:ext cx="1680210" cy="276999"/>
          </a:xfrm>
          <a:prstGeom prst="rect">
            <a:avLst/>
          </a:prstGeom>
          <a:noFill/>
        </p:spPr>
        <p:txBody>
          <a:bodyPr wrap="square" rtlCol="0">
            <a:spAutoFit/>
          </a:bodyPr>
          <a:lstStyle/>
          <a:p>
            <a:pPr algn="r"/>
            <a:r>
              <a:rPr lang="en-US" sz="1200" dirty="0">
                <a:solidFill>
                  <a:schemeClr val="bg1"/>
                </a:solidFill>
              </a:rPr>
              <a:t>sandiego.gov</a:t>
            </a:r>
          </a:p>
        </p:txBody>
      </p:sp>
      <p:pic>
        <p:nvPicPr>
          <p:cNvPr id="14" name="Picture 13">
            <a:extLst>
              <a:ext uri="{FF2B5EF4-FFF2-40B4-BE49-F238E27FC236}">
                <a16:creationId xmlns:a16="http://schemas.microsoft.com/office/drawing/2014/main" id="{4AD77E32-CD5E-49A6-A4F2-22D93E4257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32" y="-119460"/>
            <a:ext cx="2009522" cy="1419939"/>
          </a:xfrm>
          <a:prstGeom prst="rect">
            <a:avLst/>
          </a:prstGeom>
        </p:spPr>
      </p:pic>
      <p:cxnSp>
        <p:nvCxnSpPr>
          <p:cNvPr id="15" name="Straight Connector 14">
            <a:extLst>
              <a:ext uri="{FF2B5EF4-FFF2-40B4-BE49-F238E27FC236}">
                <a16:creationId xmlns:a16="http://schemas.microsoft.com/office/drawing/2014/main" id="{FE0914A8-36B1-49CA-8E90-2806B93C16FD}"/>
              </a:ext>
            </a:extLst>
          </p:cNvPr>
          <p:cNvCxnSpPr>
            <a:cxnSpLocks/>
          </p:cNvCxnSpPr>
          <p:nvPr userDrawn="1"/>
        </p:nvCxnSpPr>
        <p:spPr>
          <a:xfrm>
            <a:off x="2116654" y="651120"/>
            <a:ext cx="7941746" cy="0"/>
          </a:xfrm>
          <a:prstGeom prst="line">
            <a:avLst/>
          </a:prstGeom>
          <a:ln w="38100">
            <a:solidFill>
              <a:srgbClr val="FEBC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9481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0F883F7-E6B7-4820-8C4B-E38CA70262E5}"/>
              </a:ext>
            </a:extLst>
          </p:cNvPr>
          <p:cNvSpPr/>
          <p:nvPr userDrawn="1"/>
        </p:nvSpPr>
        <p:spPr>
          <a:xfrm>
            <a:off x="0" y="0"/>
            <a:ext cx="10058400" cy="77724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Single Corner Rounded 16">
            <a:extLst>
              <a:ext uri="{FF2B5EF4-FFF2-40B4-BE49-F238E27FC236}">
                <a16:creationId xmlns:a16="http://schemas.microsoft.com/office/drawing/2014/main" id="{9B4E1010-3610-4A70-B5D5-79F4EE08FE14}"/>
              </a:ext>
            </a:extLst>
          </p:cNvPr>
          <p:cNvSpPr/>
          <p:nvPr userDrawn="1"/>
        </p:nvSpPr>
        <p:spPr>
          <a:xfrm rot="10800000" flipH="1">
            <a:off x="0" y="-5"/>
            <a:ext cx="10058400" cy="7203870"/>
          </a:xfrm>
          <a:prstGeom prst="round1Rect">
            <a:avLst>
              <a:gd name="adj" fmla="val 155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solidFill>
                  <a:schemeClr val="accent2"/>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solidFill>
                  <a:schemeClr val="accent2"/>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468D38-7081-47D1-9A76-D93F2A79BEBB}" type="datetimeFigureOut">
              <a:rPr lang="en-US" smtClean="0"/>
              <a:t>8/3/2018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0FCBB43-4EE7-4AE0-A011-CC9052827149}" type="slidenum">
              <a:rPr lang="en-US" smtClean="0"/>
              <a:t>‹#›</a:t>
            </a:fld>
            <a:endParaRPr lang="en-US" dirty="0"/>
          </a:p>
        </p:txBody>
      </p:sp>
      <p:sp>
        <p:nvSpPr>
          <p:cNvPr id="12" name="Title 1"/>
          <p:cNvSpPr>
            <a:spLocks noGrp="1"/>
          </p:cNvSpPr>
          <p:nvPr>
            <p:ph type="title"/>
          </p:nvPr>
        </p:nvSpPr>
        <p:spPr>
          <a:xfrm>
            <a:off x="691515" y="960582"/>
            <a:ext cx="8675370" cy="955533"/>
          </a:xfrm>
        </p:spPr>
        <p:txBody>
          <a:bodyPr>
            <a:normAutofit/>
          </a:bodyPr>
          <a:lstStyle>
            <a:lvl1pPr>
              <a:defRPr sz="4400">
                <a:latin typeface="+mn-lt"/>
              </a:defRPr>
            </a:lvl1pPr>
          </a:lstStyle>
          <a:p>
            <a:r>
              <a:rPr lang="en-US"/>
              <a:t>Click to edit Master title style</a:t>
            </a:r>
            <a:endParaRPr lang="en-US" dirty="0"/>
          </a:p>
        </p:txBody>
      </p:sp>
      <p:sp>
        <p:nvSpPr>
          <p:cNvPr id="19" name="TextBox 18">
            <a:extLst>
              <a:ext uri="{FF2B5EF4-FFF2-40B4-BE49-F238E27FC236}">
                <a16:creationId xmlns:a16="http://schemas.microsoft.com/office/drawing/2014/main" id="{037D9FE7-B41B-48C7-895C-6CBBB8F1F6B4}"/>
              </a:ext>
            </a:extLst>
          </p:cNvPr>
          <p:cNvSpPr txBox="1"/>
          <p:nvPr userDrawn="1"/>
        </p:nvSpPr>
        <p:spPr>
          <a:xfrm>
            <a:off x="8235315" y="7418037"/>
            <a:ext cx="1680210" cy="276999"/>
          </a:xfrm>
          <a:prstGeom prst="rect">
            <a:avLst/>
          </a:prstGeom>
          <a:noFill/>
        </p:spPr>
        <p:txBody>
          <a:bodyPr wrap="square" rtlCol="0">
            <a:spAutoFit/>
          </a:bodyPr>
          <a:lstStyle/>
          <a:p>
            <a:pPr algn="r"/>
            <a:r>
              <a:rPr lang="en-US" sz="1200" dirty="0">
                <a:solidFill>
                  <a:schemeClr val="bg1"/>
                </a:solidFill>
              </a:rPr>
              <a:t>sandiego.gov</a:t>
            </a:r>
          </a:p>
        </p:txBody>
      </p:sp>
      <p:pic>
        <p:nvPicPr>
          <p:cNvPr id="22" name="Picture 21">
            <a:extLst>
              <a:ext uri="{FF2B5EF4-FFF2-40B4-BE49-F238E27FC236}">
                <a16:creationId xmlns:a16="http://schemas.microsoft.com/office/drawing/2014/main" id="{AFD571E4-F6E3-49D5-B28E-54B90AF877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32" y="-119460"/>
            <a:ext cx="2009522" cy="1419939"/>
          </a:xfrm>
          <a:prstGeom prst="rect">
            <a:avLst/>
          </a:prstGeom>
        </p:spPr>
      </p:pic>
      <p:cxnSp>
        <p:nvCxnSpPr>
          <p:cNvPr id="23" name="Straight Connector 22">
            <a:extLst>
              <a:ext uri="{FF2B5EF4-FFF2-40B4-BE49-F238E27FC236}">
                <a16:creationId xmlns:a16="http://schemas.microsoft.com/office/drawing/2014/main" id="{61DA0E04-6561-4705-8D91-8C13CC6A89DE}"/>
              </a:ext>
            </a:extLst>
          </p:cNvPr>
          <p:cNvCxnSpPr>
            <a:cxnSpLocks/>
          </p:cNvCxnSpPr>
          <p:nvPr userDrawn="1"/>
        </p:nvCxnSpPr>
        <p:spPr>
          <a:xfrm>
            <a:off x="2116654" y="651120"/>
            <a:ext cx="7941746" cy="0"/>
          </a:xfrm>
          <a:prstGeom prst="line">
            <a:avLst/>
          </a:prstGeom>
          <a:ln w="38100">
            <a:solidFill>
              <a:srgbClr val="FEBC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442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34985D-6278-4BE6-8089-921C98717771}"/>
              </a:ext>
            </a:extLst>
          </p:cNvPr>
          <p:cNvSpPr/>
          <p:nvPr userDrawn="1"/>
        </p:nvSpPr>
        <p:spPr>
          <a:xfrm>
            <a:off x="0" y="0"/>
            <a:ext cx="10058400" cy="77724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Single Corner Rounded 9">
            <a:extLst>
              <a:ext uri="{FF2B5EF4-FFF2-40B4-BE49-F238E27FC236}">
                <a16:creationId xmlns:a16="http://schemas.microsoft.com/office/drawing/2014/main" id="{B6FFAE88-3216-4BF1-878C-994FA651CD39}"/>
              </a:ext>
            </a:extLst>
          </p:cNvPr>
          <p:cNvSpPr/>
          <p:nvPr userDrawn="1"/>
        </p:nvSpPr>
        <p:spPr>
          <a:xfrm rot="10800000" flipH="1">
            <a:off x="0" y="-5"/>
            <a:ext cx="10058400" cy="7203870"/>
          </a:xfrm>
          <a:prstGeom prst="round1Rect">
            <a:avLst>
              <a:gd name="adj" fmla="val 155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p:cNvSpPr>
            <a:spLocks noGrp="1"/>
          </p:cNvSpPr>
          <p:nvPr>
            <p:ph type="dt" sz="half" idx="10"/>
          </p:nvPr>
        </p:nvSpPr>
        <p:spPr/>
        <p:txBody>
          <a:bodyPr/>
          <a:lstStyle/>
          <a:p>
            <a:fld id="{C2468D38-7081-47D1-9A76-D93F2A79BEBB}" type="datetimeFigureOut">
              <a:rPr lang="en-US" smtClean="0"/>
              <a:t>8/3/2018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0FCBB43-4EE7-4AE0-A011-CC9052827149}" type="slidenum">
              <a:rPr lang="en-US" smtClean="0"/>
              <a:t>‹#›</a:t>
            </a:fld>
            <a:endParaRPr lang="en-US" dirty="0"/>
          </a:p>
        </p:txBody>
      </p:sp>
      <p:sp>
        <p:nvSpPr>
          <p:cNvPr id="8" name="Title 1"/>
          <p:cNvSpPr>
            <a:spLocks noGrp="1"/>
          </p:cNvSpPr>
          <p:nvPr>
            <p:ph type="title"/>
          </p:nvPr>
        </p:nvSpPr>
        <p:spPr>
          <a:xfrm>
            <a:off x="691515" y="960582"/>
            <a:ext cx="8675370" cy="955533"/>
          </a:xfrm>
        </p:spPr>
        <p:txBody>
          <a:bodyPr>
            <a:normAutofit/>
          </a:bodyPr>
          <a:lstStyle>
            <a:lvl1pPr>
              <a:defRPr sz="4400">
                <a:latin typeface="+mn-lt"/>
              </a:defRPr>
            </a:lvl1pPr>
          </a:lstStyle>
          <a:p>
            <a:r>
              <a:rPr lang="en-US"/>
              <a:t>Click to edit Master title style</a:t>
            </a:r>
            <a:endParaRPr lang="en-US" dirty="0"/>
          </a:p>
        </p:txBody>
      </p:sp>
      <p:sp>
        <p:nvSpPr>
          <p:cNvPr id="12" name="TextBox 11">
            <a:extLst>
              <a:ext uri="{FF2B5EF4-FFF2-40B4-BE49-F238E27FC236}">
                <a16:creationId xmlns:a16="http://schemas.microsoft.com/office/drawing/2014/main" id="{5BF0C65C-2D35-4514-81DE-ABA5BD2E0FF6}"/>
              </a:ext>
            </a:extLst>
          </p:cNvPr>
          <p:cNvSpPr txBox="1"/>
          <p:nvPr userDrawn="1"/>
        </p:nvSpPr>
        <p:spPr>
          <a:xfrm>
            <a:off x="8235315" y="7418037"/>
            <a:ext cx="1680210" cy="276999"/>
          </a:xfrm>
          <a:prstGeom prst="rect">
            <a:avLst/>
          </a:prstGeom>
          <a:noFill/>
        </p:spPr>
        <p:txBody>
          <a:bodyPr wrap="square" rtlCol="0">
            <a:spAutoFit/>
          </a:bodyPr>
          <a:lstStyle/>
          <a:p>
            <a:pPr algn="r"/>
            <a:r>
              <a:rPr lang="en-US" sz="1200" dirty="0">
                <a:solidFill>
                  <a:schemeClr val="bg1"/>
                </a:solidFill>
              </a:rPr>
              <a:t>sandiego.gov</a:t>
            </a:r>
          </a:p>
        </p:txBody>
      </p:sp>
      <p:pic>
        <p:nvPicPr>
          <p:cNvPr id="13" name="Picture 12">
            <a:extLst>
              <a:ext uri="{FF2B5EF4-FFF2-40B4-BE49-F238E27FC236}">
                <a16:creationId xmlns:a16="http://schemas.microsoft.com/office/drawing/2014/main" id="{DA7F3C5B-6154-45C1-ACDA-97766E8313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32" y="-119460"/>
            <a:ext cx="2009522" cy="1419939"/>
          </a:xfrm>
          <a:prstGeom prst="rect">
            <a:avLst/>
          </a:prstGeom>
        </p:spPr>
      </p:pic>
      <p:cxnSp>
        <p:nvCxnSpPr>
          <p:cNvPr id="14" name="Straight Connector 13">
            <a:extLst>
              <a:ext uri="{FF2B5EF4-FFF2-40B4-BE49-F238E27FC236}">
                <a16:creationId xmlns:a16="http://schemas.microsoft.com/office/drawing/2014/main" id="{CC158E41-138A-4A7A-897D-C91BA2F61BD3}"/>
              </a:ext>
            </a:extLst>
          </p:cNvPr>
          <p:cNvCxnSpPr>
            <a:cxnSpLocks/>
          </p:cNvCxnSpPr>
          <p:nvPr userDrawn="1"/>
        </p:nvCxnSpPr>
        <p:spPr>
          <a:xfrm>
            <a:off x="2116654" y="651120"/>
            <a:ext cx="7941746" cy="0"/>
          </a:xfrm>
          <a:prstGeom prst="line">
            <a:avLst/>
          </a:prstGeom>
          <a:ln w="38100">
            <a:solidFill>
              <a:srgbClr val="FEBC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071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A7B4FA-4086-4E83-8F3A-6D833D895C46}"/>
              </a:ext>
            </a:extLst>
          </p:cNvPr>
          <p:cNvSpPr/>
          <p:nvPr userDrawn="1"/>
        </p:nvSpPr>
        <p:spPr>
          <a:xfrm>
            <a:off x="0" y="0"/>
            <a:ext cx="10058400" cy="77724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Single Corner Rounded 7">
            <a:extLst>
              <a:ext uri="{FF2B5EF4-FFF2-40B4-BE49-F238E27FC236}">
                <a16:creationId xmlns:a16="http://schemas.microsoft.com/office/drawing/2014/main" id="{CF033DF4-F4CC-48D8-BDC9-5BA6E228E003}"/>
              </a:ext>
            </a:extLst>
          </p:cNvPr>
          <p:cNvSpPr/>
          <p:nvPr userDrawn="1"/>
        </p:nvSpPr>
        <p:spPr>
          <a:xfrm rot="10800000" flipH="1">
            <a:off x="0" y="-5"/>
            <a:ext cx="10058400" cy="7203870"/>
          </a:xfrm>
          <a:prstGeom prst="round1Rect">
            <a:avLst>
              <a:gd name="adj" fmla="val 155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p>
            <a:fld id="{C2468D38-7081-47D1-9A76-D93F2A79BEBB}" type="datetimeFigureOut">
              <a:rPr lang="en-US" smtClean="0"/>
              <a:t>8/3/2018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0FCBB43-4EE7-4AE0-A011-CC9052827149}" type="slidenum">
              <a:rPr lang="en-US" smtClean="0"/>
              <a:t>‹#›</a:t>
            </a:fld>
            <a:endParaRPr lang="en-US" dirty="0"/>
          </a:p>
        </p:txBody>
      </p:sp>
      <p:sp>
        <p:nvSpPr>
          <p:cNvPr id="10" name="TextBox 9">
            <a:extLst>
              <a:ext uri="{FF2B5EF4-FFF2-40B4-BE49-F238E27FC236}">
                <a16:creationId xmlns:a16="http://schemas.microsoft.com/office/drawing/2014/main" id="{4CB056ED-FC9F-4744-B113-59DBE1ECB7F0}"/>
              </a:ext>
            </a:extLst>
          </p:cNvPr>
          <p:cNvSpPr txBox="1"/>
          <p:nvPr userDrawn="1"/>
        </p:nvSpPr>
        <p:spPr>
          <a:xfrm>
            <a:off x="8235315" y="7418037"/>
            <a:ext cx="1680210" cy="276999"/>
          </a:xfrm>
          <a:prstGeom prst="rect">
            <a:avLst/>
          </a:prstGeom>
          <a:noFill/>
        </p:spPr>
        <p:txBody>
          <a:bodyPr wrap="square" rtlCol="0">
            <a:spAutoFit/>
          </a:bodyPr>
          <a:lstStyle/>
          <a:p>
            <a:pPr algn="r"/>
            <a:r>
              <a:rPr lang="en-US" sz="1200" dirty="0">
                <a:solidFill>
                  <a:schemeClr val="bg1"/>
                </a:solidFill>
              </a:rPr>
              <a:t>sandiego.gov</a:t>
            </a:r>
          </a:p>
        </p:txBody>
      </p:sp>
      <p:pic>
        <p:nvPicPr>
          <p:cNvPr id="11" name="Picture 10">
            <a:extLst>
              <a:ext uri="{FF2B5EF4-FFF2-40B4-BE49-F238E27FC236}">
                <a16:creationId xmlns:a16="http://schemas.microsoft.com/office/drawing/2014/main" id="{C2A4C665-2A93-4BA7-BA0C-4489B96DA9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32" y="-119460"/>
            <a:ext cx="2009522" cy="1419939"/>
          </a:xfrm>
          <a:prstGeom prst="rect">
            <a:avLst/>
          </a:prstGeom>
        </p:spPr>
      </p:pic>
      <p:cxnSp>
        <p:nvCxnSpPr>
          <p:cNvPr id="12" name="Straight Connector 11">
            <a:extLst>
              <a:ext uri="{FF2B5EF4-FFF2-40B4-BE49-F238E27FC236}">
                <a16:creationId xmlns:a16="http://schemas.microsoft.com/office/drawing/2014/main" id="{F53B3888-33E0-4DE0-8913-F220B933CDA9}"/>
              </a:ext>
            </a:extLst>
          </p:cNvPr>
          <p:cNvCxnSpPr>
            <a:cxnSpLocks/>
          </p:cNvCxnSpPr>
          <p:nvPr userDrawn="1"/>
        </p:nvCxnSpPr>
        <p:spPr>
          <a:xfrm>
            <a:off x="2116654" y="651120"/>
            <a:ext cx="7941746" cy="0"/>
          </a:xfrm>
          <a:prstGeom prst="line">
            <a:avLst/>
          </a:prstGeom>
          <a:ln w="38100">
            <a:solidFill>
              <a:srgbClr val="FEBC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1876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C2468D38-7081-47D1-9A76-D93F2A79BEBB}" type="datetimeFigureOut">
              <a:rPr lang="en-US" smtClean="0"/>
              <a:t>8/3/2018</a:t>
            </a:fld>
            <a:endParaRPr lang="en-US" dirty="0"/>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90FCBB43-4EE7-4AE0-A011-CC9052827149}" type="slidenum">
              <a:rPr lang="en-US" smtClean="0"/>
              <a:t>‹#›</a:t>
            </a:fld>
            <a:endParaRPr lang="en-US" dirty="0"/>
          </a:p>
        </p:txBody>
      </p:sp>
    </p:spTree>
    <p:extLst>
      <p:ext uri="{BB962C8B-B14F-4D97-AF65-F5344CB8AC3E}">
        <p14:creationId xmlns:p14="http://schemas.microsoft.com/office/powerpoint/2010/main" val="471666376"/>
      </p:ext>
    </p:extLst>
  </p:cSld>
  <p:clrMap bg1="lt1" tx1="dk1" bg2="lt2" tx2="dk2" accent1="accent1" accent2="accent2" accent3="accent3" accent4="accent4" accent5="accent5" accent6="accent6" hlink="hlink" folHlink="folHlink"/>
  <p:sldLayoutIdLst>
    <p:sldLayoutId id="2147483661" r:id="rId1"/>
    <p:sldLayoutId id="2147483684" r:id="rId2"/>
    <p:sldLayoutId id="2147483683" r:id="rId3"/>
    <p:sldLayoutId id="2147483662" r:id="rId4"/>
    <p:sldLayoutId id="2147483664" r:id="rId5"/>
    <p:sldLayoutId id="2147483682" r:id="rId6"/>
    <p:sldLayoutId id="2147483665" r:id="rId7"/>
    <p:sldLayoutId id="2147483666" r:id="rId8"/>
    <p:sldLayoutId id="2147483667" r:id="rId9"/>
    <p:sldLayoutId id="2147483668" r:id="rId10"/>
    <p:sldLayoutId id="2147483669" r:id="rId11"/>
    <p:sldLayoutId id="2147483670" r:id="rId12"/>
    <p:sldLayoutId id="2147483671" r:id="rId13"/>
    <p:sldLayoutId id="2147483673" r:id="rId14"/>
    <p:sldLayoutId id="2147483672"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Lst>
  <p:txStyles>
    <p:titleStyle>
      <a:lvl1pPr algn="l" defTabSz="1005840" rtl="0" eaLnBrk="1" latinLnBrk="0" hangingPunct="1">
        <a:lnSpc>
          <a:spcPct val="90000"/>
        </a:lnSpc>
        <a:spcBef>
          <a:spcPct val="0"/>
        </a:spcBef>
        <a:buNone/>
        <a:defRPr sz="4840" kern="1200">
          <a:solidFill>
            <a:schemeClr val="tx1"/>
          </a:solidFill>
          <a:latin typeface="+mn-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hyperlink" Target="https://www.sandiego.gov/planning/community/cpu/university"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hyperlink" Target="mailto:magarcia@sandiego.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18" Type="http://schemas.openxmlformats.org/officeDocument/2006/relationships/image" Target="../media/image30.svg"/><Relationship Id="rId3" Type="http://schemas.openxmlformats.org/officeDocument/2006/relationships/image" Target="../media/image15.png"/><Relationship Id="rId21" Type="http://schemas.openxmlformats.org/officeDocument/2006/relationships/image" Target="../media/image33.jpeg"/><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29.png"/><Relationship Id="rId2" Type="http://schemas.openxmlformats.org/officeDocument/2006/relationships/notesSlide" Target="../notesSlides/notesSlide6.xml"/><Relationship Id="rId16" Type="http://schemas.openxmlformats.org/officeDocument/2006/relationships/image" Target="../media/image28.svg"/><Relationship Id="rId20" Type="http://schemas.openxmlformats.org/officeDocument/2006/relationships/image" Target="../media/image32.svg"/><Relationship Id="rId1" Type="http://schemas.openxmlformats.org/officeDocument/2006/relationships/slideLayout" Target="../slideLayouts/slideLayout4.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svg"/><Relationship Id="rId19" Type="http://schemas.openxmlformats.org/officeDocument/2006/relationships/image" Target="../media/image31.pn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36A54-1AB9-4555-A812-66B1DAF445E1}"/>
              </a:ext>
            </a:extLst>
          </p:cNvPr>
          <p:cNvSpPr>
            <a:spLocks noGrp="1"/>
          </p:cNvSpPr>
          <p:nvPr>
            <p:ph type="title"/>
          </p:nvPr>
        </p:nvSpPr>
        <p:spPr>
          <a:xfrm>
            <a:off x="2753831" y="3759200"/>
            <a:ext cx="6324600" cy="556965"/>
          </a:xfrm>
        </p:spPr>
        <p:txBody>
          <a:bodyPr anchor="t">
            <a:normAutofit fontScale="90000"/>
          </a:bodyPr>
          <a:lstStyle/>
          <a:p>
            <a:r>
              <a:rPr lang="en-US" sz="2800" dirty="0">
                <a:solidFill>
                  <a:srgbClr val="58585A"/>
                </a:solidFill>
                <a:latin typeface="+mn-lt"/>
              </a:rPr>
              <a:t>COMMUNITY PLAN UPDATE </a:t>
            </a:r>
            <a:r>
              <a:rPr lang="en-US" sz="2800" b="1" dirty="0">
                <a:solidFill>
                  <a:srgbClr val="00857C"/>
                </a:solidFill>
                <a:latin typeface="+mn-lt"/>
              </a:rPr>
              <a:t>OVERVIEW</a:t>
            </a:r>
          </a:p>
        </p:txBody>
      </p:sp>
      <p:sp>
        <p:nvSpPr>
          <p:cNvPr id="3" name="Text Placeholder 2">
            <a:extLst>
              <a:ext uri="{FF2B5EF4-FFF2-40B4-BE49-F238E27FC236}">
                <a16:creationId xmlns:a16="http://schemas.microsoft.com/office/drawing/2014/main" id="{EC768AF9-9E56-4C5C-B02A-6CC88349EDF3}"/>
              </a:ext>
            </a:extLst>
          </p:cNvPr>
          <p:cNvSpPr>
            <a:spLocks noGrp="1"/>
          </p:cNvSpPr>
          <p:nvPr>
            <p:ph type="body" idx="1"/>
          </p:nvPr>
        </p:nvSpPr>
        <p:spPr>
          <a:xfrm>
            <a:off x="2753831" y="2647378"/>
            <a:ext cx="7304569" cy="1200149"/>
          </a:xfrm>
        </p:spPr>
        <p:txBody>
          <a:bodyPr>
            <a:noAutofit/>
          </a:bodyPr>
          <a:lstStyle/>
          <a:p>
            <a:pPr>
              <a:lnSpc>
                <a:spcPct val="100000"/>
              </a:lnSpc>
              <a:spcBef>
                <a:spcPts val="0"/>
              </a:spcBef>
            </a:pPr>
            <a:r>
              <a:rPr lang="en-US" sz="4400" dirty="0">
                <a:solidFill>
                  <a:srgbClr val="00857C"/>
                </a:solidFill>
                <a:ea typeface="Open Sans Extrabold" panose="020B0906030804020204" pitchFamily="34" charset="0"/>
                <a:cs typeface="Open Sans Extrabold" panose="020B0906030804020204" pitchFamily="34" charset="0"/>
              </a:rPr>
              <a:t>UNIVERSITY</a:t>
            </a:r>
            <a:r>
              <a:rPr lang="en-US" dirty="0">
                <a:solidFill>
                  <a:srgbClr val="00857C"/>
                </a:solidFill>
                <a:ea typeface="Open Sans Extrabold" panose="020B0906030804020204" pitchFamily="34" charset="0"/>
                <a:cs typeface="Open Sans Extrabold" panose="020B0906030804020204" pitchFamily="34" charset="0"/>
              </a:rPr>
              <a:t> </a:t>
            </a:r>
          </a:p>
        </p:txBody>
      </p:sp>
    </p:spTree>
    <p:extLst>
      <p:ext uri="{BB962C8B-B14F-4D97-AF65-F5344CB8AC3E}">
        <p14:creationId xmlns:p14="http://schemas.microsoft.com/office/powerpoint/2010/main" val="200265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8CC153-E97F-42C6-91C6-D769C14BAD26}"/>
              </a:ext>
            </a:extLst>
          </p:cNvPr>
          <p:cNvSpPr>
            <a:spLocks noGrp="1"/>
          </p:cNvSpPr>
          <p:nvPr>
            <p:ph idx="1"/>
          </p:nvPr>
        </p:nvSpPr>
        <p:spPr>
          <a:xfrm>
            <a:off x="908067" y="1785257"/>
            <a:ext cx="8675370" cy="2995749"/>
          </a:xfrm>
        </p:spPr>
        <p:txBody>
          <a:bodyPr>
            <a:normAutofit/>
          </a:bodyPr>
          <a:lstStyle/>
          <a:p>
            <a:pPr indent="-283464">
              <a:lnSpc>
                <a:spcPct val="150000"/>
              </a:lnSpc>
              <a:buClr>
                <a:srgbClr val="FEBC0C"/>
              </a:buClr>
              <a:buFont typeface="Wingdings" panose="05000000000000000000" pitchFamily="2" charset="2"/>
              <a:buChar char="Ø"/>
            </a:pPr>
            <a:r>
              <a:rPr lang="en-US" sz="2000" dirty="0">
                <a:solidFill>
                  <a:srgbClr val="58585A"/>
                </a:solidFill>
              </a:rPr>
              <a:t>Present Existing Conditions Community Atlas </a:t>
            </a:r>
          </a:p>
          <a:p>
            <a:pPr indent="-283464">
              <a:lnSpc>
                <a:spcPct val="150000"/>
              </a:lnSpc>
              <a:buClr>
                <a:srgbClr val="FEBC0C"/>
              </a:buClr>
              <a:buFont typeface="Wingdings" panose="05000000000000000000" pitchFamily="2" charset="2"/>
              <a:buChar char="Ø"/>
            </a:pPr>
            <a:r>
              <a:rPr lang="en-US" sz="2000" dirty="0">
                <a:solidFill>
                  <a:srgbClr val="58585A"/>
                </a:solidFill>
              </a:rPr>
              <a:t>Host Community Open House</a:t>
            </a:r>
          </a:p>
          <a:p>
            <a:pPr indent="-283464">
              <a:lnSpc>
                <a:spcPct val="150000"/>
              </a:lnSpc>
              <a:buClr>
                <a:srgbClr val="FEBC0C"/>
              </a:buClr>
              <a:buFont typeface="Wingdings" panose="05000000000000000000" pitchFamily="2" charset="2"/>
              <a:buChar char="Ø"/>
            </a:pPr>
            <a:r>
              <a:rPr lang="en-US" sz="2000" dirty="0">
                <a:solidFill>
                  <a:srgbClr val="58585A"/>
                </a:solidFill>
              </a:rPr>
              <a:t>Form Community Plan Update Subcommittee </a:t>
            </a:r>
          </a:p>
          <a:p>
            <a:pPr indent="-283464">
              <a:lnSpc>
                <a:spcPct val="150000"/>
              </a:lnSpc>
              <a:buClr>
                <a:srgbClr val="FEBC0C"/>
              </a:buClr>
              <a:buFont typeface="Wingdings" panose="05000000000000000000" pitchFamily="2" charset="2"/>
              <a:buChar char="Ø"/>
            </a:pPr>
            <a:r>
              <a:rPr lang="en-US" sz="2000" dirty="0">
                <a:solidFill>
                  <a:srgbClr val="58585A"/>
                </a:solidFill>
              </a:rPr>
              <a:t>Online Engagement </a:t>
            </a:r>
          </a:p>
        </p:txBody>
      </p:sp>
      <p:sp>
        <p:nvSpPr>
          <p:cNvPr id="6" name="Title 1">
            <a:extLst>
              <a:ext uri="{FF2B5EF4-FFF2-40B4-BE49-F238E27FC236}">
                <a16:creationId xmlns:a16="http://schemas.microsoft.com/office/drawing/2014/main" id="{C7943D32-3131-49AF-96EC-FB9C4A14583B}"/>
              </a:ext>
            </a:extLst>
          </p:cNvPr>
          <p:cNvSpPr txBox="1">
            <a:spLocks/>
          </p:cNvSpPr>
          <p:nvPr/>
        </p:nvSpPr>
        <p:spPr>
          <a:xfrm>
            <a:off x="2110411" y="627684"/>
            <a:ext cx="7947989" cy="639029"/>
          </a:xfrm>
          <a:prstGeom prst="rect">
            <a:avLst/>
          </a:prstGeom>
        </p:spPr>
        <p:txBody>
          <a:bodyPr vert="horz" lIns="91440" tIns="45720" rIns="91440" bIns="45720" rtlCol="0" anchor="b">
            <a:normAutofit/>
          </a:bodyPr>
          <a:lstStyle>
            <a:lvl1pPr algn="l" defTabSz="1005840" rtl="0" eaLnBrk="1" latinLnBrk="0" hangingPunct="1">
              <a:lnSpc>
                <a:spcPct val="90000"/>
              </a:lnSpc>
              <a:spcBef>
                <a:spcPct val="0"/>
              </a:spcBef>
              <a:buNone/>
              <a:defRPr sz="3000" b="1" kern="1200">
                <a:solidFill>
                  <a:srgbClr val="FBB457"/>
                </a:solidFill>
                <a:latin typeface="+mn-lt"/>
                <a:ea typeface="+mj-ea"/>
                <a:cs typeface="+mj-cs"/>
              </a:defRPr>
            </a:lvl1pPr>
          </a:lstStyle>
          <a:p>
            <a:r>
              <a:rPr lang="en-US" sz="3200" b="0" dirty="0">
                <a:solidFill>
                  <a:srgbClr val="00857C"/>
                </a:solidFill>
              </a:rPr>
              <a:t>NEXT STEPS</a:t>
            </a:r>
            <a:r>
              <a:rPr lang="en-US" sz="3600" b="0" dirty="0">
                <a:solidFill>
                  <a:srgbClr val="58585A"/>
                </a:solidFill>
              </a:rPr>
              <a:t> </a:t>
            </a:r>
            <a:r>
              <a:rPr lang="en-US" sz="2800" b="0" dirty="0">
                <a:solidFill>
                  <a:srgbClr val="58585A"/>
                </a:solidFill>
              </a:rPr>
              <a:t>– GET INVOLVED! </a:t>
            </a:r>
            <a:endParaRPr lang="en-US" sz="2800" dirty="0">
              <a:solidFill>
                <a:srgbClr val="58585A"/>
              </a:solidFill>
            </a:endParaRPr>
          </a:p>
        </p:txBody>
      </p:sp>
      <p:pic>
        <p:nvPicPr>
          <p:cNvPr id="15" name="Picture 14">
            <a:extLst>
              <a:ext uri="{FF2B5EF4-FFF2-40B4-BE49-F238E27FC236}">
                <a16:creationId xmlns:a16="http://schemas.microsoft.com/office/drawing/2014/main" id="{01ED5B9E-5E0A-45A9-9515-8769D9552F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580"/>
          <a:stretch/>
        </p:blipFill>
        <p:spPr>
          <a:xfrm>
            <a:off x="0" y="5270975"/>
            <a:ext cx="1676174" cy="1938528"/>
          </a:xfrm>
          <a:prstGeom prst="rect">
            <a:avLst/>
          </a:prstGeom>
        </p:spPr>
      </p:pic>
      <p:pic>
        <p:nvPicPr>
          <p:cNvPr id="17" name="Picture 16">
            <a:extLst>
              <a:ext uri="{FF2B5EF4-FFF2-40B4-BE49-F238E27FC236}">
                <a16:creationId xmlns:a16="http://schemas.microsoft.com/office/drawing/2014/main" id="{A9BCA8C8-9073-49DA-9DE1-A1F5475021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875"/>
          <a:stretch/>
        </p:blipFill>
        <p:spPr>
          <a:xfrm>
            <a:off x="4572000" y="5270975"/>
            <a:ext cx="3569578" cy="1938528"/>
          </a:xfrm>
          <a:prstGeom prst="rect">
            <a:avLst/>
          </a:prstGeom>
        </p:spPr>
      </p:pic>
      <p:pic>
        <p:nvPicPr>
          <p:cNvPr id="19" name="Picture 18">
            <a:extLst>
              <a:ext uri="{FF2B5EF4-FFF2-40B4-BE49-F238E27FC236}">
                <a16:creationId xmlns:a16="http://schemas.microsoft.com/office/drawing/2014/main" id="{0B7EE4EE-450D-4D09-8B7D-7F917EE29C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6174" y="5270975"/>
            <a:ext cx="2895826" cy="1938528"/>
          </a:xfrm>
          <a:prstGeom prst="rect">
            <a:avLst/>
          </a:prstGeom>
        </p:spPr>
      </p:pic>
      <p:pic>
        <p:nvPicPr>
          <p:cNvPr id="13" name="Picture 12">
            <a:extLst>
              <a:ext uri="{FF2B5EF4-FFF2-40B4-BE49-F238E27FC236}">
                <a16:creationId xmlns:a16="http://schemas.microsoft.com/office/drawing/2014/main" id="{DB05278B-EC32-4942-84CB-DFCBA774222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48" b="15559"/>
          <a:stretch/>
        </p:blipFill>
        <p:spPr>
          <a:xfrm>
            <a:off x="7011304" y="5270975"/>
            <a:ext cx="3047096" cy="1938528"/>
          </a:xfrm>
          <a:prstGeom prst="round2DiagRect">
            <a:avLst>
              <a:gd name="adj1" fmla="val 50000"/>
              <a:gd name="adj2" fmla="val 0"/>
            </a:avLst>
          </a:prstGeom>
        </p:spPr>
      </p:pic>
    </p:spTree>
    <p:extLst>
      <p:ext uri="{BB962C8B-B14F-4D97-AF65-F5344CB8AC3E}">
        <p14:creationId xmlns:p14="http://schemas.microsoft.com/office/powerpoint/2010/main" val="50280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FD7F03-C8C0-431A-A91B-DD3591F05B27}"/>
              </a:ext>
            </a:extLst>
          </p:cNvPr>
          <p:cNvSpPr>
            <a:spLocks noGrp="1"/>
          </p:cNvSpPr>
          <p:nvPr>
            <p:ph idx="1"/>
          </p:nvPr>
        </p:nvSpPr>
        <p:spPr>
          <a:xfrm>
            <a:off x="666750" y="1581150"/>
            <a:ext cx="8934450" cy="5372099"/>
          </a:xfrm>
        </p:spPr>
        <p:txBody>
          <a:bodyPr>
            <a:normAutofit/>
          </a:bodyPr>
          <a:lstStyle/>
          <a:p>
            <a:pPr marL="0" indent="0">
              <a:buNone/>
            </a:pPr>
            <a:r>
              <a:rPr lang="en-US" sz="2000" b="1" dirty="0">
                <a:solidFill>
                  <a:srgbClr val="58585A"/>
                </a:solidFill>
              </a:rPr>
              <a:t>Visit Us On The Web</a:t>
            </a:r>
          </a:p>
          <a:p>
            <a:pPr marL="502920" lvl="1" indent="0">
              <a:buNone/>
            </a:pPr>
            <a:r>
              <a:rPr lang="en-US" sz="2000" dirty="0">
                <a:hlinkClick r:id="rId3"/>
              </a:rPr>
              <a:t>https://www.sandiego.gov/planning/community/cpu/university</a:t>
            </a:r>
            <a:endParaRPr lang="en-US" sz="2000" dirty="0">
              <a:solidFill>
                <a:srgbClr val="58585A"/>
              </a:solidFill>
            </a:endParaRPr>
          </a:p>
          <a:p>
            <a:pPr marL="0" indent="0" algn="r">
              <a:buNone/>
            </a:pPr>
            <a:endParaRPr lang="en-US" sz="2000" b="1" dirty="0">
              <a:solidFill>
                <a:srgbClr val="58585A"/>
              </a:solidFill>
            </a:endParaRPr>
          </a:p>
          <a:p>
            <a:pPr marL="0" indent="0" algn="r">
              <a:buNone/>
            </a:pPr>
            <a:endParaRPr lang="en-US" sz="2000" b="1" dirty="0">
              <a:solidFill>
                <a:srgbClr val="58585A"/>
              </a:solidFill>
            </a:endParaRPr>
          </a:p>
          <a:p>
            <a:pPr marL="0" indent="0" algn="r">
              <a:buNone/>
            </a:pPr>
            <a:r>
              <a:rPr lang="en-US" sz="2000" b="1" dirty="0">
                <a:solidFill>
                  <a:srgbClr val="58585A"/>
                </a:solidFill>
              </a:rPr>
              <a:t>Contact Us:</a:t>
            </a:r>
          </a:p>
          <a:p>
            <a:pPr marL="0" indent="0" algn="r">
              <a:buNone/>
            </a:pPr>
            <a:r>
              <a:rPr lang="en-US" sz="2000" b="1" dirty="0">
                <a:solidFill>
                  <a:srgbClr val="58585A"/>
                </a:solidFill>
              </a:rPr>
              <a:t>Melissa Garcia</a:t>
            </a:r>
            <a:endParaRPr lang="en-US" sz="2000" dirty="0">
              <a:solidFill>
                <a:srgbClr val="58585A"/>
              </a:solidFill>
            </a:endParaRPr>
          </a:p>
          <a:p>
            <a:pPr marL="0" indent="0" algn="r">
              <a:buNone/>
            </a:pPr>
            <a:r>
              <a:rPr lang="en-US" sz="2000" dirty="0">
                <a:solidFill>
                  <a:srgbClr val="58585A"/>
                </a:solidFill>
              </a:rPr>
              <a:t>Senior Planner</a:t>
            </a:r>
          </a:p>
          <a:p>
            <a:pPr marL="0" indent="0" algn="r">
              <a:buNone/>
            </a:pPr>
            <a:r>
              <a:rPr lang="en-US" sz="2000" dirty="0">
                <a:solidFill>
                  <a:srgbClr val="58585A"/>
                </a:solidFill>
              </a:rPr>
              <a:t>City of San Diego</a:t>
            </a:r>
          </a:p>
          <a:p>
            <a:pPr marL="0" indent="0" algn="r">
              <a:buNone/>
            </a:pPr>
            <a:r>
              <a:rPr lang="en-US" sz="2000" dirty="0">
                <a:solidFill>
                  <a:srgbClr val="58585A"/>
                </a:solidFill>
              </a:rPr>
              <a:t>Planning Department</a:t>
            </a:r>
          </a:p>
          <a:p>
            <a:pPr marL="0" indent="0" algn="r">
              <a:buNone/>
            </a:pPr>
            <a:r>
              <a:rPr lang="en-US" sz="2000" dirty="0">
                <a:solidFill>
                  <a:srgbClr val="58585A"/>
                </a:solidFill>
              </a:rPr>
              <a:t> </a:t>
            </a:r>
          </a:p>
          <a:p>
            <a:pPr marL="0" indent="0" algn="r">
              <a:buNone/>
            </a:pPr>
            <a:r>
              <a:rPr lang="en-US" sz="2000" dirty="0">
                <a:solidFill>
                  <a:srgbClr val="58585A"/>
                </a:solidFill>
              </a:rPr>
              <a:t>T (619) 236-6173</a:t>
            </a:r>
          </a:p>
          <a:p>
            <a:pPr marL="0" indent="0" algn="r">
              <a:buNone/>
            </a:pPr>
            <a:r>
              <a:rPr lang="en-US" sz="2000" u="sng" dirty="0">
                <a:solidFill>
                  <a:srgbClr val="58585A"/>
                </a:solidFill>
                <a:hlinkClick r:id="rId4"/>
              </a:rPr>
              <a:t>magarcia@sandiego.gov</a:t>
            </a:r>
            <a:endParaRPr lang="en-US" sz="2000" dirty="0">
              <a:solidFill>
                <a:srgbClr val="58585A"/>
              </a:solidFill>
            </a:endParaRPr>
          </a:p>
          <a:p>
            <a:pPr marL="502920" lvl="1" indent="0">
              <a:buNone/>
            </a:pPr>
            <a:endParaRPr lang="en-US" dirty="0"/>
          </a:p>
        </p:txBody>
      </p:sp>
      <p:sp>
        <p:nvSpPr>
          <p:cNvPr id="6" name="Title 1">
            <a:extLst>
              <a:ext uri="{FF2B5EF4-FFF2-40B4-BE49-F238E27FC236}">
                <a16:creationId xmlns:a16="http://schemas.microsoft.com/office/drawing/2014/main" id="{C3E1C858-3EEE-4137-A3CA-6681CDAE975B}"/>
              </a:ext>
            </a:extLst>
          </p:cNvPr>
          <p:cNvSpPr txBox="1">
            <a:spLocks/>
          </p:cNvSpPr>
          <p:nvPr/>
        </p:nvSpPr>
        <p:spPr>
          <a:xfrm>
            <a:off x="2110411" y="627684"/>
            <a:ext cx="7947989" cy="639029"/>
          </a:xfrm>
          <a:prstGeom prst="rect">
            <a:avLst/>
          </a:prstGeom>
        </p:spPr>
        <p:txBody>
          <a:bodyPr vert="horz" lIns="91440" tIns="45720" rIns="91440" bIns="45720" rtlCol="0" anchor="b">
            <a:normAutofit/>
          </a:bodyPr>
          <a:lstStyle>
            <a:lvl1pPr algn="l" defTabSz="1005840" rtl="0" eaLnBrk="1" latinLnBrk="0" hangingPunct="1">
              <a:lnSpc>
                <a:spcPct val="90000"/>
              </a:lnSpc>
              <a:spcBef>
                <a:spcPct val="0"/>
              </a:spcBef>
              <a:buNone/>
              <a:defRPr sz="3000" b="1" kern="1200">
                <a:solidFill>
                  <a:srgbClr val="FBB457"/>
                </a:solidFill>
                <a:latin typeface="+mn-lt"/>
                <a:ea typeface="+mj-ea"/>
                <a:cs typeface="+mj-cs"/>
              </a:defRPr>
            </a:lvl1pPr>
          </a:lstStyle>
          <a:p>
            <a:r>
              <a:rPr lang="en-US" sz="3200" b="0" dirty="0">
                <a:solidFill>
                  <a:srgbClr val="00857C"/>
                </a:solidFill>
              </a:rPr>
              <a:t>YOUR VOICE COUNTS </a:t>
            </a:r>
            <a:r>
              <a:rPr lang="en-US" sz="3200" b="0" dirty="0">
                <a:solidFill>
                  <a:srgbClr val="58585A"/>
                </a:solidFill>
              </a:rPr>
              <a:t>– </a:t>
            </a:r>
            <a:r>
              <a:rPr lang="en-US" sz="2800" b="0" dirty="0">
                <a:solidFill>
                  <a:srgbClr val="58585A"/>
                </a:solidFill>
              </a:rPr>
              <a:t>STAY UP TO DATE</a:t>
            </a:r>
            <a:endParaRPr lang="en-US" sz="2800" dirty="0">
              <a:solidFill>
                <a:srgbClr val="58585A"/>
              </a:solidFill>
            </a:endParaRPr>
          </a:p>
        </p:txBody>
      </p:sp>
      <p:pic>
        <p:nvPicPr>
          <p:cNvPr id="7" name="Picture 6">
            <a:extLst>
              <a:ext uri="{FF2B5EF4-FFF2-40B4-BE49-F238E27FC236}">
                <a16:creationId xmlns:a16="http://schemas.microsoft.com/office/drawing/2014/main" id="{D74BAE17-7B81-4B4D-BF3B-F1C93D4508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0261" y="2657748"/>
            <a:ext cx="5159829" cy="3218902"/>
          </a:xfrm>
          <a:prstGeom prst="rect">
            <a:avLst/>
          </a:prstGeom>
        </p:spPr>
      </p:pic>
      <p:pic>
        <p:nvPicPr>
          <p:cNvPr id="4" name="Picture 3">
            <a:extLst>
              <a:ext uri="{FF2B5EF4-FFF2-40B4-BE49-F238E27FC236}">
                <a16:creationId xmlns:a16="http://schemas.microsoft.com/office/drawing/2014/main" id="{AF9E0370-226B-483D-9E34-05FAF987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750" y="5552912"/>
            <a:ext cx="1276350" cy="1276350"/>
          </a:xfrm>
          <a:prstGeom prst="rect">
            <a:avLst/>
          </a:prstGeom>
        </p:spPr>
      </p:pic>
    </p:spTree>
    <p:extLst>
      <p:ext uri="{BB962C8B-B14F-4D97-AF65-F5344CB8AC3E}">
        <p14:creationId xmlns:p14="http://schemas.microsoft.com/office/powerpoint/2010/main" val="1815871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AE894D-7E1C-4CEA-84EF-2462FD4970C3}"/>
              </a:ext>
            </a:extLst>
          </p:cNvPr>
          <p:cNvSpPr>
            <a:spLocks noGrp="1"/>
          </p:cNvSpPr>
          <p:nvPr>
            <p:ph idx="1"/>
          </p:nvPr>
        </p:nvSpPr>
        <p:spPr>
          <a:xfrm>
            <a:off x="536160" y="1445173"/>
            <a:ext cx="6683789" cy="5686096"/>
          </a:xfrm>
        </p:spPr>
        <p:txBody>
          <a:bodyPr>
            <a:normAutofit/>
          </a:bodyPr>
          <a:lstStyle/>
          <a:p>
            <a:pPr marL="0" indent="0">
              <a:lnSpc>
                <a:spcPct val="120000"/>
              </a:lnSpc>
              <a:buNone/>
            </a:pPr>
            <a:r>
              <a:rPr lang="en-US" sz="2400" b="1" dirty="0">
                <a:solidFill>
                  <a:srgbClr val="FEBC0C"/>
                </a:solidFill>
              </a:rPr>
              <a:t>Adopted In 1987</a:t>
            </a:r>
          </a:p>
          <a:p>
            <a:pPr marL="0" indent="0">
              <a:lnSpc>
                <a:spcPct val="120000"/>
              </a:lnSpc>
              <a:buNone/>
            </a:pPr>
            <a:r>
              <a:rPr lang="en-US" sz="2400" b="1" dirty="0">
                <a:solidFill>
                  <a:srgbClr val="FEBC0C"/>
                </a:solidFill>
              </a:rPr>
              <a:t>Overall Community Goals:</a:t>
            </a:r>
          </a:p>
          <a:p>
            <a:pPr marL="756666" lvl="1" indent="-285750">
              <a:lnSpc>
                <a:spcPct val="150000"/>
              </a:lnSpc>
              <a:spcBef>
                <a:spcPts val="1100"/>
              </a:spcBef>
              <a:buClr>
                <a:srgbClr val="FEBC0C"/>
              </a:buClr>
              <a:buFont typeface="Wingdings" panose="05000000000000000000" pitchFamily="2" charset="2"/>
              <a:buChar char="Ø"/>
            </a:pPr>
            <a:r>
              <a:rPr lang="en-US" sz="2000" dirty="0">
                <a:solidFill>
                  <a:srgbClr val="58585A"/>
                </a:solidFill>
              </a:rPr>
              <a:t>Cohesive Development with UCSD</a:t>
            </a:r>
          </a:p>
          <a:p>
            <a:pPr marL="756666" lvl="1" indent="-285750">
              <a:lnSpc>
                <a:spcPct val="150000"/>
              </a:lnSpc>
              <a:spcBef>
                <a:spcPts val="1100"/>
              </a:spcBef>
              <a:buClr>
                <a:srgbClr val="FEBC0C"/>
              </a:buClr>
              <a:buFont typeface="Wingdings" panose="05000000000000000000" pitchFamily="2" charset="2"/>
              <a:buChar char="Ø"/>
            </a:pPr>
            <a:r>
              <a:rPr lang="en-US" sz="2000" dirty="0">
                <a:solidFill>
                  <a:srgbClr val="58585A"/>
                </a:solidFill>
              </a:rPr>
              <a:t>Create a Self Sufficient Balanced Community</a:t>
            </a:r>
          </a:p>
          <a:p>
            <a:pPr marL="756666" lvl="1" indent="-285750">
              <a:lnSpc>
                <a:spcPct val="150000"/>
              </a:lnSpc>
              <a:spcBef>
                <a:spcPts val="1100"/>
              </a:spcBef>
              <a:buClr>
                <a:srgbClr val="FEBC0C"/>
              </a:buClr>
              <a:buFont typeface="Wingdings" panose="05000000000000000000" pitchFamily="2" charset="2"/>
              <a:buChar char="Ø"/>
            </a:pPr>
            <a:r>
              <a:rPr lang="en-US" sz="2000" dirty="0">
                <a:solidFill>
                  <a:srgbClr val="58585A"/>
                </a:solidFill>
              </a:rPr>
              <a:t>Equitable Allocation of Development Intensity </a:t>
            </a:r>
          </a:p>
          <a:p>
            <a:pPr marL="756666" lvl="1" indent="-285750">
              <a:lnSpc>
                <a:spcPct val="150000"/>
              </a:lnSpc>
              <a:spcBef>
                <a:spcPts val="1100"/>
              </a:spcBef>
              <a:buClr>
                <a:srgbClr val="FEBC0C"/>
              </a:buClr>
              <a:buFont typeface="Wingdings" panose="05000000000000000000" pitchFamily="2" charset="2"/>
              <a:buChar char="Ø"/>
            </a:pPr>
            <a:r>
              <a:rPr lang="en-US" sz="2000" dirty="0">
                <a:solidFill>
                  <a:srgbClr val="58585A"/>
                </a:solidFill>
              </a:rPr>
              <a:t>Ensuring a Workable Circulation System</a:t>
            </a:r>
          </a:p>
          <a:p>
            <a:pPr marL="0" indent="0">
              <a:lnSpc>
                <a:spcPct val="120000"/>
              </a:lnSpc>
              <a:buNone/>
            </a:pPr>
            <a:r>
              <a:rPr lang="en-US" sz="2400" b="1" dirty="0">
                <a:solidFill>
                  <a:srgbClr val="FEBC0C"/>
                </a:solidFill>
              </a:rPr>
              <a:t>Amendments:</a:t>
            </a:r>
          </a:p>
          <a:p>
            <a:pPr lvl="1">
              <a:lnSpc>
                <a:spcPct val="150000"/>
              </a:lnSpc>
              <a:spcBef>
                <a:spcPts val="1100"/>
              </a:spcBef>
              <a:buClr>
                <a:srgbClr val="FEBC0C"/>
              </a:buClr>
              <a:buFont typeface="Wingdings" panose="05000000000000000000" pitchFamily="2" charset="2"/>
              <a:buChar char="Ø"/>
            </a:pPr>
            <a:r>
              <a:rPr lang="en-US" sz="2000" dirty="0">
                <a:solidFill>
                  <a:srgbClr val="58585A"/>
                </a:solidFill>
              </a:rPr>
              <a:t>18 Amendments Since Plan Adoption </a:t>
            </a:r>
          </a:p>
          <a:p>
            <a:pPr lvl="1">
              <a:lnSpc>
                <a:spcPct val="150000"/>
              </a:lnSpc>
              <a:spcBef>
                <a:spcPts val="1100"/>
              </a:spcBef>
              <a:buClr>
                <a:srgbClr val="FEBC0C"/>
              </a:buClr>
              <a:buFont typeface="Wingdings" panose="05000000000000000000" pitchFamily="2" charset="2"/>
              <a:buChar char="Ø"/>
            </a:pPr>
            <a:r>
              <a:rPr lang="en-US" sz="2000" dirty="0">
                <a:solidFill>
                  <a:srgbClr val="58585A"/>
                </a:solidFill>
              </a:rPr>
              <a:t>3 Amendments Currently Under Review </a:t>
            </a:r>
            <a:endParaRPr lang="en-US" sz="2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pic>
        <p:nvPicPr>
          <p:cNvPr id="6" name="Picture 5">
            <a:extLst>
              <a:ext uri="{FF2B5EF4-FFF2-40B4-BE49-F238E27FC236}">
                <a16:creationId xmlns:a16="http://schemas.microsoft.com/office/drawing/2014/main" id="{67718DDF-9554-4A06-A285-CB2E52916E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2502" y="2133970"/>
            <a:ext cx="2708832" cy="3504459"/>
          </a:xfrm>
          <a:prstGeom prst="rect">
            <a:avLst/>
          </a:prstGeom>
          <a:ln>
            <a:solidFill>
              <a:srgbClr val="A9A9A9"/>
            </a:solidFill>
          </a:ln>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E1FDCA72-20A4-41F4-8AC4-E66135592ED3}"/>
              </a:ext>
            </a:extLst>
          </p:cNvPr>
          <p:cNvSpPr>
            <a:spLocks noGrp="1"/>
          </p:cNvSpPr>
          <p:nvPr>
            <p:ph type="title"/>
          </p:nvPr>
        </p:nvSpPr>
        <p:spPr>
          <a:xfrm>
            <a:off x="2110411" y="641131"/>
            <a:ext cx="7947989" cy="693683"/>
          </a:xfrm>
        </p:spPr>
        <p:txBody>
          <a:bodyPr>
            <a:normAutofit/>
          </a:bodyPr>
          <a:lstStyle/>
          <a:p>
            <a:r>
              <a:rPr lang="en-US" sz="3200" dirty="0">
                <a:solidFill>
                  <a:srgbClr val="00857C"/>
                </a:solidFill>
              </a:rPr>
              <a:t>EXISTING COMMUNITY PLAN</a:t>
            </a:r>
          </a:p>
        </p:txBody>
      </p:sp>
    </p:spTree>
    <p:extLst>
      <p:ext uri="{BB962C8B-B14F-4D97-AF65-F5344CB8AC3E}">
        <p14:creationId xmlns:p14="http://schemas.microsoft.com/office/powerpoint/2010/main" val="3949941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AE99F9-A141-48B2-9E50-E58D56904C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07" t="4901" r="6440" b="11601"/>
          <a:stretch/>
        </p:blipFill>
        <p:spPr>
          <a:xfrm>
            <a:off x="4638810" y="705394"/>
            <a:ext cx="5419590" cy="6502229"/>
          </a:xfrm>
          <a:prstGeom prst="round2DiagRect">
            <a:avLst>
              <a:gd name="adj1" fmla="val 20438"/>
              <a:gd name="adj2" fmla="val 0"/>
            </a:avLst>
          </a:prstGeom>
        </p:spPr>
      </p:pic>
      <p:sp>
        <p:nvSpPr>
          <p:cNvPr id="10" name="Title 1">
            <a:extLst>
              <a:ext uri="{FF2B5EF4-FFF2-40B4-BE49-F238E27FC236}">
                <a16:creationId xmlns:a16="http://schemas.microsoft.com/office/drawing/2014/main" id="{2539EBEC-D351-41A0-A741-8849899D2D10}"/>
              </a:ext>
            </a:extLst>
          </p:cNvPr>
          <p:cNvSpPr txBox="1">
            <a:spLocks/>
          </p:cNvSpPr>
          <p:nvPr/>
        </p:nvSpPr>
        <p:spPr>
          <a:xfrm>
            <a:off x="2110411" y="641131"/>
            <a:ext cx="7947989" cy="639029"/>
          </a:xfrm>
          <a:prstGeom prst="rect">
            <a:avLst/>
          </a:prstGeom>
        </p:spPr>
        <p:txBody>
          <a:bodyPr vert="horz" lIns="91440" tIns="45720" rIns="91440" bIns="45720" rtlCol="0" anchor="b">
            <a:normAutofit/>
          </a:bodyPr>
          <a:lstStyle>
            <a:lvl1pPr algn="l" defTabSz="1005840" rtl="0" eaLnBrk="1" latinLnBrk="0" hangingPunct="1">
              <a:lnSpc>
                <a:spcPct val="90000"/>
              </a:lnSpc>
              <a:spcBef>
                <a:spcPct val="0"/>
              </a:spcBef>
              <a:buNone/>
              <a:defRPr sz="3000" b="1" kern="1200">
                <a:solidFill>
                  <a:srgbClr val="FBB457"/>
                </a:solidFill>
                <a:latin typeface="+mn-lt"/>
                <a:ea typeface="+mj-ea"/>
                <a:cs typeface="+mj-cs"/>
              </a:defRPr>
            </a:lvl1pPr>
          </a:lstStyle>
          <a:p>
            <a:r>
              <a:rPr lang="en-US" sz="3200" b="0" dirty="0">
                <a:solidFill>
                  <a:srgbClr val="00857C"/>
                </a:solidFill>
              </a:rPr>
              <a:t>OVERVIEW</a:t>
            </a:r>
            <a:r>
              <a:rPr lang="en-US" sz="3200" dirty="0">
                <a:solidFill>
                  <a:srgbClr val="00857C"/>
                </a:solidFill>
              </a:rPr>
              <a:t> </a:t>
            </a:r>
          </a:p>
        </p:txBody>
      </p:sp>
      <p:sp>
        <p:nvSpPr>
          <p:cNvPr id="13" name="TextBox 12">
            <a:extLst>
              <a:ext uri="{FF2B5EF4-FFF2-40B4-BE49-F238E27FC236}">
                <a16:creationId xmlns:a16="http://schemas.microsoft.com/office/drawing/2014/main" id="{AC3F2DA6-7DE2-4D50-943F-2CBC1A7A79D4}"/>
              </a:ext>
            </a:extLst>
          </p:cNvPr>
          <p:cNvSpPr txBox="1"/>
          <p:nvPr/>
        </p:nvSpPr>
        <p:spPr>
          <a:xfrm>
            <a:off x="1921953" y="3700100"/>
            <a:ext cx="2716857" cy="707886"/>
          </a:xfrm>
          <a:prstGeom prst="rect">
            <a:avLst/>
          </a:prstGeom>
          <a:noFill/>
        </p:spPr>
        <p:txBody>
          <a:bodyPr wrap="square" rtlCol="0">
            <a:spAutoFit/>
          </a:bodyPr>
          <a:lstStyle/>
          <a:p>
            <a:r>
              <a:rPr lang="en-US" sz="2000" dirty="0">
                <a:solidFill>
                  <a:srgbClr val="58585A"/>
                </a:solidFill>
              </a:rPr>
              <a:t>70,000</a:t>
            </a:r>
          </a:p>
          <a:p>
            <a:r>
              <a:rPr lang="en-US" sz="2000" dirty="0">
                <a:solidFill>
                  <a:srgbClr val="58585A"/>
                </a:solidFill>
              </a:rPr>
              <a:t>Residents </a:t>
            </a:r>
          </a:p>
        </p:txBody>
      </p:sp>
      <p:sp>
        <p:nvSpPr>
          <p:cNvPr id="14" name="TextBox 13">
            <a:extLst>
              <a:ext uri="{FF2B5EF4-FFF2-40B4-BE49-F238E27FC236}">
                <a16:creationId xmlns:a16="http://schemas.microsoft.com/office/drawing/2014/main" id="{3BB274CC-894F-436C-BBFF-B7C881A7DE83}"/>
              </a:ext>
            </a:extLst>
          </p:cNvPr>
          <p:cNvSpPr txBox="1"/>
          <p:nvPr/>
        </p:nvSpPr>
        <p:spPr>
          <a:xfrm>
            <a:off x="1921953" y="5644981"/>
            <a:ext cx="2716857" cy="707886"/>
          </a:xfrm>
          <a:prstGeom prst="rect">
            <a:avLst/>
          </a:prstGeom>
          <a:noFill/>
        </p:spPr>
        <p:txBody>
          <a:bodyPr wrap="square" rtlCol="0">
            <a:spAutoFit/>
          </a:bodyPr>
          <a:lstStyle/>
          <a:p>
            <a:r>
              <a:rPr lang="en-US" sz="2000" dirty="0">
                <a:solidFill>
                  <a:srgbClr val="58585A"/>
                </a:solidFill>
              </a:rPr>
              <a:t>27,000 </a:t>
            </a:r>
          </a:p>
          <a:p>
            <a:r>
              <a:rPr lang="en-US" sz="2000" dirty="0">
                <a:solidFill>
                  <a:srgbClr val="58585A"/>
                </a:solidFill>
              </a:rPr>
              <a:t>Housing Units  </a:t>
            </a:r>
          </a:p>
        </p:txBody>
      </p:sp>
      <p:sp>
        <p:nvSpPr>
          <p:cNvPr id="15" name="TextBox 14">
            <a:extLst>
              <a:ext uri="{FF2B5EF4-FFF2-40B4-BE49-F238E27FC236}">
                <a16:creationId xmlns:a16="http://schemas.microsoft.com/office/drawing/2014/main" id="{C31A5A0A-6264-46D0-9D9F-DCD87D2573E1}"/>
              </a:ext>
            </a:extLst>
          </p:cNvPr>
          <p:cNvSpPr txBox="1"/>
          <p:nvPr/>
        </p:nvSpPr>
        <p:spPr>
          <a:xfrm>
            <a:off x="1921953" y="1898130"/>
            <a:ext cx="2626057" cy="707886"/>
          </a:xfrm>
          <a:prstGeom prst="rect">
            <a:avLst/>
          </a:prstGeom>
          <a:noFill/>
        </p:spPr>
        <p:txBody>
          <a:bodyPr wrap="square" rtlCol="0">
            <a:spAutoFit/>
          </a:bodyPr>
          <a:lstStyle/>
          <a:p>
            <a:r>
              <a:rPr lang="en-US" sz="2000" dirty="0">
                <a:solidFill>
                  <a:srgbClr val="58585A"/>
                </a:solidFill>
              </a:rPr>
              <a:t>8,500 </a:t>
            </a:r>
          </a:p>
          <a:p>
            <a:r>
              <a:rPr lang="en-US" sz="2000" dirty="0">
                <a:solidFill>
                  <a:srgbClr val="58585A"/>
                </a:solidFill>
              </a:rPr>
              <a:t>Acres </a:t>
            </a:r>
          </a:p>
        </p:txBody>
      </p:sp>
      <p:pic>
        <p:nvPicPr>
          <p:cNvPr id="21" name="Picture 20">
            <a:extLst>
              <a:ext uri="{FF2B5EF4-FFF2-40B4-BE49-F238E27FC236}">
                <a16:creationId xmlns:a16="http://schemas.microsoft.com/office/drawing/2014/main" id="{CFBE11FF-D6E5-4ABB-826C-198CFC45FC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709" y="5062609"/>
            <a:ext cx="1413369" cy="1413369"/>
          </a:xfrm>
          <a:prstGeom prst="rect">
            <a:avLst/>
          </a:prstGeom>
        </p:spPr>
      </p:pic>
      <p:pic>
        <p:nvPicPr>
          <p:cNvPr id="23" name="Graphic 22" descr="Users">
            <a:extLst>
              <a:ext uri="{FF2B5EF4-FFF2-40B4-BE49-F238E27FC236}">
                <a16:creationId xmlns:a16="http://schemas.microsoft.com/office/drawing/2014/main" id="{E192FFF8-F109-4085-AD2C-3770F0D47553}"/>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19808"/>
          <a:stretch/>
        </p:blipFill>
        <p:spPr>
          <a:xfrm>
            <a:off x="246702" y="3260639"/>
            <a:ext cx="1675251" cy="1270458"/>
          </a:xfrm>
          <a:prstGeom prst="rect">
            <a:avLst/>
          </a:prstGeom>
        </p:spPr>
      </p:pic>
      <p:pic>
        <p:nvPicPr>
          <p:cNvPr id="25" name="Picture 24">
            <a:extLst>
              <a:ext uri="{FF2B5EF4-FFF2-40B4-BE49-F238E27FC236}">
                <a16:creationId xmlns:a16="http://schemas.microsoft.com/office/drawing/2014/main" id="{4877CB9B-7EBF-461B-8633-423DC754AF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101" y="1405207"/>
            <a:ext cx="1584451" cy="1323920"/>
          </a:xfrm>
          <a:prstGeom prst="rect">
            <a:avLst/>
          </a:prstGeom>
        </p:spPr>
      </p:pic>
    </p:spTree>
    <p:extLst>
      <p:ext uri="{BB962C8B-B14F-4D97-AF65-F5344CB8AC3E}">
        <p14:creationId xmlns:p14="http://schemas.microsoft.com/office/powerpoint/2010/main" val="3408721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40773A0-5F03-4CD0-887E-FDCD49D8FD23}"/>
              </a:ext>
            </a:extLst>
          </p:cNvPr>
          <p:cNvSpPr txBox="1">
            <a:spLocks/>
          </p:cNvSpPr>
          <p:nvPr/>
        </p:nvSpPr>
        <p:spPr>
          <a:xfrm>
            <a:off x="2110411" y="641131"/>
            <a:ext cx="7947989" cy="639029"/>
          </a:xfrm>
          <a:prstGeom prst="rect">
            <a:avLst/>
          </a:prstGeom>
        </p:spPr>
        <p:txBody>
          <a:bodyPr vert="horz" lIns="91440" tIns="45720" rIns="91440" bIns="45720" rtlCol="0" anchor="b">
            <a:normAutofit/>
          </a:bodyPr>
          <a:lstStyle>
            <a:lvl1pPr algn="l" defTabSz="1005840" rtl="0" eaLnBrk="1" latinLnBrk="0" hangingPunct="1">
              <a:lnSpc>
                <a:spcPct val="90000"/>
              </a:lnSpc>
              <a:spcBef>
                <a:spcPct val="0"/>
              </a:spcBef>
              <a:buNone/>
              <a:defRPr sz="3000" b="1" kern="1200">
                <a:solidFill>
                  <a:srgbClr val="FBB457"/>
                </a:solidFill>
                <a:latin typeface="+mn-lt"/>
                <a:ea typeface="+mj-ea"/>
                <a:cs typeface="+mj-cs"/>
              </a:defRPr>
            </a:lvl1pPr>
          </a:lstStyle>
          <a:p>
            <a:r>
              <a:rPr lang="en-US" sz="3200" b="0" dirty="0">
                <a:solidFill>
                  <a:srgbClr val="00857C"/>
                </a:solidFill>
              </a:rPr>
              <a:t>OVERVIEW</a:t>
            </a:r>
            <a:r>
              <a:rPr lang="en-US" sz="3200" dirty="0">
                <a:solidFill>
                  <a:srgbClr val="00857C"/>
                </a:solidFill>
              </a:rPr>
              <a:t> </a:t>
            </a:r>
          </a:p>
        </p:txBody>
      </p:sp>
      <p:pic>
        <p:nvPicPr>
          <p:cNvPr id="53" name="Content Placeholder 52">
            <a:extLst>
              <a:ext uri="{FF2B5EF4-FFF2-40B4-BE49-F238E27FC236}">
                <a16:creationId xmlns:a16="http://schemas.microsoft.com/office/drawing/2014/main" id="{B5995D9E-BAFD-40F1-BCA7-8437143CC75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121" y="1245310"/>
            <a:ext cx="9864157" cy="5885959"/>
          </a:xfrm>
          <a:prstGeom prst="round2DiagRect">
            <a:avLst>
              <a:gd name="adj1" fmla="val 16667"/>
              <a:gd name="adj2" fmla="val 0"/>
            </a:avLst>
          </a:prstGeom>
          <a:ln w="9525" cap="sq">
            <a:solidFill>
              <a:srgbClr val="FBB457"/>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AF37B213-5ABA-4068-80DF-BB5B3CF91E78}"/>
              </a:ext>
            </a:extLst>
          </p:cNvPr>
          <p:cNvSpPr txBox="1"/>
          <p:nvPr/>
        </p:nvSpPr>
        <p:spPr>
          <a:xfrm>
            <a:off x="97121" y="1653506"/>
            <a:ext cx="4519988" cy="461665"/>
          </a:xfrm>
          <a:prstGeom prst="rect">
            <a:avLst/>
          </a:prstGeom>
          <a:solidFill>
            <a:srgbClr val="FEBC0C"/>
          </a:solidFill>
          <a:effectLst>
            <a:outerShdw blurRad="50800" dist="38100" dir="2700000" algn="tl" rotWithShape="0">
              <a:prstClr val="black">
                <a:alpha val="40000"/>
              </a:prstClr>
            </a:outerShdw>
          </a:effectLst>
        </p:spPr>
        <p:txBody>
          <a:bodyPr wrap="square" rtlCol="0">
            <a:spAutoFit/>
          </a:bodyPr>
          <a:lstStyle/>
          <a:p>
            <a:r>
              <a:rPr lang="en-US" sz="2400" b="1" dirty="0">
                <a:solidFill>
                  <a:srgbClr val="58585A"/>
                </a:solidFill>
              </a:rPr>
              <a:t>DENSE INOVATION CLUSTER</a:t>
            </a:r>
          </a:p>
        </p:txBody>
      </p:sp>
    </p:spTree>
    <p:extLst>
      <p:ext uri="{BB962C8B-B14F-4D97-AF65-F5344CB8AC3E}">
        <p14:creationId xmlns:p14="http://schemas.microsoft.com/office/powerpoint/2010/main" val="1249638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26865" y="1571835"/>
            <a:ext cx="6814365" cy="2811781"/>
          </a:xfrm>
        </p:spPr>
        <p:txBody>
          <a:bodyPr anchor="t">
            <a:noAutofit/>
          </a:bodyPr>
          <a:lstStyle/>
          <a:p>
            <a:pPr marL="0" indent="0">
              <a:lnSpc>
                <a:spcPct val="120000"/>
              </a:lnSpc>
              <a:buNone/>
            </a:pPr>
            <a:r>
              <a:rPr lang="en-US" sz="2400" b="1" dirty="0">
                <a:solidFill>
                  <a:srgbClr val="FEBC0C"/>
                </a:solidFill>
              </a:rPr>
              <a:t>City of San Diego General Plan </a:t>
            </a:r>
          </a:p>
          <a:p>
            <a:pPr>
              <a:lnSpc>
                <a:spcPct val="150000"/>
              </a:lnSpc>
              <a:buClr>
                <a:srgbClr val="FBB457"/>
              </a:buClr>
              <a:buFont typeface="Wingdings" panose="05000000000000000000" pitchFamily="2" charset="2"/>
              <a:buChar char="Ø"/>
            </a:pPr>
            <a:r>
              <a:rPr lang="en-US" sz="2000" dirty="0">
                <a:solidFill>
                  <a:srgbClr val="58585A"/>
                </a:solidFill>
              </a:rPr>
              <a:t>Provides a Comprehensive Slate of Citywide Policies </a:t>
            </a:r>
          </a:p>
          <a:p>
            <a:pPr>
              <a:lnSpc>
                <a:spcPct val="150000"/>
              </a:lnSpc>
              <a:buClr>
                <a:srgbClr val="FBB457"/>
              </a:buClr>
              <a:buFont typeface="Wingdings" panose="05000000000000000000" pitchFamily="2" charset="2"/>
              <a:buChar char="Ø"/>
            </a:pPr>
            <a:r>
              <a:rPr lang="en-US" sz="2000" dirty="0">
                <a:solidFill>
                  <a:srgbClr val="58585A"/>
                </a:solidFill>
              </a:rPr>
              <a:t>Furthers The City of Villages Smart Growth Strategy</a:t>
            </a:r>
            <a:endParaRPr lang="en-US" sz="2000" dirty="0"/>
          </a:p>
        </p:txBody>
      </p:sp>
      <p:sp>
        <p:nvSpPr>
          <p:cNvPr id="10" name="Title 1">
            <a:extLst>
              <a:ext uri="{FF2B5EF4-FFF2-40B4-BE49-F238E27FC236}">
                <a16:creationId xmlns:a16="http://schemas.microsoft.com/office/drawing/2014/main" id="{F4FB9C8E-3DB1-472D-A0F3-5BACC038CC70}"/>
              </a:ext>
            </a:extLst>
          </p:cNvPr>
          <p:cNvSpPr txBox="1">
            <a:spLocks/>
          </p:cNvSpPr>
          <p:nvPr/>
        </p:nvSpPr>
        <p:spPr>
          <a:xfrm>
            <a:off x="2110411" y="641131"/>
            <a:ext cx="7947989" cy="693683"/>
          </a:xfrm>
          <a:prstGeom prst="rect">
            <a:avLst/>
          </a:prstGeom>
        </p:spPr>
        <p:txBody>
          <a:bodyPr vert="horz" lIns="91440" tIns="45720" rIns="91440" bIns="45720" rtlCol="0" anchor="ctr">
            <a:normAutofit/>
          </a:bodyPr>
          <a:lstStyle>
            <a:lvl1pPr algn="l" defTabSz="1005840" rtl="0" eaLnBrk="1" latinLnBrk="0" hangingPunct="1">
              <a:lnSpc>
                <a:spcPct val="90000"/>
              </a:lnSpc>
              <a:spcBef>
                <a:spcPct val="0"/>
              </a:spcBef>
              <a:buNone/>
              <a:defRPr sz="4400" kern="1200">
                <a:solidFill>
                  <a:schemeClr val="tx1"/>
                </a:solidFill>
                <a:latin typeface="+mn-lt"/>
                <a:ea typeface="+mj-ea"/>
                <a:cs typeface="+mj-cs"/>
              </a:defRPr>
            </a:lvl1pPr>
          </a:lstStyle>
          <a:p>
            <a:r>
              <a:rPr lang="en-US" sz="3200" dirty="0">
                <a:solidFill>
                  <a:srgbClr val="00857C"/>
                </a:solidFill>
              </a:rPr>
              <a:t>GUIDING PLANNING DOCUMENTS </a:t>
            </a:r>
          </a:p>
        </p:txBody>
      </p:sp>
      <p:pic>
        <p:nvPicPr>
          <p:cNvPr id="5" name="Picture 4">
            <a:extLst>
              <a:ext uri="{FF2B5EF4-FFF2-40B4-BE49-F238E27FC236}">
                <a16:creationId xmlns:a16="http://schemas.microsoft.com/office/drawing/2014/main" id="{627F3453-9E6C-4F56-93D6-0D71B20735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367" y="1571835"/>
            <a:ext cx="2132307" cy="274320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5874D12-D859-4AE2-A2E5-AAEB61DBE7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5215" y="4014846"/>
            <a:ext cx="2115935" cy="2743200"/>
          </a:xfrm>
          <a:prstGeom prst="rect">
            <a:avLst/>
          </a:prstGeom>
        </p:spPr>
      </p:pic>
      <p:sp>
        <p:nvSpPr>
          <p:cNvPr id="7" name="Content Placeholder 2">
            <a:extLst>
              <a:ext uri="{FF2B5EF4-FFF2-40B4-BE49-F238E27FC236}">
                <a16:creationId xmlns:a16="http://schemas.microsoft.com/office/drawing/2014/main" id="{5C0235E0-3B27-42C9-950E-D13B85DC983A}"/>
              </a:ext>
            </a:extLst>
          </p:cNvPr>
          <p:cNvSpPr txBox="1">
            <a:spLocks/>
          </p:cNvSpPr>
          <p:nvPr/>
        </p:nvSpPr>
        <p:spPr>
          <a:xfrm>
            <a:off x="688367" y="4620637"/>
            <a:ext cx="6100010" cy="2398472"/>
          </a:xfrm>
          <a:prstGeom prst="rect">
            <a:avLst/>
          </a:prstGeom>
        </p:spPr>
        <p:txBody>
          <a:bodyPr vert="horz" lIns="91440" tIns="45720" rIns="91440" bIns="45720" rtlCol="0" anchor="t">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lnSpc>
                <a:spcPct val="150000"/>
              </a:lnSpc>
              <a:buClr>
                <a:srgbClr val="FEBC0C"/>
              </a:buClr>
              <a:buNone/>
            </a:pPr>
            <a:r>
              <a:rPr lang="en-US" sz="2400" b="1" dirty="0">
                <a:solidFill>
                  <a:srgbClr val="FEBC0C"/>
                </a:solidFill>
                <a:latin typeface="Open Sans" panose="020B0606030504020204" pitchFamily="34" charset="0"/>
                <a:ea typeface="Open Sans" panose="020B0606030504020204" pitchFamily="34" charset="0"/>
                <a:cs typeface="Open Sans" panose="020B0606030504020204" pitchFamily="34" charset="0"/>
              </a:rPr>
              <a:t>Climate Action Plan</a:t>
            </a:r>
            <a:endParaRPr lang="en-US" sz="2400" dirty="0">
              <a:solidFill>
                <a:srgbClr val="58585A"/>
              </a:solidFill>
              <a:ea typeface="Open Sans" panose="020B0606030504020204" pitchFamily="34" charset="0"/>
              <a:cs typeface="Open Sans" panose="020B0606030504020204" pitchFamily="34" charset="0"/>
            </a:endParaRPr>
          </a:p>
          <a:p>
            <a:pPr>
              <a:lnSpc>
                <a:spcPct val="150000"/>
              </a:lnSpc>
              <a:buClr>
                <a:srgbClr val="FEBC0C"/>
              </a:buClr>
              <a:buFont typeface="Wingdings" panose="05000000000000000000" pitchFamily="2" charset="2"/>
              <a:buChar char="Ø"/>
            </a:pPr>
            <a:r>
              <a:rPr lang="en-US" sz="2000" dirty="0">
                <a:solidFill>
                  <a:srgbClr val="58585A"/>
                </a:solidFill>
                <a:ea typeface="Open Sans" panose="020B0606030504020204" pitchFamily="34" charset="0"/>
                <a:cs typeface="Open Sans" panose="020B0606030504020204" pitchFamily="34" charset="0"/>
              </a:rPr>
              <a:t>Provides Citywide Emission Reduction Targets</a:t>
            </a:r>
          </a:p>
          <a:p>
            <a:pPr>
              <a:lnSpc>
                <a:spcPct val="150000"/>
              </a:lnSpc>
              <a:buClr>
                <a:srgbClr val="FEBC0C"/>
              </a:buClr>
              <a:buFont typeface="Wingdings" panose="05000000000000000000" pitchFamily="2" charset="2"/>
              <a:buChar char="Ø"/>
            </a:pPr>
            <a:r>
              <a:rPr lang="en-US" sz="2000" dirty="0">
                <a:solidFill>
                  <a:srgbClr val="58585A"/>
                </a:solidFill>
                <a:ea typeface="Open Sans" panose="020B0606030504020204" pitchFamily="34" charset="0"/>
                <a:cs typeface="Open Sans" panose="020B0606030504020204" pitchFamily="34" charset="0"/>
              </a:rPr>
              <a:t>Highlights 5 Strategies to Cut Emissions</a:t>
            </a:r>
          </a:p>
          <a:p>
            <a:pPr>
              <a:lnSpc>
                <a:spcPct val="150000"/>
              </a:lnSpc>
              <a:buClr>
                <a:srgbClr val="FEBC0C"/>
              </a:buClr>
              <a:buFont typeface="Wingdings" panose="05000000000000000000" pitchFamily="2" charset="2"/>
              <a:buChar char="Ø"/>
            </a:pPr>
            <a:r>
              <a:rPr lang="en-US" sz="2000" dirty="0">
                <a:solidFill>
                  <a:srgbClr val="58585A"/>
                </a:solidFill>
                <a:ea typeface="Open Sans" panose="020B0606030504020204" pitchFamily="34" charset="0"/>
                <a:cs typeface="Open Sans" panose="020B0606030504020204" pitchFamily="34" charset="0"/>
              </a:rPr>
              <a:t>Works in Concert with Other Policy Documents</a:t>
            </a:r>
          </a:p>
        </p:txBody>
      </p:sp>
    </p:spTree>
    <p:extLst>
      <p:ext uri="{BB962C8B-B14F-4D97-AF65-F5344CB8AC3E}">
        <p14:creationId xmlns:p14="http://schemas.microsoft.com/office/powerpoint/2010/main" val="2871484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226C8C-11E0-4DEB-B752-F7B4B60F61E6}"/>
              </a:ext>
            </a:extLst>
          </p:cNvPr>
          <p:cNvSpPr txBox="1">
            <a:spLocks/>
          </p:cNvSpPr>
          <p:nvPr/>
        </p:nvSpPr>
        <p:spPr>
          <a:xfrm>
            <a:off x="2110411" y="627684"/>
            <a:ext cx="7947989" cy="639029"/>
          </a:xfrm>
          <a:prstGeom prst="rect">
            <a:avLst/>
          </a:prstGeom>
        </p:spPr>
        <p:txBody>
          <a:bodyPr vert="horz" lIns="91440" tIns="45720" rIns="91440" bIns="45720" rtlCol="0" anchor="b">
            <a:normAutofit/>
          </a:bodyPr>
          <a:lstStyle>
            <a:lvl1pPr algn="l" defTabSz="1005840" rtl="0" eaLnBrk="1" latinLnBrk="0" hangingPunct="1">
              <a:lnSpc>
                <a:spcPct val="90000"/>
              </a:lnSpc>
              <a:spcBef>
                <a:spcPct val="0"/>
              </a:spcBef>
              <a:buNone/>
              <a:defRPr sz="3000" b="1" kern="1200">
                <a:solidFill>
                  <a:srgbClr val="FBB457"/>
                </a:solidFill>
                <a:latin typeface="+mn-lt"/>
                <a:ea typeface="+mj-ea"/>
                <a:cs typeface="+mj-cs"/>
              </a:defRPr>
            </a:lvl1pPr>
          </a:lstStyle>
          <a:p>
            <a:r>
              <a:rPr lang="en-US" sz="3200" b="0" dirty="0">
                <a:solidFill>
                  <a:srgbClr val="00857C"/>
                </a:solidFill>
              </a:rPr>
              <a:t>PURPOSE</a:t>
            </a:r>
            <a:r>
              <a:rPr lang="en-US" sz="3200" dirty="0">
                <a:solidFill>
                  <a:srgbClr val="00857C"/>
                </a:solidFill>
              </a:rPr>
              <a:t> </a:t>
            </a:r>
          </a:p>
        </p:txBody>
      </p:sp>
      <p:sp>
        <p:nvSpPr>
          <p:cNvPr id="12" name="TextBox 11">
            <a:extLst>
              <a:ext uri="{FF2B5EF4-FFF2-40B4-BE49-F238E27FC236}">
                <a16:creationId xmlns:a16="http://schemas.microsoft.com/office/drawing/2014/main" id="{0C97F0E3-B5DC-4E17-AFCD-61BED0F5A984}"/>
              </a:ext>
            </a:extLst>
          </p:cNvPr>
          <p:cNvSpPr txBox="1"/>
          <p:nvPr/>
        </p:nvSpPr>
        <p:spPr>
          <a:xfrm>
            <a:off x="2341844" y="1675798"/>
            <a:ext cx="3937848" cy="400110"/>
          </a:xfrm>
          <a:prstGeom prst="rect">
            <a:avLst/>
          </a:prstGeom>
          <a:noFill/>
        </p:spPr>
        <p:txBody>
          <a:bodyPr wrap="square" rtlCol="0">
            <a:spAutoFit/>
          </a:bodyPr>
          <a:lstStyle/>
          <a:p>
            <a:pPr>
              <a:buClr>
                <a:srgbClr val="FEBC0C"/>
              </a:buClr>
            </a:pPr>
            <a:r>
              <a:rPr lang="en-US" sz="2000" dirty="0">
                <a:solidFill>
                  <a:srgbClr val="58585A"/>
                </a:solidFill>
              </a:rPr>
              <a:t>Strengthen Economy </a:t>
            </a:r>
          </a:p>
        </p:txBody>
      </p:sp>
      <p:sp>
        <p:nvSpPr>
          <p:cNvPr id="23" name="TextBox 22">
            <a:extLst>
              <a:ext uri="{FF2B5EF4-FFF2-40B4-BE49-F238E27FC236}">
                <a16:creationId xmlns:a16="http://schemas.microsoft.com/office/drawing/2014/main" id="{6D58B084-3954-43EF-8F8E-77650992D80B}"/>
              </a:ext>
            </a:extLst>
          </p:cNvPr>
          <p:cNvSpPr txBox="1"/>
          <p:nvPr/>
        </p:nvSpPr>
        <p:spPr>
          <a:xfrm>
            <a:off x="2355545" y="3924449"/>
            <a:ext cx="4024271" cy="400110"/>
          </a:xfrm>
          <a:prstGeom prst="rect">
            <a:avLst/>
          </a:prstGeom>
          <a:noFill/>
        </p:spPr>
        <p:txBody>
          <a:bodyPr wrap="square" rtlCol="0">
            <a:spAutoFit/>
          </a:bodyPr>
          <a:lstStyle/>
          <a:p>
            <a:pPr>
              <a:buClr>
                <a:srgbClr val="FEBC0C"/>
              </a:buClr>
            </a:pPr>
            <a:r>
              <a:rPr lang="en-US" sz="2000" dirty="0">
                <a:solidFill>
                  <a:srgbClr val="58585A"/>
                </a:solidFill>
              </a:rPr>
              <a:t>Implement Climate Action Plan </a:t>
            </a:r>
          </a:p>
        </p:txBody>
      </p:sp>
      <p:sp>
        <p:nvSpPr>
          <p:cNvPr id="25" name="TextBox 24">
            <a:extLst>
              <a:ext uri="{FF2B5EF4-FFF2-40B4-BE49-F238E27FC236}">
                <a16:creationId xmlns:a16="http://schemas.microsoft.com/office/drawing/2014/main" id="{4AE1386D-4C49-4010-BFE8-3ACB4CFCF508}"/>
              </a:ext>
            </a:extLst>
          </p:cNvPr>
          <p:cNvSpPr txBox="1"/>
          <p:nvPr/>
        </p:nvSpPr>
        <p:spPr>
          <a:xfrm>
            <a:off x="2340014" y="5042387"/>
            <a:ext cx="3855683" cy="400110"/>
          </a:xfrm>
          <a:prstGeom prst="rect">
            <a:avLst/>
          </a:prstGeom>
          <a:noFill/>
        </p:spPr>
        <p:txBody>
          <a:bodyPr wrap="square" rtlCol="0">
            <a:spAutoFit/>
          </a:bodyPr>
          <a:lstStyle/>
          <a:p>
            <a:pPr>
              <a:buClr>
                <a:srgbClr val="FEBC0C"/>
              </a:buClr>
            </a:pPr>
            <a:r>
              <a:rPr lang="en-US" sz="2000" dirty="0">
                <a:solidFill>
                  <a:srgbClr val="58585A"/>
                </a:solidFill>
              </a:rPr>
              <a:t>Infrastructure Planning </a:t>
            </a:r>
          </a:p>
        </p:txBody>
      </p:sp>
      <p:grpSp>
        <p:nvGrpSpPr>
          <p:cNvPr id="7" name="Group 6">
            <a:extLst>
              <a:ext uri="{FF2B5EF4-FFF2-40B4-BE49-F238E27FC236}">
                <a16:creationId xmlns:a16="http://schemas.microsoft.com/office/drawing/2014/main" id="{D0476DA6-6891-46D2-AB3F-1AE91F5A056B}"/>
              </a:ext>
            </a:extLst>
          </p:cNvPr>
          <p:cNvGrpSpPr/>
          <p:nvPr/>
        </p:nvGrpSpPr>
        <p:grpSpPr>
          <a:xfrm>
            <a:off x="1095354" y="3652477"/>
            <a:ext cx="914400" cy="914400"/>
            <a:chOff x="1093764" y="2874345"/>
            <a:chExt cx="914400" cy="914400"/>
          </a:xfrm>
        </p:grpSpPr>
        <p:pic>
          <p:nvPicPr>
            <p:cNvPr id="16" name="Graphic 15" descr="Checklist">
              <a:extLst>
                <a:ext uri="{FF2B5EF4-FFF2-40B4-BE49-F238E27FC236}">
                  <a16:creationId xmlns:a16="http://schemas.microsoft.com/office/drawing/2014/main" id="{3063DA0B-5D8C-43F6-A447-38A2842F5A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3764" y="2874345"/>
              <a:ext cx="914400" cy="914400"/>
            </a:xfrm>
            <a:prstGeom prst="rect">
              <a:avLst/>
            </a:prstGeom>
          </p:spPr>
        </p:pic>
        <p:pic>
          <p:nvPicPr>
            <p:cNvPr id="26" name="Graphic 25" descr="Checklist">
              <a:extLst>
                <a:ext uri="{FF2B5EF4-FFF2-40B4-BE49-F238E27FC236}">
                  <a16:creationId xmlns:a16="http://schemas.microsoft.com/office/drawing/2014/main" id="{471F3217-5DD1-42B4-AAB2-7203233D4BCF}"/>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0095" t="17412" r="52166" b="17397"/>
            <a:stretch/>
          </p:blipFill>
          <p:spPr>
            <a:xfrm>
              <a:off x="1367360" y="3030603"/>
              <a:ext cx="162210" cy="596095"/>
            </a:xfrm>
            <a:prstGeom prst="rect">
              <a:avLst/>
            </a:prstGeom>
          </p:spPr>
        </p:pic>
      </p:grpSp>
      <p:grpSp>
        <p:nvGrpSpPr>
          <p:cNvPr id="3" name="Group 2">
            <a:extLst>
              <a:ext uri="{FF2B5EF4-FFF2-40B4-BE49-F238E27FC236}">
                <a16:creationId xmlns:a16="http://schemas.microsoft.com/office/drawing/2014/main" id="{8AB19E68-B829-478D-AF31-CA15A8FBE1E4}"/>
              </a:ext>
            </a:extLst>
          </p:cNvPr>
          <p:cNvGrpSpPr/>
          <p:nvPr/>
        </p:nvGrpSpPr>
        <p:grpSpPr>
          <a:xfrm>
            <a:off x="1066761" y="2485724"/>
            <a:ext cx="980946" cy="980946"/>
            <a:chOff x="1062157" y="4105092"/>
            <a:chExt cx="980946" cy="980946"/>
          </a:xfrm>
        </p:grpSpPr>
        <p:pic>
          <p:nvPicPr>
            <p:cNvPr id="6" name="Graphic 5" descr="City">
              <a:extLst>
                <a:ext uri="{FF2B5EF4-FFF2-40B4-BE49-F238E27FC236}">
                  <a16:creationId xmlns:a16="http://schemas.microsoft.com/office/drawing/2014/main" id="{D7F36C0C-A061-4F7A-B510-A898F133DE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2157" y="4105092"/>
              <a:ext cx="980946" cy="980946"/>
            </a:xfrm>
            <a:prstGeom prst="rect">
              <a:avLst/>
            </a:prstGeom>
          </p:spPr>
        </p:pic>
        <p:sp>
          <p:nvSpPr>
            <p:cNvPr id="27" name="Rectangle 26">
              <a:extLst>
                <a:ext uri="{FF2B5EF4-FFF2-40B4-BE49-F238E27FC236}">
                  <a16:creationId xmlns:a16="http://schemas.microsoft.com/office/drawing/2014/main" id="{06FBB1DC-EC7E-4CED-9C38-26A44DC1B24A}"/>
                </a:ext>
              </a:extLst>
            </p:cNvPr>
            <p:cNvSpPr/>
            <p:nvPr/>
          </p:nvSpPr>
          <p:spPr>
            <a:xfrm>
              <a:off x="1419847" y="4612954"/>
              <a:ext cx="269497" cy="317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House">
              <a:extLst>
                <a:ext uri="{FF2B5EF4-FFF2-40B4-BE49-F238E27FC236}">
                  <a16:creationId xmlns:a16="http://schemas.microsoft.com/office/drawing/2014/main" id="{842D17AC-E31A-44A7-A9B1-A315A62825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34770" y="4535240"/>
              <a:ext cx="426360" cy="426360"/>
            </a:xfrm>
            <a:prstGeom prst="rect">
              <a:avLst/>
            </a:prstGeom>
          </p:spPr>
        </p:pic>
      </p:grpSp>
      <p:sp>
        <p:nvSpPr>
          <p:cNvPr id="15" name="TextBox 14">
            <a:extLst>
              <a:ext uri="{FF2B5EF4-FFF2-40B4-BE49-F238E27FC236}">
                <a16:creationId xmlns:a16="http://schemas.microsoft.com/office/drawing/2014/main" id="{F98D5BC4-6A07-4AFF-A989-9DAAD3AF21E1}"/>
              </a:ext>
            </a:extLst>
          </p:cNvPr>
          <p:cNvSpPr txBox="1"/>
          <p:nvPr/>
        </p:nvSpPr>
        <p:spPr>
          <a:xfrm>
            <a:off x="2341844" y="2746186"/>
            <a:ext cx="3751409" cy="400110"/>
          </a:xfrm>
          <a:prstGeom prst="rect">
            <a:avLst/>
          </a:prstGeom>
          <a:noFill/>
        </p:spPr>
        <p:txBody>
          <a:bodyPr wrap="square" rtlCol="0">
            <a:spAutoFit/>
          </a:bodyPr>
          <a:lstStyle/>
          <a:p>
            <a:pPr>
              <a:buClr>
                <a:srgbClr val="FEBC0C"/>
              </a:buClr>
            </a:pPr>
            <a:r>
              <a:rPr lang="en-US" sz="2000" dirty="0">
                <a:solidFill>
                  <a:srgbClr val="58585A"/>
                </a:solidFill>
              </a:rPr>
              <a:t>Address Housing Crisis </a:t>
            </a:r>
          </a:p>
        </p:txBody>
      </p:sp>
      <p:sp>
        <p:nvSpPr>
          <p:cNvPr id="17" name="TextBox 16">
            <a:extLst>
              <a:ext uri="{FF2B5EF4-FFF2-40B4-BE49-F238E27FC236}">
                <a16:creationId xmlns:a16="http://schemas.microsoft.com/office/drawing/2014/main" id="{3DC09C08-F544-4E21-81A4-8D9A8F2428D6}"/>
              </a:ext>
            </a:extLst>
          </p:cNvPr>
          <p:cNvSpPr txBox="1"/>
          <p:nvPr/>
        </p:nvSpPr>
        <p:spPr>
          <a:xfrm>
            <a:off x="2341845" y="6219948"/>
            <a:ext cx="3937848" cy="400110"/>
          </a:xfrm>
          <a:prstGeom prst="rect">
            <a:avLst/>
          </a:prstGeom>
          <a:noFill/>
        </p:spPr>
        <p:txBody>
          <a:bodyPr wrap="square" rtlCol="0">
            <a:spAutoFit/>
          </a:bodyPr>
          <a:lstStyle/>
          <a:p>
            <a:pPr>
              <a:buClr>
                <a:srgbClr val="FEBC0C"/>
              </a:buClr>
            </a:pPr>
            <a:r>
              <a:rPr lang="en-US" sz="2000" dirty="0">
                <a:solidFill>
                  <a:srgbClr val="58585A"/>
                </a:solidFill>
              </a:rPr>
              <a:t>Live / Work Opportunities </a:t>
            </a:r>
          </a:p>
        </p:txBody>
      </p:sp>
      <p:pic>
        <p:nvPicPr>
          <p:cNvPr id="28" name="Graphic 27" descr="Upward trend">
            <a:extLst>
              <a:ext uri="{FF2B5EF4-FFF2-40B4-BE49-F238E27FC236}">
                <a16:creationId xmlns:a16="http://schemas.microsoft.com/office/drawing/2014/main" id="{D2BC3D6E-FEEC-44B1-8CEF-795CBCEE89B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66761" y="1385517"/>
            <a:ext cx="914400" cy="914400"/>
          </a:xfrm>
          <a:prstGeom prst="rect">
            <a:avLst/>
          </a:prstGeom>
        </p:spPr>
      </p:pic>
      <p:grpSp>
        <p:nvGrpSpPr>
          <p:cNvPr id="46" name="Group 45">
            <a:extLst>
              <a:ext uri="{FF2B5EF4-FFF2-40B4-BE49-F238E27FC236}">
                <a16:creationId xmlns:a16="http://schemas.microsoft.com/office/drawing/2014/main" id="{8D4C4454-C2EA-405A-8B40-522549E0DE92}"/>
              </a:ext>
            </a:extLst>
          </p:cNvPr>
          <p:cNvGrpSpPr/>
          <p:nvPr/>
        </p:nvGrpSpPr>
        <p:grpSpPr>
          <a:xfrm>
            <a:off x="1101999" y="4811353"/>
            <a:ext cx="914400" cy="914400"/>
            <a:chOff x="1101999" y="4811353"/>
            <a:chExt cx="914400" cy="914400"/>
          </a:xfrm>
        </p:grpSpPr>
        <p:pic>
          <p:nvPicPr>
            <p:cNvPr id="37" name="Graphic 36" descr="Train">
              <a:extLst>
                <a:ext uri="{FF2B5EF4-FFF2-40B4-BE49-F238E27FC236}">
                  <a16:creationId xmlns:a16="http://schemas.microsoft.com/office/drawing/2014/main" id="{85EAADCF-1AF5-4973-8BB3-FF03C7EA58C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01999" y="4811353"/>
              <a:ext cx="914400" cy="914400"/>
            </a:xfrm>
            <a:prstGeom prst="rect">
              <a:avLst/>
            </a:prstGeom>
          </p:spPr>
        </p:pic>
        <p:sp>
          <p:nvSpPr>
            <p:cNvPr id="38" name="Oval 37">
              <a:extLst>
                <a:ext uri="{FF2B5EF4-FFF2-40B4-BE49-F238E27FC236}">
                  <a16:creationId xmlns:a16="http://schemas.microsoft.com/office/drawing/2014/main" id="{896D9ECE-283C-4CD5-A613-4961FB749AC9}"/>
                </a:ext>
              </a:extLst>
            </p:cNvPr>
            <p:cNvSpPr/>
            <p:nvPr/>
          </p:nvSpPr>
          <p:spPr>
            <a:xfrm flipH="1">
              <a:off x="1378262" y="5283339"/>
              <a:ext cx="91440" cy="91440"/>
            </a:xfrm>
            <a:prstGeom prst="ellipse">
              <a:avLst/>
            </a:prstGeom>
            <a:solidFill>
              <a:srgbClr val="FBB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98D75425-BB5B-49D9-8019-7651369D6567}"/>
                </a:ext>
              </a:extLst>
            </p:cNvPr>
            <p:cNvSpPr/>
            <p:nvPr/>
          </p:nvSpPr>
          <p:spPr>
            <a:xfrm flipH="1">
              <a:off x="1654487" y="5283339"/>
              <a:ext cx="91440" cy="91440"/>
            </a:xfrm>
            <a:prstGeom prst="ellipse">
              <a:avLst/>
            </a:prstGeom>
            <a:solidFill>
              <a:srgbClr val="FBB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a:extLst>
              <a:ext uri="{FF2B5EF4-FFF2-40B4-BE49-F238E27FC236}">
                <a16:creationId xmlns:a16="http://schemas.microsoft.com/office/drawing/2014/main" id="{96584F9F-DFE6-4B91-B617-92105DFD2FEF}"/>
              </a:ext>
            </a:extLst>
          </p:cNvPr>
          <p:cNvGrpSpPr/>
          <p:nvPr/>
        </p:nvGrpSpPr>
        <p:grpSpPr>
          <a:xfrm>
            <a:off x="1073960" y="5947414"/>
            <a:ext cx="914400" cy="914400"/>
            <a:chOff x="1073960" y="5947414"/>
            <a:chExt cx="914400" cy="914400"/>
          </a:xfrm>
        </p:grpSpPr>
        <p:pic>
          <p:nvPicPr>
            <p:cNvPr id="5" name="Graphic 4" descr="Parent and Child">
              <a:extLst>
                <a:ext uri="{FF2B5EF4-FFF2-40B4-BE49-F238E27FC236}">
                  <a16:creationId xmlns:a16="http://schemas.microsoft.com/office/drawing/2014/main" id="{6F9B93C2-C632-41B3-A4E1-1B69E36AEC5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73960" y="5947414"/>
              <a:ext cx="914400" cy="914400"/>
            </a:xfrm>
            <a:prstGeom prst="rect">
              <a:avLst/>
            </a:prstGeom>
          </p:spPr>
        </p:pic>
        <p:pic>
          <p:nvPicPr>
            <p:cNvPr id="43" name="Graphic 42" descr="Briefcase">
              <a:extLst>
                <a:ext uri="{FF2B5EF4-FFF2-40B4-BE49-F238E27FC236}">
                  <a16:creationId xmlns:a16="http://schemas.microsoft.com/office/drawing/2014/main" id="{CB84052E-0D18-4D6F-9450-248EA0F9C415}"/>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28457" y="6431608"/>
              <a:ext cx="296294" cy="296294"/>
            </a:xfrm>
            <a:prstGeom prst="rect">
              <a:avLst/>
            </a:prstGeom>
          </p:spPr>
        </p:pic>
        <p:pic>
          <p:nvPicPr>
            <p:cNvPr id="45" name="Graphic 44" descr="Soccer">
              <a:extLst>
                <a:ext uri="{FF2B5EF4-FFF2-40B4-BE49-F238E27FC236}">
                  <a16:creationId xmlns:a16="http://schemas.microsoft.com/office/drawing/2014/main" id="{1FF4676D-5DF3-4DE2-9445-5C2718FF6A4D}"/>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739104" y="6657975"/>
              <a:ext cx="169384" cy="169384"/>
            </a:xfrm>
            <a:prstGeom prst="rect">
              <a:avLst/>
            </a:prstGeom>
          </p:spPr>
        </p:pic>
      </p:grpSp>
      <p:pic>
        <p:nvPicPr>
          <p:cNvPr id="8" name="Picture 7">
            <a:extLst>
              <a:ext uri="{FF2B5EF4-FFF2-40B4-BE49-F238E27FC236}">
                <a16:creationId xmlns:a16="http://schemas.microsoft.com/office/drawing/2014/main" id="{BB476628-E523-4DDE-B68A-227FA3D14BA3}"/>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b="21561"/>
          <a:stretch/>
        </p:blipFill>
        <p:spPr>
          <a:xfrm>
            <a:off x="6603741" y="3100477"/>
            <a:ext cx="3456988" cy="4099871"/>
          </a:xfrm>
          <a:prstGeom prst="round2DiagRect">
            <a:avLst>
              <a:gd name="adj1" fmla="val 31821"/>
              <a:gd name="adj2" fmla="val 0"/>
            </a:avLst>
          </a:prstGeom>
          <a:ln w="88900" cap="sq">
            <a:noFill/>
            <a:miter lim="800000"/>
          </a:ln>
          <a:effectLst/>
        </p:spPr>
      </p:pic>
    </p:spTree>
    <p:extLst>
      <p:ext uri="{BB962C8B-B14F-4D97-AF65-F5344CB8AC3E}">
        <p14:creationId xmlns:p14="http://schemas.microsoft.com/office/powerpoint/2010/main" val="3198909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DA1CDA-E5DB-48BE-87A7-3C4BCEA139AF}"/>
              </a:ext>
            </a:extLst>
          </p:cNvPr>
          <p:cNvSpPr/>
          <p:nvPr/>
        </p:nvSpPr>
        <p:spPr>
          <a:xfrm>
            <a:off x="624176" y="1528411"/>
            <a:ext cx="9243152" cy="3582584"/>
          </a:xfrm>
          <a:prstGeom prst="rect">
            <a:avLst/>
          </a:prstGeom>
        </p:spPr>
        <p:txBody>
          <a:bodyPr wrap="square">
            <a:spAutoFit/>
          </a:bodyPr>
          <a:lstStyle/>
          <a:p>
            <a:pPr marL="285750" indent="-285750">
              <a:lnSpc>
                <a:spcPct val="150000"/>
              </a:lnSpc>
              <a:spcBef>
                <a:spcPts val="1100"/>
              </a:spcBef>
              <a:buClr>
                <a:srgbClr val="FEBC0C"/>
              </a:buClr>
              <a:buFont typeface="Wingdings" panose="05000000000000000000" pitchFamily="2" charset="2"/>
              <a:buChar char="Ø"/>
            </a:pPr>
            <a:r>
              <a:rPr lang="en-US" sz="2000" dirty="0">
                <a:solidFill>
                  <a:srgbClr val="58585A"/>
                </a:solidFill>
                <a:latin typeface="Open Sans" panose="020B0606030504020204" pitchFamily="34" charset="0"/>
                <a:ea typeface="Open Sans" panose="020B0606030504020204" pitchFamily="34" charset="0"/>
                <a:cs typeface="Open Sans" panose="020B0606030504020204" pitchFamily="34" charset="0"/>
              </a:rPr>
              <a:t>Reinforce Community Role as a Major Employment Center</a:t>
            </a:r>
          </a:p>
          <a:p>
            <a:pPr marL="285750" indent="-285750">
              <a:lnSpc>
                <a:spcPct val="150000"/>
              </a:lnSpc>
              <a:spcBef>
                <a:spcPts val="1100"/>
              </a:spcBef>
              <a:buClr>
                <a:srgbClr val="FEBC0C"/>
              </a:buClr>
              <a:buFont typeface="Wingdings" panose="05000000000000000000" pitchFamily="2" charset="2"/>
              <a:buChar char="Ø"/>
            </a:pPr>
            <a:r>
              <a:rPr lang="en-US" sz="2000" dirty="0">
                <a:solidFill>
                  <a:srgbClr val="58585A"/>
                </a:solidFill>
                <a:latin typeface="Open Sans" panose="020B0606030504020204" pitchFamily="34" charset="0"/>
                <a:ea typeface="Open Sans" panose="020B0606030504020204" pitchFamily="34" charset="0"/>
                <a:cs typeface="Open Sans" panose="020B0606030504020204" pitchFamily="34" charset="0"/>
              </a:rPr>
              <a:t>Support a Sustainable Pattern of Growth </a:t>
            </a:r>
          </a:p>
          <a:p>
            <a:pPr marL="285750" indent="-285750">
              <a:lnSpc>
                <a:spcPct val="150000"/>
              </a:lnSpc>
              <a:spcBef>
                <a:spcPts val="1100"/>
              </a:spcBef>
              <a:buClr>
                <a:srgbClr val="FEBC0C"/>
              </a:buClr>
              <a:buFont typeface="Wingdings" panose="05000000000000000000" pitchFamily="2" charset="2"/>
              <a:buChar char="Ø"/>
            </a:pPr>
            <a:r>
              <a:rPr lang="en-US" sz="2000" dirty="0">
                <a:solidFill>
                  <a:srgbClr val="58585A"/>
                </a:solidFill>
                <a:latin typeface="Open Sans" panose="020B0606030504020204" pitchFamily="34" charset="0"/>
                <a:ea typeface="Open Sans" panose="020B0606030504020204" pitchFamily="34" charset="0"/>
                <a:cs typeface="Open Sans" panose="020B0606030504020204" pitchFamily="34" charset="0"/>
              </a:rPr>
              <a:t>Promote a Well Balanced Mobility Network &amp; Maximize Transit Investment</a:t>
            </a:r>
          </a:p>
          <a:p>
            <a:pPr marL="285750" indent="-285750">
              <a:lnSpc>
                <a:spcPct val="150000"/>
              </a:lnSpc>
              <a:spcBef>
                <a:spcPts val="1100"/>
              </a:spcBef>
              <a:buClr>
                <a:srgbClr val="FEBC0C"/>
              </a:buClr>
              <a:buFont typeface="Wingdings" panose="05000000000000000000" pitchFamily="2" charset="2"/>
              <a:buChar char="Ø"/>
            </a:pPr>
            <a:r>
              <a:rPr lang="en-US" sz="2000" dirty="0">
                <a:solidFill>
                  <a:srgbClr val="58585A"/>
                </a:solidFill>
                <a:latin typeface="Open Sans" panose="020B0606030504020204" pitchFamily="34" charset="0"/>
                <a:ea typeface="Open Sans" panose="020B0606030504020204" pitchFamily="34" charset="0"/>
                <a:cs typeface="Open Sans" panose="020B0606030504020204" pitchFamily="34" charset="0"/>
              </a:rPr>
              <a:t>Plan for Digital Infrastructure to Support Smart Cities San Diego</a:t>
            </a:r>
          </a:p>
          <a:p>
            <a:pPr marL="285750" indent="-285750">
              <a:lnSpc>
                <a:spcPct val="150000"/>
              </a:lnSpc>
              <a:spcBef>
                <a:spcPts val="1100"/>
              </a:spcBef>
              <a:buClr>
                <a:srgbClr val="FEBC0C"/>
              </a:buClr>
              <a:buFont typeface="Wingdings" panose="05000000000000000000" pitchFamily="2" charset="2"/>
              <a:buChar char="Ø"/>
            </a:pPr>
            <a:r>
              <a:rPr lang="en-US" sz="2000" dirty="0">
                <a:solidFill>
                  <a:srgbClr val="58585A"/>
                </a:solidFill>
                <a:latin typeface="Open Sans" panose="020B0606030504020204" pitchFamily="34" charset="0"/>
                <a:ea typeface="Open Sans" panose="020B0606030504020204" pitchFamily="34" charset="0"/>
                <a:cs typeface="Open Sans" panose="020B0606030504020204" pitchFamily="34" charset="0"/>
              </a:rPr>
              <a:t>Increase Connectivity of Uses </a:t>
            </a:r>
          </a:p>
          <a:p>
            <a:pPr marL="285750" indent="-285750">
              <a:lnSpc>
                <a:spcPct val="150000"/>
              </a:lnSpc>
              <a:spcBef>
                <a:spcPts val="1100"/>
              </a:spcBef>
              <a:buClr>
                <a:srgbClr val="FEBC0C"/>
              </a:buClr>
              <a:buFont typeface="Wingdings" panose="05000000000000000000" pitchFamily="2" charset="2"/>
              <a:buChar char="Ø"/>
            </a:pPr>
            <a:r>
              <a:rPr lang="en-US" sz="2000" dirty="0">
                <a:solidFill>
                  <a:srgbClr val="58585A"/>
                </a:solidFill>
                <a:latin typeface="Open Sans" panose="020B0606030504020204" pitchFamily="34" charset="0"/>
                <a:ea typeface="Open Sans" panose="020B0606030504020204" pitchFamily="34" charset="0"/>
                <a:cs typeface="Open Sans" panose="020B0606030504020204" pitchFamily="34" charset="0"/>
              </a:rPr>
              <a:t>Foster a Place to Live, Work, and Play</a:t>
            </a:r>
          </a:p>
        </p:txBody>
      </p:sp>
      <p:sp>
        <p:nvSpPr>
          <p:cNvPr id="7" name="Title 1">
            <a:extLst>
              <a:ext uri="{FF2B5EF4-FFF2-40B4-BE49-F238E27FC236}">
                <a16:creationId xmlns:a16="http://schemas.microsoft.com/office/drawing/2014/main" id="{021DE9A1-892C-4B93-B241-082155485252}"/>
              </a:ext>
            </a:extLst>
          </p:cNvPr>
          <p:cNvSpPr txBox="1">
            <a:spLocks/>
          </p:cNvSpPr>
          <p:nvPr/>
        </p:nvSpPr>
        <p:spPr>
          <a:xfrm>
            <a:off x="2110411" y="627684"/>
            <a:ext cx="7947989" cy="639029"/>
          </a:xfrm>
          <a:prstGeom prst="rect">
            <a:avLst/>
          </a:prstGeom>
        </p:spPr>
        <p:txBody>
          <a:bodyPr vert="horz" lIns="91440" tIns="45720" rIns="91440" bIns="45720" rtlCol="0" anchor="b">
            <a:normAutofit/>
          </a:bodyPr>
          <a:lstStyle>
            <a:lvl1pPr algn="l" defTabSz="1005840" rtl="0" eaLnBrk="1" latinLnBrk="0" hangingPunct="1">
              <a:lnSpc>
                <a:spcPct val="90000"/>
              </a:lnSpc>
              <a:spcBef>
                <a:spcPct val="0"/>
              </a:spcBef>
              <a:buNone/>
              <a:defRPr sz="3000" b="1" kern="1200">
                <a:solidFill>
                  <a:srgbClr val="FBB457"/>
                </a:solidFill>
                <a:latin typeface="+mn-lt"/>
                <a:ea typeface="+mj-ea"/>
                <a:cs typeface="+mj-cs"/>
              </a:defRPr>
            </a:lvl1pPr>
          </a:lstStyle>
          <a:p>
            <a:r>
              <a:rPr lang="en-US" sz="3200" b="0" dirty="0">
                <a:solidFill>
                  <a:srgbClr val="00857C"/>
                </a:solidFill>
              </a:rPr>
              <a:t>OPPORTUNITIES</a:t>
            </a:r>
            <a:r>
              <a:rPr lang="en-US" sz="3200" dirty="0">
                <a:solidFill>
                  <a:srgbClr val="00857C"/>
                </a:solidFill>
              </a:rPr>
              <a:t> </a:t>
            </a:r>
          </a:p>
        </p:txBody>
      </p:sp>
      <p:pic>
        <p:nvPicPr>
          <p:cNvPr id="11" name="Picture 10">
            <a:extLst>
              <a:ext uri="{FF2B5EF4-FFF2-40B4-BE49-F238E27FC236}">
                <a16:creationId xmlns:a16="http://schemas.microsoft.com/office/drawing/2014/main" id="{E0ECEFC3-F55F-4394-BF8F-95BDE9B5A1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77686"/>
            <a:ext cx="2586789" cy="1935016"/>
          </a:xfrm>
          <a:prstGeom prst="rect">
            <a:avLst/>
          </a:prstGeom>
        </p:spPr>
      </p:pic>
      <p:pic>
        <p:nvPicPr>
          <p:cNvPr id="15" name="Picture 14">
            <a:extLst>
              <a:ext uri="{FF2B5EF4-FFF2-40B4-BE49-F238E27FC236}">
                <a16:creationId xmlns:a16="http://schemas.microsoft.com/office/drawing/2014/main" id="{177D73DB-52EF-4A60-91A4-2F5B164397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075"/>
          <a:stretch/>
        </p:blipFill>
        <p:spPr>
          <a:xfrm>
            <a:off x="2454442" y="5272836"/>
            <a:ext cx="2791310" cy="1940092"/>
          </a:xfrm>
          <a:prstGeom prst="rect">
            <a:avLst/>
          </a:prstGeom>
        </p:spPr>
      </p:pic>
      <p:pic>
        <p:nvPicPr>
          <p:cNvPr id="17" name="Picture 16">
            <a:extLst>
              <a:ext uri="{FF2B5EF4-FFF2-40B4-BE49-F238E27FC236}">
                <a16:creationId xmlns:a16="http://schemas.microsoft.com/office/drawing/2014/main" id="{11E52A5C-068D-4414-8D89-CE44C13EA3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2995" y="5272836"/>
            <a:ext cx="2911642" cy="1942066"/>
          </a:xfrm>
          <a:prstGeom prst="rect">
            <a:avLst/>
          </a:prstGeom>
        </p:spPr>
      </p:pic>
      <p:pic>
        <p:nvPicPr>
          <p:cNvPr id="13" name="Picture 12">
            <a:extLst>
              <a:ext uri="{FF2B5EF4-FFF2-40B4-BE49-F238E27FC236}">
                <a16:creationId xmlns:a16="http://schemas.microsoft.com/office/drawing/2014/main" id="{9846FA82-15B2-4C22-8BB3-01F1FBD0B7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2110" y="5272835"/>
            <a:ext cx="2926290" cy="1958693"/>
          </a:xfrm>
          <a:prstGeom prst="round2DiagRect">
            <a:avLst>
              <a:gd name="adj1" fmla="val 43669"/>
              <a:gd name="adj2" fmla="val 0"/>
            </a:avLst>
          </a:prstGeom>
        </p:spPr>
      </p:pic>
    </p:spTree>
    <p:extLst>
      <p:ext uri="{BB962C8B-B14F-4D97-AF65-F5344CB8AC3E}">
        <p14:creationId xmlns:p14="http://schemas.microsoft.com/office/powerpoint/2010/main" val="4201492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3DA2623-BA0A-4B34-B790-1DA267B5AFA0}"/>
              </a:ext>
            </a:extLst>
          </p:cNvPr>
          <p:cNvSpPr txBox="1">
            <a:spLocks/>
          </p:cNvSpPr>
          <p:nvPr/>
        </p:nvSpPr>
        <p:spPr>
          <a:xfrm>
            <a:off x="2110411" y="627684"/>
            <a:ext cx="7947989" cy="639029"/>
          </a:xfrm>
          <a:prstGeom prst="rect">
            <a:avLst/>
          </a:prstGeom>
        </p:spPr>
        <p:txBody>
          <a:bodyPr vert="horz" lIns="91440" tIns="45720" rIns="91440" bIns="45720" rtlCol="0" anchor="b">
            <a:normAutofit/>
          </a:bodyPr>
          <a:lstStyle>
            <a:lvl1pPr algn="l" defTabSz="1005840" rtl="0" eaLnBrk="1" latinLnBrk="0" hangingPunct="1">
              <a:lnSpc>
                <a:spcPct val="90000"/>
              </a:lnSpc>
              <a:spcBef>
                <a:spcPct val="0"/>
              </a:spcBef>
              <a:buNone/>
              <a:defRPr sz="3000" b="1" kern="1200">
                <a:solidFill>
                  <a:srgbClr val="FBB457"/>
                </a:solidFill>
                <a:latin typeface="+mn-lt"/>
                <a:ea typeface="+mj-ea"/>
                <a:cs typeface="+mj-cs"/>
              </a:defRPr>
            </a:lvl1pPr>
          </a:lstStyle>
          <a:p>
            <a:r>
              <a:rPr lang="en-US" sz="3200" b="0" dirty="0">
                <a:solidFill>
                  <a:srgbClr val="00857C"/>
                </a:solidFill>
              </a:rPr>
              <a:t>TIMELINE</a:t>
            </a:r>
            <a:endParaRPr lang="en-US" sz="3200" dirty="0">
              <a:solidFill>
                <a:srgbClr val="58585A"/>
              </a:solidFill>
            </a:endParaRPr>
          </a:p>
        </p:txBody>
      </p:sp>
      <p:sp>
        <p:nvSpPr>
          <p:cNvPr id="4" name="Freeform: Shape 3">
            <a:extLst>
              <a:ext uri="{FF2B5EF4-FFF2-40B4-BE49-F238E27FC236}">
                <a16:creationId xmlns:a16="http://schemas.microsoft.com/office/drawing/2014/main" id="{DD28FC74-6BE0-4922-910A-E5B35CF7B5B9}"/>
              </a:ext>
            </a:extLst>
          </p:cNvPr>
          <p:cNvSpPr/>
          <p:nvPr/>
        </p:nvSpPr>
        <p:spPr>
          <a:xfrm>
            <a:off x="434974" y="2286869"/>
            <a:ext cx="2355851" cy="2866156"/>
          </a:xfrm>
          <a:custGeom>
            <a:avLst/>
            <a:gdLst>
              <a:gd name="connsiteX0" fmla="*/ 0 w 1999380"/>
              <a:gd name="connsiteY0" fmla="*/ 0 h 2335833"/>
              <a:gd name="connsiteX1" fmla="*/ 1999380 w 1999380"/>
              <a:gd name="connsiteY1" fmla="*/ 0 h 2335833"/>
              <a:gd name="connsiteX2" fmla="*/ 1999380 w 1999380"/>
              <a:gd name="connsiteY2" fmla="*/ 2335833 h 2335833"/>
              <a:gd name="connsiteX3" fmla="*/ 0 w 1999380"/>
              <a:gd name="connsiteY3" fmla="*/ 2335833 h 2335833"/>
              <a:gd name="connsiteX4" fmla="*/ 0 w 1999380"/>
              <a:gd name="connsiteY4" fmla="*/ 0 h 2335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380" h="2335833">
                <a:moveTo>
                  <a:pt x="0" y="0"/>
                </a:moveTo>
                <a:lnTo>
                  <a:pt x="1999380" y="0"/>
                </a:lnTo>
                <a:lnTo>
                  <a:pt x="1999380" y="2335833"/>
                </a:lnTo>
                <a:lnTo>
                  <a:pt x="0" y="2335833"/>
                </a:lnTo>
                <a:lnTo>
                  <a:pt x="0" y="0"/>
                </a:lnTo>
                <a:close/>
              </a:path>
            </a:pathLst>
          </a:custGeom>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9530" tIns="49530" rIns="49530" bIns="49530" numCol="1" spcCol="1270" anchor="t" anchorCtr="0">
            <a:noAutofit/>
          </a:bodyPr>
          <a:lstStyle/>
          <a:p>
            <a:pPr marL="0" lvl="0" indent="0" algn="l" defTabSz="577850">
              <a:lnSpc>
                <a:spcPct val="90000"/>
              </a:lnSpc>
              <a:spcBef>
                <a:spcPct val="0"/>
              </a:spcBef>
              <a:buNone/>
            </a:pPr>
            <a:endParaRPr lang="en-US" sz="2000" kern="1200" dirty="0">
              <a:solidFill>
                <a:srgbClr val="58585A"/>
              </a:solidFill>
            </a:endParaRPr>
          </a:p>
          <a:p>
            <a:pPr marL="0" lvl="0" indent="0" algn="l" defTabSz="577850">
              <a:lnSpc>
                <a:spcPct val="90000"/>
              </a:lnSpc>
              <a:spcBef>
                <a:spcPct val="0"/>
              </a:spcBef>
              <a:buNone/>
            </a:pPr>
            <a:r>
              <a:rPr lang="en-US" sz="2000" kern="1200" dirty="0">
                <a:solidFill>
                  <a:srgbClr val="58585A"/>
                </a:solidFill>
              </a:rPr>
              <a:t>PLAN UPDATE LAUNCH</a:t>
            </a:r>
          </a:p>
          <a:p>
            <a:pPr marL="0" lvl="0" indent="0" algn="l" defTabSz="577850">
              <a:lnSpc>
                <a:spcPct val="90000"/>
              </a:lnSpc>
              <a:spcBef>
                <a:spcPct val="0"/>
              </a:spcBef>
              <a:buNone/>
            </a:pPr>
            <a:endParaRPr lang="en-US" sz="2000" kern="1200" dirty="0">
              <a:solidFill>
                <a:srgbClr val="58585A"/>
              </a:solidFill>
            </a:endParaRPr>
          </a:p>
          <a:p>
            <a:pPr marL="0" lvl="0" indent="0" algn="l" defTabSz="577850">
              <a:lnSpc>
                <a:spcPct val="90000"/>
              </a:lnSpc>
              <a:spcBef>
                <a:spcPct val="0"/>
              </a:spcBef>
              <a:buNone/>
            </a:pPr>
            <a:r>
              <a:rPr lang="en-US" sz="2000" dirty="0">
                <a:solidFill>
                  <a:srgbClr val="58585A"/>
                </a:solidFill>
              </a:rPr>
              <a:t>OUTREACH</a:t>
            </a:r>
          </a:p>
          <a:p>
            <a:pPr marL="0" lvl="0" indent="0" algn="l" defTabSz="577850">
              <a:lnSpc>
                <a:spcPct val="90000"/>
              </a:lnSpc>
              <a:spcBef>
                <a:spcPct val="0"/>
              </a:spcBef>
              <a:buNone/>
            </a:pPr>
            <a:endParaRPr lang="en-US" sz="2000" dirty="0">
              <a:solidFill>
                <a:srgbClr val="58585A"/>
              </a:solidFill>
            </a:endParaRPr>
          </a:p>
          <a:p>
            <a:pPr marL="0" lvl="0" indent="0" algn="l" defTabSz="577850">
              <a:lnSpc>
                <a:spcPct val="90000"/>
              </a:lnSpc>
              <a:spcBef>
                <a:spcPct val="0"/>
              </a:spcBef>
              <a:buNone/>
            </a:pPr>
            <a:r>
              <a:rPr lang="en-US" sz="2000" dirty="0">
                <a:solidFill>
                  <a:srgbClr val="58585A"/>
                </a:solidFill>
              </a:rPr>
              <a:t>EXISTING CONDITIONS COMMUNITY ATLAS</a:t>
            </a:r>
          </a:p>
          <a:p>
            <a:pPr marL="0" lvl="0" indent="0" algn="l" defTabSz="577850">
              <a:lnSpc>
                <a:spcPct val="90000"/>
              </a:lnSpc>
              <a:spcBef>
                <a:spcPct val="0"/>
              </a:spcBef>
              <a:spcAft>
                <a:spcPct val="35000"/>
              </a:spcAft>
              <a:buNone/>
            </a:pPr>
            <a:endParaRPr lang="en-US" sz="1300" kern="1200" dirty="0">
              <a:solidFill>
                <a:srgbClr val="58585A"/>
              </a:solidFill>
            </a:endParaRPr>
          </a:p>
        </p:txBody>
      </p:sp>
      <p:sp>
        <p:nvSpPr>
          <p:cNvPr id="6" name="Freeform: Shape 5">
            <a:extLst>
              <a:ext uri="{FF2B5EF4-FFF2-40B4-BE49-F238E27FC236}">
                <a16:creationId xmlns:a16="http://schemas.microsoft.com/office/drawing/2014/main" id="{5FC0E3D9-D0DC-4BB9-AFB0-266743B1D49A}"/>
              </a:ext>
            </a:extLst>
          </p:cNvPr>
          <p:cNvSpPr/>
          <p:nvPr/>
        </p:nvSpPr>
        <p:spPr>
          <a:xfrm>
            <a:off x="2691529" y="2707658"/>
            <a:ext cx="2355851" cy="2866155"/>
          </a:xfrm>
          <a:custGeom>
            <a:avLst/>
            <a:gdLst>
              <a:gd name="connsiteX0" fmla="*/ 0 w 1999380"/>
              <a:gd name="connsiteY0" fmla="*/ 0 h 2276296"/>
              <a:gd name="connsiteX1" fmla="*/ 1999380 w 1999380"/>
              <a:gd name="connsiteY1" fmla="*/ 0 h 2276296"/>
              <a:gd name="connsiteX2" fmla="*/ 1999380 w 1999380"/>
              <a:gd name="connsiteY2" fmla="*/ 2276296 h 2276296"/>
              <a:gd name="connsiteX3" fmla="*/ 0 w 1999380"/>
              <a:gd name="connsiteY3" fmla="*/ 2276296 h 2276296"/>
              <a:gd name="connsiteX4" fmla="*/ 0 w 1999380"/>
              <a:gd name="connsiteY4" fmla="*/ 0 h 2276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380" h="2276296">
                <a:moveTo>
                  <a:pt x="0" y="0"/>
                </a:moveTo>
                <a:lnTo>
                  <a:pt x="1999380" y="0"/>
                </a:lnTo>
                <a:lnTo>
                  <a:pt x="1999380" y="2276296"/>
                </a:lnTo>
                <a:lnTo>
                  <a:pt x="0" y="2276296"/>
                </a:lnTo>
                <a:lnTo>
                  <a:pt x="0" y="0"/>
                </a:lnTo>
                <a:close/>
              </a:path>
            </a:pathLst>
          </a:custGeom>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9530" tIns="49530" rIns="49530" bIns="49530" numCol="1" spcCol="1270" anchor="t" anchorCtr="0">
            <a:noAutofit/>
          </a:bodyPr>
          <a:lstStyle/>
          <a:p>
            <a:pPr marL="0" lvl="0" indent="0" algn="l" defTabSz="577850">
              <a:lnSpc>
                <a:spcPct val="90000"/>
              </a:lnSpc>
              <a:spcBef>
                <a:spcPct val="0"/>
              </a:spcBef>
              <a:buNone/>
            </a:pPr>
            <a:endParaRPr lang="en-US" sz="2000" kern="1200" dirty="0">
              <a:solidFill>
                <a:srgbClr val="58585A"/>
              </a:solidFill>
            </a:endParaRPr>
          </a:p>
          <a:p>
            <a:pPr marL="0" lvl="0" indent="0" algn="l" defTabSz="577850">
              <a:lnSpc>
                <a:spcPct val="90000"/>
              </a:lnSpc>
              <a:spcBef>
                <a:spcPct val="0"/>
              </a:spcBef>
              <a:buNone/>
            </a:pPr>
            <a:r>
              <a:rPr lang="en-US" sz="2000" kern="1200" dirty="0">
                <a:solidFill>
                  <a:srgbClr val="58585A"/>
                </a:solidFill>
              </a:rPr>
              <a:t>DEVELOPMENT OF PLAN ALTERNATIVES</a:t>
            </a:r>
          </a:p>
          <a:p>
            <a:pPr marL="0" lvl="0" indent="0" algn="l" defTabSz="577850">
              <a:lnSpc>
                <a:spcPct val="90000"/>
              </a:lnSpc>
              <a:spcBef>
                <a:spcPct val="0"/>
              </a:spcBef>
              <a:buNone/>
            </a:pPr>
            <a:endParaRPr lang="en-US" sz="2000" dirty="0">
              <a:solidFill>
                <a:srgbClr val="58585A"/>
              </a:solidFill>
            </a:endParaRPr>
          </a:p>
          <a:p>
            <a:pPr marL="0" lvl="0" indent="0" algn="l" defTabSz="577850">
              <a:lnSpc>
                <a:spcPct val="90000"/>
              </a:lnSpc>
              <a:spcBef>
                <a:spcPct val="0"/>
              </a:spcBef>
              <a:buNone/>
            </a:pPr>
            <a:r>
              <a:rPr lang="en-US" sz="2000" dirty="0">
                <a:solidFill>
                  <a:srgbClr val="58585A"/>
                </a:solidFill>
              </a:rPr>
              <a:t>MONTHLY CPU SUBCOMITTEE MEETINGS</a:t>
            </a:r>
            <a:endParaRPr lang="en-US" sz="2000" kern="1200" dirty="0">
              <a:solidFill>
                <a:srgbClr val="58585A"/>
              </a:solidFill>
            </a:endParaRPr>
          </a:p>
        </p:txBody>
      </p:sp>
      <p:sp>
        <p:nvSpPr>
          <p:cNvPr id="9" name="Freeform: Shape 8">
            <a:extLst>
              <a:ext uri="{FF2B5EF4-FFF2-40B4-BE49-F238E27FC236}">
                <a16:creationId xmlns:a16="http://schemas.microsoft.com/office/drawing/2014/main" id="{3379A604-A1A2-4A76-94DC-CD1B81F3E22A}"/>
              </a:ext>
            </a:extLst>
          </p:cNvPr>
          <p:cNvSpPr/>
          <p:nvPr/>
        </p:nvSpPr>
        <p:spPr>
          <a:xfrm>
            <a:off x="5024284" y="3128449"/>
            <a:ext cx="2355851" cy="2866155"/>
          </a:xfrm>
          <a:custGeom>
            <a:avLst/>
            <a:gdLst>
              <a:gd name="connsiteX0" fmla="*/ 0 w 1999380"/>
              <a:gd name="connsiteY0" fmla="*/ 0 h 2291516"/>
              <a:gd name="connsiteX1" fmla="*/ 1999380 w 1999380"/>
              <a:gd name="connsiteY1" fmla="*/ 0 h 2291516"/>
              <a:gd name="connsiteX2" fmla="*/ 1999380 w 1999380"/>
              <a:gd name="connsiteY2" fmla="*/ 2291516 h 2291516"/>
              <a:gd name="connsiteX3" fmla="*/ 0 w 1999380"/>
              <a:gd name="connsiteY3" fmla="*/ 2291516 h 2291516"/>
              <a:gd name="connsiteX4" fmla="*/ 0 w 1999380"/>
              <a:gd name="connsiteY4" fmla="*/ 0 h 2291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380" h="2291516">
                <a:moveTo>
                  <a:pt x="0" y="0"/>
                </a:moveTo>
                <a:lnTo>
                  <a:pt x="1999380" y="0"/>
                </a:lnTo>
                <a:lnTo>
                  <a:pt x="1999380" y="2291516"/>
                </a:lnTo>
                <a:lnTo>
                  <a:pt x="0" y="2291516"/>
                </a:lnTo>
                <a:lnTo>
                  <a:pt x="0" y="0"/>
                </a:lnTo>
                <a:close/>
              </a:path>
            </a:pathLst>
          </a:custGeom>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9530" tIns="49530" rIns="49530" bIns="49530" numCol="1" spcCol="1270" anchor="t" anchorCtr="0">
            <a:noAutofit/>
          </a:bodyPr>
          <a:lstStyle/>
          <a:p>
            <a:pPr marL="0" lvl="0" indent="0" algn="l" defTabSz="577850">
              <a:lnSpc>
                <a:spcPct val="90000"/>
              </a:lnSpc>
              <a:spcBef>
                <a:spcPct val="0"/>
              </a:spcBef>
              <a:buNone/>
            </a:pPr>
            <a:endParaRPr lang="en-US" sz="2000" dirty="0">
              <a:solidFill>
                <a:srgbClr val="58585A"/>
              </a:solidFill>
            </a:endParaRPr>
          </a:p>
          <a:p>
            <a:pPr defTabSz="577850">
              <a:lnSpc>
                <a:spcPct val="90000"/>
              </a:lnSpc>
              <a:spcBef>
                <a:spcPct val="0"/>
              </a:spcBef>
            </a:pPr>
            <a:r>
              <a:rPr lang="en-US" sz="2000" dirty="0">
                <a:solidFill>
                  <a:srgbClr val="58585A"/>
                </a:solidFill>
              </a:rPr>
              <a:t>CEQA ENVIRONMENTAL REVIEW</a:t>
            </a:r>
          </a:p>
          <a:p>
            <a:pPr marL="0" lvl="0" indent="0" algn="l" defTabSz="577850">
              <a:lnSpc>
                <a:spcPct val="90000"/>
              </a:lnSpc>
              <a:spcBef>
                <a:spcPct val="0"/>
              </a:spcBef>
              <a:buNone/>
            </a:pPr>
            <a:endParaRPr lang="en-US" sz="2000" dirty="0">
              <a:solidFill>
                <a:srgbClr val="58585A"/>
              </a:solidFill>
            </a:endParaRPr>
          </a:p>
          <a:p>
            <a:pPr marL="0" lvl="0" indent="0" algn="l" defTabSz="577850">
              <a:lnSpc>
                <a:spcPct val="90000"/>
              </a:lnSpc>
              <a:spcBef>
                <a:spcPct val="0"/>
              </a:spcBef>
              <a:buNone/>
            </a:pPr>
            <a:r>
              <a:rPr lang="en-US" sz="2000" dirty="0">
                <a:solidFill>
                  <a:srgbClr val="58585A"/>
                </a:solidFill>
              </a:rPr>
              <a:t>DRAFT COMMUNITY PLAN </a:t>
            </a:r>
          </a:p>
          <a:p>
            <a:pPr marL="0" lvl="0" indent="0" algn="l" defTabSz="577850">
              <a:lnSpc>
                <a:spcPct val="90000"/>
              </a:lnSpc>
              <a:spcBef>
                <a:spcPct val="0"/>
              </a:spcBef>
              <a:buNone/>
            </a:pPr>
            <a:endParaRPr lang="en-US" sz="2000" kern="1200" dirty="0">
              <a:solidFill>
                <a:srgbClr val="58585A"/>
              </a:solidFill>
            </a:endParaRPr>
          </a:p>
        </p:txBody>
      </p:sp>
      <p:sp>
        <p:nvSpPr>
          <p:cNvPr id="11" name="Freeform: Shape 10">
            <a:extLst>
              <a:ext uri="{FF2B5EF4-FFF2-40B4-BE49-F238E27FC236}">
                <a16:creationId xmlns:a16="http://schemas.microsoft.com/office/drawing/2014/main" id="{289A0746-2BF2-4704-AC13-63A9B9AECBFB}"/>
              </a:ext>
            </a:extLst>
          </p:cNvPr>
          <p:cNvSpPr/>
          <p:nvPr/>
        </p:nvSpPr>
        <p:spPr>
          <a:xfrm>
            <a:off x="7366565" y="3482565"/>
            <a:ext cx="2482285" cy="2866155"/>
          </a:xfrm>
          <a:custGeom>
            <a:avLst/>
            <a:gdLst>
              <a:gd name="connsiteX0" fmla="*/ 0 w 2017595"/>
              <a:gd name="connsiteY0" fmla="*/ 0 h 2318375"/>
              <a:gd name="connsiteX1" fmla="*/ 2017595 w 2017595"/>
              <a:gd name="connsiteY1" fmla="*/ 0 h 2318375"/>
              <a:gd name="connsiteX2" fmla="*/ 2017595 w 2017595"/>
              <a:gd name="connsiteY2" fmla="*/ 2318375 h 2318375"/>
              <a:gd name="connsiteX3" fmla="*/ 0 w 2017595"/>
              <a:gd name="connsiteY3" fmla="*/ 2318375 h 2318375"/>
              <a:gd name="connsiteX4" fmla="*/ 0 w 2017595"/>
              <a:gd name="connsiteY4" fmla="*/ 0 h 231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595" h="2318375">
                <a:moveTo>
                  <a:pt x="0" y="0"/>
                </a:moveTo>
                <a:lnTo>
                  <a:pt x="2017595" y="0"/>
                </a:lnTo>
                <a:lnTo>
                  <a:pt x="2017595" y="2318375"/>
                </a:lnTo>
                <a:lnTo>
                  <a:pt x="0" y="2318375"/>
                </a:lnTo>
                <a:lnTo>
                  <a:pt x="0" y="0"/>
                </a:lnTo>
                <a:close/>
              </a:path>
            </a:pathLst>
          </a:custGeom>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endParaRPr lang="en-US" sz="2000" kern="1200" dirty="0">
              <a:solidFill>
                <a:srgbClr val="58585A"/>
              </a:solidFill>
            </a:endParaRPr>
          </a:p>
          <a:p>
            <a:pPr marL="0" lvl="0" indent="0" algn="l" defTabSz="577850">
              <a:lnSpc>
                <a:spcPct val="90000"/>
              </a:lnSpc>
              <a:spcBef>
                <a:spcPct val="0"/>
              </a:spcBef>
              <a:spcAft>
                <a:spcPct val="35000"/>
              </a:spcAft>
              <a:buNone/>
            </a:pPr>
            <a:r>
              <a:rPr lang="en-US" sz="2000" kern="1200" dirty="0">
                <a:solidFill>
                  <a:srgbClr val="58585A"/>
                </a:solidFill>
              </a:rPr>
              <a:t>PREPARATION OF FINAL COMMUNITY PLAN &amp; EIR </a:t>
            </a:r>
          </a:p>
          <a:p>
            <a:pPr marL="0" lvl="0" indent="0" algn="l" defTabSz="577850">
              <a:lnSpc>
                <a:spcPct val="90000"/>
              </a:lnSpc>
              <a:spcBef>
                <a:spcPct val="0"/>
              </a:spcBef>
              <a:spcAft>
                <a:spcPct val="35000"/>
              </a:spcAft>
              <a:buNone/>
            </a:pPr>
            <a:endParaRPr lang="en-US" sz="2000" dirty="0">
              <a:solidFill>
                <a:srgbClr val="58585A"/>
              </a:solidFill>
            </a:endParaRPr>
          </a:p>
          <a:p>
            <a:pPr marL="0" lvl="0" indent="0" algn="l" defTabSz="577850">
              <a:lnSpc>
                <a:spcPct val="90000"/>
              </a:lnSpc>
              <a:spcBef>
                <a:spcPct val="0"/>
              </a:spcBef>
              <a:spcAft>
                <a:spcPct val="35000"/>
              </a:spcAft>
              <a:buNone/>
            </a:pPr>
            <a:r>
              <a:rPr lang="en-US" sz="2000" dirty="0">
                <a:solidFill>
                  <a:srgbClr val="58585A"/>
                </a:solidFill>
              </a:rPr>
              <a:t>PUBLIC HEARING PROCESS</a:t>
            </a:r>
            <a:endParaRPr lang="en-US" sz="2000" kern="1200" dirty="0">
              <a:solidFill>
                <a:srgbClr val="58585A"/>
              </a:solidFill>
            </a:endParaRPr>
          </a:p>
        </p:txBody>
      </p:sp>
      <p:sp>
        <p:nvSpPr>
          <p:cNvPr id="14" name="Rectangle 13">
            <a:extLst>
              <a:ext uri="{FF2B5EF4-FFF2-40B4-BE49-F238E27FC236}">
                <a16:creationId xmlns:a16="http://schemas.microsoft.com/office/drawing/2014/main" id="{4C73EAAC-B75A-490A-92DC-8D355C51E3BC}"/>
              </a:ext>
            </a:extLst>
          </p:cNvPr>
          <p:cNvSpPr/>
          <p:nvPr/>
        </p:nvSpPr>
        <p:spPr>
          <a:xfrm>
            <a:off x="7358344" y="2878966"/>
            <a:ext cx="2490506" cy="633329"/>
          </a:xfrm>
          <a:prstGeom prst="rect">
            <a:avLst/>
          </a:prstGeom>
          <a:solidFill>
            <a:srgbClr val="A9A9A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bIns="91440" rtlCol="0" anchor="b"/>
          <a:lstStyle/>
          <a:p>
            <a:r>
              <a:rPr lang="en-US" sz="2000" b="1" dirty="0"/>
              <a:t>             </a:t>
            </a:r>
            <a:r>
              <a:rPr lang="en-US" sz="2400" b="1" dirty="0"/>
              <a:t>2021</a:t>
            </a:r>
          </a:p>
        </p:txBody>
      </p:sp>
      <p:sp>
        <p:nvSpPr>
          <p:cNvPr id="8" name="Freeform: Shape 7">
            <a:extLst>
              <a:ext uri="{FF2B5EF4-FFF2-40B4-BE49-F238E27FC236}">
                <a16:creationId xmlns:a16="http://schemas.microsoft.com/office/drawing/2014/main" id="{6E7487E4-1705-4B56-BB2A-7D6216FF62D7}"/>
              </a:ext>
            </a:extLst>
          </p:cNvPr>
          <p:cNvSpPr/>
          <p:nvPr/>
        </p:nvSpPr>
        <p:spPr>
          <a:xfrm>
            <a:off x="5036907" y="2212533"/>
            <a:ext cx="3204622" cy="1262818"/>
          </a:xfrm>
          <a:custGeom>
            <a:avLst/>
            <a:gdLst>
              <a:gd name="connsiteX0" fmla="*/ 0 w 2456984"/>
              <a:gd name="connsiteY0" fmla="*/ 315705 h 1262818"/>
              <a:gd name="connsiteX1" fmla="*/ 1825575 w 2456984"/>
              <a:gd name="connsiteY1" fmla="*/ 315705 h 1262818"/>
              <a:gd name="connsiteX2" fmla="*/ 1825575 w 2456984"/>
              <a:gd name="connsiteY2" fmla="*/ 0 h 1262818"/>
              <a:gd name="connsiteX3" fmla="*/ 2456984 w 2456984"/>
              <a:gd name="connsiteY3" fmla="*/ 631409 h 1262818"/>
              <a:gd name="connsiteX4" fmla="*/ 1825575 w 2456984"/>
              <a:gd name="connsiteY4" fmla="*/ 1262818 h 1262818"/>
              <a:gd name="connsiteX5" fmla="*/ 1825575 w 2456984"/>
              <a:gd name="connsiteY5" fmla="*/ 947114 h 1262818"/>
              <a:gd name="connsiteX6" fmla="*/ 0 w 2456984"/>
              <a:gd name="connsiteY6" fmla="*/ 947114 h 1262818"/>
              <a:gd name="connsiteX7" fmla="*/ 0 w 2456984"/>
              <a:gd name="connsiteY7" fmla="*/ 315705 h 126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984" h="1262818">
                <a:moveTo>
                  <a:pt x="0" y="315705"/>
                </a:moveTo>
                <a:lnTo>
                  <a:pt x="1825575" y="315705"/>
                </a:lnTo>
                <a:lnTo>
                  <a:pt x="1825575" y="0"/>
                </a:lnTo>
                <a:lnTo>
                  <a:pt x="2456984" y="631409"/>
                </a:lnTo>
                <a:lnTo>
                  <a:pt x="1825575" y="1262818"/>
                </a:lnTo>
                <a:lnTo>
                  <a:pt x="1825575" y="947114"/>
                </a:lnTo>
                <a:lnTo>
                  <a:pt x="0" y="947114"/>
                </a:lnTo>
                <a:lnTo>
                  <a:pt x="0" y="315705"/>
                </a:lnTo>
                <a:close/>
              </a:path>
            </a:pathLst>
          </a:custGeom>
          <a:solidFill>
            <a:srgbClr val="FEBC0C"/>
          </a:solidFill>
        </p:spPr>
        <p:style>
          <a:lnRef idx="2">
            <a:schemeClr val="lt1">
              <a:hueOff val="0"/>
              <a:satOff val="0"/>
              <a:lumOff val="0"/>
              <a:alphaOff val="0"/>
            </a:schemeClr>
          </a:lnRef>
          <a:fillRef idx="1">
            <a:scrgbClr r="0" g="0" b="0"/>
          </a:fillRef>
          <a:effectRef idx="0">
            <a:schemeClr val="accent4">
              <a:shade val="50000"/>
              <a:hueOff val="-594204"/>
              <a:satOff val="0"/>
              <a:lumOff val="48303"/>
              <a:alphaOff val="0"/>
            </a:schemeClr>
          </a:effectRef>
          <a:fontRef idx="minor">
            <a:schemeClr val="lt1"/>
          </a:fontRef>
        </p:style>
        <p:txBody>
          <a:bodyPr spcFirstLastPara="0" vert="horz" wrap="square" lIns="49530" tIns="365235" rIns="569704" bIns="457200" numCol="1" spcCol="1270" anchor="b" anchorCtr="0">
            <a:noAutofit/>
          </a:bodyPr>
          <a:lstStyle/>
          <a:p>
            <a:pPr lvl="1" defTabSz="577850">
              <a:lnSpc>
                <a:spcPct val="90000"/>
              </a:lnSpc>
              <a:spcBef>
                <a:spcPct val="0"/>
              </a:spcBef>
              <a:spcAft>
                <a:spcPct val="35000"/>
              </a:spcAft>
            </a:pPr>
            <a:r>
              <a:rPr lang="en-US" sz="2400" b="1" dirty="0"/>
              <a:t>   </a:t>
            </a:r>
            <a:r>
              <a:rPr lang="en-US" sz="2400" b="1" kern="1200" dirty="0"/>
              <a:t>2020</a:t>
            </a:r>
            <a:r>
              <a:rPr lang="en-US" sz="2400" kern="1200" dirty="0"/>
              <a:t>                     </a:t>
            </a:r>
          </a:p>
        </p:txBody>
      </p:sp>
      <p:sp>
        <p:nvSpPr>
          <p:cNvPr id="5" name="Freeform: Shape 4">
            <a:extLst>
              <a:ext uri="{FF2B5EF4-FFF2-40B4-BE49-F238E27FC236}">
                <a16:creationId xmlns:a16="http://schemas.microsoft.com/office/drawing/2014/main" id="{8551FE90-9B24-4A43-8EE8-B42D612CC020}"/>
              </a:ext>
            </a:extLst>
          </p:cNvPr>
          <p:cNvSpPr/>
          <p:nvPr/>
        </p:nvSpPr>
        <p:spPr>
          <a:xfrm>
            <a:off x="2706419" y="1802173"/>
            <a:ext cx="3149083" cy="1262818"/>
          </a:xfrm>
          <a:custGeom>
            <a:avLst/>
            <a:gdLst>
              <a:gd name="connsiteX0" fmla="*/ 0 w 2687575"/>
              <a:gd name="connsiteY0" fmla="*/ 315705 h 1262818"/>
              <a:gd name="connsiteX1" fmla="*/ 2056166 w 2687575"/>
              <a:gd name="connsiteY1" fmla="*/ 315705 h 1262818"/>
              <a:gd name="connsiteX2" fmla="*/ 2056166 w 2687575"/>
              <a:gd name="connsiteY2" fmla="*/ 0 h 1262818"/>
              <a:gd name="connsiteX3" fmla="*/ 2687575 w 2687575"/>
              <a:gd name="connsiteY3" fmla="*/ 631409 h 1262818"/>
              <a:gd name="connsiteX4" fmla="*/ 2056166 w 2687575"/>
              <a:gd name="connsiteY4" fmla="*/ 1262818 h 1262818"/>
              <a:gd name="connsiteX5" fmla="*/ 2056166 w 2687575"/>
              <a:gd name="connsiteY5" fmla="*/ 947114 h 1262818"/>
              <a:gd name="connsiteX6" fmla="*/ 0 w 2687575"/>
              <a:gd name="connsiteY6" fmla="*/ 947114 h 1262818"/>
              <a:gd name="connsiteX7" fmla="*/ 0 w 2687575"/>
              <a:gd name="connsiteY7" fmla="*/ 315705 h 126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7575" h="1262818">
                <a:moveTo>
                  <a:pt x="0" y="315705"/>
                </a:moveTo>
                <a:lnTo>
                  <a:pt x="2056166" y="315705"/>
                </a:lnTo>
                <a:lnTo>
                  <a:pt x="2056166" y="0"/>
                </a:lnTo>
                <a:lnTo>
                  <a:pt x="2687575" y="631409"/>
                </a:lnTo>
                <a:lnTo>
                  <a:pt x="2056166" y="1262818"/>
                </a:lnTo>
                <a:lnTo>
                  <a:pt x="2056166" y="947114"/>
                </a:lnTo>
                <a:lnTo>
                  <a:pt x="0" y="947114"/>
                </a:lnTo>
                <a:lnTo>
                  <a:pt x="0" y="315705"/>
                </a:lnTo>
                <a:close/>
              </a:path>
            </a:pathLst>
          </a:custGeom>
          <a:solidFill>
            <a:srgbClr val="A9A9A9"/>
          </a:solidFill>
        </p:spPr>
        <p:style>
          <a:lnRef idx="2">
            <a:schemeClr val="lt1">
              <a:hueOff val="0"/>
              <a:satOff val="0"/>
              <a:lumOff val="0"/>
              <a:alphaOff val="0"/>
            </a:schemeClr>
          </a:lnRef>
          <a:fillRef idx="1">
            <a:scrgbClr r="0" g="0" b="0"/>
          </a:fillRef>
          <a:effectRef idx="0">
            <a:schemeClr val="accent4">
              <a:shade val="50000"/>
              <a:hueOff val="-297102"/>
              <a:satOff val="0"/>
              <a:lumOff val="24151"/>
              <a:alphaOff val="0"/>
            </a:schemeClr>
          </a:effectRef>
          <a:fontRef idx="minor">
            <a:schemeClr val="lt1"/>
          </a:fontRef>
        </p:style>
        <p:txBody>
          <a:bodyPr spcFirstLastPara="0" vert="horz" wrap="square" lIns="49530" tIns="365235" rIns="569704" bIns="457200" numCol="1" spcCol="1270" anchor="b" anchorCtr="0">
            <a:noAutofit/>
          </a:bodyPr>
          <a:lstStyle/>
          <a:p>
            <a:pPr marL="0" lvl="0" indent="0" algn="l" defTabSz="577850">
              <a:spcBef>
                <a:spcPct val="0"/>
              </a:spcBef>
              <a:buNone/>
            </a:pPr>
            <a:r>
              <a:rPr lang="en-US" sz="2400" b="1" kern="1200" dirty="0"/>
              <a:t>	2019</a:t>
            </a:r>
            <a:r>
              <a:rPr lang="en-US" sz="2400" b="1" dirty="0"/>
              <a:t>  </a:t>
            </a:r>
          </a:p>
        </p:txBody>
      </p:sp>
      <p:sp>
        <p:nvSpPr>
          <p:cNvPr id="3" name="Freeform: Shape 2">
            <a:extLst>
              <a:ext uri="{FF2B5EF4-FFF2-40B4-BE49-F238E27FC236}">
                <a16:creationId xmlns:a16="http://schemas.microsoft.com/office/drawing/2014/main" id="{B832C8E4-A2D6-4215-89F0-A253BEDF3271}"/>
              </a:ext>
            </a:extLst>
          </p:cNvPr>
          <p:cNvSpPr/>
          <p:nvPr/>
        </p:nvSpPr>
        <p:spPr>
          <a:xfrm>
            <a:off x="419985" y="1335508"/>
            <a:ext cx="3114080" cy="1262818"/>
          </a:xfrm>
          <a:custGeom>
            <a:avLst/>
            <a:gdLst>
              <a:gd name="connsiteX0" fmla="*/ 0 w 2708227"/>
              <a:gd name="connsiteY0" fmla="*/ 315705 h 1262818"/>
              <a:gd name="connsiteX1" fmla="*/ 2076818 w 2708227"/>
              <a:gd name="connsiteY1" fmla="*/ 315705 h 1262818"/>
              <a:gd name="connsiteX2" fmla="*/ 2076818 w 2708227"/>
              <a:gd name="connsiteY2" fmla="*/ 0 h 1262818"/>
              <a:gd name="connsiteX3" fmla="*/ 2708227 w 2708227"/>
              <a:gd name="connsiteY3" fmla="*/ 631409 h 1262818"/>
              <a:gd name="connsiteX4" fmla="*/ 2076818 w 2708227"/>
              <a:gd name="connsiteY4" fmla="*/ 1262818 h 1262818"/>
              <a:gd name="connsiteX5" fmla="*/ 2076818 w 2708227"/>
              <a:gd name="connsiteY5" fmla="*/ 947114 h 1262818"/>
              <a:gd name="connsiteX6" fmla="*/ 0 w 2708227"/>
              <a:gd name="connsiteY6" fmla="*/ 947114 h 1262818"/>
              <a:gd name="connsiteX7" fmla="*/ 0 w 2708227"/>
              <a:gd name="connsiteY7" fmla="*/ 315705 h 126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8227" h="1262818">
                <a:moveTo>
                  <a:pt x="0" y="315705"/>
                </a:moveTo>
                <a:lnTo>
                  <a:pt x="2076818" y="315705"/>
                </a:lnTo>
                <a:lnTo>
                  <a:pt x="2076818" y="0"/>
                </a:lnTo>
                <a:lnTo>
                  <a:pt x="2708227" y="631409"/>
                </a:lnTo>
                <a:lnTo>
                  <a:pt x="2076818" y="1262818"/>
                </a:lnTo>
                <a:lnTo>
                  <a:pt x="2076818" y="947114"/>
                </a:lnTo>
                <a:lnTo>
                  <a:pt x="0" y="947114"/>
                </a:lnTo>
                <a:lnTo>
                  <a:pt x="0" y="315705"/>
                </a:lnTo>
                <a:close/>
              </a:path>
            </a:pathLst>
          </a:custGeom>
          <a:solidFill>
            <a:srgbClr val="FEBC0C"/>
          </a:solidFill>
        </p:spPr>
        <p:style>
          <a:lnRef idx="2">
            <a:schemeClr val="lt1">
              <a:hueOff val="0"/>
              <a:satOff val="0"/>
              <a:lumOff val="0"/>
              <a:alphaOff val="0"/>
            </a:schemeClr>
          </a:lnRef>
          <a:fillRef idx="1">
            <a:scrgbClr r="0" g="0" b="0"/>
          </a:fillRef>
          <a:effectRef idx="0">
            <a:schemeClr val="accent4">
              <a:shade val="50000"/>
              <a:hueOff val="0"/>
              <a:satOff val="0"/>
              <a:lumOff val="0"/>
              <a:alphaOff val="0"/>
            </a:schemeClr>
          </a:effectRef>
          <a:fontRef idx="minor">
            <a:schemeClr val="lt1"/>
          </a:fontRef>
        </p:style>
        <p:txBody>
          <a:bodyPr spcFirstLastPara="0" vert="horz" wrap="square" lIns="49530" tIns="365235" rIns="569704" bIns="457200" numCol="1" spcCol="1270" anchor="b" anchorCtr="0">
            <a:noAutofit/>
          </a:bodyPr>
          <a:lstStyle/>
          <a:p>
            <a:pPr lvl="1" defTabSz="577850">
              <a:lnSpc>
                <a:spcPct val="90000"/>
              </a:lnSpc>
              <a:spcBef>
                <a:spcPct val="0"/>
              </a:spcBef>
              <a:spcAft>
                <a:spcPct val="35000"/>
              </a:spcAft>
            </a:pPr>
            <a:r>
              <a:rPr lang="en-US" sz="2400" b="1" kern="1200" dirty="0"/>
              <a:t>2018</a:t>
            </a:r>
            <a:r>
              <a:rPr lang="en-US" sz="1300" b="1" kern="1200" dirty="0"/>
              <a:t>                                          </a:t>
            </a:r>
            <a:endParaRPr lang="en-US" sz="1300" kern="1200" dirty="0"/>
          </a:p>
        </p:txBody>
      </p:sp>
      <p:pic>
        <p:nvPicPr>
          <p:cNvPr id="10" name="Picture 9">
            <a:extLst>
              <a:ext uri="{FF2B5EF4-FFF2-40B4-BE49-F238E27FC236}">
                <a16:creationId xmlns:a16="http://schemas.microsoft.com/office/drawing/2014/main" id="{B7FD6089-D2E2-4D14-864A-0A5C60267C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679"/>
          <a:stretch/>
        </p:blipFill>
        <p:spPr>
          <a:xfrm>
            <a:off x="419985" y="5153025"/>
            <a:ext cx="4432301" cy="1907049"/>
          </a:xfrm>
          <a:prstGeom prst="rect">
            <a:avLst/>
          </a:prstGeom>
          <a:ln>
            <a:noFill/>
          </a:ln>
          <a:effectLst>
            <a:softEdge rad="112500"/>
          </a:effectLst>
        </p:spPr>
      </p:pic>
    </p:spTree>
    <p:extLst>
      <p:ext uri="{BB962C8B-B14F-4D97-AF65-F5344CB8AC3E}">
        <p14:creationId xmlns:p14="http://schemas.microsoft.com/office/powerpoint/2010/main" val="412683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226C8C-11E0-4DEB-B752-F7B4B60F61E6}"/>
              </a:ext>
            </a:extLst>
          </p:cNvPr>
          <p:cNvSpPr txBox="1">
            <a:spLocks/>
          </p:cNvSpPr>
          <p:nvPr/>
        </p:nvSpPr>
        <p:spPr>
          <a:xfrm>
            <a:off x="2110411" y="627684"/>
            <a:ext cx="7947989" cy="639029"/>
          </a:xfrm>
          <a:prstGeom prst="rect">
            <a:avLst/>
          </a:prstGeom>
        </p:spPr>
        <p:txBody>
          <a:bodyPr vert="horz" lIns="91440" tIns="45720" rIns="91440" bIns="45720" rtlCol="0" anchor="b">
            <a:normAutofit/>
          </a:bodyPr>
          <a:lstStyle>
            <a:lvl1pPr algn="l" defTabSz="1005840" rtl="0" eaLnBrk="1" latinLnBrk="0" hangingPunct="1">
              <a:lnSpc>
                <a:spcPct val="90000"/>
              </a:lnSpc>
              <a:spcBef>
                <a:spcPct val="0"/>
              </a:spcBef>
              <a:buNone/>
              <a:defRPr sz="3000" b="1" kern="1200">
                <a:solidFill>
                  <a:srgbClr val="FBB457"/>
                </a:solidFill>
                <a:latin typeface="+mn-lt"/>
                <a:ea typeface="+mj-ea"/>
                <a:cs typeface="+mj-cs"/>
              </a:defRPr>
            </a:lvl1pPr>
          </a:lstStyle>
          <a:p>
            <a:r>
              <a:rPr lang="en-US" sz="3200" b="0" dirty="0">
                <a:solidFill>
                  <a:srgbClr val="00857C"/>
                </a:solidFill>
              </a:rPr>
              <a:t>PROGRESS </a:t>
            </a:r>
            <a:r>
              <a:rPr lang="en-US" sz="3200" dirty="0">
                <a:solidFill>
                  <a:srgbClr val="00857C"/>
                </a:solidFill>
              </a:rPr>
              <a:t> </a:t>
            </a:r>
          </a:p>
        </p:txBody>
      </p:sp>
      <p:sp>
        <p:nvSpPr>
          <p:cNvPr id="12" name="TextBox 11">
            <a:extLst>
              <a:ext uri="{FF2B5EF4-FFF2-40B4-BE49-F238E27FC236}">
                <a16:creationId xmlns:a16="http://schemas.microsoft.com/office/drawing/2014/main" id="{0C97F0E3-B5DC-4E17-AFCD-61BED0F5A984}"/>
              </a:ext>
            </a:extLst>
          </p:cNvPr>
          <p:cNvSpPr txBox="1"/>
          <p:nvPr/>
        </p:nvSpPr>
        <p:spPr>
          <a:xfrm>
            <a:off x="1152468" y="1580390"/>
            <a:ext cx="5157164" cy="2639184"/>
          </a:xfrm>
          <a:prstGeom prst="rect">
            <a:avLst/>
          </a:prstGeom>
          <a:noFill/>
        </p:spPr>
        <p:txBody>
          <a:bodyPr wrap="square" rtlCol="0">
            <a:spAutoFit/>
          </a:bodyPr>
          <a:lstStyle/>
          <a:p>
            <a:pPr marL="285750" indent="-285750">
              <a:lnSpc>
                <a:spcPct val="150000"/>
              </a:lnSpc>
              <a:spcBef>
                <a:spcPts val="1100"/>
              </a:spcBef>
              <a:buClr>
                <a:srgbClr val="FEBC0C"/>
              </a:buClr>
              <a:buFont typeface="Wingdings" panose="05000000000000000000" pitchFamily="2" charset="2"/>
              <a:buChar char="Ø"/>
            </a:pPr>
            <a:r>
              <a:rPr lang="en-US" sz="2000" dirty="0">
                <a:solidFill>
                  <a:srgbClr val="58585A"/>
                </a:solidFill>
              </a:rPr>
              <a:t>Existing Conditions Community Atlas</a:t>
            </a:r>
          </a:p>
          <a:p>
            <a:pPr marL="285750" indent="-285750">
              <a:lnSpc>
                <a:spcPct val="150000"/>
              </a:lnSpc>
              <a:spcBef>
                <a:spcPts val="1100"/>
              </a:spcBef>
              <a:buClr>
                <a:srgbClr val="FEBC0C"/>
              </a:buClr>
              <a:buFont typeface="Wingdings" panose="05000000000000000000" pitchFamily="2" charset="2"/>
              <a:buChar char="Ø"/>
            </a:pPr>
            <a:r>
              <a:rPr lang="en-US" sz="2000" dirty="0">
                <a:solidFill>
                  <a:srgbClr val="58585A"/>
                </a:solidFill>
              </a:rPr>
              <a:t>Informational Brochure</a:t>
            </a:r>
          </a:p>
          <a:p>
            <a:pPr marL="285750" indent="-285750">
              <a:lnSpc>
                <a:spcPct val="150000"/>
              </a:lnSpc>
              <a:spcBef>
                <a:spcPts val="1100"/>
              </a:spcBef>
              <a:buClr>
                <a:srgbClr val="FEBC0C"/>
              </a:buClr>
              <a:buFont typeface="Wingdings" panose="05000000000000000000" pitchFamily="2" charset="2"/>
              <a:buChar char="Ø"/>
            </a:pPr>
            <a:r>
              <a:rPr lang="en-US" sz="2000" dirty="0">
                <a:solidFill>
                  <a:srgbClr val="58585A"/>
                </a:solidFill>
              </a:rPr>
              <a:t>Community Plan Update Website</a:t>
            </a:r>
          </a:p>
          <a:p>
            <a:pPr marL="285750" indent="-285750">
              <a:lnSpc>
                <a:spcPct val="150000"/>
              </a:lnSpc>
              <a:spcBef>
                <a:spcPts val="1100"/>
              </a:spcBef>
              <a:buClr>
                <a:srgbClr val="FEBC0C"/>
              </a:buClr>
              <a:buFont typeface="Wingdings" panose="05000000000000000000" pitchFamily="2" charset="2"/>
              <a:buChar char="Ø"/>
            </a:pPr>
            <a:r>
              <a:rPr lang="en-US" sz="2000" dirty="0">
                <a:solidFill>
                  <a:srgbClr val="58585A"/>
                </a:solidFill>
              </a:rPr>
              <a:t>PowerPoint Presentation </a:t>
            </a:r>
          </a:p>
          <a:p>
            <a:pPr>
              <a:buClr>
                <a:srgbClr val="FEBC0C"/>
              </a:buClr>
            </a:pPr>
            <a:r>
              <a:rPr lang="en-US" dirty="0">
                <a:solidFill>
                  <a:srgbClr val="58585A"/>
                </a:solidFill>
              </a:rPr>
              <a:t> </a:t>
            </a:r>
          </a:p>
        </p:txBody>
      </p:sp>
      <p:pic>
        <p:nvPicPr>
          <p:cNvPr id="10" name="Picture 9">
            <a:extLst>
              <a:ext uri="{FF2B5EF4-FFF2-40B4-BE49-F238E27FC236}">
                <a16:creationId xmlns:a16="http://schemas.microsoft.com/office/drawing/2014/main" id="{9F883DBB-9EB4-4789-AF94-03E632FDD0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0973" y="4533251"/>
            <a:ext cx="3845105" cy="2488172"/>
          </a:xfrm>
          <a:prstGeom prst="rect">
            <a:avLst/>
          </a:prstGeom>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pic>
      <p:pic>
        <p:nvPicPr>
          <p:cNvPr id="8" name="Picture 7">
            <a:extLst>
              <a:ext uri="{FF2B5EF4-FFF2-40B4-BE49-F238E27FC236}">
                <a16:creationId xmlns:a16="http://schemas.microsoft.com/office/drawing/2014/main" id="{DCCE2DB4-2A11-4EDE-94CF-5AB277BF5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0732" y="1453771"/>
            <a:ext cx="2235346" cy="2892422"/>
          </a:xfrm>
          <a:prstGeom prst="rect">
            <a:avLst/>
          </a:prstGeom>
          <a:effectLst>
            <a:outerShdw blurRad="50800" dist="38100" dir="2700000" algn="tl" rotWithShape="0">
              <a:prstClr val="black">
                <a:alpha val="40000"/>
              </a:prstClr>
            </a:outerShdw>
          </a:effectLst>
        </p:spPr>
      </p:pic>
      <p:grpSp>
        <p:nvGrpSpPr>
          <p:cNvPr id="53" name="Group 52">
            <a:extLst>
              <a:ext uri="{FF2B5EF4-FFF2-40B4-BE49-F238E27FC236}">
                <a16:creationId xmlns:a16="http://schemas.microsoft.com/office/drawing/2014/main" id="{49E216F3-65C8-4387-8BE1-792FFBC5A491}"/>
              </a:ext>
            </a:extLst>
          </p:cNvPr>
          <p:cNvGrpSpPr/>
          <p:nvPr/>
        </p:nvGrpSpPr>
        <p:grpSpPr>
          <a:xfrm>
            <a:off x="418011" y="4604077"/>
            <a:ext cx="4611189" cy="2540639"/>
            <a:chOff x="418011" y="4604077"/>
            <a:chExt cx="4611189" cy="2540639"/>
          </a:xfrm>
        </p:grpSpPr>
        <p:grpSp>
          <p:nvGrpSpPr>
            <p:cNvPr id="33" name="Group 32">
              <a:extLst>
                <a:ext uri="{FF2B5EF4-FFF2-40B4-BE49-F238E27FC236}">
                  <a16:creationId xmlns:a16="http://schemas.microsoft.com/office/drawing/2014/main" id="{6BF05118-3A1E-460A-B8F3-EE5F1FDDDBE8}"/>
                </a:ext>
              </a:extLst>
            </p:cNvPr>
            <p:cNvGrpSpPr/>
            <p:nvPr/>
          </p:nvGrpSpPr>
          <p:grpSpPr>
            <a:xfrm>
              <a:off x="418011" y="4604077"/>
              <a:ext cx="2682240" cy="2540639"/>
              <a:chOff x="478971" y="4533251"/>
              <a:chExt cx="2682240" cy="2540639"/>
            </a:xfrm>
          </p:grpSpPr>
          <p:pic>
            <p:nvPicPr>
              <p:cNvPr id="22" name="Graphic 21" descr="Laptop">
                <a:extLst>
                  <a:ext uri="{FF2B5EF4-FFF2-40B4-BE49-F238E27FC236}">
                    <a16:creationId xmlns:a16="http://schemas.microsoft.com/office/drawing/2014/main" id="{EFDD4185-C312-4758-BC91-15BB1E4693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61771" y="5474450"/>
                <a:ext cx="1599440" cy="1599440"/>
              </a:xfrm>
              <a:prstGeom prst="rect">
                <a:avLst/>
              </a:prstGeom>
            </p:spPr>
          </p:pic>
          <p:pic>
            <p:nvPicPr>
              <p:cNvPr id="29" name="Graphic 28" descr="Speech">
                <a:extLst>
                  <a:ext uri="{FF2B5EF4-FFF2-40B4-BE49-F238E27FC236}">
                    <a16:creationId xmlns:a16="http://schemas.microsoft.com/office/drawing/2014/main" id="{F7B80DCB-C187-4F04-A0C2-029B6CCCCA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8971" y="4533251"/>
                <a:ext cx="1783840" cy="1296160"/>
              </a:xfrm>
              <a:prstGeom prst="rect">
                <a:avLst/>
              </a:prstGeom>
            </p:spPr>
          </p:pic>
          <p:sp>
            <p:nvSpPr>
              <p:cNvPr id="32" name="TextBox 31">
                <a:extLst>
                  <a:ext uri="{FF2B5EF4-FFF2-40B4-BE49-F238E27FC236}">
                    <a16:creationId xmlns:a16="http://schemas.microsoft.com/office/drawing/2014/main" id="{3BE02EA7-28D4-4BD8-A1E0-A6047CCC9C6E}"/>
                  </a:ext>
                </a:extLst>
              </p:cNvPr>
              <p:cNvSpPr txBox="1"/>
              <p:nvPr/>
            </p:nvSpPr>
            <p:spPr>
              <a:xfrm>
                <a:off x="887565" y="4855946"/>
                <a:ext cx="966651" cy="461665"/>
              </a:xfrm>
              <a:prstGeom prst="rect">
                <a:avLst/>
              </a:prstGeom>
              <a:noFill/>
            </p:spPr>
            <p:txBody>
              <a:bodyPr wrap="square" rtlCol="0">
                <a:spAutoFit/>
              </a:bodyPr>
              <a:lstStyle/>
              <a:p>
                <a:r>
                  <a:rPr lang="en-US" sz="1200" dirty="0">
                    <a:solidFill>
                      <a:srgbClr val="87D1CF"/>
                    </a:solidFill>
                  </a:rPr>
                  <a:t>Stay Connected</a:t>
                </a:r>
              </a:p>
            </p:txBody>
          </p:sp>
        </p:grpSp>
        <p:grpSp>
          <p:nvGrpSpPr>
            <p:cNvPr id="52" name="Group 51">
              <a:extLst>
                <a:ext uri="{FF2B5EF4-FFF2-40B4-BE49-F238E27FC236}">
                  <a16:creationId xmlns:a16="http://schemas.microsoft.com/office/drawing/2014/main" id="{A39189D1-4879-4B78-AAC1-7A08812B8698}"/>
                </a:ext>
              </a:extLst>
            </p:cNvPr>
            <p:cNvGrpSpPr/>
            <p:nvPr/>
          </p:nvGrpSpPr>
          <p:grpSpPr>
            <a:xfrm>
              <a:off x="2952204" y="4857243"/>
              <a:ext cx="2076996" cy="1763898"/>
              <a:chOff x="2952204" y="4857243"/>
              <a:chExt cx="2076996" cy="1763898"/>
            </a:xfrm>
          </p:grpSpPr>
          <p:pic>
            <p:nvPicPr>
              <p:cNvPr id="36" name="Graphic 35" descr="Users">
                <a:extLst>
                  <a:ext uri="{FF2B5EF4-FFF2-40B4-BE49-F238E27FC236}">
                    <a16:creationId xmlns:a16="http://schemas.microsoft.com/office/drawing/2014/main" id="{77F128E7-0B6C-4B17-9AAF-8AAE4C032B5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25851" y="5088076"/>
                <a:ext cx="914400" cy="914400"/>
              </a:xfrm>
              <a:prstGeom prst="rect">
                <a:avLst/>
              </a:prstGeom>
            </p:spPr>
          </p:pic>
          <p:cxnSp>
            <p:nvCxnSpPr>
              <p:cNvPr id="48" name="Connector: Curved 47">
                <a:extLst>
                  <a:ext uri="{FF2B5EF4-FFF2-40B4-BE49-F238E27FC236}">
                    <a16:creationId xmlns:a16="http://schemas.microsoft.com/office/drawing/2014/main" id="{CCF8922F-00F6-4496-B110-B679E05F5BC4}"/>
                  </a:ext>
                </a:extLst>
              </p:cNvPr>
              <p:cNvCxnSpPr>
                <a:cxnSpLocks/>
              </p:cNvCxnSpPr>
              <p:nvPr/>
            </p:nvCxnSpPr>
            <p:spPr>
              <a:xfrm flipV="1">
                <a:off x="2952204" y="5686697"/>
                <a:ext cx="1020320" cy="934444"/>
              </a:xfrm>
              <a:prstGeom prst="curvedConnector3">
                <a:avLst/>
              </a:prstGeom>
              <a:ln w="22225">
                <a:solidFill>
                  <a:srgbClr val="FBB457"/>
                </a:solidFill>
                <a:prstDash val="sysDash"/>
                <a:round/>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F71C48C-BE97-4CAD-826B-9A5972A5A842}"/>
                  </a:ext>
                </a:extLst>
              </p:cNvPr>
              <p:cNvSpPr txBox="1"/>
              <p:nvPr/>
            </p:nvSpPr>
            <p:spPr>
              <a:xfrm>
                <a:off x="3573500" y="4857243"/>
                <a:ext cx="1455700" cy="461665"/>
              </a:xfrm>
              <a:prstGeom prst="rect">
                <a:avLst/>
              </a:prstGeom>
              <a:noFill/>
            </p:spPr>
            <p:txBody>
              <a:bodyPr wrap="square" rtlCol="0">
                <a:spAutoFit/>
              </a:bodyPr>
              <a:lstStyle/>
              <a:p>
                <a:r>
                  <a:rPr lang="en-US" sz="1200" dirty="0">
                    <a:solidFill>
                      <a:srgbClr val="FBB457"/>
                    </a:solidFill>
                  </a:rPr>
                  <a:t>Your Community  Plan Team </a:t>
                </a:r>
              </a:p>
            </p:txBody>
          </p:sp>
        </p:grpSp>
      </p:grpSp>
    </p:spTree>
    <p:extLst>
      <p:ext uri="{BB962C8B-B14F-4D97-AF65-F5344CB8AC3E}">
        <p14:creationId xmlns:p14="http://schemas.microsoft.com/office/powerpoint/2010/main" val="8986414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an Diego Fonts">
      <a:majorFont>
        <a:latin typeface="Merriweather"/>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Slides 11x8_5" id="{3B4866BB-D36D-4F3B-9599-4EEA77EF3805}" vid="{0513C872-5476-4401-B6D7-25C026F6D18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a1435c4e-884a-411d-b670-ef9087f23026">FEWKK76CWERH-11-7</_dlc_DocId>
    <_dlc_DocIdUrl xmlns="a1435c4e-884a-411d-b670-ef9087f23026">
      <Url>http://cityhub/dept/comm/c/design/_layouts/15/DocIdRedir.aspx?ID=FEWKK76CWERH-11-7</Url>
      <Description>FEWKK76CWERH-11-7</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1CF9B910701EF4A9ECD120BFB647DBD" ma:contentTypeVersion="0" ma:contentTypeDescription="Create a new document." ma:contentTypeScope="" ma:versionID="f85ca659edc0ba62ecb7d69431e271ce">
  <xsd:schema xmlns:xsd="http://www.w3.org/2001/XMLSchema" xmlns:xs="http://www.w3.org/2001/XMLSchema" xmlns:p="http://schemas.microsoft.com/office/2006/metadata/properties" xmlns:ns2="a1435c4e-884a-411d-b670-ef9087f23026" targetNamespace="http://schemas.microsoft.com/office/2006/metadata/properties" ma:root="true" ma:fieldsID="cb53e686af4a1a54b1848617f72a7c0c" ns2:_="">
    <xsd:import namespace="a1435c4e-884a-411d-b670-ef9087f23026"/>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435c4e-884a-411d-b670-ef9087f2302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1F4040-408B-45FE-A9D5-C2DC410FDAC3}">
  <ds:schemaRefs>
    <ds:schemaRef ds:uri="http://www.w3.org/XML/1998/namespace"/>
    <ds:schemaRef ds:uri="http://purl.org/dc/dcmitype/"/>
    <ds:schemaRef ds:uri="a1435c4e-884a-411d-b670-ef9087f23026"/>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11275CB2-8F93-406C-81DE-8AEB6D6DE7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435c4e-884a-411d-b670-ef9087f230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A8B5F41-F616-475C-9DEF-20632A954E7B}">
  <ds:schemaRefs>
    <ds:schemaRef ds:uri="http://schemas.microsoft.com/sharepoint/events"/>
  </ds:schemaRefs>
</ds:datastoreItem>
</file>

<file path=customXml/itemProps4.xml><?xml version="1.0" encoding="utf-8"?>
<ds:datastoreItem xmlns:ds="http://schemas.openxmlformats.org/officeDocument/2006/customXml" ds:itemID="{9505E965-57DC-4A30-81BD-262D27806C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Master Slides 11x8_5</Template>
  <TotalTime>7725</TotalTime>
  <Words>701</Words>
  <Application>Microsoft Office PowerPoint</Application>
  <PresentationFormat>Custom</PresentationFormat>
  <Paragraphs>130</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Calibri Light</vt:lpstr>
      <vt:lpstr>Microsoft New Tai Lue</vt:lpstr>
      <vt:lpstr>Open Sans</vt:lpstr>
      <vt:lpstr>Open Sans Extrabold</vt:lpstr>
      <vt:lpstr>Wingdings</vt:lpstr>
      <vt:lpstr>Office Theme</vt:lpstr>
      <vt:lpstr>COMMUNITY PLAN UPDATE OVERVIEW</vt:lpstr>
      <vt:lpstr>EXISTING COMMUNITY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City of San Diego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Graham, Nancy</dc:creator>
  <cp:lastModifiedBy>Boylan, Paola</cp:lastModifiedBy>
  <cp:revision>516</cp:revision>
  <cp:lastPrinted>2018-07-18T16:22:45Z</cp:lastPrinted>
  <dcterms:created xsi:type="dcterms:W3CDTF">2016-05-16T18:26:18Z</dcterms:created>
  <dcterms:modified xsi:type="dcterms:W3CDTF">2018-08-03T18:29:08Z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0x010100E1CF9B910701EF4A9ECD120BFB647DBD</vt:lpwstr>
  </property>
  <property fmtid="{D5CDD505-2E9C-101B-9397-08002B2CF9AE}" pid="3" name="_dlc_DocIdItemGuid">
    <vt:lpwstr>154bc741-a538-4b9f-b1a9-b2fdc83cf30a</vt:lpwstr>
  </property>
</Properties>
</file>