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1"/>
  </p:notesMasterIdLst>
  <p:sldIdLst>
    <p:sldId id="344" r:id="rId3"/>
    <p:sldId id="342" r:id="rId4"/>
    <p:sldId id="343" r:id="rId5"/>
    <p:sldId id="277" r:id="rId6"/>
    <p:sldId id="269" r:id="rId7"/>
    <p:sldId id="279" r:id="rId8"/>
    <p:sldId id="278" r:id="rId9"/>
    <p:sldId id="280" r:id="rId10"/>
    <p:sldId id="281" r:id="rId11"/>
    <p:sldId id="273" r:id="rId12"/>
    <p:sldId id="282" r:id="rId13"/>
    <p:sldId id="346" r:id="rId14"/>
    <p:sldId id="341" r:id="rId15"/>
    <p:sldId id="276" r:id="rId16"/>
    <p:sldId id="271" r:id="rId17"/>
    <p:sldId id="257" r:id="rId18"/>
    <p:sldId id="270" r:id="rId19"/>
    <p:sldId id="264" r:id="rId20"/>
    <p:sldId id="351" r:id="rId21"/>
    <p:sldId id="348" r:id="rId22"/>
    <p:sldId id="349" r:id="rId23"/>
    <p:sldId id="350" r:id="rId24"/>
    <p:sldId id="352" r:id="rId25"/>
    <p:sldId id="353" r:id="rId26"/>
    <p:sldId id="312" r:id="rId27"/>
    <p:sldId id="313" r:id="rId28"/>
    <p:sldId id="314" r:id="rId29"/>
    <p:sldId id="315" r:id="rId30"/>
    <p:sldId id="316" r:id="rId31"/>
    <p:sldId id="317" r:id="rId32"/>
    <p:sldId id="318" r:id="rId33"/>
    <p:sldId id="319" r:id="rId34"/>
    <p:sldId id="320" r:id="rId35"/>
    <p:sldId id="345" r:id="rId36"/>
    <p:sldId id="265" r:id="rId37"/>
    <p:sldId id="347" r:id="rId38"/>
    <p:sldId id="261" r:id="rId39"/>
    <p:sldId id="311"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E3BBD0"/>
    <a:srgbClr val="008080"/>
    <a:srgbClr val="FFFFFF"/>
    <a:srgbClr val="DDDDDD"/>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96" autoAdjust="0"/>
    <p:restoredTop sz="89193" autoAdjust="0"/>
  </p:normalViewPr>
  <p:slideViewPr>
    <p:cSldViewPr snapToGrid="0">
      <p:cViewPr varScale="1">
        <p:scale>
          <a:sx n="77" d="100"/>
          <a:sy n="77" d="100"/>
        </p:scale>
        <p:origin x="118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66D0F62-99B8-4017-88B2-E35EBAF2913F}" type="datetimeFigureOut">
              <a:rPr lang="en-US" smtClean="0"/>
              <a:t>2/27/2019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12E42FF-FCE5-490D-A7AB-78E1A33A6C15}" type="slidenum">
              <a:rPr lang="en-US" smtClean="0"/>
              <a:t>‹#›</a:t>
            </a:fld>
            <a:endParaRPr lang="en-US"/>
          </a:p>
        </p:txBody>
      </p:sp>
    </p:spTree>
    <p:extLst>
      <p:ext uri="{BB962C8B-B14F-4D97-AF65-F5344CB8AC3E}">
        <p14:creationId xmlns:p14="http://schemas.microsoft.com/office/powerpoint/2010/main" val="2191863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1</a:t>
            </a:fld>
            <a:endParaRPr lang="en-US"/>
          </a:p>
        </p:txBody>
      </p:sp>
    </p:spTree>
    <p:extLst>
      <p:ext uri="{BB962C8B-B14F-4D97-AF65-F5344CB8AC3E}">
        <p14:creationId xmlns:p14="http://schemas.microsoft.com/office/powerpoint/2010/main" val="648272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10</a:t>
            </a:fld>
            <a:endParaRPr lang="en-US"/>
          </a:p>
        </p:txBody>
      </p:sp>
    </p:spTree>
    <p:extLst>
      <p:ext uri="{BB962C8B-B14F-4D97-AF65-F5344CB8AC3E}">
        <p14:creationId xmlns:p14="http://schemas.microsoft.com/office/powerpoint/2010/main" val="369453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occupies only about 4% of San Diego’s land area, yet companies within the community provide about 12.3% of private jobs within the city.  The 3,300 businesses that exist in the community employ about 92,000 people.  As seen in this chart, about 70% of jobs are within the Educational Services, Professional, Scientific, and Tech services, healthcare, Finance and Insurance, and Accommodation and Food service sectors. </a:t>
            </a:r>
          </a:p>
          <a:p>
            <a:endParaRPr lang="en-US" dirty="0"/>
          </a:p>
        </p:txBody>
      </p:sp>
      <p:sp>
        <p:nvSpPr>
          <p:cNvPr id="4" name="Slide Number Placeholder 3"/>
          <p:cNvSpPr>
            <a:spLocks noGrp="1"/>
          </p:cNvSpPr>
          <p:nvPr>
            <p:ph type="sldNum" sz="quarter" idx="5"/>
          </p:nvPr>
        </p:nvSpPr>
        <p:spPr/>
        <p:txBody>
          <a:bodyPr/>
          <a:lstStyle/>
          <a:p>
            <a:fld id="{612E42FF-FCE5-490D-A7AB-78E1A33A6C15}" type="slidenum">
              <a:rPr lang="en-US" smtClean="0"/>
              <a:t>11</a:t>
            </a:fld>
            <a:endParaRPr lang="en-US"/>
          </a:p>
        </p:txBody>
      </p:sp>
    </p:spTree>
    <p:extLst>
      <p:ext uri="{BB962C8B-B14F-4D97-AF65-F5344CB8AC3E}">
        <p14:creationId xmlns:p14="http://schemas.microsoft.com/office/powerpoint/2010/main" val="2246186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12</a:t>
            </a:fld>
            <a:endParaRPr lang="en-US"/>
          </a:p>
        </p:txBody>
      </p:sp>
    </p:spTree>
    <p:extLst>
      <p:ext uri="{BB962C8B-B14F-4D97-AF65-F5344CB8AC3E}">
        <p14:creationId xmlns:p14="http://schemas.microsoft.com/office/powerpoint/2010/main" val="3737148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those 92,000 jobs, 93 percent of workers commute into University for employment.  Out of the 7 percent of people who live and work in University, most live in the area</a:t>
            </a:r>
          </a:p>
          <a:p>
            <a:r>
              <a:rPr lang="en-US" dirty="0"/>
              <a:t>north of Rose Canyon and south of La Jolla Village Drive. This map depicts the origins of commuters who travel to University for work. As shown in the</a:t>
            </a:r>
          </a:p>
          <a:p>
            <a:r>
              <a:rPr lang="en-US" dirty="0"/>
              <a:t>Figure, the top five origin census tracts for in-commuters were as follows:</a:t>
            </a:r>
          </a:p>
          <a:p>
            <a:r>
              <a:rPr lang="en-US" dirty="0"/>
              <a:t>•Carmel Valley, Torrey Hills</a:t>
            </a:r>
          </a:p>
          <a:p>
            <a:r>
              <a:rPr lang="en-US" dirty="0"/>
              <a:t>• 4S Ranch, Rancho Bernardo, Black Mountain Ranch</a:t>
            </a:r>
          </a:p>
          <a:p>
            <a:r>
              <a:rPr lang="en-US" dirty="0"/>
              <a:t>• Carmel Valley, Pacific Highland Ranch</a:t>
            </a:r>
          </a:p>
          <a:p>
            <a:r>
              <a:rPr lang="en-US" dirty="0"/>
              <a:t>• Carmel Valley</a:t>
            </a:r>
          </a:p>
          <a:p>
            <a:r>
              <a:rPr lang="en-US" dirty="0"/>
              <a:t>• Torrey Highlands</a:t>
            </a:r>
          </a:p>
          <a:p>
            <a:endParaRPr lang="en-US" dirty="0"/>
          </a:p>
          <a:p>
            <a:r>
              <a:rPr lang="en-US" dirty="0"/>
              <a:t>In addition, UC San Diego draws employees from across the region, about 15,000 in total; however, about one quarter travel less than 5 miles, suggesting that many UC San Diego employees live in University or nearby communities.</a:t>
            </a:r>
          </a:p>
        </p:txBody>
      </p:sp>
      <p:sp>
        <p:nvSpPr>
          <p:cNvPr id="4" name="Slide Number Placeholder 3"/>
          <p:cNvSpPr>
            <a:spLocks noGrp="1"/>
          </p:cNvSpPr>
          <p:nvPr>
            <p:ph type="sldNum" sz="quarter" idx="5"/>
          </p:nvPr>
        </p:nvSpPr>
        <p:spPr/>
        <p:txBody>
          <a:bodyPr/>
          <a:lstStyle/>
          <a:p>
            <a:fld id="{612E42FF-FCE5-490D-A7AB-78E1A33A6C15}" type="slidenum">
              <a:rPr lang="en-US" smtClean="0"/>
              <a:t>13</a:t>
            </a:fld>
            <a:endParaRPr lang="en-US"/>
          </a:p>
        </p:txBody>
      </p:sp>
    </p:spTree>
    <p:extLst>
      <p:ext uri="{BB962C8B-B14F-4D97-AF65-F5344CB8AC3E}">
        <p14:creationId xmlns:p14="http://schemas.microsoft.com/office/powerpoint/2010/main" val="2634401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has approximately 84 acres of population-based parks, which include 3 community parks, 5 neighborhood parks and 2 mini-parks (located in the </a:t>
            </a:r>
            <a:r>
              <a:rPr lang="en-US" dirty="0" err="1"/>
              <a:t>Easgate</a:t>
            </a:r>
            <a:r>
              <a:rPr lang="en-US" dirty="0"/>
              <a:t> Technology Park area).  There are three joint-use parks with San Diego Unified at Doyle Elementary, Spreckels Elementary and </a:t>
            </a:r>
            <a:r>
              <a:rPr lang="en-US" dirty="0" err="1"/>
              <a:t>Standley</a:t>
            </a:r>
            <a:r>
              <a:rPr lang="en-US" dirty="0"/>
              <a:t> Middle School with 18.5 usable acres.  And community has approximately 1,700 acres of resource-based parks in Torrey Pines State Park, Torrey Pines City Park and the Torrey Pines Golf Course, in addition to major open space areas, most notably Rose Canyon Open Space Park </a:t>
            </a:r>
          </a:p>
        </p:txBody>
      </p:sp>
      <p:sp>
        <p:nvSpPr>
          <p:cNvPr id="4" name="Slide Number Placeholder 3"/>
          <p:cNvSpPr>
            <a:spLocks noGrp="1"/>
          </p:cNvSpPr>
          <p:nvPr>
            <p:ph type="sldNum" sz="quarter" idx="5"/>
          </p:nvPr>
        </p:nvSpPr>
        <p:spPr/>
        <p:txBody>
          <a:bodyPr/>
          <a:lstStyle/>
          <a:p>
            <a:fld id="{612E42FF-FCE5-490D-A7AB-78E1A33A6C15}" type="slidenum">
              <a:rPr lang="en-US" smtClean="0"/>
              <a:t>14</a:t>
            </a:fld>
            <a:endParaRPr lang="en-US"/>
          </a:p>
        </p:txBody>
      </p:sp>
    </p:spTree>
    <p:extLst>
      <p:ext uri="{BB962C8B-B14F-4D97-AF65-F5344CB8AC3E}">
        <p14:creationId xmlns:p14="http://schemas.microsoft.com/office/powerpoint/2010/main" val="3712349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transit service – the University Community is currently served by 14 MTS bus routes which cover a good portion of the community.  These routes provide connections to transfer stations and Coaster/Amtrak stations which allow users to access other regional transit service.  However, there are access limitations due to coverage, such as south of Rose Canyon, or due to high-stress or missing pedestrian and bicycle connections.  For example, the existing community plan included a Urban Node pedestrian network to improve the connectivity between land use and transit, this included a system of pedestrian bridges to provide safe crossing over two major arterial roadways - Genesee Avenue and La Jolla Village Drive.  There are two pedestrian bridges today, two which were removed, but will be replaced as part of the Mid-Coast Trolley extension and two which have not been constructed yet.  Through the plan update we’ll be identifying missing ped and bike connections and determining if features such as pedestrian bridges are key to improving accessibility to transit.</a:t>
            </a:r>
          </a:p>
        </p:txBody>
      </p:sp>
      <p:sp>
        <p:nvSpPr>
          <p:cNvPr id="4" name="Slide Number Placeholder 3"/>
          <p:cNvSpPr>
            <a:spLocks noGrp="1"/>
          </p:cNvSpPr>
          <p:nvPr>
            <p:ph type="sldNum" sz="quarter" idx="5"/>
          </p:nvPr>
        </p:nvSpPr>
        <p:spPr/>
        <p:txBody>
          <a:bodyPr/>
          <a:lstStyle/>
          <a:p>
            <a:fld id="{612E42FF-FCE5-490D-A7AB-78E1A33A6C15}" type="slidenum">
              <a:rPr lang="en-US" smtClean="0"/>
              <a:t>15</a:t>
            </a:fld>
            <a:endParaRPr lang="en-US"/>
          </a:p>
        </p:txBody>
      </p:sp>
    </p:spTree>
    <p:extLst>
      <p:ext uri="{BB962C8B-B14F-4D97-AF65-F5344CB8AC3E}">
        <p14:creationId xmlns:p14="http://schemas.microsoft.com/office/powerpoint/2010/main" val="3164842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community plan was adopted in 1987.  The plan identifies several key issues, goals and implementation actions for the community.  This includes improving the transportation system, relating development intensity to the capacity of the transportation system, developing a self-sufficient community with a balance of housing, employment, business, cultural, educational and recreational opportunities, encouraging mixed-use development on large sites to offer environments for living, working, shopping and related activities, guiding the urban form and physical development that protects and is responsive to the physical environment, and encouraging the development of neighborhood facilities and services that meet the daily needs of its residents.</a:t>
            </a:r>
          </a:p>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16</a:t>
            </a:fld>
            <a:endParaRPr lang="en-US" dirty="0"/>
          </a:p>
        </p:txBody>
      </p:sp>
    </p:spTree>
    <p:extLst>
      <p:ext uri="{BB962C8B-B14F-4D97-AF65-F5344CB8AC3E}">
        <p14:creationId xmlns:p14="http://schemas.microsoft.com/office/powerpoint/2010/main" val="671754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meet those goals and objectives, the current community plan controls residential density and non-residential intensity through the allocation of building square footage and dwelling units per net acre.  Because most of south university is single family residential, this element only applies to areas north of Rose Canyon, with the exception of the Governor Park Office development in the southeast corner of the community.  On the left is is the map which identifies the subarea and the to the right is a page from the Development Intensity Table where densities and intensities are identified for each subarea.  Since plan adoption in 1987, there have been 18 amendments to the plan, with 3 more in process.  Many of these amendments revised this Table to increase the density and/or intensity within a specific subarea, either through a straight increase or through a transfer of intensity between two or more subareas.</a:t>
            </a:r>
          </a:p>
        </p:txBody>
      </p:sp>
      <p:sp>
        <p:nvSpPr>
          <p:cNvPr id="4" name="Slide Number Placeholder 3"/>
          <p:cNvSpPr>
            <a:spLocks noGrp="1"/>
          </p:cNvSpPr>
          <p:nvPr>
            <p:ph type="sldNum" sz="quarter" idx="5"/>
          </p:nvPr>
        </p:nvSpPr>
        <p:spPr/>
        <p:txBody>
          <a:bodyPr/>
          <a:lstStyle/>
          <a:p>
            <a:fld id="{612E42FF-FCE5-490D-A7AB-78E1A33A6C15}" type="slidenum">
              <a:rPr lang="en-US" smtClean="0"/>
              <a:t>17</a:t>
            </a:fld>
            <a:endParaRPr lang="en-US"/>
          </a:p>
        </p:txBody>
      </p:sp>
    </p:spTree>
    <p:extLst>
      <p:ext uri="{BB962C8B-B14F-4D97-AF65-F5344CB8AC3E}">
        <p14:creationId xmlns:p14="http://schemas.microsoft.com/office/powerpoint/2010/main" val="3174826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18</a:t>
            </a:fld>
            <a:endParaRPr lang="en-US" dirty="0"/>
          </a:p>
        </p:txBody>
      </p:sp>
    </p:spTree>
    <p:extLst>
      <p:ext uri="{BB962C8B-B14F-4D97-AF65-F5344CB8AC3E}">
        <p14:creationId xmlns:p14="http://schemas.microsoft.com/office/powerpoint/2010/main" val="101702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in mind the purpose and opportunities; I’ll now go through a series of maps which highlight areas of opportunity due to the extension of the Mid-Coast Trolley and location of Transit Priority Areas; and also some constraints due to noise contours and accident potential zones from MCAS Miramar.</a:t>
            </a:r>
          </a:p>
        </p:txBody>
      </p:sp>
      <p:sp>
        <p:nvSpPr>
          <p:cNvPr id="4" name="Slide Number Placeholder 3"/>
          <p:cNvSpPr>
            <a:spLocks noGrp="1"/>
          </p:cNvSpPr>
          <p:nvPr>
            <p:ph type="sldNum" sz="quarter" idx="5"/>
          </p:nvPr>
        </p:nvSpPr>
        <p:spPr/>
        <p:txBody>
          <a:bodyPr/>
          <a:lstStyle/>
          <a:p>
            <a:fld id="{612E42FF-FCE5-490D-A7AB-78E1A33A6C15}" type="slidenum">
              <a:rPr lang="en-US" smtClean="0"/>
              <a:t>19</a:t>
            </a:fld>
            <a:endParaRPr lang="en-US"/>
          </a:p>
        </p:txBody>
      </p:sp>
    </p:spTree>
    <p:extLst>
      <p:ext uri="{BB962C8B-B14F-4D97-AF65-F5344CB8AC3E}">
        <p14:creationId xmlns:p14="http://schemas.microsoft.com/office/powerpoint/2010/main" val="3891892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2</a:t>
            </a:fld>
            <a:endParaRPr lang="en-US" dirty="0"/>
          </a:p>
        </p:txBody>
      </p:sp>
    </p:spTree>
    <p:extLst>
      <p:ext uri="{BB962C8B-B14F-4D97-AF65-F5344CB8AC3E}">
        <p14:creationId xmlns:p14="http://schemas.microsoft.com/office/powerpoint/2010/main" val="2204894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20</a:t>
            </a:fld>
            <a:endParaRPr lang="en-US"/>
          </a:p>
        </p:txBody>
      </p:sp>
    </p:spTree>
    <p:extLst>
      <p:ext uri="{BB962C8B-B14F-4D97-AF65-F5344CB8AC3E}">
        <p14:creationId xmlns:p14="http://schemas.microsoft.com/office/powerpoint/2010/main" val="4099531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21</a:t>
            </a:fld>
            <a:endParaRPr lang="en-US"/>
          </a:p>
        </p:txBody>
      </p:sp>
    </p:spTree>
    <p:extLst>
      <p:ext uri="{BB962C8B-B14F-4D97-AF65-F5344CB8AC3E}">
        <p14:creationId xmlns:p14="http://schemas.microsoft.com/office/powerpoint/2010/main" val="226711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22</a:t>
            </a:fld>
            <a:endParaRPr lang="en-US"/>
          </a:p>
        </p:txBody>
      </p:sp>
    </p:spTree>
    <p:extLst>
      <p:ext uri="{BB962C8B-B14F-4D97-AF65-F5344CB8AC3E}">
        <p14:creationId xmlns:p14="http://schemas.microsoft.com/office/powerpoint/2010/main" val="884888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23</a:t>
            </a:fld>
            <a:endParaRPr lang="en-US"/>
          </a:p>
        </p:txBody>
      </p:sp>
    </p:spTree>
    <p:extLst>
      <p:ext uri="{BB962C8B-B14F-4D97-AF65-F5344CB8AC3E}">
        <p14:creationId xmlns:p14="http://schemas.microsoft.com/office/powerpoint/2010/main" val="797874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24</a:t>
            </a:fld>
            <a:endParaRPr lang="en-US"/>
          </a:p>
        </p:txBody>
      </p:sp>
    </p:spTree>
    <p:extLst>
      <p:ext uri="{BB962C8B-B14F-4D97-AF65-F5344CB8AC3E}">
        <p14:creationId xmlns:p14="http://schemas.microsoft.com/office/powerpoint/2010/main" val="3361885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25</a:t>
            </a:fld>
            <a:endParaRPr lang="en-US"/>
          </a:p>
        </p:txBody>
      </p:sp>
    </p:spTree>
    <p:extLst>
      <p:ext uri="{BB962C8B-B14F-4D97-AF65-F5344CB8AC3E}">
        <p14:creationId xmlns:p14="http://schemas.microsoft.com/office/powerpoint/2010/main" val="485955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A total of 87 comment cards were received.  Here are just some of the themes that came from the </a:t>
            </a:r>
          </a:p>
          <a:p>
            <a:endParaRPr lang="en-US" dirty="0"/>
          </a:p>
        </p:txBody>
      </p:sp>
      <p:sp>
        <p:nvSpPr>
          <p:cNvPr id="4" name="Slide Number Placeholder 3"/>
          <p:cNvSpPr>
            <a:spLocks noGrp="1"/>
          </p:cNvSpPr>
          <p:nvPr>
            <p:ph type="sldNum" sz="quarter" idx="5"/>
          </p:nvPr>
        </p:nvSpPr>
        <p:spPr/>
        <p:txBody>
          <a:bodyPr/>
          <a:lstStyle/>
          <a:p>
            <a:fld id="{612E42FF-FCE5-490D-A7AB-78E1A33A6C15}" type="slidenum">
              <a:rPr lang="en-US" smtClean="0"/>
              <a:t>26</a:t>
            </a:fld>
            <a:endParaRPr lang="en-US"/>
          </a:p>
        </p:txBody>
      </p:sp>
    </p:spTree>
    <p:extLst>
      <p:ext uri="{BB962C8B-B14F-4D97-AF65-F5344CB8AC3E}">
        <p14:creationId xmlns:p14="http://schemas.microsoft.com/office/powerpoint/2010/main" val="2420609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27</a:t>
            </a:fld>
            <a:endParaRPr lang="en-US"/>
          </a:p>
        </p:txBody>
      </p:sp>
    </p:spTree>
    <p:extLst>
      <p:ext uri="{BB962C8B-B14F-4D97-AF65-F5344CB8AC3E}">
        <p14:creationId xmlns:p14="http://schemas.microsoft.com/office/powerpoint/2010/main" val="859734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28</a:t>
            </a:fld>
            <a:endParaRPr lang="en-US"/>
          </a:p>
        </p:txBody>
      </p:sp>
    </p:spTree>
    <p:extLst>
      <p:ext uri="{BB962C8B-B14F-4D97-AF65-F5344CB8AC3E}">
        <p14:creationId xmlns:p14="http://schemas.microsoft.com/office/powerpoint/2010/main" val="4133913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29</a:t>
            </a:fld>
            <a:endParaRPr lang="en-US"/>
          </a:p>
        </p:txBody>
      </p:sp>
    </p:spTree>
    <p:extLst>
      <p:ext uri="{BB962C8B-B14F-4D97-AF65-F5344CB8AC3E}">
        <p14:creationId xmlns:p14="http://schemas.microsoft.com/office/powerpoint/2010/main" val="655056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3</a:t>
            </a:fld>
            <a:endParaRPr lang="en-US"/>
          </a:p>
        </p:txBody>
      </p:sp>
    </p:spTree>
    <p:extLst>
      <p:ext uri="{BB962C8B-B14F-4D97-AF65-F5344CB8AC3E}">
        <p14:creationId xmlns:p14="http://schemas.microsoft.com/office/powerpoint/2010/main" val="878511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our mobility station we conducted an exercise where community members were asked to provide written comments on stickers and place on a map noting locations where improvements should be made. </a:t>
            </a:r>
          </a:p>
          <a:p>
            <a:r>
              <a:rPr lang="en-US" dirty="0"/>
              <a:t>Each sticker had a travel mode indicated so that staff would know from which perspective the comment was made</a:t>
            </a:r>
          </a:p>
          <a:p>
            <a:r>
              <a:rPr lang="en-US" dirty="0"/>
              <a:t>Participants wrote their comment and then placed the comment at the appropriate location. Staff from our Mobility Planning team was also available for discussion and to fully understand community member’s experiences.</a:t>
            </a:r>
          </a:p>
          <a:p>
            <a:r>
              <a:rPr lang="en-US" dirty="0"/>
              <a:t>Through this exercise, we received 200 comments scattered all over the community as can be seen on this picture</a:t>
            </a:r>
          </a:p>
          <a:p>
            <a:endParaRPr lang="en-US" dirty="0"/>
          </a:p>
        </p:txBody>
      </p:sp>
      <p:sp>
        <p:nvSpPr>
          <p:cNvPr id="4" name="Slide Number Placeholder 3"/>
          <p:cNvSpPr>
            <a:spLocks noGrp="1"/>
          </p:cNvSpPr>
          <p:nvPr>
            <p:ph type="sldNum" sz="quarter" idx="5"/>
          </p:nvPr>
        </p:nvSpPr>
        <p:spPr/>
        <p:txBody>
          <a:bodyPr/>
          <a:lstStyle/>
          <a:p>
            <a:fld id="{612E42FF-FCE5-490D-A7AB-78E1A33A6C15}" type="slidenum">
              <a:rPr lang="en-US" smtClean="0"/>
              <a:t>30</a:t>
            </a:fld>
            <a:endParaRPr lang="en-US"/>
          </a:p>
        </p:txBody>
      </p:sp>
    </p:spTree>
    <p:extLst>
      <p:ext uri="{BB962C8B-B14F-4D97-AF65-F5344CB8AC3E}">
        <p14:creationId xmlns:p14="http://schemas.microsoft.com/office/powerpoint/2010/main" val="294098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The majority of the comments identified specific improvements to slow traffic along certain corridors, improve intersections, install or enhance bicycle facilities, protect canyons in the community, improve bus service and bus stations and provide better crossings. Some of the comments were passed along to other departments for further review (</a:t>
            </a:r>
            <a:r>
              <a:rPr lang="en-US" dirty="0" err="1"/>
              <a:t>ie</a:t>
            </a:r>
            <a:r>
              <a:rPr lang="en-US" dirty="0"/>
              <a:t>. Trails comments were provided to parks planning staff, comments regarding bus service were forwarded to MTS) but our mobility planning team will look into all comments.</a:t>
            </a:r>
          </a:p>
          <a:p>
            <a:endParaRPr lang="en-US" dirty="0"/>
          </a:p>
        </p:txBody>
      </p:sp>
      <p:sp>
        <p:nvSpPr>
          <p:cNvPr id="4" name="Slide Number Placeholder 3"/>
          <p:cNvSpPr>
            <a:spLocks noGrp="1"/>
          </p:cNvSpPr>
          <p:nvPr>
            <p:ph type="sldNum" sz="quarter" idx="5"/>
          </p:nvPr>
        </p:nvSpPr>
        <p:spPr/>
        <p:txBody>
          <a:bodyPr/>
          <a:lstStyle/>
          <a:p>
            <a:fld id="{612E42FF-FCE5-490D-A7AB-78E1A33A6C15}" type="slidenum">
              <a:rPr lang="en-US" smtClean="0"/>
              <a:t>31</a:t>
            </a:fld>
            <a:endParaRPr lang="en-US"/>
          </a:p>
        </p:txBody>
      </p:sp>
    </p:spTree>
    <p:extLst>
      <p:ext uri="{BB962C8B-B14F-4D97-AF65-F5344CB8AC3E}">
        <p14:creationId xmlns:p14="http://schemas.microsoft.com/office/powerpoint/2010/main" val="2334715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2E42FF-FCE5-490D-A7AB-78E1A33A6C15}" type="slidenum">
              <a:rPr lang="en-US" smtClean="0"/>
              <a:t>32</a:t>
            </a:fld>
            <a:endParaRPr lang="en-US"/>
          </a:p>
        </p:txBody>
      </p:sp>
    </p:spTree>
    <p:extLst>
      <p:ext uri="{BB962C8B-B14F-4D97-AF65-F5344CB8AC3E}">
        <p14:creationId xmlns:p14="http://schemas.microsoft.com/office/powerpoint/2010/main" val="4217458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2E42FF-FCE5-490D-A7AB-78E1A33A6C15}" type="slidenum">
              <a:rPr lang="en-US" smtClean="0"/>
              <a:t>33</a:t>
            </a:fld>
            <a:endParaRPr lang="en-US"/>
          </a:p>
        </p:txBody>
      </p:sp>
    </p:spTree>
    <p:extLst>
      <p:ext uri="{BB962C8B-B14F-4D97-AF65-F5344CB8AC3E}">
        <p14:creationId xmlns:p14="http://schemas.microsoft.com/office/powerpoint/2010/main" val="91835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34</a:t>
            </a:fld>
            <a:endParaRPr lang="en-US" dirty="0"/>
          </a:p>
        </p:txBody>
      </p:sp>
    </p:spTree>
    <p:extLst>
      <p:ext uri="{BB962C8B-B14F-4D97-AF65-F5344CB8AC3E}">
        <p14:creationId xmlns:p14="http://schemas.microsoft.com/office/powerpoint/2010/main" val="1017023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36E4-C7FD-4DC2-B3A0-D1A3540DF558}" type="slidenum">
              <a:rPr lang="en-US" smtClean="0"/>
              <a:t>35</a:t>
            </a:fld>
            <a:endParaRPr lang="en-US" dirty="0"/>
          </a:p>
        </p:txBody>
      </p:sp>
    </p:spTree>
    <p:extLst>
      <p:ext uri="{BB962C8B-B14F-4D97-AF65-F5344CB8AC3E}">
        <p14:creationId xmlns:p14="http://schemas.microsoft.com/office/powerpoint/2010/main" val="3384093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36</a:t>
            </a:fld>
            <a:endParaRPr lang="en-US"/>
          </a:p>
        </p:txBody>
      </p:sp>
    </p:spTree>
    <p:extLst>
      <p:ext uri="{BB962C8B-B14F-4D97-AF65-F5344CB8AC3E}">
        <p14:creationId xmlns:p14="http://schemas.microsoft.com/office/powerpoint/2010/main" val="4026402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37</a:t>
            </a:fld>
            <a:endParaRPr lang="en-US"/>
          </a:p>
        </p:txBody>
      </p:sp>
    </p:spTree>
    <p:extLst>
      <p:ext uri="{BB962C8B-B14F-4D97-AF65-F5344CB8AC3E}">
        <p14:creationId xmlns:p14="http://schemas.microsoft.com/office/powerpoint/2010/main" val="3884667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2E42FF-FCE5-490D-A7AB-78E1A33A6C15}" type="slidenum">
              <a:rPr lang="en-US" smtClean="0"/>
              <a:t>38</a:t>
            </a:fld>
            <a:endParaRPr lang="en-US"/>
          </a:p>
        </p:txBody>
      </p:sp>
    </p:spTree>
    <p:extLst>
      <p:ext uri="{BB962C8B-B14F-4D97-AF65-F5344CB8AC3E}">
        <p14:creationId xmlns:p14="http://schemas.microsoft.com/office/powerpoint/2010/main" val="4071110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through some background on the community, I want to note that the maps you see in the presentation today come from the Existing Conditions Community Atlas posted to our website.</a:t>
            </a:r>
          </a:p>
        </p:txBody>
      </p:sp>
      <p:sp>
        <p:nvSpPr>
          <p:cNvPr id="4" name="Slide Number Placeholder 3"/>
          <p:cNvSpPr>
            <a:spLocks noGrp="1"/>
          </p:cNvSpPr>
          <p:nvPr>
            <p:ph type="sldNum" sz="quarter" idx="5"/>
          </p:nvPr>
        </p:nvSpPr>
        <p:spPr/>
        <p:txBody>
          <a:bodyPr/>
          <a:lstStyle/>
          <a:p>
            <a:fld id="{612E42FF-FCE5-490D-A7AB-78E1A33A6C15}" type="slidenum">
              <a:rPr lang="en-US" smtClean="0"/>
              <a:t>4</a:t>
            </a:fld>
            <a:endParaRPr lang="en-US"/>
          </a:p>
        </p:txBody>
      </p:sp>
    </p:spTree>
    <p:extLst>
      <p:ext uri="{BB962C8B-B14F-4D97-AF65-F5344CB8AC3E}">
        <p14:creationId xmlns:p14="http://schemas.microsoft.com/office/powerpoint/2010/main" val="4033028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2E42FF-FCE5-490D-A7AB-78E1A33A6C15}" type="slidenum">
              <a:rPr lang="en-US" smtClean="0"/>
              <a:t>5</a:t>
            </a:fld>
            <a:endParaRPr lang="en-US"/>
          </a:p>
        </p:txBody>
      </p:sp>
    </p:spTree>
    <p:extLst>
      <p:ext uri="{BB962C8B-B14F-4D97-AF65-F5344CB8AC3E}">
        <p14:creationId xmlns:p14="http://schemas.microsoft.com/office/powerpoint/2010/main" val="1622943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6</a:t>
            </a:fld>
            <a:endParaRPr lang="en-US"/>
          </a:p>
        </p:txBody>
      </p:sp>
    </p:spTree>
    <p:extLst>
      <p:ext uri="{BB962C8B-B14F-4D97-AF65-F5344CB8AC3E}">
        <p14:creationId xmlns:p14="http://schemas.microsoft.com/office/powerpoint/2010/main" val="201179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7</a:t>
            </a:fld>
            <a:endParaRPr lang="en-US"/>
          </a:p>
        </p:txBody>
      </p:sp>
    </p:spTree>
    <p:extLst>
      <p:ext uri="{BB962C8B-B14F-4D97-AF65-F5344CB8AC3E}">
        <p14:creationId xmlns:p14="http://schemas.microsoft.com/office/powerpoint/2010/main" val="217669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8</a:t>
            </a:fld>
            <a:endParaRPr lang="en-US"/>
          </a:p>
        </p:txBody>
      </p:sp>
    </p:spTree>
    <p:extLst>
      <p:ext uri="{BB962C8B-B14F-4D97-AF65-F5344CB8AC3E}">
        <p14:creationId xmlns:p14="http://schemas.microsoft.com/office/powerpoint/2010/main" val="104064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E42FF-FCE5-490D-A7AB-78E1A33A6C15}" type="slidenum">
              <a:rPr lang="en-US" smtClean="0"/>
              <a:t>9</a:t>
            </a:fld>
            <a:endParaRPr lang="en-US"/>
          </a:p>
        </p:txBody>
      </p:sp>
    </p:spTree>
    <p:extLst>
      <p:ext uri="{BB962C8B-B14F-4D97-AF65-F5344CB8AC3E}">
        <p14:creationId xmlns:p14="http://schemas.microsoft.com/office/powerpoint/2010/main" val="1845526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38D78E2-82AE-41A0-B860-D5D459D103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859379"/>
          </a:xfrm>
          <a:prstGeom prst="rect">
            <a:avLst/>
          </a:prstGeom>
        </p:spPr>
      </p:pic>
      <p:pic>
        <p:nvPicPr>
          <p:cNvPr id="14" name="Picture 13">
            <a:extLst>
              <a:ext uri="{FF2B5EF4-FFF2-40B4-BE49-F238E27FC236}">
                <a16:creationId xmlns:a16="http://schemas.microsoft.com/office/drawing/2014/main" id="{BFD4F7A3-DED8-4605-8F8A-93F7A6BDFF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4495" y="5748164"/>
            <a:ext cx="1768613" cy="1249711"/>
          </a:xfrm>
          <a:prstGeom prst="rect">
            <a:avLst/>
          </a:prstGeom>
        </p:spPr>
      </p:pic>
      <p:pic>
        <p:nvPicPr>
          <p:cNvPr id="15" name="Picture 14">
            <a:extLst>
              <a:ext uri="{FF2B5EF4-FFF2-40B4-BE49-F238E27FC236}">
                <a16:creationId xmlns:a16="http://schemas.microsoft.com/office/drawing/2014/main" id="{F6CE2C1A-9F20-4530-B73B-385542F16D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892" y="6068819"/>
            <a:ext cx="2601340" cy="608184"/>
          </a:xfrm>
          <a:prstGeom prst="rect">
            <a:avLst/>
          </a:prstGeom>
        </p:spPr>
      </p:pic>
      <p:cxnSp>
        <p:nvCxnSpPr>
          <p:cNvPr id="16" name="Straight Connector 15">
            <a:extLst>
              <a:ext uri="{FF2B5EF4-FFF2-40B4-BE49-F238E27FC236}">
                <a16:creationId xmlns:a16="http://schemas.microsoft.com/office/drawing/2014/main" id="{F70ABDDC-C788-46CA-AEAE-3D016603EA60}"/>
              </a:ext>
            </a:extLst>
          </p:cNvPr>
          <p:cNvCxnSpPr>
            <a:cxnSpLocks/>
          </p:cNvCxnSpPr>
          <p:nvPr userDrawn="1"/>
        </p:nvCxnSpPr>
        <p:spPr>
          <a:xfrm>
            <a:off x="0" y="5859379"/>
            <a:ext cx="12192000"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69249CF-A540-4853-8644-FE62096F3B2C}"/>
              </a:ext>
            </a:extLst>
          </p:cNvPr>
          <p:cNvSpPr/>
          <p:nvPr userDrawn="1"/>
        </p:nvSpPr>
        <p:spPr>
          <a:xfrm>
            <a:off x="0" y="1782057"/>
            <a:ext cx="12192000" cy="27001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iamond 19">
            <a:extLst>
              <a:ext uri="{FF2B5EF4-FFF2-40B4-BE49-F238E27FC236}">
                <a16:creationId xmlns:a16="http://schemas.microsoft.com/office/drawing/2014/main" id="{72F47251-CFEE-4E6D-ADA5-A2C822B29546}"/>
              </a:ext>
            </a:extLst>
          </p:cNvPr>
          <p:cNvSpPr/>
          <p:nvPr userDrawn="1"/>
        </p:nvSpPr>
        <p:spPr>
          <a:xfrm>
            <a:off x="0" y="404876"/>
            <a:ext cx="2778363" cy="5454503"/>
          </a:xfrm>
          <a:custGeom>
            <a:avLst/>
            <a:gdLst>
              <a:gd name="connsiteX0" fmla="*/ 0 w 5556726"/>
              <a:gd name="connsiteY0" fmla="*/ 2727252 h 5454503"/>
              <a:gd name="connsiteX1" fmla="*/ 2778363 w 5556726"/>
              <a:gd name="connsiteY1" fmla="*/ 0 h 5454503"/>
              <a:gd name="connsiteX2" fmla="*/ 5556726 w 5556726"/>
              <a:gd name="connsiteY2" fmla="*/ 2727252 h 5454503"/>
              <a:gd name="connsiteX3" fmla="*/ 2778363 w 5556726"/>
              <a:gd name="connsiteY3" fmla="*/ 5454503 h 5454503"/>
              <a:gd name="connsiteX4" fmla="*/ 0 w 5556726"/>
              <a:gd name="connsiteY4" fmla="*/ 2727252 h 5454503"/>
              <a:gd name="connsiteX0" fmla="*/ 0 w 2778363"/>
              <a:gd name="connsiteY0" fmla="*/ 5454503 h 5454503"/>
              <a:gd name="connsiteX1" fmla="*/ 0 w 2778363"/>
              <a:gd name="connsiteY1" fmla="*/ 0 h 5454503"/>
              <a:gd name="connsiteX2" fmla="*/ 2778363 w 2778363"/>
              <a:gd name="connsiteY2" fmla="*/ 2727252 h 5454503"/>
              <a:gd name="connsiteX3" fmla="*/ 0 w 2778363"/>
              <a:gd name="connsiteY3" fmla="*/ 5454503 h 5454503"/>
            </a:gdLst>
            <a:ahLst/>
            <a:cxnLst>
              <a:cxn ang="0">
                <a:pos x="connsiteX0" y="connsiteY0"/>
              </a:cxn>
              <a:cxn ang="0">
                <a:pos x="connsiteX1" y="connsiteY1"/>
              </a:cxn>
              <a:cxn ang="0">
                <a:pos x="connsiteX2" y="connsiteY2"/>
              </a:cxn>
              <a:cxn ang="0">
                <a:pos x="connsiteX3" y="connsiteY3"/>
              </a:cxn>
            </a:cxnLst>
            <a:rect l="l" t="t" r="r" b="b"/>
            <a:pathLst>
              <a:path w="2778363" h="5454503">
                <a:moveTo>
                  <a:pt x="0" y="5454503"/>
                </a:moveTo>
                <a:lnTo>
                  <a:pt x="0" y="0"/>
                </a:lnTo>
                <a:lnTo>
                  <a:pt x="2778363" y="2727252"/>
                </a:lnTo>
                <a:lnTo>
                  <a:pt x="0" y="5454503"/>
                </a:lnTo>
                <a:close/>
              </a:path>
            </a:pathLst>
          </a:custGeom>
          <a:solidFill>
            <a:srgbClr val="FEB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B741DB56-2958-4A86-B370-E2CC933722B3}"/>
              </a:ext>
            </a:extLst>
          </p:cNvPr>
          <p:cNvSpPr>
            <a:spLocks noGrp="1"/>
          </p:cNvSpPr>
          <p:nvPr>
            <p:ph type="title" hasCustomPrompt="1"/>
          </p:nvPr>
        </p:nvSpPr>
        <p:spPr>
          <a:xfrm>
            <a:off x="2778363" y="3184631"/>
            <a:ext cx="6324600" cy="576017"/>
          </a:xfrm>
        </p:spPr>
        <p:txBody>
          <a:bodyPr anchor="b">
            <a:normAutofit/>
          </a:bodyPr>
          <a:lstStyle>
            <a:lvl1pPr>
              <a:defRPr sz="3200">
                <a:solidFill>
                  <a:srgbClr val="58585A"/>
                </a:solidFill>
                <a:latin typeface="+mn-lt"/>
              </a:defRPr>
            </a:lvl1pPr>
          </a:lstStyle>
          <a:p>
            <a:r>
              <a:rPr lang="en-US" dirty="0"/>
              <a:t>PLANNING DEPARTMENT</a:t>
            </a:r>
          </a:p>
        </p:txBody>
      </p:sp>
      <p:sp>
        <p:nvSpPr>
          <p:cNvPr id="21" name="Text Placeholder 2">
            <a:extLst>
              <a:ext uri="{FF2B5EF4-FFF2-40B4-BE49-F238E27FC236}">
                <a16:creationId xmlns:a16="http://schemas.microsoft.com/office/drawing/2014/main" id="{6DCA3231-A8E1-4998-A188-784694D08D14}"/>
              </a:ext>
            </a:extLst>
          </p:cNvPr>
          <p:cNvSpPr>
            <a:spLocks noGrp="1"/>
          </p:cNvSpPr>
          <p:nvPr>
            <p:ph type="body" idx="1" hasCustomPrompt="1"/>
          </p:nvPr>
        </p:nvSpPr>
        <p:spPr>
          <a:xfrm>
            <a:off x="2778363" y="1904897"/>
            <a:ext cx="8531321" cy="1200149"/>
          </a:xfrm>
        </p:spPr>
        <p:txBody>
          <a:bodyPr anchor="b">
            <a:noAutofit/>
          </a:bodyPr>
          <a:lstStyle>
            <a:lvl1pPr marL="0" indent="0">
              <a:buNone/>
              <a:defRPr sz="4400" b="1">
                <a:solidFill>
                  <a:srgbClr val="00857C"/>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1684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F1B53A-0722-4778-807D-951F374103FC}"/>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Single Corner Rounded 7">
            <a:extLst>
              <a:ext uri="{FF2B5EF4-FFF2-40B4-BE49-F238E27FC236}">
                <a16:creationId xmlns:a16="http://schemas.microsoft.com/office/drawing/2014/main" id="{3A2424BB-572C-43C6-BC77-24720ED0A399}"/>
              </a:ext>
            </a:extLst>
          </p:cNvPr>
          <p:cNvSpPr/>
          <p:nvPr userDrawn="1"/>
        </p:nvSpPr>
        <p:spPr>
          <a:xfrm rot="10800000" flipH="1">
            <a:off x="0" y="-6"/>
            <a:ext cx="12192000" cy="6206885"/>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80690CA-FDC7-4E17-8CC9-168101FE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cxnSp>
        <p:nvCxnSpPr>
          <p:cNvPr id="10" name="Straight Connector 9">
            <a:extLst>
              <a:ext uri="{FF2B5EF4-FFF2-40B4-BE49-F238E27FC236}">
                <a16:creationId xmlns:a16="http://schemas.microsoft.com/office/drawing/2014/main" id="{49B2C1FA-DC9D-4A91-8561-D93C173963F7}"/>
              </a:ext>
            </a:extLst>
          </p:cNvPr>
          <p:cNvCxnSpPr>
            <a:cxnSpLocks/>
          </p:cNvCxnSpPr>
          <p:nvPr userDrawn="1"/>
        </p:nvCxnSpPr>
        <p:spPr>
          <a:xfrm>
            <a:off x="2116654" y="651120"/>
            <a:ext cx="100753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0C8B6D4-17E1-4717-B0DC-D4EE57F75F81}"/>
              </a:ext>
            </a:extLst>
          </p:cNvPr>
          <p:cNvSpPr txBox="1"/>
          <p:nvPr userDrawn="1"/>
        </p:nvSpPr>
        <p:spPr>
          <a:xfrm>
            <a:off x="10090785" y="6482026"/>
            <a:ext cx="1680210" cy="276999"/>
          </a:xfrm>
          <a:prstGeom prst="rect">
            <a:avLst/>
          </a:prstGeom>
          <a:noFill/>
        </p:spPr>
        <p:txBody>
          <a:bodyPr wrap="square" rtlCol="0">
            <a:spAutoFit/>
          </a:bodyPr>
          <a:lstStyle/>
          <a:p>
            <a:pPr algn="r"/>
            <a:r>
              <a:rPr lang="en-US" sz="1200" dirty="0">
                <a:solidFill>
                  <a:schemeClr val="bg1"/>
                </a:solidFill>
              </a:rPr>
              <a:t>sandiego.gov</a:t>
            </a:r>
          </a:p>
        </p:txBody>
      </p:sp>
      <p:sp>
        <p:nvSpPr>
          <p:cNvPr id="4" name="Date Placeholder 3">
            <a:extLst>
              <a:ext uri="{FF2B5EF4-FFF2-40B4-BE49-F238E27FC236}">
                <a16:creationId xmlns:a16="http://schemas.microsoft.com/office/drawing/2014/main" id="{AD681810-AC81-4E65-A255-97AA8E7BBD59}"/>
              </a:ext>
            </a:extLst>
          </p:cNvPr>
          <p:cNvSpPr>
            <a:spLocks noGrp="1"/>
          </p:cNvSpPr>
          <p:nvPr>
            <p:ph type="dt" sz="half" idx="10"/>
          </p:nvPr>
        </p:nvSpPr>
        <p:spPr/>
        <p:txBody>
          <a:bodyPr/>
          <a:lstStyle/>
          <a:p>
            <a:fld id="{54FD6636-1F4C-46CF-9321-E7E0E9B361BF}" type="datetime1">
              <a:rPr lang="en-US" smtClean="0"/>
              <a:t>2/27/2019</a:t>
            </a:fld>
            <a:endParaRPr lang="en-US"/>
          </a:p>
        </p:txBody>
      </p:sp>
      <p:sp>
        <p:nvSpPr>
          <p:cNvPr id="5" name="Footer Placeholder 4">
            <a:extLst>
              <a:ext uri="{FF2B5EF4-FFF2-40B4-BE49-F238E27FC236}">
                <a16:creationId xmlns:a16="http://schemas.microsoft.com/office/drawing/2014/main" id="{27EA1E00-B556-4E7B-841A-7A1041393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2E616-5F5C-496C-B455-09E76E3E53D1}"/>
              </a:ext>
            </a:extLst>
          </p:cNvPr>
          <p:cNvSpPr>
            <a:spLocks noGrp="1"/>
          </p:cNvSpPr>
          <p:nvPr>
            <p:ph type="sldNum" sz="quarter" idx="12"/>
          </p:nvPr>
        </p:nvSpPr>
        <p:spPr/>
        <p:txBody>
          <a:bodyPr/>
          <a:lstStyle/>
          <a:p>
            <a:fld id="{E02FFB3F-564D-4267-B246-2009EBBDCC89}" type="slidenum">
              <a:rPr lang="en-US" smtClean="0"/>
              <a:t>‹#›</a:t>
            </a:fld>
            <a:endParaRPr lang="en-US"/>
          </a:p>
        </p:txBody>
      </p:sp>
      <p:sp>
        <p:nvSpPr>
          <p:cNvPr id="12" name="Vertical Text Placeholder 2">
            <a:extLst>
              <a:ext uri="{FF2B5EF4-FFF2-40B4-BE49-F238E27FC236}">
                <a16:creationId xmlns:a16="http://schemas.microsoft.com/office/drawing/2014/main" id="{BC11B336-6DFB-47E4-98CA-75D196A0BB05}"/>
              </a:ext>
            </a:extLst>
          </p:cNvPr>
          <p:cNvSpPr>
            <a:spLocks noGrp="1"/>
          </p:cNvSpPr>
          <p:nvPr>
            <p:ph type="body" orient="vert" idx="1"/>
          </p:nvPr>
        </p:nvSpPr>
        <p:spPr>
          <a:xfrm>
            <a:off x="703847" y="1287261"/>
            <a:ext cx="10784305" cy="4728528"/>
          </a:xfrm>
        </p:spPr>
        <p:txBody>
          <a:bodyPr vert="eaVert"/>
          <a:lstStyle>
            <a:lvl1pPr>
              <a:defRPr>
                <a:solidFill>
                  <a:srgbClr val="58585A"/>
                </a:solidFill>
              </a:defRPr>
            </a:lvl1pPr>
            <a:lvl2pPr>
              <a:defRPr>
                <a:solidFill>
                  <a:srgbClr val="58585A"/>
                </a:solidFill>
              </a:defRPr>
            </a:lvl2pPr>
            <a:lvl3pPr>
              <a:defRPr>
                <a:solidFill>
                  <a:srgbClr val="58585A"/>
                </a:solidFill>
              </a:defRPr>
            </a:lvl3pPr>
            <a:lvl4pPr>
              <a:defRPr>
                <a:solidFill>
                  <a:srgbClr val="58585A"/>
                </a:solidFill>
              </a:defRPr>
            </a:lvl4pPr>
            <a:lvl5pPr>
              <a:defRPr>
                <a:solidFill>
                  <a:srgbClr val="58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21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EF34DC-45DB-45D6-8B50-417A28D9B84F}"/>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Single Corner Rounded 7">
            <a:extLst>
              <a:ext uri="{FF2B5EF4-FFF2-40B4-BE49-F238E27FC236}">
                <a16:creationId xmlns:a16="http://schemas.microsoft.com/office/drawing/2014/main" id="{0D5B1F75-07ED-42E4-A129-FEC7D374DE99}"/>
              </a:ext>
            </a:extLst>
          </p:cNvPr>
          <p:cNvSpPr/>
          <p:nvPr userDrawn="1"/>
        </p:nvSpPr>
        <p:spPr>
          <a:xfrm rot="10800000" flipH="1">
            <a:off x="0" y="-6"/>
            <a:ext cx="12192000" cy="6206885"/>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0C36C7E-110E-400C-9C9B-85A4AEC02D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cxnSp>
        <p:nvCxnSpPr>
          <p:cNvPr id="10" name="Straight Connector 9">
            <a:extLst>
              <a:ext uri="{FF2B5EF4-FFF2-40B4-BE49-F238E27FC236}">
                <a16:creationId xmlns:a16="http://schemas.microsoft.com/office/drawing/2014/main" id="{0494DA75-CF81-4AA3-822B-58FD204B230F}"/>
              </a:ext>
            </a:extLst>
          </p:cNvPr>
          <p:cNvCxnSpPr>
            <a:cxnSpLocks/>
          </p:cNvCxnSpPr>
          <p:nvPr userDrawn="1"/>
        </p:nvCxnSpPr>
        <p:spPr>
          <a:xfrm>
            <a:off x="2116654" y="651120"/>
            <a:ext cx="100753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08C1BBE-0484-4870-8BA1-FF8F4973DA6D}"/>
              </a:ext>
            </a:extLst>
          </p:cNvPr>
          <p:cNvSpPr txBox="1"/>
          <p:nvPr userDrawn="1"/>
        </p:nvSpPr>
        <p:spPr>
          <a:xfrm>
            <a:off x="10090785" y="6482026"/>
            <a:ext cx="1680210" cy="276999"/>
          </a:xfrm>
          <a:prstGeom prst="rect">
            <a:avLst/>
          </a:prstGeom>
          <a:noFill/>
        </p:spPr>
        <p:txBody>
          <a:bodyPr wrap="square" rtlCol="0">
            <a:spAutoFit/>
          </a:bodyPr>
          <a:lstStyle/>
          <a:p>
            <a:pPr algn="r"/>
            <a:r>
              <a:rPr lang="en-US" sz="1200" dirty="0">
                <a:solidFill>
                  <a:schemeClr val="bg1"/>
                </a:solidFill>
              </a:rPr>
              <a:t>sandiego.gov</a:t>
            </a:r>
          </a:p>
        </p:txBody>
      </p:sp>
      <p:sp>
        <p:nvSpPr>
          <p:cNvPr id="4" name="Date Placeholder 3">
            <a:extLst>
              <a:ext uri="{FF2B5EF4-FFF2-40B4-BE49-F238E27FC236}">
                <a16:creationId xmlns:a16="http://schemas.microsoft.com/office/drawing/2014/main" id="{C8717DE8-9A09-4BFF-8827-475BE04ED8F3}"/>
              </a:ext>
            </a:extLst>
          </p:cNvPr>
          <p:cNvSpPr>
            <a:spLocks noGrp="1"/>
          </p:cNvSpPr>
          <p:nvPr>
            <p:ph type="dt" sz="half" idx="10"/>
          </p:nvPr>
        </p:nvSpPr>
        <p:spPr/>
        <p:txBody>
          <a:bodyPr/>
          <a:lstStyle/>
          <a:p>
            <a:fld id="{BA2F5A1F-6F1E-4F3D-9176-1D2F2D08B00D}" type="datetime1">
              <a:rPr lang="en-US" smtClean="0"/>
              <a:t>2/27/2019</a:t>
            </a:fld>
            <a:endParaRPr lang="en-US"/>
          </a:p>
        </p:txBody>
      </p:sp>
      <p:sp>
        <p:nvSpPr>
          <p:cNvPr id="5" name="Footer Placeholder 4">
            <a:extLst>
              <a:ext uri="{FF2B5EF4-FFF2-40B4-BE49-F238E27FC236}">
                <a16:creationId xmlns:a16="http://schemas.microsoft.com/office/drawing/2014/main" id="{154F06F6-68FC-4659-9771-5B2824322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FFF54-A71C-4AA8-A291-C1B13B5C7825}"/>
              </a:ext>
            </a:extLst>
          </p:cNvPr>
          <p:cNvSpPr>
            <a:spLocks noGrp="1"/>
          </p:cNvSpPr>
          <p:nvPr>
            <p:ph type="sldNum" sz="quarter" idx="12"/>
          </p:nvPr>
        </p:nvSpPr>
        <p:spPr/>
        <p:txBody>
          <a:bodyPr/>
          <a:lstStyle/>
          <a:p>
            <a:fld id="{E02FFB3F-564D-4267-B246-2009EBBDCC89}" type="slidenum">
              <a:rPr lang="en-US" smtClean="0"/>
              <a:t>‹#›</a:t>
            </a:fld>
            <a:endParaRPr lang="en-US"/>
          </a:p>
        </p:txBody>
      </p:sp>
      <p:sp>
        <p:nvSpPr>
          <p:cNvPr id="12" name="Vertical Title 1">
            <a:extLst>
              <a:ext uri="{FF2B5EF4-FFF2-40B4-BE49-F238E27FC236}">
                <a16:creationId xmlns:a16="http://schemas.microsoft.com/office/drawing/2014/main" id="{9ADBF365-D2DA-4613-93E9-84DFA4974B84}"/>
              </a:ext>
            </a:extLst>
          </p:cNvPr>
          <p:cNvSpPr>
            <a:spLocks noGrp="1"/>
          </p:cNvSpPr>
          <p:nvPr>
            <p:ph type="title" orient="vert"/>
          </p:nvPr>
        </p:nvSpPr>
        <p:spPr>
          <a:xfrm>
            <a:off x="9331642" y="1179095"/>
            <a:ext cx="2168843" cy="4932940"/>
          </a:xfrm>
        </p:spPr>
        <p:txBody>
          <a:bodyPr vert="eaVert"/>
          <a:lstStyle>
            <a:lvl1pPr>
              <a:defRPr>
                <a:solidFill>
                  <a:srgbClr val="FBB457"/>
                </a:solidFill>
                <a:latin typeface="+mn-lt"/>
              </a:defRPr>
            </a:lvl1pPr>
          </a:lstStyle>
          <a:p>
            <a:r>
              <a:rPr lang="en-US" dirty="0"/>
              <a:t>Click to edit Master title style</a:t>
            </a:r>
          </a:p>
        </p:txBody>
      </p:sp>
      <p:sp>
        <p:nvSpPr>
          <p:cNvPr id="13" name="Vertical Text Placeholder 2">
            <a:extLst>
              <a:ext uri="{FF2B5EF4-FFF2-40B4-BE49-F238E27FC236}">
                <a16:creationId xmlns:a16="http://schemas.microsoft.com/office/drawing/2014/main" id="{87184443-3E3D-4F40-827A-B8013C5908C5}"/>
              </a:ext>
            </a:extLst>
          </p:cNvPr>
          <p:cNvSpPr>
            <a:spLocks noGrp="1"/>
          </p:cNvSpPr>
          <p:nvPr>
            <p:ph type="body" orient="vert" idx="1"/>
          </p:nvPr>
        </p:nvSpPr>
        <p:spPr>
          <a:xfrm>
            <a:off x="691515" y="1179095"/>
            <a:ext cx="8488580" cy="4932939"/>
          </a:xfrm>
        </p:spPr>
        <p:txBody>
          <a:bodyPr vert="eaVert"/>
          <a:lstStyle>
            <a:lvl1pPr>
              <a:defRPr>
                <a:solidFill>
                  <a:srgbClr val="58585A"/>
                </a:solidFill>
              </a:defRPr>
            </a:lvl1pPr>
            <a:lvl2pPr>
              <a:defRPr>
                <a:solidFill>
                  <a:srgbClr val="58585A"/>
                </a:solidFill>
              </a:defRPr>
            </a:lvl2pPr>
            <a:lvl3pPr>
              <a:defRPr>
                <a:solidFill>
                  <a:srgbClr val="58585A"/>
                </a:solidFill>
              </a:defRPr>
            </a:lvl3pPr>
            <a:lvl4pPr>
              <a:defRPr>
                <a:solidFill>
                  <a:srgbClr val="58585A"/>
                </a:solidFill>
              </a:defRPr>
            </a:lvl4pPr>
            <a:lvl5pPr>
              <a:defRPr>
                <a:solidFill>
                  <a:srgbClr val="58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021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6F5F96-EBD9-43CE-B012-B9EA91DEFF12}"/>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Single Corner Rounded 7">
            <a:extLst>
              <a:ext uri="{FF2B5EF4-FFF2-40B4-BE49-F238E27FC236}">
                <a16:creationId xmlns:a16="http://schemas.microsoft.com/office/drawing/2014/main" id="{4246B249-77AC-426C-9263-A274B69039F6}"/>
              </a:ext>
            </a:extLst>
          </p:cNvPr>
          <p:cNvSpPr/>
          <p:nvPr userDrawn="1"/>
        </p:nvSpPr>
        <p:spPr>
          <a:xfrm rot="10800000" flipH="1">
            <a:off x="0" y="-5"/>
            <a:ext cx="12192000" cy="6356356"/>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Date Placeholder 3">
            <a:extLst>
              <a:ext uri="{FF2B5EF4-FFF2-40B4-BE49-F238E27FC236}">
                <a16:creationId xmlns:a16="http://schemas.microsoft.com/office/drawing/2014/main" id="{32EB647A-A97F-48A9-9DC1-29CF60CBFDF9}"/>
              </a:ext>
            </a:extLst>
          </p:cNvPr>
          <p:cNvSpPr>
            <a:spLocks noGrp="1"/>
          </p:cNvSpPr>
          <p:nvPr>
            <p:ph type="dt" sz="half" idx="10"/>
          </p:nvPr>
        </p:nvSpPr>
        <p:spPr/>
        <p:txBody>
          <a:bodyPr/>
          <a:lstStyle/>
          <a:p>
            <a:fld id="{F7A0D8BF-7D3F-4E2F-925B-2A5AAF7D255A}" type="datetime1">
              <a:rPr lang="en-US" smtClean="0"/>
              <a:t>2/27/2019</a:t>
            </a:fld>
            <a:endParaRPr lang="en-US"/>
          </a:p>
        </p:txBody>
      </p:sp>
      <p:sp>
        <p:nvSpPr>
          <p:cNvPr id="5" name="Footer Placeholder 4">
            <a:extLst>
              <a:ext uri="{FF2B5EF4-FFF2-40B4-BE49-F238E27FC236}">
                <a16:creationId xmlns:a16="http://schemas.microsoft.com/office/drawing/2014/main" id="{D3D33B07-8DA5-4235-B56E-EA333692E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B0D4D-9C18-4AC8-A18D-86904374D39F}"/>
              </a:ext>
            </a:extLst>
          </p:cNvPr>
          <p:cNvSpPr>
            <a:spLocks noGrp="1"/>
          </p:cNvSpPr>
          <p:nvPr>
            <p:ph type="sldNum" sz="quarter" idx="12"/>
          </p:nvPr>
        </p:nvSpPr>
        <p:spPr/>
        <p:txBody>
          <a:bodyPr/>
          <a:lstStyle/>
          <a:p>
            <a:fld id="{692C4F51-1A78-4FCE-9955-67062FDF9DF7}" type="slidenum">
              <a:rPr lang="en-US" smtClean="0"/>
              <a:t>‹#›</a:t>
            </a:fld>
            <a:endParaRPr lang="en-US"/>
          </a:p>
        </p:txBody>
      </p:sp>
      <p:sp>
        <p:nvSpPr>
          <p:cNvPr id="9" name="Text Placeholder 2">
            <a:extLst>
              <a:ext uri="{FF2B5EF4-FFF2-40B4-BE49-F238E27FC236}">
                <a16:creationId xmlns:a16="http://schemas.microsoft.com/office/drawing/2014/main" id="{03B2BAFC-A617-4042-831E-0D1CB8B5E473}"/>
              </a:ext>
            </a:extLst>
          </p:cNvPr>
          <p:cNvSpPr>
            <a:spLocks noGrp="1"/>
          </p:cNvSpPr>
          <p:nvPr>
            <p:ph type="body" idx="1"/>
          </p:nvPr>
        </p:nvSpPr>
        <p:spPr>
          <a:xfrm>
            <a:off x="1022683" y="1560803"/>
            <a:ext cx="10479505" cy="4293889"/>
          </a:xfrm>
        </p:spPr>
        <p:txBody>
          <a:bodyPr>
            <a:normAutofit/>
          </a:bodyPr>
          <a:lstStyle>
            <a:lvl1pPr marL="0" indent="0">
              <a:buNone/>
              <a:defRPr sz="4000" b="0">
                <a:solidFill>
                  <a:schemeClr val="bg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dirty="0"/>
              <a:t>Click to edit Master text styles</a:t>
            </a:r>
          </a:p>
        </p:txBody>
      </p:sp>
      <p:cxnSp>
        <p:nvCxnSpPr>
          <p:cNvPr id="10" name="Straight Connector 9">
            <a:extLst>
              <a:ext uri="{FF2B5EF4-FFF2-40B4-BE49-F238E27FC236}">
                <a16:creationId xmlns:a16="http://schemas.microsoft.com/office/drawing/2014/main" id="{DF0E67E0-E79F-49E6-B216-E72DD813A3A6}"/>
              </a:ext>
            </a:extLst>
          </p:cNvPr>
          <p:cNvCxnSpPr>
            <a:cxnSpLocks/>
          </p:cNvCxnSpPr>
          <p:nvPr userDrawn="1"/>
        </p:nvCxnSpPr>
        <p:spPr>
          <a:xfrm>
            <a:off x="2116654" y="651120"/>
            <a:ext cx="100753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2DFF73C-A71C-4AA9-80A1-369CD0DA92B8}"/>
              </a:ext>
            </a:extLst>
          </p:cNvPr>
          <p:cNvGrpSpPr/>
          <p:nvPr userDrawn="1"/>
        </p:nvGrpSpPr>
        <p:grpSpPr>
          <a:xfrm>
            <a:off x="107132" y="-119460"/>
            <a:ext cx="2667966" cy="1419939"/>
            <a:chOff x="107132" y="-119460"/>
            <a:chExt cx="2667966" cy="1419939"/>
          </a:xfrm>
        </p:grpSpPr>
        <p:pic>
          <p:nvPicPr>
            <p:cNvPr id="12" name="Picture 11">
              <a:extLst>
                <a:ext uri="{FF2B5EF4-FFF2-40B4-BE49-F238E27FC236}">
                  <a16:creationId xmlns:a16="http://schemas.microsoft.com/office/drawing/2014/main" id="{0DA8D1D1-4D42-4D79-995A-69331844D3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sp>
          <p:nvSpPr>
            <p:cNvPr id="13" name="Rectangle 12">
              <a:extLst>
                <a:ext uri="{FF2B5EF4-FFF2-40B4-BE49-F238E27FC236}">
                  <a16:creationId xmlns:a16="http://schemas.microsoft.com/office/drawing/2014/main" id="{B364383A-5A81-4446-80A0-501926445040}"/>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752F989-1E6B-4E41-BC4D-A4F0CA442883}"/>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5" name="TextBox 14">
            <a:extLst>
              <a:ext uri="{FF2B5EF4-FFF2-40B4-BE49-F238E27FC236}">
                <a16:creationId xmlns:a16="http://schemas.microsoft.com/office/drawing/2014/main" id="{4A72B9A3-9299-4061-BB81-177B12485F17}"/>
              </a:ext>
            </a:extLst>
          </p:cNvPr>
          <p:cNvSpPr txBox="1"/>
          <p:nvPr userDrawn="1"/>
        </p:nvSpPr>
        <p:spPr>
          <a:xfrm>
            <a:off x="9736282" y="6444476"/>
            <a:ext cx="2036618"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2463827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25B05E-5A66-4B86-9490-BF71A78BA0F5}"/>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Single Corner Rounded 7">
            <a:extLst>
              <a:ext uri="{FF2B5EF4-FFF2-40B4-BE49-F238E27FC236}">
                <a16:creationId xmlns:a16="http://schemas.microsoft.com/office/drawing/2014/main" id="{087E08A1-F9D5-49A5-BA77-13DE363E885E}"/>
              </a:ext>
            </a:extLst>
          </p:cNvPr>
          <p:cNvSpPr/>
          <p:nvPr userDrawn="1"/>
        </p:nvSpPr>
        <p:spPr>
          <a:xfrm rot="10800000" flipH="1">
            <a:off x="0" y="-5"/>
            <a:ext cx="12192000" cy="6356356"/>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 name="Straight Connector 8">
            <a:extLst>
              <a:ext uri="{FF2B5EF4-FFF2-40B4-BE49-F238E27FC236}">
                <a16:creationId xmlns:a16="http://schemas.microsoft.com/office/drawing/2014/main" id="{9894B269-4C7F-4EB8-98BE-F51254EC95A1}"/>
              </a:ext>
            </a:extLst>
          </p:cNvPr>
          <p:cNvCxnSpPr>
            <a:cxnSpLocks/>
          </p:cNvCxnSpPr>
          <p:nvPr userDrawn="1"/>
        </p:nvCxnSpPr>
        <p:spPr>
          <a:xfrm>
            <a:off x="2116654" y="651120"/>
            <a:ext cx="100753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7240AD5-8BA3-4448-AB0E-56F0BE16A22B}"/>
              </a:ext>
            </a:extLst>
          </p:cNvPr>
          <p:cNvGrpSpPr/>
          <p:nvPr userDrawn="1"/>
        </p:nvGrpSpPr>
        <p:grpSpPr>
          <a:xfrm>
            <a:off x="107132" y="-119460"/>
            <a:ext cx="2667966" cy="1419939"/>
            <a:chOff x="107132" y="-119460"/>
            <a:chExt cx="2667966" cy="1419939"/>
          </a:xfrm>
        </p:grpSpPr>
        <p:pic>
          <p:nvPicPr>
            <p:cNvPr id="11" name="Picture 10">
              <a:extLst>
                <a:ext uri="{FF2B5EF4-FFF2-40B4-BE49-F238E27FC236}">
                  <a16:creationId xmlns:a16="http://schemas.microsoft.com/office/drawing/2014/main" id="{55B687C0-5ADD-46CA-80A1-78A3B10F3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sp>
          <p:nvSpPr>
            <p:cNvPr id="12" name="Rectangle 11">
              <a:extLst>
                <a:ext uri="{FF2B5EF4-FFF2-40B4-BE49-F238E27FC236}">
                  <a16:creationId xmlns:a16="http://schemas.microsoft.com/office/drawing/2014/main" id="{56984B5F-2CCF-4D9D-892A-1959CC2A6298}"/>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0B3592-2910-4F55-BE17-E48B19659A6B}"/>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4" name="TextBox 13">
            <a:extLst>
              <a:ext uri="{FF2B5EF4-FFF2-40B4-BE49-F238E27FC236}">
                <a16:creationId xmlns:a16="http://schemas.microsoft.com/office/drawing/2014/main" id="{7974C94A-4146-42F6-AE5F-C95EEC733C6E}"/>
              </a:ext>
            </a:extLst>
          </p:cNvPr>
          <p:cNvSpPr txBox="1"/>
          <p:nvPr userDrawn="1"/>
        </p:nvSpPr>
        <p:spPr>
          <a:xfrm>
            <a:off x="9736282" y="6444476"/>
            <a:ext cx="2036618" cy="276999"/>
          </a:xfrm>
          <a:prstGeom prst="rect">
            <a:avLst/>
          </a:prstGeom>
          <a:noFill/>
        </p:spPr>
        <p:txBody>
          <a:bodyPr wrap="square" rtlCol="0">
            <a:spAutoFit/>
          </a:bodyPr>
          <a:lstStyle/>
          <a:p>
            <a:pPr algn="r"/>
            <a:r>
              <a:rPr lang="en-US" sz="1200" dirty="0">
                <a:solidFill>
                  <a:schemeClr val="bg1"/>
                </a:solidFill>
              </a:rPr>
              <a:t>sandiego.gov</a:t>
            </a:r>
          </a:p>
        </p:txBody>
      </p:sp>
      <p:sp>
        <p:nvSpPr>
          <p:cNvPr id="4" name="Date Placeholder 3">
            <a:extLst>
              <a:ext uri="{FF2B5EF4-FFF2-40B4-BE49-F238E27FC236}">
                <a16:creationId xmlns:a16="http://schemas.microsoft.com/office/drawing/2014/main" id="{F5A23473-4A02-4931-9652-4E8C0D5F31DF}"/>
              </a:ext>
            </a:extLst>
          </p:cNvPr>
          <p:cNvSpPr>
            <a:spLocks noGrp="1"/>
          </p:cNvSpPr>
          <p:nvPr>
            <p:ph type="dt" sz="half" idx="10"/>
          </p:nvPr>
        </p:nvSpPr>
        <p:spPr/>
        <p:txBody>
          <a:bodyPr/>
          <a:lstStyle/>
          <a:p>
            <a:fld id="{A08130E6-A75B-41BC-AFFC-241FCB9A0E2D}" type="datetime1">
              <a:rPr lang="en-US" smtClean="0"/>
              <a:t>2/27/2019</a:t>
            </a:fld>
            <a:endParaRPr lang="en-US"/>
          </a:p>
        </p:txBody>
      </p:sp>
      <p:sp>
        <p:nvSpPr>
          <p:cNvPr id="5" name="Footer Placeholder 4">
            <a:extLst>
              <a:ext uri="{FF2B5EF4-FFF2-40B4-BE49-F238E27FC236}">
                <a16:creationId xmlns:a16="http://schemas.microsoft.com/office/drawing/2014/main" id="{2CB4C6FD-B77E-42BD-AA50-F49C6AB54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C233A-D5E7-4B6C-96E7-2734EC045153}"/>
              </a:ext>
            </a:extLst>
          </p:cNvPr>
          <p:cNvSpPr>
            <a:spLocks noGrp="1"/>
          </p:cNvSpPr>
          <p:nvPr>
            <p:ph type="sldNum" sz="quarter" idx="12"/>
          </p:nvPr>
        </p:nvSpPr>
        <p:spPr/>
        <p:txBody>
          <a:bodyPr/>
          <a:lstStyle/>
          <a:p>
            <a:fld id="{692C4F51-1A78-4FCE-9955-67062FDF9DF7}" type="slidenum">
              <a:rPr lang="en-US" smtClean="0"/>
              <a:t>‹#›</a:t>
            </a:fld>
            <a:endParaRPr lang="en-US"/>
          </a:p>
        </p:txBody>
      </p:sp>
      <p:sp>
        <p:nvSpPr>
          <p:cNvPr id="23" name="Content Placeholder 2">
            <a:extLst>
              <a:ext uri="{FF2B5EF4-FFF2-40B4-BE49-F238E27FC236}">
                <a16:creationId xmlns:a16="http://schemas.microsoft.com/office/drawing/2014/main" id="{5ACF4FD6-3404-4517-8651-B778CAC0A8AB}"/>
              </a:ext>
            </a:extLst>
          </p:cNvPr>
          <p:cNvSpPr>
            <a:spLocks noGrp="1"/>
          </p:cNvSpPr>
          <p:nvPr>
            <p:ph idx="1"/>
          </p:nvPr>
        </p:nvSpPr>
        <p:spPr>
          <a:xfrm>
            <a:off x="1111892" y="1362656"/>
            <a:ext cx="10075347" cy="465714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07594E1C-974D-4A8B-9989-ADB87C65067C}"/>
              </a:ext>
            </a:extLst>
          </p:cNvPr>
          <p:cNvSpPr txBox="1">
            <a:spLocks/>
          </p:cNvSpPr>
          <p:nvPr userDrawn="1"/>
        </p:nvSpPr>
        <p:spPr>
          <a:xfrm>
            <a:off x="2116654" y="667360"/>
            <a:ext cx="10075346" cy="554069"/>
          </a:xfrm>
          <a:prstGeom prst="rect">
            <a:avLst/>
          </a:prstGeom>
        </p:spPr>
        <p:txBody>
          <a:bodyPr vert="horz" lIns="91440" tIns="45720" rIns="91440" bIns="45720" rtlCol="0" anchor="ctr">
            <a:normAutofit/>
          </a:bodyPr>
          <a:lstStyle>
            <a:lvl1pPr algn="l" defTabSz="1005840" rtl="0" eaLnBrk="1" latinLnBrk="0" hangingPunct="1">
              <a:lnSpc>
                <a:spcPct val="90000"/>
              </a:lnSpc>
              <a:spcBef>
                <a:spcPct val="0"/>
              </a:spcBef>
              <a:buNone/>
              <a:defRPr sz="3200" kern="1200">
                <a:solidFill>
                  <a:srgbClr val="00857C"/>
                </a:solidFill>
                <a:latin typeface="+mn-lt"/>
                <a:ea typeface="+mj-ea"/>
                <a:cs typeface="+mj-cs"/>
              </a:defRPr>
            </a:lvl1pPr>
          </a:lstStyle>
          <a:p>
            <a:r>
              <a:rPr lang="en-US" dirty="0">
                <a:solidFill>
                  <a:srgbClr val="00857C"/>
                </a:solidFill>
              </a:rPr>
              <a:t>CLICK TO EDIT MASTER TITLE STYLE</a:t>
            </a:r>
          </a:p>
        </p:txBody>
      </p:sp>
    </p:spTree>
    <p:extLst>
      <p:ext uri="{BB962C8B-B14F-4D97-AF65-F5344CB8AC3E}">
        <p14:creationId xmlns:p14="http://schemas.microsoft.com/office/powerpoint/2010/main" val="254778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FD8FE0-8450-42DA-9E4D-D487733831A8}"/>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Single Corner Rounded 8">
            <a:extLst>
              <a:ext uri="{FF2B5EF4-FFF2-40B4-BE49-F238E27FC236}">
                <a16:creationId xmlns:a16="http://schemas.microsoft.com/office/drawing/2014/main" id="{750ED1F6-FB3D-42E4-B879-27F8AEE79FB0}"/>
              </a:ext>
            </a:extLst>
          </p:cNvPr>
          <p:cNvSpPr/>
          <p:nvPr userDrawn="1"/>
        </p:nvSpPr>
        <p:spPr>
          <a:xfrm rot="10800000" flipH="1">
            <a:off x="0" y="-5"/>
            <a:ext cx="12192000" cy="6356356"/>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4DF32050-395C-4116-85A1-B9A299C00343}"/>
              </a:ext>
            </a:extLst>
          </p:cNvPr>
          <p:cNvCxnSpPr>
            <a:cxnSpLocks/>
          </p:cNvCxnSpPr>
          <p:nvPr userDrawn="1"/>
        </p:nvCxnSpPr>
        <p:spPr>
          <a:xfrm>
            <a:off x="2116654" y="651120"/>
            <a:ext cx="100753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9E8A074-A2B0-49F1-AFF7-77595AA37FD2}"/>
              </a:ext>
            </a:extLst>
          </p:cNvPr>
          <p:cNvGrpSpPr/>
          <p:nvPr userDrawn="1"/>
        </p:nvGrpSpPr>
        <p:grpSpPr>
          <a:xfrm>
            <a:off x="107132" y="-119460"/>
            <a:ext cx="2667966" cy="1419939"/>
            <a:chOff x="107132" y="-119460"/>
            <a:chExt cx="2667966" cy="1419939"/>
          </a:xfrm>
        </p:grpSpPr>
        <p:pic>
          <p:nvPicPr>
            <p:cNvPr id="12" name="Picture 11">
              <a:extLst>
                <a:ext uri="{FF2B5EF4-FFF2-40B4-BE49-F238E27FC236}">
                  <a16:creationId xmlns:a16="http://schemas.microsoft.com/office/drawing/2014/main" id="{F5D0010C-EBDF-4F0E-9D25-3420CDAA82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sp>
          <p:nvSpPr>
            <p:cNvPr id="13" name="Rectangle 12">
              <a:extLst>
                <a:ext uri="{FF2B5EF4-FFF2-40B4-BE49-F238E27FC236}">
                  <a16:creationId xmlns:a16="http://schemas.microsoft.com/office/drawing/2014/main" id="{601400AE-2856-468E-9B13-5D61BD2429FA}"/>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10AAD62-1BDA-423C-9715-7E68C444DBC3}"/>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5" name="TextBox 14">
            <a:extLst>
              <a:ext uri="{FF2B5EF4-FFF2-40B4-BE49-F238E27FC236}">
                <a16:creationId xmlns:a16="http://schemas.microsoft.com/office/drawing/2014/main" id="{8F7A1696-2503-481F-B2C7-520FCE9E8A80}"/>
              </a:ext>
            </a:extLst>
          </p:cNvPr>
          <p:cNvSpPr txBox="1"/>
          <p:nvPr userDrawn="1"/>
        </p:nvSpPr>
        <p:spPr>
          <a:xfrm>
            <a:off x="9736282" y="6444476"/>
            <a:ext cx="2036618" cy="276999"/>
          </a:xfrm>
          <a:prstGeom prst="rect">
            <a:avLst/>
          </a:prstGeom>
          <a:noFill/>
        </p:spPr>
        <p:txBody>
          <a:bodyPr wrap="square" rtlCol="0">
            <a:spAutoFit/>
          </a:bodyPr>
          <a:lstStyle/>
          <a:p>
            <a:pPr algn="r"/>
            <a:r>
              <a:rPr lang="en-US" sz="1200" dirty="0">
                <a:solidFill>
                  <a:schemeClr val="bg1"/>
                </a:solidFill>
              </a:rPr>
              <a:t>sandiego.gov</a:t>
            </a:r>
          </a:p>
        </p:txBody>
      </p:sp>
      <p:sp>
        <p:nvSpPr>
          <p:cNvPr id="5" name="Date Placeholder 4">
            <a:extLst>
              <a:ext uri="{FF2B5EF4-FFF2-40B4-BE49-F238E27FC236}">
                <a16:creationId xmlns:a16="http://schemas.microsoft.com/office/drawing/2014/main" id="{901476D0-063F-4A55-82D8-026C39BB74A8}"/>
              </a:ext>
            </a:extLst>
          </p:cNvPr>
          <p:cNvSpPr>
            <a:spLocks noGrp="1"/>
          </p:cNvSpPr>
          <p:nvPr>
            <p:ph type="dt" sz="half" idx="10"/>
          </p:nvPr>
        </p:nvSpPr>
        <p:spPr/>
        <p:txBody>
          <a:bodyPr/>
          <a:lstStyle/>
          <a:p>
            <a:fld id="{1FC27087-E44A-4719-B0AF-47C7F9037D9F}" type="datetime1">
              <a:rPr lang="en-US" smtClean="0"/>
              <a:t>2/27/2019</a:t>
            </a:fld>
            <a:endParaRPr lang="en-US"/>
          </a:p>
        </p:txBody>
      </p:sp>
      <p:sp>
        <p:nvSpPr>
          <p:cNvPr id="6" name="Footer Placeholder 5">
            <a:extLst>
              <a:ext uri="{FF2B5EF4-FFF2-40B4-BE49-F238E27FC236}">
                <a16:creationId xmlns:a16="http://schemas.microsoft.com/office/drawing/2014/main" id="{89F0A9EA-E1DC-4A32-A403-EEB730407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EC0E52-BB2C-4DD2-8C95-88AFBAFA1A51}"/>
              </a:ext>
            </a:extLst>
          </p:cNvPr>
          <p:cNvSpPr>
            <a:spLocks noGrp="1"/>
          </p:cNvSpPr>
          <p:nvPr>
            <p:ph type="sldNum" sz="quarter" idx="12"/>
          </p:nvPr>
        </p:nvSpPr>
        <p:spPr/>
        <p:txBody>
          <a:bodyPr/>
          <a:lstStyle/>
          <a:p>
            <a:fld id="{692C4F51-1A78-4FCE-9955-67062FDF9DF7}" type="slidenum">
              <a:rPr lang="en-US" smtClean="0"/>
              <a:t>‹#›</a:t>
            </a:fld>
            <a:endParaRPr lang="en-US"/>
          </a:p>
        </p:txBody>
      </p:sp>
      <p:sp>
        <p:nvSpPr>
          <p:cNvPr id="16" name="Content Placeholder 2">
            <a:extLst>
              <a:ext uri="{FF2B5EF4-FFF2-40B4-BE49-F238E27FC236}">
                <a16:creationId xmlns:a16="http://schemas.microsoft.com/office/drawing/2014/main" id="{DE8A5E94-6015-476C-BE16-B7DF2EFA229B}"/>
              </a:ext>
            </a:extLst>
          </p:cNvPr>
          <p:cNvSpPr>
            <a:spLocks noGrp="1"/>
          </p:cNvSpPr>
          <p:nvPr>
            <p:ph sz="half" idx="1"/>
          </p:nvPr>
        </p:nvSpPr>
        <p:spPr>
          <a:xfrm>
            <a:off x="1060912" y="1323939"/>
            <a:ext cx="5035088" cy="48779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8ADA294A-5036-43B8-8796-85F9A18A02E6}"/>
              </a:ext>
            </a:extLst>
          </p:cNvPr>
          <p:cNvSpPr>
            <a:spLocks noGrp="1"/>
          </p:cNvSpPr>
          <p:nvPr>
            <p:ph sz="half" idx="2"/>
          </p:nvPr>
        </p:nvSpPr>
        <p:spPr>
          <a:xfrm>
            <a:off x="6231483" y="1323939"/>
            <a:ext cx="5035088" cy="48829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
            <a:extLst>
              <a:ext uri="{FF2B5EF4-FFF2-40B4-BE49-F238E27FC236}">
                <a16:creationId xmlns:a16="http://schemas.microsoft.com/office/drawing/2014/main" id="{848ACA46-5C94-458A-85A2-797A1DC0DA16}"/>
              </a:ext>
            </a:extLst>
          </p:cNvPr>
          <p:cNvSpPr txBox="1">
            <a:spLocks/>
          </p:cNvSpPr>
          <p:nvPr userDrawn="1"/>
        </p:nvSpPr>
        <p:spPr>
          <a:xfrm>
            <a:off x="2116654" y="667360"/>
            <a:ext cx="10075346" cy="554069"/>
          </a:xfrm>
          <a:prstGeom prst="rect">
            <a:avLst/>
          </a:prstGeom>
        </p:spPr>
        <p:txBody>
          <a:bodyPr vert="horz" lIns="91440" tIns="45720" rIns="91440" bIns="45720" rtlCol="0" anchor="ctr">
            <a:normAutofit/>
          </a:bodyPr>
          <a:lstStyle>
            <a:lvl1pPr algn="l" defTabSz="1005840" rtl="0" eaLnBrk="1" latinLnBrk="0" hangingPunct="1">
              <a:lnSpc>
                <a:spcPct val="90000"/>
              </a:lnSpc>
              <a:spcBef>
                <a:spcPct val="0"/>
              </a:spcBef>
              <a:buNone/>
              <a:defRPr sz="3200" kern="1200">
                <a:solidFill>
                  <a:srgbClr val="00857C"/>
                </a:solidFill>
                <a:latin typeface="+mn-lt"/>
                <a:ea typeface="+mj-ea"/>
                <a:cs typeface="+mj-cs"/>
              </a:defRPr>
            </a:lvl1pPr>
          </a:lstStyle>
          <a:p>
            <a:r>
              <a:rPr lang="en-US" dirty="0">
                <a:solidFill>
                  <a:srgbClr val="00857C"/>
                </a:solidFill>
              </a:rPr>
              <a:t>CLICK TO EDIT MASTER TITLE STYLE</a:t>
            </a:r>
          </a:p>
        </p:txBody>
      </p:sp>
    </p:spTree>
    <p:extLst>
      <p:ext uri="{BB962C8B-B14F-4D97-AF65-F5344CB8AC3E}">
        <p14:creationId xmlns:p14="http://schemas.microsoft.com/office/powerpoint/2010/main" val="3204844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28D4D8-D789-4D94-B939-BEF13DEEB301}"/>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Rounded 10">
            <a:extLst>
              <a:ext uri="{FF2B5EF4-FFF2-40B4-BE49-F238E27FC236}">
                <a16:creationId xmlns:a16="http://schemas.microsoft.com/office/drawing/2014/main" id="{0C2EB01E-FB10-4CAA-AA93-1398AAD5801C}"/>
              </a:ext>
            </a:extLst>
          </p:cNvPr>
          <p:cNvSpPr/>
          <p:nvPr userDrawn="1"/>
        </p:nvSpPr>
        <p:spPr>
          <a:xfrm rot="10800000" flipH="1">
            <a:off x="0" y="-5"/>
            <a:ext cx="12192000" cy="6356356"/>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 name="Straight Connector 11">
            <a:extLst>
              <a:ext uri="{FF2B5EF4-FFF2-40B4-BE49-F238E27FC236}">
                <a16:creationId xmlns:a16="http://schemas.microsoft.com/office/drawing/2014/main" id="{4EB58FA0-C10E-4703-B483-2496449319A9}"/>
              </a:ext>
            </a:extLst>
          </p:cNvPr>
          <p:cNvCxnSpPr>
            <a:cxnSpLocks/>
          </p:cNvCxnSpPr>
          <p:nvPr userDrawn="1"/>
        </p:nvCxnSpPr>
        <p:spPr>
          <a:xfrm>
            <a:off x="2116654" y="651120"/>
            <a:ext cx="100753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043529A-953E-4800-93BA-D148D1E085B3}"/>
              </a:ext>
            </a:extLst>
          </p:cNvPr>
          <p:cNvGrpSpPr/>
          <p:nvPr userDrawn="1"/>
        </p:nvGrpSpPr>
        <p:grpSpPr>
          <a:xfrm>
            <a:off x="107132" y="-119460"/>
            <a:ext cx="2667966" cy="1419939"/>
            <a:chOff x="107132" y="-119460"/>
            <a:chExt cx="2667966" cy="1419939"/>
          </a:xfrm>
        </p:grpSpPr>
        <p:pic>
          <p:nvPicPr>
            <p:cNvPr id="14" name="Picture 13">
              <a:extLst>
                <a:ext uri="{FF2B5EF4-FFF2-40B4-BE49-F238E27FC236}">
                  <a16:creationId xmlns:a16="http://schemas.microsoft.com/office/drawing/2014/main" id="{CC02489E-0E3A-4079-945A-ABAC89C260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sp>
          <p:nvSpPr>
            <p:cNvPr id="15" name="Rectangle 14">
              <a:extLst>
                <a:ext uri="{FF2B5EF4-FFF2-40B4-BE49-F238E27FC236}">
                  <a16:creationId xmlns:a16="http://schemas.microsoft.com/office/drawing/2014/main" id="{771462F1-8A5E-468F-A1A2-A96A215E0F6E}"/>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AC79E60-9805-428B-8314-5576B822BF8B}"/>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7" name="TextBox 16">
            <a:extLst>
              <a:ext uri="{FF2B5EF4-FFF2-40B4-BE49-F238E27FC236}">
                <a16:creationId xmlns:a16="http://schemas.microsoft.com/office/drawing/2014/main" id="{6E1348B8-4B4B-4DE6-8FF0-EC3ADCB3DED5}"/>
              </a:ext>
            </a:extLst>
          </p:cNvPr>
          <p:cNvSpPr txBox="1"/>
          <p:nvPr userDrawn="1"/>
        </p:nvSpPr>
        <p:spPr>
          <a:xfrm>
            <a:off x="9736282" y="6444476"/>
            <a:ext cx="2036618" cy="276999"/>
          </a:xfrm>
          <a:prstGeom prst="rect">
            <a:avLst/>
          </a:prstGeom>
          <a:noFill/>
        </p:spPr>
        <p:txBody>
          <a:bodyPr wrap="square" rtlCol="0">
            <a:spAutoFit/>
          </a:bodyPr>
          <a:lstStyle/>
          <a:p>
            <a:pPr algn="r"/>
            <a:r>
              <a:rPr lang="en-US" sz="1200" dirty="0">
                <a:solidFill>
                  <a:schemeClr val="bg1"/>
                </a:solidFill>
              </a:rPr>
              <a:t>sandiego.gov</a:t>
            </a:r>
          </a:p>
        </p:txBody>
      </p:sp>
      <p:sp>
        <p:nvSpPr>
          <p:cNvPr id="7" name="Date Placeholder 6">
            <a:extLst>
              <a:ext uri="{FF2B5EF4-FFF2-40B4-BE49-F238E27FC236}">
                <a16:creationId xmlns:a16="http://schemas.microsoft.com/office/drawing/2014/main" id="{EA0BBE3A-2A9F-4605-A758-3032602CAC74}"/>
              </a:ext>
            </a:extLst>
          </p:cNvPr>
          <p:cNvSpPr>
            <a:spLocks noGrp="1"/>
          </p:cNvSpPr>
          <p:nvPr>
            <p:ph type="dt" sz="half" idx="10"/>
          </p:nvPr>
        </p:nvSpPr>
        <p:spPr/>
        <p:txBody>
          <a:bodyPr/>
          <a:lstStyle/>
          <a:p>
            <a:fld id="{091D93F6-A65C-4A64-9327-F1DF7936A92F}" type="datetime1">
              <a:rPr lang="en-US" smtClean="0"/>
              <a:t>2/27/2019</a:t>
            </a:fld>
            <a:endParaRPr lang="en-US"/>
          </a:p>
        </p:txBody>
      </p:sp>
      <p:sp>
        <p:nvSpPr>
          <p:cNvPr id="8" name="Footer Placeholder 7">
            <a:extLst>
              <a:ext uri="{FF2B5EF4-FFF2-40B4-BE49-F238E27FC236}">
                <a16:creationId xmlns:a16="http://schemas.microsoft.com/office/drawing/2014/main" id="{A71A6859-3E6D-49E0-9590-0CEE9CC372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3B7961-A140-4D9F-A7DD-25ED344AE71E}"/>
              </a:ext>
            </a:extLst>
          </p:cNvPr>
          <p:cNvSpPr>
            <a:spLocks noGrp="1"/>
          </p:cNvSpPr>
          <p:nvPr>
            <p:ph type="sldNum" sz="quarter" idx="12"/>
          </p:nvPr>
        </p:nvSpPr>
        <p:spPr/>
        <p:txBody>
          <a:bodyPr/>
          <a:lstStyle/>
          <a:p>
            <a:fld id="{692C4F51-1A78-4FCE-9955-67062FDF9DF7}" type="slidenum">
              <a:rPr lang="en-US" smtClean="0"/>
              <a:t>‹#›</a:t>
            </a:fld>
            <a:endParaRPr lang="en-US"/>
          </a:p>
        </p:txBody>
      </p:sp>
      <p:sp>
        <p:nvSpPr>
          <p:cNvPr id="18" name="Title 1">
            <a:extLst>
              <a:ext uri="{FF2B5EF4-FFF2-40B4-BE49-F238E27FC236}">
                <a16:creationId xmlns:a16="http://schemas.microsoft.com/office/drawing/2014/main" id="{F6730F3A-C143-4790-9D1A-015AA4EFF5B2}"/>
              </a:ext>
            </a:extLst>
          </p:cNvPr>
          <p:cNvSpPr txBox="1">
            <a:spLocks/>
          </p:cNvSpPr>
          <p:nvPr userDrawn="1"/>
        </p:nvSpPr>
        <p:spPr>
          <a:xfrm>
            <a:off x="2116654" y="667360"/>
            <a:ext cx="10075346" cy="554069"/>
          </a:xfrm>
          <a:prstGeom prst="rect">
            <a:avLst/>
          </a:prstGeom>
        </p:spPr>
        <p:txBody>
          <a:bodyPr vert="horz" lIns="91440" tIns="45720" rIns="91440" bIns="45720" rtlCol="0" anchor="ctr">
            <a:normAutofit/>
          </a:bodyPr>
          <a:lstStyle>
            <a:lvl1pPr algn="l" defTabSz="1005840" rtl="0" eaLnBrk="1" latinLnBrk="0" hangingPunct="1">
              <a:lnSpc>
                <a:spcPct val="90000"/>
              </a:lnSpc>
              <a:spcBef>
                <a:spcPct val="0"/>
              </a:spcBef>
              <a:buNone/>
              <a:defRPr sz="3200" kern="1200">
                <a:solidFill>
                  <a:srgbClr val="00857C"/>
                </a:solidFill>
                <a:latin typeface="+mn-lt"/>
                <a:ea typeface="+mj-ea"/>
                <a:cs typeface="+mj-cs"/>
              </a:defRPr>
            </a:lvl1pPr>
          </a:lstStyle>
          <a:p>
            <a:r>
              <a:rPr lang="en-US" dirty="0">
                <a:solidFill>
                  <a:srgbClr val="00857C"/>
                </a:solidFill>
              </a:rPr>
              <a:t>CLICK TO EDIT MASTER TITLE STYLE</a:t>
            </a:r>
          </a:p>
        </p:txBody>
      </p:sp>
      <p:sp>
        <p:nvSpPr>
          <p:cNvPr id="19" name="Text Placeholder 2">
            <a:extLst>
              <a:ext uri="{FF2B5EF4-FFF2-40B4-BE49-F238E27FC236}">
                <a16:creationId xmlns:a16="http://schemas.microsoft.com/office/drawing/2014/main" id="{B8929A61-7545-487D-AC0C-8562A0DBC822}"/>
              </a:ext>
            </a:extLst>
          </p:cNvPr>
          <p:cNvSpPr>
            <a:spLocks noGrp="1"/>
          </p:cNvSpPr>
          <p:nvPr>
            <p:ph type="body" idx="1"/>
          </p:nvPr>
        </p:nvSpPr>
        <p:spPr>
          <a:xfrm>
            <a:off x="1060911" y="1370192"/>
            <a:ext cx="4851083" cy="933767"/>
          </a:xfrm>
        </p:spPr>
        <p:txBody>
          <a:bodyPr anchor="b"/>
          <a:lstStyle>
            <a:lvl1pPr marL="0" indent="0">
              <a:buNone/>
              <a:defRPr sz="2640" b="1">
                <a:solidFill>
                  <a:srgbClr val="FEBC0C"/>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05FEDF50-7F33-4EF5-9A31-3E99F3C4DD59}"/>
              </a:ext>
            </a:extLst>
          </p:cNvPr>
          <p:cNvSpPr>
            <a:spLocks noGrp="1"/>
          </p:cNvSpPr>
          <p:nvPr>
            <p:ph sz="half" idx="2"/>
          </p:nvPr>
        </p:nvSpPr>
        <p:spPr>
          <a:xfrm>
            <a:off x="1060911" y="2303959"/>
            <a:ext cx="4851083" cy="39158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59A87C5A-801F-45D0-BA6E-C83F0AF6B2BD}"/>
              </a:ext>
            </a:extLst>
          </p:cNvPr>
          <p:cNvSpPr>
            <a:spLocks noGrp="1"/>
          </p:cNvSpPr>
          <p:nvPr>
            <p:ph type="body" sz="quarter" idx="3"/>
          </p:nvPr>
        </p:nvSpPr>
        <p:spPr>
          <a:xfrm>
            <a:off x="5988382" y="1370192"/>
            <a:ext cx="4874974" cy="933767"/>
          </a:xfrm>
        </p:spPr>
        <p:txBody>
          <a:bodyPr anchor="b"/>
          <a:lstStyle>
            <a:lvl1pPr marL="0" indent="0">
              <a:buNone/>
              <a:defRPr sz="2640" b="1">
                <a:solidFill>
                  <a:srgbClr val="FEBC0C"/>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22" name="Content Placeholder 5">
            <a:extLst>
              <a:ext uri="{FF2B5EF4-FFF2-40B4-BE49-F238E27FC236}">
                <a16:creationId xmlns:a16="http://schemas.microsoft.com/office/drawing/2014/main" id="{FC6BBD9F-B40B-430C-8FB8-8D78B431B30B}"/>
              </a:ext>
            </a:extLst>
          </p:cNvPr>
          <p:cNvSpPr>
            <a:spLocks noGrp="1"/>
          </p:cNvSpPr>
          <p:nvPr>
            <p:ph sz="quarter" idx="4"/>
          </p:nvPr>
        </p:nvSpPr>
        <p:spPr>
          <a:xfrm>
            <a:off x="5988382" y="2303959"/>
            <a:ext cx="4874974" cy="388668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2447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484F4D-32D9-405E-B64A-22829089A264}"/>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Rounded 6">
            <a:extLst>
              <a:ext uri="{FF2B5EF4-FFF2-40B4-BE49-F238E27FC236}">
                <a16:creationId xmlns:a16="http://schemas.microsoft.com/office/drawing/2014/main" id="{8B837BF3-B56E-4A00-AA6F-F8CB897966A5}"/>
              </a:ext>
            </a:extLst>
          </p:cNvPr>
          <p:cNvSpPr/>
          <p:nvPr userDrawn="1"/>
        </p:nvSpPr>
        <p:spPr>
          <a:xfrm rot="10800000" flipH="1">
            <a:off x="0" y="-5"/>
            <a:ext cx="12192000" cy="6356356"/>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 name="Straight Connector 7">
            <a:extLst>
              <a:ext uri="{FF2B5EF4-FFF2-40B4-BE49-F238E27FC236}">
                <a16:creationId xmlns:a16="http://schemas.microsoft.com/office/drawing/2014/main" id="{19A002BF-339A-4BD9-AF1E-BC43F6CFC794}"/>
              </a:ext>
            </a:extLst>
          </p:cNvPr>
          <p:cNvCxnSpPr>
            <a:cxnSpLocks/>
          </p:cNvCxnSpPr>
          <p:nvPr userDrawn="1"/>
        </p:nvCxnSpPr>
        <p:spPr>
          <a:xfrm>
            <a:off x="2116654" y="651120"/>
            <a:ext cx="100753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EC169FC-23D4-446F-9D88-C09303184998}"/>
              </a:ext>
            </a:extLst>
          </p:cNvPr>
          <p:cNvGrpSpPr/>
          <p:nvPr userDrawn="1"/>
        </p:nvGrpSpPr>
        <p:grpSpPr>
          <a:xfrm>
            <a:off x="107132" y="-119460"/>
            <a:ext cx="2667966" cy="1419939"/>
            <a:chOff x="107132" y="-119460"/>
            <a:chExt cx="2667966" cy="1419939"/>
          </a:xfrm>
        </p:grpSpPr>
        <p:pic>
          <p:nvPicPr>
            <p:cNvPr id="10" name="Picture 9">
              <a:extLst>
                <a:ext uri="{FF2B5EF4-FFF2-40B4-BE49-F238E27FC236}">
                  <a16:creationId xmlns:a16="http://schemas.microsoft.com/office/drawing/2014/main" id="{CAA58AE9-3528-41DF-86D8-42DEE96E76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sp>
          <p:nvSpPr>
            <p:cNvPr id="11" name="Rectangle 10">
              <a:extLst>
                <a:ext uri="{FF2B5EF4-FFF2-40B4-BE49-F238E27FC236}">
                  <a16:creationId xmlns:a16="http://schemas.microsoft.com/office/drawing/2014/main" id="{CF95271E-A4EE-4E68-A1BF-FBE9C312E99F}"/>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B7B02B-A083-457D-97A5-46031C9B668C}"/>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3" name="TextBox 12">
            <a:extLst>
              <a:ext uri="{FF2B5EF4-FFF2-40B4-BE49-F238E27FC236}">
                <a16:creationId xmlns:a16="http://schemas.microsoft.com/office/drawing/2014/main" id="{7612CD25-3CB3-4018-80EE-6E67B5027B85}"/>
              </a:ext>
            </a:extLst>
          </p:cNvPr>
          <p:cNvSpPr txBox="1"/>
          <p:nvPr userDrawn="1"/>
        </p:nvSpPr>
        <p:spPr>
          <a:xfrm>
            <a:off x="9736282" y="6444476"/>
            <a:ext cx="2036618" cy="276999"/>
          </a:xfrm>
          <a:prstGeom prst="rect">
            <a:avLst/>
          </a:prstGeom>
          <a:noFill/>
        </p:spPr>
        <p:txBody>
          <a:bodyPr wrap="square" rtlCol="0">
            <a:spAutoFit/>
          </a:bodyPr>
          <a:lstStyle/>
          <a:p>
            <a:pPr algn="r"/>
            <a:r>
              <a:rPr lang="en-US" sz="1200" dirty="0">
                <a:solidFill>
                  <a:schemeClr val="bg1"/>
                </a:solidFill>
              </a:rPr>
              <a:t>sandiego.gov</a:t>
            </a:r>
          </a:p>
        </p:txBody>
      </p:sp>
      <p:sp>
        <p:nvSpPr>
          <p:cNvPr id="3" name="Date Placeholder 2">
            <a:extLst>
              <a:ext uri="{FF2B5EF4-FFF2-40B4-BE49-F238E27FC236}">
                <a16:creationId xmlns:a16="http://schemas.microsoft.com/office/drawing/2014/main" id="{F9EC328E-5D2E-4E67-A825-DC6AB1167CCD}"/>
              </a:ext>
            </a:extLst>
          </p:cNvPr>
          <p:cNvSpPr>
            <a:spLocks noGrp="1"/>
          </p:cNvSpPr>
          <p:nvPr>
            <p:ph type="dt" sz="half" idx="10"/>
          </p:nvPr>
        </p:nvSpPr>
        <p:spPr/>
        <p:txBody>
          <a:bodyPr/>
          <a:lstStyle/>
          <a:p>
            <a:fld id="{345925CD-B529-4CCE-980E-99317EC4E348}" type="datetime1">
              <a:rPr lang="en-US" smtClean="0"/>
              <a:t>2/27/2019</a:t>
            </a:fld>
            <a:endParaRPr lang="en-US"/>
          </a:p>
        </p:txBody>
      </p:sp>
      <p:sp>
        <p:nvSpPr>
          <p:cNvPr id="4" name="Footer Placeholder 3">
            <a:extLst>
              <a:ext uri="{FF2B5EF4-FFF2-40B4-BE49-F238E27FC236}">
                <a16:creationId xmlns:a16="http://schemas.microsoft.com/office/drawing/2014/main" id="{97E6D262-F36C-4E6F-A79C-C7BC70FAC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B7EB6F-4CEA-47B7-B3AA-191B585D23EC}"/>
              </a:ext>
            </a:extLst>
          </p:cNvPr>
          <p:cNvSpPr>
            <a:spLocks noGrp="1"/>
          </p:cNvSpPr>
          <p:nvPr>
            <p:ph type="sldNum" sz="quarter" idx="12"/>
          </p:nvPr>
        </p:nvSpPr>
        <p:spPr/>
        <p:txBody>
          <a:bodyPr/>
          <a:lstStyle/>
          <a:p>
            <a:fld id="{692C4F51-1A78-4FCE-9955-67062FDF9DF7}" type="slidenum">
              <a:rPr lang="en-US" smtClean="0"/>
              <a:t>‹#›</a:t>
            </a:fld>
            <a:endParaRPr lang="en-US"/>
          </a:p>
        </p:txBody>
      </p:sp>
      <p:sp>
        <p:nvSpPr>
          <p:cNvPr id="14" name="Title 1">
            <a:extLst>
              <a:ext uri="{FF2B5EF4-FFF2-40B4-BE49-F238E27FC236}">
                <a16:creationId xmlns:a16="http://schemas.microsoft.com/office/drawing/2014/main" id="{8DE423F4-CD31-42E7-92D7-306378CC11D3}"/>
              </a:ext>
            </a:extLst>
          </p:cNvPr>
          <p:cNvSpPr txBox="1">
            <a:spLocks/>
          </p:cNvSpPr>
          <p:nvPr userDrawn="1"/>
        </p:nvSpPr>
        <p:spPr>
          <a:xfrm>
            <a:off x="2116654" y="667360"/>
            <a:ext cx="10075346" cy="554069"/>
          </a:xfrm>
          <a:prstGeom prst="rect">
            <a:avLst/>
          </a:prstGeom>
        </p:spPr>
        <p:txBody>
          <a:bodyPr vert="horz" lIns="91440" tIns="45720" rIns="91440" bIns="45720" rtlCol="0" anchor="ctr">
            <a:normAutofit/>
          </a:bodyPr>
          <a:lstStyle>
            <a:lvl1pPr algn="l" defTabSz="1005840" rtl="0" eaLnBrk="1" latinLnBrk="0" hangingPunct="1">
              <a:lnSpc>
                <a:spcPct val="90000"/>
              </a:lnSpc>
              <a:spcBef>
                <a:spcPct val="0"/>
              </a:spcBef>
              <a:buNone/>
              <a:defRPr sz="3200" kern="1200">
                <a:solidFill>
                  <a:srgbClr val="00857C"/>
                </a:solidFill>
                <a:latin typeface="+mn-lt"/>
                <a:ea typeface="+mj-ea"/>
                <a:cs typeface="+mj-cs"/>
              </a:defRPr>
            </a:lvl1pPr>
          </a:lstStyle>
          <a:p>
            <a:r>
              <a:rPr lang="en-US" dirty="0">
                <a:solidFill>
                  <a:srgbClr val="00857C"/>
                </a:solidFill>
              </a:rPr>
              <a:t>CLICK TO EDIT MASTER TITLE STYLE</a:t>
            </a:r>
          </a:p>
        </p:txBody>
      </p:sp>
    </p:spTree>
    <p:extLst>
      <p:ext uri="{BB962C8B-B14F-4D97-AF65-F5344CB8AC3E}">
        <p14:creationId xmlns:p14="http://schemas.microsoft.com/office/powerpoint/2010/main" val="874943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1B674A-D988-41E1-9A47-12A1D2521B78}"/>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Single Corner Rounded 5">
            <a:extLst>
              <a:ext uri="{FF2B5EF4-FFF2-40B4-BE49-F238E27FC236}">
                <a16:creationId xmlns:a16="http://schemas.microsoft.com/office/drawing/2014/main" id="{FAA99006-80E8-462C-AE9A-D89F06B63206}"/>
              </a:ext>
            </a:extLst>
          </p:cNvPr>
          <p:cNvSpPr/>
          <p:nvPr userDrawn="1"/>
        </p:nvSpPr>
        <p:spPr>
          <a:xfrm rot="10800000" flipH="1">
            <a:off x="0" y="-5"/>
            <a:ext cx="12192000" cy="6356356"/>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 name="Straight Connector 6">
            <a:extLst>
              <a:ext uri="{FF2B5EF4-FFF2-40B4-BE49-F238E27FC236}">
                <a16:creationId xmlns:a16="http://schemas.microsoft.com/office/drawing/2014/main" id="{8D50035A-710A-4CF6-9922-D22465ABB619}"/>
              </a:ext>
            </a:extLst>
          </p:cNvPr>
          <p:cNvCxnSpPr>
            <a:cxnSpLocks/>
          </p:cNvCxnSpPr>
          <p:nvPr userDrawn="1"/>
        </p:nvCxnSpPr>
        <p:spPr>
          <a:xfrm>
            <a:off x="2116654" y="651120"/>
            <a:ext cx="100753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4DE29AF-C9B9-40F2-9F3C-0EFBADA33C36}"/>
              </a:ext>
            </a:extLst>
          </p:cNvPr>
          <p:cNvGrpSpPr/>
          <p:nvPr userDrawn="1"/>
        </p:nvGrpSpPr>
        <p:grpSpPr>
          <a:xfrm>
            <a:off x="107132" y="-119460"/>
            <a:ext cx="2667966" cy="1419939"/>
            <a:chOff x="107132" y="-119460"/>
            <a:chExt cx="2667966" cy="1419939"/>
          </a:xfrm>
        </p:grpSpPr>
        <p:pic>
          <p:nvPicPr>
            <p:cNvPr id="9" name="Picture 8">
              <a:extLst>
                <a:ext uri="{FF2B5EF4-FFF2-40B4-BE49-F238E27FC236}">
                  <a16:creationId xmlns:a16="http://schemas.microsoft.com/office/drawing/2014/main" id="{499C5397-99C3-405E-85AE-544443E6B6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sp>
          <p:nvSpPr>
            <p:cNvPr id="10" name="Rectangle 9">
              <a:extLst>
                <a:ext uri="{FF2B5EF4-FFF2-40B4-BE49-F238E27FC236}">
                  <a16:creationId xmlns:a16="http://schemas.microsoft.com/office/drawing/2014/main" id="{0349DADF-C2C6-41DA-9D20-818435526E7E}"/>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791EA9-7415-4CA7-94EB-2F0F7AE6501E}"/>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2" name="TextBox 11">
            <a:extLst>
              <a:ext uri="{FF2B5EF4-FFF2-40B4-BE49-F238E27FC236}">
                <a16:creationId xmlns:a16="http://schemas.microsoft.com/office/drawing/2014/main" id="{460AE11D-BE4B-49A8-8ECC-A6CF2742B84D}"/>
              </a:ext>
            </a:extLst>
          </p:cNvPr>
          <p:cNvSpPr txBox="1"/>
          <p:nvPr userDrawn="1"/>
        </p:nvSpPr>
        <p:spPr>
          <a:xfrm>
            <a:off x="9736282" y="6444476"/>
            <a:ext cx="2036618" cy="276999"/>
          </a:xfrm>
          <a:prstGeom prst="rect">
            <a:avLst/>
          </a:prstGeom>
          <a:noFill/>
        </p:spPr>
        <p:txBody>
          <a:bodyPr wrap="square" rtlCol="0">
            <a:spAutoFit/>
          </a:bodyPr>
          <a:lstStyle/>
          <a:p>
            <a:pPr algn="r"/>
            <a:r>
              <a:rPr lang="en-US" sz="1200" dirty="0">
                <a:solidFill>
                  <a:schemeClr val="bg1"/>
                </a:solidFill>
              </a:rPr>
              <a:t>sandiego.gov</a:t>
            </a:r>
          </a:p>
        </p:txBody>
      </p:sp>
      <p:sp>
        <p:nvSpPr>
          <p:cNvPr id="2" name="Date Placeholder 1">
            <a:extLst>
              <a:ext uri="{FF2B5EF4-FFF2-40B4-BE49-F238E27FC236}">
                <a16:creationId xmlns:a16="http://schemas.microsoft.com/office/drawing/2014/main" id="{6998280E-76DD-422F-B06A-658945F315ED}"/>
              </a:ext>
            </a:extLst>
          </p:cNvPr>
          <p:cNvSpPr>
            <a:spLocks noGrp="1"/>
          </p:cNvSpPr>
          <p:nvPr>
            <p:ph type="dt" sz="half" idx="10"/>
          </p:nvPr>
        </p:nvSpPr>
        <p:spPr/>
        <p:txBody>
          <a:bodyPr/>
          <a:lstStyle/>
          <a:p>
            <a:fld id="{5D70A911-1D7D-4467-96F6-2B6393C8231B}" type="datetime1">
              <a:rPr lang="en-US" smtClean="0"/>
              <a:t>2/27/2019</a:t>
            </a:fld>
            <a:endParaRPr lang="en-US"/>
          </a:p>
        </p:txBody>
      </p:sp>
      <p:sp>
        <p:nvSpPr>
          <p:cNvPr id="3" name="Footer Placeholder 2">
            <a:extLst>
              <a:ext uri="{FF2B5EF4-FFF2-40B4-BE49-F238E27FC236}">
                <a16:creationId xmlns:a16="http://schemas.microsoft.com/office/drawing/2014/main" id="{D89F8FA3-2ACA-4EF2-8EA5-C398316511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B6D946-AE0B-46D1-BC97-9C93BDBAADEB}"/>
              </a:ext>
            </a:extLst>
          </p:cNvPr>
          <p:cNvSpPr>
            <a:spLocks noGrp="1"/>
          </p:cNvSpPr>
          <p:nvPr>
            <p:ph type="sldNum" sz="quarter" idx="12"/>
          </p:nvPr>
        </p:nvSpPr>
        <p:spPr/>
        <p:txBody>
          <a:bodyPr/>
          <a:lstStyle/>
          <a:p>
            <a:fld id="{692C4F51-1A78-4FCE-9955-67062FDF9DF7}" type="slidenum">
              <a:rPr lang="en-US" smtClean="0"/>
              <a:t>‹#›</a:t>
            </a:fld>
            <a:endParaRPr lang="en-US"/>
          </a:p>
        </p:txBody>
      </p:sp>
    </p:spTree>
    <p:extLst>
      <p:ext uri="{BB962C8B-B14F-4D97-AF65-F5344CB8AC3E}">
        <p14:creationId xmlns:p14="http://schemas.microsoft.com/office/powerpoint/2010/main" val="775880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ECD181-7644-4A05-8193-ADD4637251C3}"/>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Single Corner Rounded 8">
            <a:extLst>
              <a:ext uri="{FF2B5EF4-FFF2-40B4-BE49-F238E27FC236}">
                <a16:creationId xmlns:a16="http://schemas.microsoft.com/office/drawing/2014/main" id="{9F94270C-0D64-4C72-9643-7ABF4ADE2AC9}"/>
              </a:ext>
            </a:extLst>
          </p:cNvPr>
          <p:cNvSpPr/>
          <p:nvPr userDrawn="1"/>
        </p:nvSpPr>
        <p:spPr>
          <a:xfrm rot="10800000" flipH="1">
            <a:off x="0" y="-5"/>
            <a:ext cx="12192000" cy="6356356"/>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678ECB9A-50EE-4CCB-AED5-445E3251D539}"/>
              </a:ext>
            </a:extLst>
          </p:cNvPr>
          <p:cNvCxnSpPr>
            <a:cxnSpLocks/>
          </p:cNvCxnSpPr>
          <p:nvPr userDrawn="1"/>
        </p:nvCxnSpPr>
        <p:spPr>
          <a:xfrm>
            <a:off x="2116654" y="651120"/>
            <a:ext cx="100753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042CCA1-1E38-400C-95EA-80525AA06E55}"/>
              </a:ext>
            </a:extLst>
          </p:cNvPr>
          <p:cNvGrpSpPr/>
          <p:nvPr userDrawn="1"/>
        </p:nvGrpSpPr>
        <p:grpSpPr>
          <a:xfrm>
            <a:off x="107132" y="-119460"/>
            <a:ext cx="2667966" cy="1419939"/>
            <a:chOff x="107132" y="-119460"/>
            <a:chExt cx="2667966" cy="1419939"/>
          </a:xfrm>
        </p:grpSpPr>
        <p:pic>
          <p:nvPicPr>
            <p:cNvPr id="12" name="Picture 11">
              <a:extLst>
                <a:ext uri="{FF2B5EF4-FFF2-40B4-BE49-F238E27FC236}">
                  <a16:creationId xmlns:a16="http://schemas.microsoft.com/office/drawing/2014/main" id="{A4173832-865E-4579-BA26-6E63108204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sp>
          <p:nvSpPr>
            <p:cNvPr id="13" name="Rectangle 12">
              <a:extLst>
                <a:ext uri="{FF2B5EF4-FFF2-40B4-BE49-F238E27FC236}">
                  <a16:creationId xmlns:a16="http://schemas.microsoft.com/office/drawing/2014/main" id="{A3E15098-0C04-42ED-86E9-4227CB6E1F7F}"/>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1AB851-09B1-4EC4-BD65-318E9AA9277B}"/>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5" name="TextBox 14">
            <a:extLst>
              <a:ext uri="{FF2B5EF4-FFF2-40B4-BE49-F238E27FC236}">
                <a16:creationId xmlns:a16="http://schemas.microsoft.com/office/drawing/2014/main" id="{C43C949D-678D-4316-BE8B-E0C59E27BF62}"/>
              </a:ext>
            </a:extLst>
          </p:cNvPr>
          <p:cNvSpPr txBox="1"/>
          <p:nvPr userDrawn="1"/>
        </p:nvSpPr>
        <p:spPr>
          <a:xfrm>
            <a:off x="9736282" y="6444476"/>
            <a:ext cx="2036618" cy="276999"/>
          </a:xfrm>
          <a:prstGeom prst="rect">
            <a:avLst/>
          </a:prstGeom>
          <a:noFill/>
        </p:spPr>
        <p:txBody>
          <a:bodyPr wrap="square" rtlCol="0">
            <a:spAutoFit/>
          </a:bodyPr>
          <a:lstStyle/>
          <a:p>
            <a:pPr algn="r"/>
            <a:r>
              <a:rPr lang="en-US" sz="1200" dirty="0">
                <a:solidFill>
                  <a:schemeClr val="bg1"/>
                </a:solidFill>
              </a:rPr>
              <a:t>sandiego.gov</a:t>
            </a:r>
          </a:p>
        </p:txBody>
      </p:sp>
      <p:sp>
        <p:nvSpPr>
          <p:cNvPr id="5" name="Date Placeholder 4">
            <a:extLst>
              <a:ext uri="{FF2B5EF4-FFF2-40B4-BE49-F238E27FC236}">
                <a16:creationId xmlns:a16="http://schemas.microsoft.com/office/drawing/2014/main" id="{2F4790E0-7E54-4B31-9A3B-28C202B385D0}"/>
              </a:ext>
            </a:extLst>
          </p:cNvPr>
          <p:cNvSpPr>
            <a:spLocks noGrp="1"/>
          </p:cNvSpPr>
          <p:nvPr>
            <p:ph type="dt" sz="half" idx="10"/>
          </p:nvPr>
        </p:nvSpPr>
        <p:spPr/>
        <p:txBody>
          <a:bodyPr/>
          <a:lstStyle/>
          <a:p>
            <a:fld id="{9E3040BF-4266-41CB-A8D1-F36F38074D58}" type="datetime1">
              <a:rPr lang="en-US" smtClean="0"/>
              <a:t>2/27/2019</a:t>
            </a:fld>
            <a:endParaRPr lang="en-US"/>
          </a:p>
        </p:txBody>
      </p:sp>
      <p:sp>
        <p:nvSpPr>
          <p:cNvPr id="6" name="Footer Placeholder 5">
            <a:extLst>
              <a:ext uri="{FF2B5EF4-FFF2-40B4-BE49-F238E27FC236}">
                <a16:creationId xmlns:a16="http://schemas.microsoft.com/office/drawing/2014/main" id="{B65C9515-3600-478F-A78B-0F63772A8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C8B56-23EE-4499-9F6F-D6617F6BB82D}"/>
              </a:ext>
            </a:extLst>
          </p:cNvPr>
          <p:cNvSpPr>
            <a:spLocks noGrp="1"/>
          </p:cNvSpPr>
          <p:nvPr>
            <p:ph type="sldNum" sz="quarter" idx="12"/>
          </p:nvPr>
        </p:nvSpPr>
        <p:spPr/>
        <p:txBody>
          <a:bodyPr/>
          <a:lstStyle/>
          <a:p>
            <a:fld id="{692C4F51-1A78-4FCE-9955-67062FDF9DF7}" type="slidenum">
              <a:rPr lang="en-US" smtClean="0"/>
              <a:t>‹#›</a:t>
            </a:fld>
            <a:endParaRPr lang="en-US"/>
          </a:p>
        </p:txBody>
      </p:sp>
      <p:sp>
        <p:nvSpPr>
          <p:cNvPr id="16" name="Title 1">
            <a:extLst>
              <a:ext uri="{FF2B5EF4-FFF2-40B4-BE49-F238E27FC236}">
                <a16:creationId xmlns:a16="http://schemas.microsoft.com/office/drawing/2014/main" id="{CEBB53CB-E5F2-4ACF-AD93-914DA20AEEF1}"/>
              </a:ext>
            </a:extLst>
          </p:cNvPr>
          <p:cNvSpPr>
            <a:spLocks noGrp="1"/>
          </p:cNvSpPr>
          <p:nvPr>
            <p:ph type="title"/>
          </p:nvPr>
        </p:nvSpPr>
        <p:spPr>
          <a:xfrm>
            <a:off x="1091605" y="1119089"/>
            <a:ext cx="4021085" cy="1212637"/>
          </a:xfrm>
        </p:spPr>
        <p:txBody>
          <a:bodyPr anchor="b">
            <a:noAutofit/>
          </a:bodyPr>
          <a:lstStyle>
            <a:lvl1pPr>
              <a:defRPr sz="3000" b="1">
                <a:solidFill>
                  <a:srgbClr val="FEBC0C"/>
                </a:solidFill>
                <a:latin typeface="+mn-lt"/>
              </a:defRPr>
            </a:lvl1pPr>
          </a:lstStyle>
          <a:p>
            <a:r>
              <a:rPr lang="en-US" dirty="0"/>
              <a:t>Click to edit Master title style</a:t>
            </a:r>
          </a:p>
        </p:txBody>
      </p:sp>
      <p:sp>
        <p:nvSpPr>
          <p:cNvPr id="17" name="Content Placeholder 2">
            <a:extLst>
              <a:ext uri="{FF2B5EF4-FFF2-40B4-BE49-F238E27FC236}">
                <a16:creationId xmlns:a16="http://schemas.microsoft.com/office/drawing/2014/main" id="{15947414-0C67-40C0-B9BA-3E69619BCB07}"/>
              </a:ext>
            </a:extLst>
          </p:cNvPr>
          <p:cNvSpPr>
            <a:spLocks noGrp="1"/>
          </p:cNvSpPr>
          <p:nvPr>
            <p:ph idx="1"/>
          </p:nvPr>
        </p:nvSpPr>
        <p:spPr>
          <a:xfrm>
            <a:off x="5112690" y="1119088"/>
            <a:ext cx="6311659" cy="5087790"/>
          </a:xfrm>
        </p:spPr>
        <p:txBody>
          <a:bodyPr/>
          <a:lstStyle>
            <a:lvl1pPr>
              <a:defRPr sz="3520">
                <a:solidFill>
                  <a:schemeClr val="bg1"/>
                </a:solidFill>
              </a:defRPr>
            </a:lvl1pPr>
            <a:lvl2pPr>
              <a:defRPr sz="3080">
                <a:solidFill>
                  <a:schemeClr val="bg1"/>
                </a:solidFill>
              </a:defRPr>
            </a:lvl2pPr>
            <a:lvl3pPr>
              <a:defRPr sz="2640">
                <a:solidFill>
                  <a:schemeClr val="bg1"/>
                </a:solidFill>
              </a:defRPr>
            </a:lvl3pPr>
            <a:lvl4pPr>
              <a:defRPr sz="2200">
                <a:solidFill>
                  <a:schemeClr val="bg1"/>
                </a:solidFill>
              </a:defRPr>
            </a:lvl4pPr>
            <a:lvl5pPr>
              <a:defRPr sz="2200">
                <a:solidFill>
                  <a:schemeClr val="bg1"/>
                </a:solidFill>
              </a:defRPr>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a:extLst>
              <a:ext uri="{FF2B5EF4-FFF2-40B4-BE49-F238E27FC236}">
                <a16:creationId xmlns:a16="http://schemas.microsoft.com/office/drawing/2014/main" id="{9FBA4D5F-FAB1-49E7-B284-4FAF4CB96A5D}"/>
              </a:ext>
            </a:extLst>
          </p:cNvPr>
          <p:cNvSpPr>
            <a:spLocks noGrp="1"/>
          </p:cNvSpPr>
          <p:nvPr>
            <p:ph type="body" sz="half" idx="2"/>
          </p:nvPr>
        </p:nvSpPr>
        <p:spPr>
          <a:xfrm>
            <a:off x="1091605" y="2331727"/>
            <a:ext cx="4021085" cy="3888098"/>
          </a:xfrm>
        </p:spPr>
        <p:txBody>
          <a:bodyPr/>
          <a:lstStyle>
            <a:lvl1pPr marL="0" indent="0">
              <a:buNone/>
              <a:defRPr sz="1760">
                <a:solidFill>
                  <a:schemeClr val="bg1"/>
                </a:solidFill>
              </a:defRPr>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Tree>
    <p:extLst>
      <p:ext uri="{BB962C8B-B14F-4D97-AF65-F5344CB8AC3E}">
        <p14:creationId xmlns:p14="http://schemas.microsoft.com/office/powerpoint/2010/main" val="1348008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FBEDA8-2FE2-43A4-9323-485C1E753249}"/>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Single Corner Rounded 8">
            <a:extLst>
              <a:ext uri="{FF2B5EF4-FFF2-40B4-BE49-F238E27FC236}">
                <a16:creationId xmlns:a16="http://schemas.microsoft.com/office/drawing/2014/main" id="{AA0493F7-5439-40B7-B28B-36CE5C9390F2}"/>
              </a:ext>
            </a:extLst>
          </p:cNvPr>
          <p:cNvSpPr/>
          <p:nvPr userDrawn="1"/>
        </p:nvSpPr>
        <p:spPr>
          <a:xfrm rot="10800000" flipH="1">
            <a:off x="0" y="-5"/>
            <a:ext cx="12192000" cy="6356356"/>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1ACEF32C-8EDC-4EDA-9C3C-17005643B3F5}"/>
              </a:ext>
            </a:extLst>
          </p:cNvPr>
          <p:cNvCxnSpPr>
            <a:cxnSpLocks/>
          </p:cNvCxnSpPr>
          <p:nvPr userDrawn="1"/>
        </p:nvCxnSpPr>
        <p:spPr>
          <a:xfrm>
            <a:off x="2116654" y="651120"/>
            <a:ext cx="100753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CC499BB-6A40-42B1-A8CA-AF471F4F3CD5}"/>
              </a:ext>
            </a:extLst>
          </p:cNvPr>
          <p:cNvGrpSpPr/>
          <p:nvPr userDrawn="1"/>
        </p:nvGrpSpPr>
        <p:grpSpPr>
          <a:xfrm>
            <a:off x="107132" y="-119460"/>
            <a:ext cx="2667966" cy="1419939"/>
            <a:chOff x="107132" y="-119460"/>
            <a:chExt cx="2667966" cy="1419939"/>
          </a:xfrm>
        </p:grpSpPr>
        <p:pic>
          <p:nvPicPr>
            <p:cNvPr id="12" name="Picture 11">
              <a:extLst>
                <a:ext uri="{FF2B5EF4-FFF2-40B4-BE49-F238E27FC236}">
                  <a16:creationId xmlns:a16="http://schemas.microsoft.com/office/drawing/2014/main" id="{51653795-EA09-47F1-803F-4350BD909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sp>
          <p:nvSpPr>
            <p:cNvPr id="13" name="Rectangle 12">
              <a:extLst>
                <a:ext uri="{FF2B5EF4-FFF2-40B4-BE49-F238E27FC236}">
                  <a16:creationId xmlns:a16="http://schemas.microsoft.com/office/drawing/2014/main" id="{E2F2B04A-2637-4338-B7E0-A0E492909F38}"/>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C494BC4-4291-4FB5-8339-DD5B8C4B89DB}"/>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5" name="TextBox 14">
            <a:extLst>
              <a:ext uri="{FF2B5EF4-FFF2-40B4-BE49-F238E27FC236}">
                <a16:creationId xmlns:a16="http://schemas.microsoft.com/office/drawing/2014/main" id="{ACE7235B-1E8A-4BDE-B9CD-2D4BFB4F6A57}"/>
              </a:ext>
            </a:extLst>
          </p:cNvPr>
          <p:cNvSpPr txBox="1"/>
          <p:nvPr userDrawn="1"/>
        </p:nvSpPr>
        <p:spPr>
          <a:xfrm>
            <a:off x="9736282" y="6444476"/>
            <a:ext cx="2036618" cy="276999"/>
          </a:xfrm>
          <a:prstGeom prst="rect">
            <a:avLst/>
          </a:prstGeom>
          <a:noFill/>
        </p:spPr>
        <p:txBody>
          <a:bodyPr wrap="square" rtlCol="0">
            <a:spAutoFit/>
          </a:bodyPr>
          <a:lstStyle/>
          <a:p>
            <a:pPr algn="r"/>
            <a:r>
              <a:rPr lang="en-US" sz="1200" dirty="0">
                <a:solidFill>
                  <a:schemeClr val="bg1"/>
                </a:solidFill>
              </a:rPr>
              <a:t>sandiego.gov</a:t>
            </a:r>
          </a:p>
        </p:txBody>
      </p:sp>
      <p:sp>
        <p:nvSpPr>
          <p:cNvPr id="3" name="Picture Placeholder 2">
            <a:extLst>
              <a:ext uri="{FF2B5EF4-FFF2-40B4-BE49-F238E27FC236}">
                <a16:creationId xmlns:a16="http://schemas.microsoft.com/office/drawing/2014/main" id="{589DA425-44EC-4E16-9716-F5123923BEC2}"/>
              </a:ext>
            </a:extLst>
          </p:cNvPr>
          <p:cNvSpPr>
            <a:spLocks noGrp="1"/>
          </p:cNvSpPr>
          <p:nvPr>
            <p:ph type="pic" idx="1"/>
          </p:nvPr>
        </p:nvSpPr>
        <p:spPr>
          <a:xfrm>
            <a:off x="5181600" y="1119089"/>
            <a:ext cx="6172200" cy="508778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5" name="Date Placeholder 4">
            <a:extLst>
              <a:ext uri="{FF2B5EF4-FFF2-40B4-BE49-F238E27FC236}">
                <a16:creationId xmlns:a16="http://schemas.microsoft.com/office/drawing/2014/main" id="{6DCA4798-C96A-4282-A865-7C5A44234428}"/>
              </a:ext>
            </a:extLst>
          </p:cNvPr>
          <p:cNvSpPr>
            <a:spLocks noGrp="1"/>
          </p:cNvSpPr>
          <p:nvPr>
            <p:ph type="dt" sz="half" idx="10"/>
          </p:nvPr>
        </p:nvSpPr>
        <p:spPr/>
        <p:txBody>
          <a:bodyPr/>
          <a:lstStyle/>
          <a:p>
            <a:fld id="{4747BDBA-FCCB-4C32-959F-E13A68C765CE}" type="datetime1">
              <a:rPr lang="en-US" smtClean="0"/>
              <a:t>2/27/2019</a:t>
            </a:fld>
            <a:endParaRPr lang="en-US"/>
          </a:p>
        </p:txBody>
      </p:sp>
      <p:sp>
        <p:nvSpPr>
          <p:cNvPr id="6" name="Footer Placeholder 5">
            <a:extLst>
              <a:ext uri="{FF2B5EF4-FFF2-40B4-BE49-F238E27FC236}">
                <a16:creationId xmlns:a16="http://schemas.microsoft.com/office/drawing/2014/main" id="{95FE4A00-4002-4A3A-8DCE-1E88CBA25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6B3D13-D5CB-457B-B28D-07AEB0EE450F}"/>
              </a:ext>
            </a:extLst>
          </p:cNvPr>
          <p:cNvSpPr>
            <a:spLocks noGrp="1"/>
          </p:cNvSpPr>
          <p:nvPr>
            <p:ph type="sldNum" sz="quarter" idx="12"/>
          </p:nvPr>
        </p:nvSpPr>
        <p:spPr/>
        <p:txBody>
          <a:bodyPr/>
          <a:lstStyle/>
          <a:p>
            <a:fld id="{692C4F51-1A78-4FCE-9955-67062FDF9DF7}" type="slidenum">
              <a:rPr lang="en-US" smtClean="0"/>
              <a:t>‹#›</a:t>
            </a:fld>
            <a:endParaRPr lang="en-US"/>
          </a:p>
        </p:txBody>
      </p:sp>
      <p:sp>
        <p:nvSpPr>
          <p:cNvPr id="16" name="Title 1">
            <a:extLst>
              <a:ext uri="{FF2B5EF4-FFF2-40B4-BE49-F238E27FC236}">
                <a16:creationId xmlns:a16="http://schemas.microsoft.com/office/drawing/2014/main" id="{FB21C79C-0974-45C8-B83B-A65D3DEAF336}"/>
              </a:ext>
            </a:extLst>
          </p:cNvPr>
          <p:cNvSpPr>
            <a:spLocks noGrp="1"/>
          </p:cNvSpPr>
          <p:nvPr>
            <p:ph type="title"/>
          </p:nvPr>
        </p:nvSpPr>
        <p:spPr>
          <a:xfrm>
            <a:off x="1091605" y="1119089"/>
            <a:ext cx="4021085" cy="1212637"/>
          </a:xfrm>
        </p:spPr>
        <p:txBody>
          <a:bodyPr anchor="b">
            <a:noAutofit/>
          </a:bodyPr>
          <a:lstStyle>
            <a:lvl1pPr>
              <a:defRPr sz="3000" b="1">
                <a:solidFill>
                  <a:srgbClr val="FEBC0C"/>
                </a:solidFill>
                <a:latin typeface="+mn-lt"/>
              </a:defRPr>
            </a:lvl1pPr>
          </a:lstStyle>
          <a:p>
            <a:r>
              <a:rPr lang="en-US" dirty="0"/>
              <a:t>Click to edit Master title style</a:t>
            </a:r>
          </a:p>
        </p:txBody>
      </p:sp>
      <p:sp>
        <p:nvSpPr>
          <p:cNvPr id="17" name="Text Placeholder 3">
            <a:extLst>
              <a:ext uri="{FF2B5EF4-FFF2-40B4-BE49-F238E27FC236}">
                <a16:creationId xmlns:a16="http://schemas.microsoft.com/office/drawing/2014/main" id="{6B970FDE-6945-4FF1-A09D-7F85AA22C741}"/>
              </a:ext>
            </a:extLst>
          </p:cNvPr>
          <p:cNvSpPr>
            <a:spLocks noGrp="1"/>
          </p:cNvSpPr>
          <p:nvPr>
            <p:ph type="body" sz="half" idx="2"/>
          </p:nvPr>
        </p:nvSpPr>
        <p:spPr>
          <a:xfrm>
            <a:off x="1091605" y="2331727"/>
            <a:ext cx="4021085" cy="3888098"/>
          </a:xfrm>
        </p:spPr>
        <p:txBody>
          <a:bodyPr/>
          <a:lstStyle>
            <a:lvl1pPr marL="0" indent="0">
              <a:buNone/>
              <a:defRPr sz="1760">
                <a:solidFill>
                  <a:schemeClr val="bg1"/>
                </a:solidFill>
              </a:defRPr>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Tree>
    <p:extLst>
      <p:ext uri="{BB962C8B-B14F-4D97-AF65-F5344CB8AC3E}">
        <p14:creationId xmlns:p14="http://schemas.microsoft.com/office/powerpoint/2010/main" val="177658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1CCDD3-C1EE-4FCB-916D-EC5AE8FDFC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0"/>
            <a:ext cx="12192000" cy="5859380"/>
          </a:xfrm>
          <a:prstGeom prst="rect">
            <a:avLst/>
          </a:prstGeom>
        </p:spPr>
      </p:pic>
      <p:pic>
        <p:nvPicPr>
          <p:cNvPr id="14" name="Picture 13">
            <a:extLst>
              <a:ext uri="{FF2B5EF4-FFF2-40B4-BE49-F238E27FC236}">
                <a16:creationId xmlns:a16="http://schemas.microsoft.com/office/drawing/2014/main" id="{BFD4F7A3-DED8-4605-8F8A-93F7A6BDFF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4495" y="5748164"/>
            <a:ext cx="1768613" cy="1249711"/>
          </a:xfrm>
          <a:prstGeom prst="rect">
            <a:avLst/>
          </a:prstGeom>
        </p:spPr>
      </p:pic>
      <p:pic>
        <p:nvPicPr>
          <p:cNvPr id="15" name="Picture 14">
            <a:extLst>
              <a:ext uri="{FF2B5EF4-FFF2-40B4-BE49-F238E27FC236}">
                <a16:creationId xmlns:a16="http://schemas.microsoft.com/office/drawing/2014/main" id="{F6CE2C1A-9F20-4530-B73B-385542F16D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892" y="6068819"/>
            <a:ext cx="2601340" cy="608184"/>
          </a:xfrm>
          <a:prstGeom prst="rect">
            <a:avLst/>
          </a:prstGeom>
        </p:spPr>
      </p:pic>
      <p:cxnSp>
        <p:nvCxnSpPr>
          <p:cNvPr id="16" name="Straight Connector 15">
            <a:extLst>
              <a:ext uri="{FF2B5EF4-FFF2-40B4-BE49-F238E27FC236}">
                <a16:creationId xmlns:a16="http://schemas.microsoft.com/office/drawing/2014/main" id="{F70ABDDC-C788-46CA-AEAE-3D016603EA60}"/>
              </a:ext>
            </a:extLst>
          </p:cNvPr>
          <p:cNvCxnSpPr>
            <a:cxnSpLocks/>
          </p:cNvCxnSpPr>
          <p:nvPr userDrawn="1"/>
        </p:nvCxnSpPr>
        <p:spPr>
          <a:xfrm>
            <a:off x="0" y="5859379"/>
            <a:ext cx="12192000"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69249CF-A540-4853-8644-FE62096F3B2C}"/>
              </a:ext>
            </a:extLst>
          </p:cNvPr>
          <p:cNvSpPr/>
          <p:nvPr userDrawn="1"/>
        </p:nvSpPr>
        <p:spPr>
          <a:xfrm>
            <a:off x="0" y="1782057"/>
            <a:ext cx="12192000" cy="27001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iamond 19">
            <a:extLst>
              <a:ext uri="{FF2B5EF4-FFF2-40B4-BE49-F238E27FC236}">
                <a16:creationId xmlns:a16="http://schemas.microsoft.com/office/drawing/2014/main" id="{72F47251-CFEE-4E6D-ADA5-A2C822B29546}"/>
              </a:ext>
            </a:extLst>
          </p:cNvPr>
          <p:cNvSpPr/>
          <p:nvPr userDrawn="1"/>
        </p:nvSpPr>
        <p:spPr>
          <a:xfrm>
            <a:off x="0" y="404876"/>
            <a:ext cx="2778363" cy="5454503"/>
          </a:xfrm>
          <a:custGeom>
            <a:avLst/>
            <a:gdLst>
              <a:gd name="connsiteX0" fmla="*/ 0 w 5556726"/>
              <a:gd name="connsiteY0" fmla="*/ 2727252 h 5454503"/>
              <a:gd name="connsiteX1" fmla="*/ 2778363 w 5556726"/>
              <a:gd name="connsiteY1" fmla="*/ 0 h 5454503"/>
              <a:gd name="connsiteX2" fmla="*/ 5556726 w 5556726"/>
              <a:gd name="connsiteY2" fmla="*/ 2727252 h 5454503"/>
              <a:gd name="connsiteX3" fmla="*/ 2778363 w 5556726"/>
              <a:gd name="connsiteY3" fmla="*/ 5454503 h 5454503"/>
              <a:gd name="connsiteX4" fmla="*/ 0 w 5556726"/>
              <a:gd name="connsiteY4" fmla="*/ 2727252 h 5454503"/>
              <a:gd name="connsiteX0" fmla="*/ 0 w 2778363"/>
              <a:gd name="connsiteY0" fmla="*/ 5454503 h 5454503"/>
              <a:gd name="connsiteX1" fmla="*/ 0 w 2778363"/>
              <a:gd name="connsiteY1" fmla="*/ 0 h 5454503"/>
              <a:gd name="connsiteX2" fmla="*/ 2778363 w 2778363"/>
              <a:gd name="connsiteY2" fmla="*/ 2727252 h 5454503"/>
              <a:gd name="connsiteX3" fmla="*/ 0 w 2778363"/>
              <a:gd name="connsiteY3" fmla="*/ 5454503 h 5454503"/>
            </a:gdLst>
            <a:ahLst/>
            <a:cxnLst>
              <a:cxn ang="0">
                <a:pos x="connsiteX0" y="connsiteY0"/>
              </a:cxn>
              <a:cxn ang="0">
                <a:pos x="connsiteX1" y="connsiteY1"/>
              </a:cxn>
              <a:cxn ang="0">
                <a:pos x="connsiteX2" y="connsiteY2"/>
              </a:cxn>
              <a:cxn ang="0">
                <a:pos x="connsiteX3" y="connsiteY3"/>
              </a:cxn>
            </a:cxnLst>
            <a:rect l="l" t="t" r="r" b="b"/>
            <a:pathLst>
              <a:path w="2778363" h="5454503">
                <a:moveTo>
                  <a:pt x="0" y="5454503"/>
                </a:moveTo>
                <a:lnTo>
                  <a:pt x="0" y="0"/>
                </a:lnTo>
                <a:lnTo>
                  <a:pt x="2778363" y="2727252"/>
                </a:lnTo>
                <a:lnTo>
                  <a:pt x="0" y="5454503"/>
                </a:lnTo>
                <a:close/>
              </a:path>
            </a:pathLst>
          </a:custGeom>
          <a:solidFill>
            <a:srgbClr val="FEB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B741DB56-2958-4A86-B370-E2CC933722B3}"/>
              </a:ext>
            </a:extLst>
          </p:cNvPr>
          <p:cNvSpPr>
            <a:spLocks noGrp="1"/>
          </p:cNvSpPr>
          <p:nvPr>
            <p:ph type="title" hasCustomPrompt="1"/>
          </p:nvPr>
        </p:nvSpPr>
        <p:spPr>
          <a:xfrm>
            <a:off x="2778363" y="3184631"/>
            <a:ext cx="6324600" cy="576017"/>
          </a:xfrm>
        </p:spPr>
        <p:txBody>
          <a:bodyPr anchor="b">
            <a:normAutofit/>
          </a:bodyPr>
          <a:lstStyle>
            <a:lvl1pPr>
              <a:defRPr sz="3200">
                <a:solidFill>
                  <a:srgbClr val="58585A"/>
                </a:solidFill>
                <a:latin typeface="+mn-lt"/>
              </a:defRPr>
            </a:lvl1pPr>
          </a:lstStyle>
          <a:p>
            <a:r>
              <a:rPr lang="en-US" dirty="0"/>
              <a:t>PLANNING DEPARTMENT</a:t>
            </a:r>
          </a:p>
        </p:txBody>
      </p:sp>
      <p:sp>
        <p:nvSpPr>
          <p:cNvPr id="21" name="Text Placeholder 2">
            <a:extLst>
              <a:ext uri="{FF2B5EF4-FFF2-40B4-BE49-F238E27FC236}">
                <a16:creationId xmlns:a16="http://schemas.microsoft.com/office/drawing/2014/main" id="{6DCA3231-A8E1-4998-A188-784694D08D14}"/>
              </a:ext>
            </a:extLst>
          </p:cNvPr>
          <p:cNvSpPr>
            <a:spLocks noGrp="1"/>
          </p:cNvSpPr>
          <p:nvPr>
            <p:ph type="body" idx="1" hasCustomPrompt="1"/>
          </p:nvPr>
        </p:nvSpPr>
        <p:spPr>
          <a:xfrm>
            <a:off x="2778363" y="1904897"/>
            <a:ext cx="8531321" cy="1200149"/>
          </a:xfrm>
        </p:spPr>
        <p:txBody>
          <a:bodyPr anchor="b">
            <a:noAutofit/>
          </a:bodyPr>
          <a:lstStyle>
            <a:lvl1pPr marL="0" indent="0">
              <a:buNone/>
              <a:defRPr sz="4400" b="1">
                <a:solidFill>
                  <a:srgbClr val="00857C"/>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40205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3F6B85-291B-4308-A309-F0B67ABF52DB}"/>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Single Corner Rounded 7">
            <a:extLst>
              <a:ext uri="{FF2B5EF4-FFF2-40B4-BE49-F238E27FC236}">
                <a16:creationId xmlns:a16="http://schemas.microsoft.com/office/drawing/2014/main" id="{3EF77040-EEFB-4BA8-9F8D-C1975101420C}"/>
              </a:ext>
            </a:extLst>
          </p:cNvPr>
          <p:cNvSpPr/>
          <p:nvPr userDrawn="1"/>
        </p:nvSpPr>
        <p:spPr>
          <a:xfrm rot="10800000" flipH="1">
            <a:off x="0" y="-5"/>
            <a:ext cx="12192000" cy="6356356"/>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 name="Straight Connector 8">
            <a:extLst>
              <a:ext uri="{FF2B5EF4-FFF2-40B4-BE49-F238E27FC236}">
                <a16:creationId xmlns:a16="http://schemas.microsoft.com/office/drawing/2014/main" id="{872FDDC8-4D08-4F0A-8EE7-4A6DB2055758}"/>
              </a:ext>
            </a:extLst>
          </p:cNvPr>
          <p:cNvCxnSpPr>
            <a:cxnSpLocks/>
          </p:cNvCxnSpPr>
          <p:nvPr userDrawn="1"/>
        </p:nvCxnSpPr>
        <p:spPr>
          <a:xfrm>
            <a:off x="2116654" y="651120"/>
            <a:ext cx="100753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7D0D421-B191-4033-A3FC-ACB322CE1EEC}"/>
              </a:ext>
            </a:extLst>
          </p:cNvPr>
          <p:cNvGrpSpPr/>
          <p:nvPr userDrawn="1"/>
        </p:nvGrpSpPr>
        <p:grpSpPr>
          <a:xfrm>
            <a:off x="107132" y="-119460"/>
            <a:ext cx="2667966" cy="1419939"/>
            <a:chOff x="107132" y="-119460"/>
            <a:chExt cx="2667966" cy="1419939"/>
          </a:xfrm>
        </p:grpSpPr>
        <p:pic>
          <p:nvPicPr>
            <p:cNvPr id="11" name="Picture 10">
              <a:extLst>
                <a:ext uri="{FF2B5EF4-FFF2-40B4-BE49-F238E27FC236}">
                  <a16:creationId xmlns:a16="http://schemas.microsoft.com/office/drawing/2014/main" id="{DE4BBB1F-F408-43F3-AEEC-140E617BEC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sp>
          <p:nvSpPr>
            <p:cNvPr id="12" name="Rectangle 11">
              <a:extLst>
                <a:ext uri="{FF2B5EF4-FFF2-40B4-BE49-F238E27FC236}">
                  <a16:creationId xmlns:a16="http://schemas.microsoft.com/office/drawing/2014/main" id="{0EC5D181-412E-4E5D-9E3C-1A7B738F1B31}"/>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72B5035-1BD3-4340-B6F0-9DBAFF0BD375}"/>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4" name="TextBox 13">
            <a:extLst>
              <a:ext uri="{FF2B5EF4-FFF2-40B4-BE49-F238E27FC236}">
                <a16:creationId xmlns:a16="http://schemas.microsoft.com/office/drawing/2014/main" id="{FF29C74E-DA45-4809-B21F-82EABEC3BC55}"/>
              </a:ext>
            </a:extLst>
          </p:cNvPr>
          <p:cNvSpPr txBox="1"/>
          <p:nvPr userDrawn="1"/>
        </p:nvSpPr>
        <p:spPr>
          <a:xfrm>
            <a:off x="9736282" y="6444476"/>
            <a:ext cx="2036618" cy="276999"/>
          </a:xfrm>
          <a:prstGeom prst="rect">
            <a:avLst/>
          </a:prstGeom>
          <a:noFill/>
        </p:spPr>
        <p:txBody>
          <a:bodyPr wrap="square" rtlCol="0">
            <a:spAutoFit/>
          </a:bodyPr>
          <a:lstStyle/>
          <a:p>
            <a:pPr algn="r"/>
            <a:r>
              <a:rPr lang="en-US" sz="1200" dirty="0">
                <a:solidFill>
                  <a:schemeClr val="bg1"/>
                </a:solidFill>
              </a:rPr>
              <a:t>sandiego.gov</a:t>
            </a:r>
          </a:p>
        </p:txBody>
      </p:sp>
      <p:sp>
        <p:nvSpPr>
          <p:cNvPr id="4" name="Date Placeholder 3">
            <a:extLst>
              <a:ext uri="{FF2B5EF4-FFF2-40B4-BE49-F238E27FC236}">
                <a16:creationId xmlns:a16="http://schemas.microsoft.com/office/drawing/2014/main" id="{0FEED34E-A76B-48F0-A8FE-1E5369B6B084}"/>
              </a:ext>
            </a:extLst>
          </p:cNvPr>
          <p:cNvSpPr>
            <a:spLocks noGrp="1"/>
          </p:cNvSpPr>
          <p:nvPr>
            <p:ph type="dt" sz="half" idx="10"/>
          </p:nvPr>
        </p:nvSpPr>
        <p:spPr/>
        <p:txBody>
          <a:bodyPr/>
          <a:lstStyle/>
          <a:p>
            <a:fld id="{705B7738-4C1E-4B52-B8B6-C5A1C7948985}" type="datetime1">
              <a:rPr lang="en-US" smtClean="0"/>
              <a:t>2/27/2019</a:t>
            </a:fld>
            <a:endParaRPr lang="en-US"/>
          </a:p>
        </p:txBody>
      </p:sp>
      <p:sp>
        <p:nvSpPr>
          <p:cNvPr id="5" name="Footer Placeholder 4">
            <a:extLst>
              <a:ext uri="{FF2B5EF4-FFF2-40B4-BE49-F238E27FC236}">
                <a16:creationId xmlns:a16="http://schemas.microsoft.com/office/drawing/2014/main" id="{B8D85422-C9C6-41CF-B559-4E89C027B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C3F86-DB80-4A33-B02F-C0D16551577C}"/>
              </a:ext>
            </a:extLst>
          </p:cNvPr>
          <p:cNvSpPr>
            <a:spLocks noGrp="1"/>
          </p:cNvSpPr>
          <p:nvPr>
            <p:ph type="sldNum" sz="quarter" idx="12"/>
          </p:nvPr>
        </p:nvSpPr>
        <p:spPr/>
        <p:txBody>
          <a:bodyPr/>
          <a:lstStyle/>
          <a:p>
            <a:fld id="{692C4F51-1A78-4FCE-9955-67062FDF9DF7}" type="slidenum">
              <a:rPr lang="en-US" smtClean="0"/>
              <a:t>‹#›</a:t>
            </a:fld>
            <a:endParaRPr lang="en-US"/>
          </a:p>
        </p:txBody>
      </p:sp>
      <p:sp>
        <p:nvSpPr>
          <p:cNvPr id="15" name="Title 1">
            <a:extLst>
              <a:ext uri="{FF2B5EF4-FFF2-40B4-BE49-F238E27FC236}">
                <a16:creationId xmlns:a16="http://schemas.microsoft.com/office/drawing/2014/main" id="{48AFA912-470E-4E7E-8833-28144C38C842}"/>
              </a:ext>
            </a:extLst>
          </p:cNvPr>
          <p:cNvSpPr>
            <a:spLocks noGrp="1"/>
          </p:cNvSpPr>
          <p:nvPr>
            <p:ph type="title" hasCustomPrompt="1"/>
          </p:nvPr>
        </p:nvSpPr>
        <p:spPr>
          <a:xfrm>
            <a:off x="2116654" y="667360"/>
            <a:ext cx="7941746" cy="554069"/>
          </a:xfrm>
        </p:spPr>
        <p:txBody>
          <a:bodyPr>
            <a:normAutofit/>
          </a:bodyPr>
          <a:lstStyle>
            <a:lvl1pPr>
              <a:defRPr sz="3200">
                <a:solidFill>
                  <a:srgbClr val="00857C"/>
                </a:solidFill>
                <a:latin typeface="+mn-lt"/>
              </a:defRPr>
            </a:lvl1pPr>
          </a:lstStyle>
          <a:p>
            <a:r>
              <a:rPr lang="en-US" dirty="0"/>
              <a:t>CLICK TO EDIT MASTER TITLE STYLE</a:t>
            </a:r>
          </a:p>
        </p:txBody>
      </p:sp>
      <p:sp>
        <p:nvSpPr>
          <p:cNvPr id="16" name="Vertical Text Placeholder 2">
            <a:extLst>
              <a:ext uri="{FF2B5EF4-FFF2-40B4-BE49-F238E27FC236}">
                <a16:creationId xmlns:a16="http://schemas.microsoft.com/office/drawing/2014/main" id="{DEB738FC-F5EF-48F0-A588-32DA8B488B40}"/>
              </a:ext>
            </a:extLst>
          </p:cNvPr>
          <p:cNvSpPr>
            <a:spLocks noGrp="1"/>
          </p:cNvSpPr>
          <p:nvPr>
            <p:ph type="body" orient="vert" idx="1"/>
          </p:nvPr>
        </p:nvSpPr>
        <p:spPr>
          <a:xfrm>
            <a:off x="838200" y="1503884"/>
            <a:ext cx="10515599" cy="4715940"/>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0993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7886C8-6679-49DB-9E86-5AE2C01D1A4A}"/>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Single Corner Rounded 7">
            <a:extLst>
              <a:ext uri="{FF2B5EF4-FFF2-40B4-BE49-F238E27FC236}">
                <a16:creationId xmlns:a16="http://schemas.microsoft.com/office/drawing/2014/main" id="{CE5A1668-3580-41D9-92E3-C074CF2902FE}"/>
              </a:ext>
            </a:extLst>
          </p:cNvPr>
          <p:cNvSpPr/>
          <p:nvPr userDrawn="1"/>
        </p:nvSpPr>
        <p:spPr>
          <a:xfrm rot="10800000" flipH="1">
            <a:off x="0" y="-5"/>
            <a:ext cx="12192000" cy="6356356"/>
          </a:xfrm>
          <a:prstGeom prst="round1Rect">
            <a:avLst>
              <a:gd name="adj" fmla="val 15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 name="Straight Connector 8">
            <a:extLst>
              <a:ext uri="{FF2B5EF4-FFF2-40B4-BE49-F238E27FC236}">
                <a16:creationId xmlns:a16="http://schemas.microsoft.com/office/drawing/2014/main" id="{F81E55FB-9E39-4D84-BEA0-B1CE826CD0A7}"/>
              </a:ext>
            </a:extLst>
          </p:cNvPr>
          <p:cNvCxnSpPr>
            <a:cxnSpLocks/>
          </p:cNvCxnSpPr>
          <p:nvPr userDrawn="1"/>
        </p:nvCxnSpPr>
        <p:spPr>
          <a:xfrm>
            <a:off x="2116654" y="651120"/>
            <a:ext cx="100753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4E0AE57-0CD5-44FA-A6F5-5DDCA73BE580}"/>
              </a:ext>
            </a:extLst>
          </p:cNvPr>
          <p:cNvGrpSpPr/>
          <p:nvPr userDrawn="1"/>
        </p:nvGrpSpPr>
        <p:grpSpPr>
          <a:xfrm>
            <a:off x="107132" y="-119460"/>
            <a:ext cx="2667966" cy="1419939"/>
            <a:chOff x="107132" y="-119460"/>
            <a:chExt cx="2667966" cy="1419939"/>
          </a:xfrm>
        </p:grpSpPr>
        <p:pic>
          <p:nvPicPr>
            <p:cNvPr id="11" name="Picture 10">
              <a:extLst>
                <a:ext uri="{FF2B5EF4-FFF2-40B4-BE49-F238E27FC236}">
                  <a16:creationId xmlns:a16="http://schemas.microsoft.com/office/drawing/2014/main" id="{FA91624C-2B77-4448-A761-FCA9520071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sp>
          <p:nvSpPr>
            <p:cNvPr id="12" name="Rectangle 11">
              <a:extLst>
                <a:ext uri="{FF2B5EF4-FFF2-40B4-BE49-F238E27FC236}">
                  <a16:creationId xmlns:a16="http://schemas.microsoft.com/office/drawing/2014/main" id="{C99FF21E-8490-4BE6-9415-262908910915}"/>
                </a:ext>
              </a:extLst>
            </p:cNvPr>
            <p:cNvSpPr/>
            <p:nvPr userDrawn="1"/>
          </p:nvSpPr>
          <p:spPr>
            <a:xfrm>
              <a:off x="216816" y="725864"/>
              <a:ext cx="2558282" cy="22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D5CFEA6-9326-4A43-9428-E2C57C60032B}"/>
                </a:ext>
              </a:extLst>
            </p:cNvPr>
            <p:cNvSpPr txBox="1"/>
            <p:nvPr userDrawn="1"/>
          </p:nvSpPr>
          <p:spPr>
            <a:xfrm>
              <a:off x="174284" y="656151"/>
              <a:ext cx="2125702" cy="307777"/>
            </a:xfrm>
            <a:prstGeom prst="rect">
              <a:avLst/>
            </a:prstGeom>
            <a:noFill/>
          </p:spPr>
          <p:txBody>
            <a:bodyPr wrap="square" rtlCol="0">
              <a:spAutoFit/>
            </a:bodyPr>
            <a:lstStyle/>
            <a:p>
              <a:r>
                <a:rPr lang="en-US" sz="1400" b="0" spc="0" dirty="0">
                  <a:solidFill>
                    <a:schemeClr val="bg1"/>
                  </a:solidFill>
                  <a:latin typeface="Calibri Light" panose="020F0302020204030204" pitchFamily="34" charset="0"/>
                  <a:cs typeface="Microsoft New Tai Lue" panose="020B0502040204020203" pitchFamily="34" charset="0"/>
                </a:rPr>
                <a:t>Community Plan Update </a:t>
              </a:r>
            </a:p>
          </p:txBody>
        </p:sp>
      </p:grpSp>
      <p:sp>
        <p:nvSpPr>
          <p:cNvPr id="14" name="TextBox 13">
            <a:extLst>
              <a:ext uri="{FF2B5EF4-FFF2-40B4-BE49-F238E27FC236}">
                <a16:creationId xmlns:a16="http://schemas.microsoft.com/office/drawing/2014/main" id="{C8590BF3-E8E2-4E87-94A7-61FD7AC2BDD8}"/>
              </a:ext>
            </a:extLst>
          </p:cNvPr>
          <p:cNvSpPr txBox="1"/>
          <p:nvPr userDrawn="1"/>
        </p:nvSpPr>
        <p:spPr>
          <a:xfrm>
            <a:off x="9736282" y="6444476"/>
            <a:ext cx="2036618" cy="276999"/>
          </a:xfrm>
          <a:prstGeom prst="rect">
            <a:avLst/>
          </a:prstGeom>
          <a:noFill/>
        </p:spPr>
        <p:txBody>
          <a:bodyPr wrap="square" rtlCol="0">
            <a:spAutoFit/>
          </a:bodyPr>
          <a:lstStyle/>
          <a:p>
            <a:pPr algn="r"/>
            <a:r>
              <a:rPr lang="en-US" sz="1200" dirty="0">
                <a:solidFill>
                  <a:schemeClr val="bg1"/>
                </a:solidFill>
              </a:rPr>
              <a:t>sandiego.gov</a:t>
            </a:r>
          </a:p>
        </p:txBody>
      </p:sp>
      <p:sp>
        <p:nvSpPr>
          <p:cNvPr id="4" name="Date Placeholder 3">
            <a:extLst>
              <a:ext uri="{FF2B5EF4-FFF2-40B4-BE49-F238E27FC236}">
                <a16:creationId xmlns:a16="http://schemas.microsoft.com/office/drawing/2014/main" id="{AF2B1A99-D94C-4852-96BF-F01D993DF47F}"/>
              </a:ext>
            </a:extLst>
          </p:cNvPr>
          <p:cNvSpPr>
            <a:spLocks noGrp="1"/>
          </p:cNvSpPr>
          <p:nvPr>
            <p:ph type="dt" sz="half" idx="10"/>
          </p:nvPr>
        </p:nvSpPr>
        <p:spPr/>
        <p:txBody>
          <a:bodyPr/>
          <a:lstStyle/>
          <a:p>
            <a:fld id="{566062D9-6EB7-477E-A425-A941127008FF}" type="datetime1">
              <a:rPr lang="en-US" smtClean="0"/>
              <a:t>2/27/2019</a:t>
            </a:fld>
            <a:endParaRPr lang="en-US"/>
          </a:p>
        </p:txBody>
      </p:sp>
      <p:sp>
        <p:nvSpPr>
          <p:cNvPr id="5" name="Footer Placeholder 4">
            <a:extLst>
              <a:ext uri="{FF2B5EF4-FFF2-40B4-BE49-F238E27FC236}">
                <a16:creationId xmlns:a16="http://schemas.microsoft.com/office/drawing/2014/main" id="{D0E7ED75-10F2-407B-84EF-EC7078025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5DDC-7F01-4C3F-8467-C1F28AB9C72D}"/>
              </a:ext>
            </a:extLst>
          </p:cNvPr>
          <p:cNvSpPr>
            <a:spLocks noGrp="1"/>
          </p:cNvSpPr>
          <p:nvPr>
            <p:ph type="sldNum" sz="quarter" idx="12"/>
          </p:nvPr>
        </p:nvSpPr>
        <p:spPr/>
        <p:txBody>
          <a:bodyPr/>
          <a:lstStyle/>
          <a:p>
            <a:fld id="{692C4F51-1A78-4FCE-9955-67062FDF9DF7}" type="slidenum">
              <a:rPr lang="en-US" smtClean="0"/>
              <a:t>‹#›</a:t>
            </a:fld>
            <a:endParaRPr lang="en-US"/>
          </a:p>
        </p:txBody>
      </p:sp>
      <p:sp>
        <p:nvSpPr>
          <p:cNvPr id="15" name="Vertical Title 1">
            <a:extLst>
              <a:ext uri="{FF2B5EF4-FFF2-40B4-BE49-F238E27FC236}">
                <a16:creationId xmlns:a16="http://schemas.microsoft.com/office/drawing/2014/main" id="{E314A86B-775F-48CC-A620-C12FAC8DA198}"/>
              </a:ext>
            </a:extLst>
          </p:cNvPr>
          <p:cNvSpPr>
            <a:spLocks noGrp="1"/>
          </p:cNvSpPr>
          <p:nvPr>
            <p:ph type="title" orient="vert"/>
          </p:nvPr>
        </p:nvSpPr>
        <p:spPr>
          <a:xfrm>
            <a:off x="9068340" y="942107"/>
            <a:ext cx="2283692" cy="5190029"/>
          </a:xfrm>
        </p:spPr>
        <p:txBody>
          <a:bodyPr vert="eaVert"/>
          <a:lstStyle>
            <a:lvl1pPr>
              <a:defRPr>
                <a:solidFill>
                  <a:schemeClr val="bg1"/>
                </a:solidFill>
                <a:latin typeface="+mn-lt"/>
              </a:defRPr>
            </a:lvl1pPr>
          </a:lstStyle>
          <a:p>
            <a:r>
              <a:rPr lang="en-US"/>
              <a:t>Click to edit Master title style</a:t>
            </a:r>
            <a:endParaRPr lang="en-US" dirty="0"/>
          </a:p>
        </p:txBody>
      </p:sp>
      <p:sp>
        <p:nvSpPr>
          <p:cNvPr id="16" name="Vertical Text Placeholder 2">
            <a:extLst>
              <a:ext uri="{FF2B5EF4-FFF2-40B4-BE49-F238E27FC236}">
                <a16:creationId xmlns:a16="http://schemas.microsoft.com/office/drawing/2014/main" id="{8E2F1210-1D59-478D-B222-56EAA8059E3A}"/>
              </a:ext>
            </a:extLst>
          </p:cNvPr>
          <p:cNvSpPr>
            <a:spLocks noGrp="1"/>
          </p:cNvSpPr>
          <p:nvPr>
            <p:ph type="body" orient="vert" idx="1"/>
          </p:nvPr>
        </p:nvSpPr>
        <p:spPr>
          <a:xfrm>
            <a:off x="1058778" y="942109"/>
            <a:ext cx="7826229" cy="519002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980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1FF765-C8E0-4574-B556-ADF3908AD68B}"/>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Single Corner Rounded 11">
            <a:extLst>
              <a:ext uri="{FF2B5EF4-FFF2-40B4-BE49-F238E27FC236}">
                <a16:creationId xmlns:a16="http://schemas.microsoft.com/office/drawing/2014/main" id="{83347773-3221-4C19-BA76-A8531793DDA0}"/>
              </a:ext>
            </a:extLst>
          </p:cNvPr>
          <p:cNvSpPr/>
          <p:nvPr userDrawn="1"/>
        </p:nvSpPr>
        <p:spPr>
          <a:xfrm rot="10800000" flipH="1">
            <a:off x="0" y="-6"/>
            <a:ext cx="12192000" cy="6206885"/>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2C412561-9FD5-41BA-BADD-15EF68903FB1}"/>
              </a:ext>
            </a:extLst>
          </p:cNvPr>
          <p:cNvSpPr>
            <a:spLocks noGrp="1"/>
          </p:cNvSpPr>
          <p:nvPr>
            <p:ph type="dt" sz="half" idx="10"/>
          </p:nvPr>
        </p:nvSpPr>
        <p:spPr/>
        <p:txBody>
          <a:bodyPr/>
          <a:lstStyle/>
          <a:p>
            <a:fld id="{140DC28F-BEAB-438F-856F-B852660AACCF}" type="datetime1">
              <a:rPr lang="en-US" smtClean="0"/>
              <a:t>2/27/2019</a:t>
            </a:fld>
            <a:endParaRPr lang="en-US"/>
          </a:p>
        </p:txBody>
      </p:sp>
      <p:sp>
        <p:nvSpPr>
          <p:cNvPr id="5" name="Footer Placeholder 4">
            <a:extLst>
              <a:ext uri="{FF2B5EF4-FFF2-40B4-BE49-F238E27FC236}">
                <a16:creationId xmlns:a16="http://schemas.microsoft.com/office/drawing/2014/main" id="{F8CE141A-B5A1-4390-B31B-4ED05B9D9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2E38A-03CD-411E-8CF8-F03A30C45795}"/>
              </a:ext>
            </a:extLst>
          </p:cNvPr>
          <p:cNvSpPr>
            <a:spLocks noGrp="1"/>
          </p:cNvSpPr>
          <p:nvPr>
            <p:ph type="sldNum" sz="quarter" idx="12"/>
          </p:nvPr>
        </p:nvSpPr>
        <p:spPr/>
        <p:txBody>
          <a:bodyPr/>
          <a:lstStyle/>
          <a:p>
            <a:fld id="{E02FFB3F-564D-4267-B246-2009EBBDCC89}" type="slidenum">
              <a:rPr lang="en-US" smtClean="0"/>
              <a:t>‹#›</a:t>
            </a:fld>
            <a:endParaRPr lang="en-US"/>
          </a:p>
        </p:txBody>
      </p:sp>
      <p:sp>
        <p:nvSpPr>
          <p:cNvPr id="7" name="Title 1">
            <a:extLst>
              <a:ext uri="{FF2B5EF4-FFF2-40B4-BE49-F238E27FC236}">
                <a16:creationId xmlns:a16="http://schemas.microsoft.com/office/drawing/2014/main" id="{940F280B-E505-4A34-88C1-0A1B418E5AF3}"/>
              </a:ext>
            </a:extLst>
          </p:cNvPr>
          <p:cNvSpPr>
            <a:spLocks noGrp="1"/>
          </p:cNvSpPr>
          <p:nvPr>
            <p:ph type="title" hasCustomPrompt="1"/>
          </p:nvPr>
        </p:nvSpPr>
        <p:spPr>
          <a:xfrm>
            <a:off x="2116654" y="667360"/>
            <a:ext cx="10075346" cy="554069"/>
          </a:xfrm>
        </p:spPr>
        <p:txBody>
          <a:bodyPr>
            <a:normAutofit/>
          </a:bodyPr>
          <a:lstStyle>
            <a:lvl1pPr>
              <a:defRPr sz="3200">
                <a:solidFill>
                  <a:srgbClr val="00857C"/>
                </a:solidFill>
                <a:latin typeface="+mn-lt"/>
              </a:defRPr>
            </a:lvl1pPr>
          </a:lstStyle>
          <a:p>
            <a:r>
              <a:rPr lang="en-US" dirty="0"/>
              <a:t>CLICK TO EDIT MASTER TITLE STYLE</a:t>
            </a:r>
          </a:p>
        </p:txBody>
      </p:sp>
      <p:pic>
        <p:nvPicPr>
          <p:cNvPr id="8" name="Picture 7">
            <a:extLst>
              <a:ext uri="{FF2B5EF4-FFF2-40B4-BE49-F238E27FC236}">
                <a16:creationId xmlns:a16="http://schemas.microsoft.com/office/drawing/2014/main" id="{7ED0914C-B65F-474F-8764-67E5D84E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cxnSp>
        <p:nvCxnSpPr>
          <p:cNvPr id="9" name="Straight Connector 8">
            <a:extLst>
              <a:ext uri="{FF2B5EF4-FFF2-40B4-BE49-F238E27FC236}">
                <a16:creationId xmlns:a16="http://schemas.microsoft.com/office/drawing/2014/main" id="{00A8831B-CA10-4B56-95D7-D24BAF034207}"/>
              </a:ext>
            </a:extLst>
          </p:cNvPr>
          <p:cNvCxnSpPr>
            <a:cxnSpLocks/>
          </p:cNvCxnSpPr>
          <p:nvPr userDrawn="1"/>
        </p:nvCxnSpPr>
        <p:spPr>
          <a:xfrm>
            <a:off x="2116654" y="651120"/>
            <a:ext cx="100753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8AB10C42-5B58-4CE6-847E-C797B97A86BB}"/>
              </a:ext>
            </a:extLst>
          </p:cNvPr>
          <p:cNvSpPr>
            <a:spLocks noGrp="1"/>
          </p:cNvSpPr>
          <p:nvPr>
            <p:ph idx="1"/>
          </p:nvPr>
        </p:nvSpPr>
        <p:spPr>
          <a:xfrm>
            <a:off x="838200" y="1449949"/>
            <a:ext cx="10832432" cy="4529746"/>
          </a:xfrm>
        </p:spPr>
        <p:txBody>
          <a:bodyPr/>
          <a:lstStyle>
            <a:lvl1pPr>
              <a:defRPr>
                <a:solidFill>
                  <a:srgbClr val="58585A"/>
                </a:solidFill>
              </a:defRPr>
            </a:lvl1pPr>
            <a:lvl2pPr>
              <a:defRPr>
                <a:solidFill>
                  <a:srgbClr val="58585A"/>
                </a:solidFill>
              </a:defRPr>
            </a:lvl2pPr>
            <a:lvl3pPr>
              <a:defRPr>
                <a:solidFill>
                  <a:srgbClr val="58585A"/>
                </a:solidFill>
              </a:defRPr>
            </a:lvl3pPr>
            <a:lvl4pPr>
              <a:defRPr>
                <a:solidFill>
                  <a:srgbClr val="58585A"/>
                </a:solidFill>
              </a:defRPr>
            </a:lvl4pPr>
            <a:lvl5pPr>
              <a:defRPr>
                <a:solidFill>
                  <a:srgbClr val="58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82720A4F-D031-4B80-9183-CCC689CFAA53}"/>
              </a:ext>
            </a:extLst>
          </p:cNvPr>
          <p:cNvSpPr txBox="1"/>
          <p:nvPr userDrawn="1"/>
        </p:nvSpPr>
        <p:spPr>
          <a:xfrm>
            <a:off x="10090785" y="6482026"/>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556498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A26C45-FCA5-455B-89AC-AD08237EF04E}"/>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Single Corner Rounded 16">
            <a:extLst>
              <a:ext uri="{FF2B5EF4-FFF2-40B4-BE49-F238E27FC236}">
                <a16:creationId xmlns:a16="http://schemas.microsoft.com/office/drawing/2014/main" id="{3B9A4853-684A-4260-8196-7D44D1B46323}"/>
              </a:ext>
            </a:extLst>
          </p:cNvPr>
          <p:cNvSpPr/>
          <p:nvPr userDrawn="1"/>
        </p:nvSpPr>
        <p:spPr>
          <a:xfrm rot="10800000" flipH="1">
            <a:off x="0" y="-6"/>
            <a:ext cx="12192000" cy="6206885"/>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5311F271-4BCB-468B-85A4-0E6E0C272356}"/>
              </a:ext>
            </a:extLst>
          </p:cNvPr>
          <p:cNvSpPr>
            <a:spLocks noGrp="1"/>
          </p:cNvSpPr>
          <p:nvPr>
            <p:ph type="dt" sz="half" idx="10"/>
          </p:nvPr>
        </p:nvSpPr>
        <p:spPr/>
        <p:txBody>
          <a:bodyPr/>
          <a:lstStyle/>
          <a:p>
            <a:fld id="{76857C9A-069E-4A0C-BE24-FE74EF8713AA}" type="datetime1">
              <a:rPr lang="en-US" smtClean="0"/>
              <a:t>2/27/2019</a:t>
            </a:fld>
            <a:endParaRPr lang="en-US"/>
          </a:p>
        </p:txBody>
      </p:sp>
      <p:sp>
        <p:nvSpPr>
          <p:cNvPr id="6" name="Footer Placeholder 5">
            <a:extLst>
              <a:ext uri="{FF2B5EF4-FFF2-40B4-BE49-F238E27FC236}">
                <a16:creationId xmlns:a16="http://schemas.microsoft.com/office/drawing/2014/main" id="{5F55CCA2-6DDD-4292-A18E-FD55A2BBC2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F4FBE-3D3D-4735-B753-5330F59A6F75}"/>
              </a:ext>
            </a:extLst>
          </p:cNvPr>
          <p:cNvSpPr>
            <a:spLocks noGrp="1"/>
          </p:cNvSpPr>
          <p:nvPr>
            <p:ph type="sldNum" sz="quarter" idx="12"/>
          </p:nvPr>
        </p:nvSpPr>
        <p:spPr/>
        <p:txBody>
          <a:bodyPr/>
          <a:lstStyle/>
          <a:p>
            <a:fld id="{E02FFB3F-564D-4267-B246-2009EBBDCC89}" type="slidenum">
              <a:rPr lang="en-US" smtClean="0"/>
              <a:t>‹#›</a:t>
            </a:fld>
            <a:endParaRPr lang="en-US"/>
          </a:p>
        </p:txBody>
      </p:sp>
      <p:sp>
        <p:nvSpPr>
          <p:cNvPr id="8" name="Title 1">
            <a:extLst>
              <a:ext uri="{FF2B5EF4-FFF2-40B4-BE49-F238E27FC236}">
                <a16:creationId xmlns:a16="http://schemas.microsoft.com/office/drawing/2014/main" id="{944C387B-735E-4F28-A414-A11AC6C70112}"/>
              </a:ext>
            </a:extLst>
          </p:cNvPr>
          <p:cNvSpPr>
            <a:spLocks noGrp="1"/>
          </p:cNvSpPr>
          <p:nvPr>
            <p:ph type="title" hasCustomPrompt="1"/>
          </p:nvPr>
        </p:nvSpPr>
        <p:spPr>
          <a:xfrm>
            <a:off x="2116654" y="667360"/>
            <a:ext cx="10075346" cy="554069"/>
          </a:xfrm>
        </p:spPr>
        <p:txBody>
          <a:bodyPr>
            <a:normAutofit/>
          </a:bodyPr>
          <a:lstStyle>
            <a:lvl1pPr>
              <a:defRPr sz="3200">
                <a:solidFill>
                  <a:srgbClr val="00857C"/>
                </a:solidFill>
                <a:latin typeface="+mn-lt"/>
              </a:defRPr>
            </a:lvl1pPr>
          </a:lstStyle>
          <a:p>
            <a:r>
              <a:rPr lang="en-US" dirty="0"/>
              <a:t>CLICK TO EDIT MASTER TITLE STYLE</a:t>
            </a:r>
          </a:p>
        </p:txBody>
      </p:sp>
      <p:pic>
        <p:nvPicPr>
          <p:cNvPr id="9" name="Picture 8">
            <a:extLst>
              <a:ext uri="{FF2B5EF4-FFF2-40B4-BE49-F238E27FC236}">
                <a16:creationId xmlns:a16="http://schemas.microsoft.com/office/drawing/2014/main" id="{378EC328-F8FA-4EA5-BF7F-238615EA53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cxnSp>
        <p:nvCxnSpPr>
          <p:cNvPr id="10" name="Straight Connector 9">
            <a:extLst>
              <a:ext uri="{FF2B5EF4-FFF2-40B4-BE49-F238E27FC236}">
                <a16:creationId xmlns:a16="http://schemas.microsoft.com/office/drawing/2014/main" id="{935DC108-2102-404B-83CC-703AFC5E0B31}"/>
              </a:ext>
            </a:extLst>
          </p:cNvPr>
          <p:cNvCxnSpPr>
            <a:cxnSpLocks/>
          </p:cNvCxnSpPr>
          <p:nvPr userDrawn="1"/>
        </p:nvCxnSpPr>
        <p:spPr>
          <a:xfrm>
            <a:off x="2116654" y="651120"/>
            <a:ext cx="100753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198BA6-B0AB-4B2B-BB5D-59C6572DB25D}"/>
              </a:ext>
            </a:extLst>
          </p:cNvPr>
          <p:cNvSpPr txBox="1"/>
          <p:nvPr userDrawn="1"/>
        </p:nvSpPr>
        <p:spPr>
          <a:xfrm>
            <a:off x="10090785" y="6482026"/>
            <a:ext cx="1680210" cy="276999"/>
          </a:xfrm>
          <a:prstGeom prst="rect">
            <a:avLst/>
          </a:prstGeom>
          <a:noFill/>
        </p:spPr>
        <p:txBody>
          <a:bodyPr wrap="square" rtlCol="0">
            <a:spAutoFit/>
          </a:bodyPr>
          <a:lstStyle/>
          <a:p>
            <a:pPr algn="r"/>
            <a:r>
              <a:rPr lang="en-US" sz="1200" dirty="0">
                <a:solidFill>
                  <a:schemeClr val="bg1"/>
                </a:solidFill>
              </a:rPr>
              <a:t>sandiego.gov</a:t>
            </a:r>
          </a:p>
        </p:txBody>
      </p:sp>
      <p:sp>
        <p:nvSpPr>
          <p:cNvPr id="22" name="Content Placeholder 2">
            <a:extLst>
              <a:ext uri="{FF2B5EF4-FFF2-40B4-BE49-F238E27FC236}">
                <a16:creationId xmlns:a16="http://schemas.microsoft.com/office/drawing/2014/main" id="{A34E9869-DE04-4E95-A628-891E2DF4D4CE}"/>
              </a:ext>
            </a:extLst>
          </p:cNvPr>
          <p:cNvSpPr>
            <a:spLocks noGrp="1"/>
          </p:cNvSpPr>
          <p:nvPr>
            <p:ph sz="half" idx="1"/>
          </p:nvPr>
        </p:nvSpPr>
        <p:spPr>
          <a:xfrm>
            <a:off x="1107882" y="1415678"/>
            <a:ext cx="5117231" cy="4583826"/>
          </a:xfrm>
        </p:spPr>
        <p:txBody>
          <a:bodyPr/>
          <a:lstStyle>
            <a:lvl1pPr>
              <a:defRPr>
                <a:solidFill>
                  <a:srgbClr val="58585A"/>
                </a:solidFill>
              </a:defRPr>
            </a:lvl1pPr>
            <a:lvl2pPr>
              <a:defRPr>
                <a:solidFill>
                  <a:srgbClr val="58585A"/>
                </a:solidFill>
              </a:defRPr>
            </a:lvl2pPr>
            <a:lvl3pPr>
              <a:defRPr>
                <a:solidFill>
                  <a:srgbClr val="58585A"/>
                </a:solidFill>
              </a:defRPr>
            </a:lvl3pPr>
            <a:lvl4pPr>
              <a:defRPr>
                <a:solidFill>
                  <a:srgbClr val="58585A"/>
                </a:solidFill>
              </a:defRPr>
            </a:lvl4pPr>
            <a:lvl5pPr>
              <a:defRPr>
                <a:solidFill>
                  <a:srgbClr val="58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3">
            <a:extLst>
              <a:ext uri="{FF2B5EF4-FFF2-40B4-BE49-F238E27FC236}">
                <a16:creationId xmlns:a16="http://schemas.microsoft.com/office/drawing/2014/main" id="{292B1F44-3114-4521-88C7-203D3C657EEC}"/>
              </a:ext>
            </a:extLst>
          </p:cNvPr>
          <p:cNvSpPr>
            <a:spLocks noGrp="1"/>
          </p:cNvSpPr>
          <p:nvPr>
            <p:ph sz="half" idx="2"/>
          </p:nvPr>
        </p:nvSpPr>
        <p:spPr>
          <a:xfrm>
            <a:off x="6236569" y="1415678"/>
            <a:ext cx="5117231" cy="4583826"/>
          </a:xfrm>
        </p:spPr>
        <p:txBody>
          <a:bodyPr/>
          <a:lstStyle>
            <a:lvl1pPr>
              <a:defRPr>
                <a:solidFill>
                  <a:srgbClr val="58585A"/>
                </a:solidFill>
              </a:defRPr>
            </a:lvl1pPr>
            <a:lvl2pPr>
              <a:defRPr>
                <a:solidFill>
                  <a:srgbClr val="58585A"/>
                </a:solidFill>
              </a:defRPr>
            </a:lvl2pPr>
            <a:lvl3pPr>
              <a:defRPr>
                <a:solidFill>
                  <a:srgbClr val="58585A"/>
                </a:solidFill>
              </a:defRPr>
            </a:lvl3pPr>
            <a:lvl4pPr>
              <a:defRPr>
                <a:solidFill>
                  <a:srgbClr val="58585A"/>
                </a:solidFill>
              </a:defRPr>
            </a:lvl4pPr>
            <a:lvl5pPr>
              <a:defRPr>
                <a:solidFill>
                  <a:srgbClr val="58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811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A26C45-FCA5-455B-89AC-AD08237EF04E}"/>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Single Corner Rounded 16">
            <a:extLst>
              <a:ext uri="{FF2B5EF4-FFF2-40B4-BE49-F238E27FC236}">
                <a16:creationId xmlns:a16="http://schemas.microsoft.com/office/drawing/2014/main" id="{3B9A4853-684A-4260-8196-7D44D1B46323}"/>
              </a:ext>
            </a:extLst>
          </p:cNvPr>
          <p:cNvSpPr/>
          <p:nvPr userDrawn="1"/>
        </p:nvSpPr>
        <p:spPr>
          <a:xfrm rot="10800000" flipH="1">
            <a:off x="0" y="-6"/>
            <a:ext cx="12192000" cy="6206885"/>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5311F271-4BCB-468B-85A4-0E6E0C272356}"/>
              </a:ext>
            </a:extLst>
          </p:cNvPr>
          <p:cNvSpPr>
            <a:spLocks noGrp="1"/>
          </p:cNvSpPr>
          <p:nvPr>
            <p:ph type="dt" sz="half" idx="10"/>
          </p:nvPr>
        </p:nvSpPr>
        <p:spPr/>
        <p:txBody>
          <a:bodyPr/>
          <a:lstStyle/>
          <a:p>
            <a:fld id="{0F4D84C6-515E-4798-A7ED-9CB0480BD5F6}" type="datetime1">
              <a:rPr lang="en-US" smtClean="0"/>
              <a:t>2/27/2019</a:t>
            </a:fld>
            <a:endParaRPr lang="en-US"/>
          </a:p>
        </p:txBody>
      </p:sp>
      <p:sp>
        <p:nvSpPr>
          <p:cNvPr id="6" name="Footer Placeholder 5">
            <a:extLst>
              <a:ext uri="{FF2B5EF4-FFF2-40B4-BE49-F238E27FC236}">
                <a16:creationId xmlns:a16="http://schemas.microsoft.com/office/drawing/2014/main" id="{5F55CCA2-6DDD-4292-A18E-FD55A2BBC2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F4FBE-3D3D-4735-B753-5330F59A6F75}"/>
              </a:ext>
            </a:extLst>
          </p:cNvPr>
          <p:cNvSpPr>
            <a:spLocks noGrp="1"/>
          </p:cNvSpPr>
          <p:nvPr>
            <p:ph type="sldNum" sz="quarter" idx="12"/>
          </p:nvPr>
        </p:nvSpPr>
        <p:spPr/>
        <p:txBody>
          <a:bodyPr/>
          <a:lstStyle/>
          <a:p>
            <a:fld id="{E02FFB3F-564D-4267-B246-2009EBBDCC89}" type="slidenum">
              <a:rPr lang="en-US" smtClean="0"/>
              <a:t>‹#›</a:t>
            </a:fld>
            <a:endParaRPr lang="en-US"/>
          </a:p>
        </p:txBody>
      </p:sp>
      <p:sp>
        <p:nvSpPr>
          <p:cNvPr id="8" name="Title 1">
            <a:extLst>
              <a:ext uri="{FF2B5EF4-FFF2-40B4-BE49-F238E27FC236}">
                <a16:creationId xmlns:a16="http://schemas.microsoft.com/office/drawing/2014/main" id="{944C387B-735E-4F28-A414-A11AC6C70112}"/>
              </a:ext>
            </a:extLst>
          </p:cNvPr>
          <p:cNvSpPr>
            <a:spLocks noGrp="1"/>
          </p:cNvSpPr>
          <p:nvPr>
            <p:ph type="title" hasCustomPrompt="1"/>
          </p:nvPr>
        </p:nvSpPr>
        <p:spPr>
          <a:xfrm>
            <a:off x="2116654" y="667360"/>
            <a:ext cx="10075346" cy="554069"/>
          </a:xfrm>
        </p:spPr>
        <p:txBody>
          <a:bodyPr>
            <a:normAutofit/>
          </a:bodyPr>
          <a:lstStyle>
            <a:lvl1pPr>
              <a:defRPr sz="3200">
                <a:solidFill>
                  <a:srgbClr val="00857C"/>
                </a:solidFill>
                <a:latin typeface="+mn-lt"/>
              </a:defRPr>
            </a:lvl1pPr>
          </a:lstStyle>
          <a:p>
            <a:r>
              <a:rPr lang="en-US" dirty="0"/>
              <a:t>CLICK TO EDIT MASTER TITLE STYLE</a:t>
            </a:r>
          </a:p>
        </p:txBody>
      </p:sp>
      <p:pic>
        <p:nvPicPr>
          <p:cNvPr id="9" name="Picture 8">
            <a:extLst>
              <a:ext uri="{FF2B5EF4-FFF2-40B4-BE49-F238E27FC236}">
                <a16:creationId xmlns:a16="http://schemas.microsoft.com/office/drawing/2014/main" id="{378EC328-F8FA-4EA5-BF7F-238615EA53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cxnSp>
        <p:nvCxnSpPr>
          <p:cNvPr id="10" name="Straight Connector 9">
            <a:extLst>
              <a:ext uri="{FF2B5EF4-FFF2-40B4-BE49-F238E27FC236}">
                <a16:creationId xmlns:a16="http://schemas.microsoft.com/office/drawing/2014/main" id="{935DC108-2102-404B-83CC-703AFC5E0B31}"/>
              </a:ext>
            </a:extLst>
          </p:cNvPr>
          <p:cNvCxnSpPr>
            <a:cxnSpLocks/>
          </p:cNvCxnSpPr>
          <p:nvPr userDrawn="1"/>
        </p:nvCxnSpPr>
        <p:spPr>
          <a:xfrm>
            <a:off x="2116654" y="651120"/>
            <a:ext cx="100753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198BA6-B0AB-4B2B-BB5D-59C6572DB25D}"/>
              </a:ext>
            </a:extLst>
          </p:cNvPr>
          <p:cNvSpPr txBox="1"/>
          <p:nvPr userDrawn="1"/>
        </p:nvSpPr>
        <p:spPr>
          <a:xfrm>
            <a:off x="10090785" y="6482026"/>
            <a:ext cx="1680210" cy="276999"/>
          </a:xfrm>
          <a:prstGeom prst="rect">
            <a:avLst/>
          </a:prstGeom>
          <a:noFill/>
        </p:spPr>
        <p:txBody>
          <a:bodyPr wrap="square" rtlCol="0">
            <a:spAutoFit/>
          </a:bodyPr>
          <a:lstStyle/>
          <a:p>
            <a:pPr algn="r"/>
            <a:r>
              <a:rPr lang="en-US" sz="1200" dirty="0">
                <a:solidFill>
                  <a:schemeClr val="bg1"/>
                </a:solidFill>
              </a:rPr>
              <a:t>sandiego.gov</a:t>
            </a:r>
          </a:p>
        </p:txBody>
      </p:sp>
      <p:sp>
        <p:nvSpPr>
          <p:cNvPr id="13" name="Text Placeholder 2">
            <a:extLst>
              <a:ext uri="{FF2B5EF4-FFF2-40B4-BE49-F238E27FC236}">
                <a16:creationId xmlns:a16="http://schemas.microsoft.com/office/drawing/2014/main" id="{B59F1926-8D57-48CD-890B-4518A178AB22}"/>
              </a:ext>
            </a:extLst>
          </p:cNvPr>
          <p:cNvSpPr>
            <a:spLocks noGrp="1"/>
          </p:cNvSpPr>
          <p:nvPr>
            <p:ph type="body" idx="1"/>
          </p:nvPr>
        </p:nvSpPr>
        <p:spPr>
          <a:xfrm>
            <a:off x="1106905" y="1419932"/>
            <a:ext cx="5105219" cy="933767"/>
          </a:xfrm>
        </p:spPr>
        <p:txBody>
          <a:bodyPr anchor="b"/>
          <a:lstStyle>
            <a:lvl1pPr marL="0" indent="0">
              <a:buNone/>
              <a:defRPr sz="2640" b="1">
                <a:solidFill>
                  <a:srgbClr val="FBB457"/>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187BE68A-06EB-4A1F-9559-CA29FE4B43DD}"/>
              </a:ext>
            </a:extLst>
          </p:cNvPr>
          <p:cNvSpPr>
            <a:spLocks noGrp="1"/>
          </p:cNvSpPr>
          <p:nvPr>
            <p:ph sz="half" idx="2"/>
          </p:nvPr>
        </p:nvSpPr>
        <p:spPr>
          <a:xfrm>
            <a:off x="1106905" y="2353699"/>
            <a:ext cx="5105219" cy="3674216"/>
          </a:xfrm>
        </p:spPr>
        <p:txBody>
          <a:bodyPr/>
          <a:lstStyle>
            <a:lvl1pPr>
              <a:defRPr>
                <a:solidFill>
                  <a:srgbClr val="58585A"/>
                </a:solidFill>
              </a:defRPr>
            </a:lvl1pPr>
            <a:lvl2pPr>
              <a:defRPr>
                <a:solidFill>
                  <a:srgbClr val="58585A"/>
                </a:solidFill>
              </a:defRPr>
            </a:lvl2pPr>
            <a:lvl3pPr>
              <a:defRPr>
                <a:solidFill>
                  <a:srgbClr val="58585A"/>
                </a:solidFill>
              </a:defRPr>
            </a:lvl3pPr>
            <a:lvl4pPr>
              <a:defRPr>
                <a:solidFill>
                  <a:srgbClr val="58585A"/>
                </a:solidFill>
              </a:defRPr>
            </a:lvl4pPr>
            <a:lvl5pPr>
              <a:defRPr>
                <a:solidFill>
                  <a:srgbClr val="58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83B96644-42FD-4AC4-AD89-FCE8AB12FC8F}"/>
              </a:ext>
            </a:extLst>
          </p:cNvPr>
          <p:cNvSpPr>
            <a:spLocks noGrp="1"/>
          </p:cNvSpPr>
          <p:nvPr>
            <p:ph type="body" sz="quarter" idx="3"/>
          </p:nvPr>
        </p:nvSpPr>
        <p:spPr>
          <a:xfrm>
            <a:off x="6223439" y="1419932"/>
            <a:ext cx="5130361" cy="933767"/>
          </a:xfrm>
        </p:spPr>
        <p:txBody>
          <a:bodyPr anchor="b"/>
          <a:lstStyle>
            <a:lvl1pPr marL="0" indent="0">
              <a:buNone/>
              <a:defRPr sz="2640" b="1">
                <a:solidFill>
                  <a:srgbClr val="FBB457"/>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19" name="Content Placeholder 5">
            <a:extLst>
              <a:ext uri="{FF2B5EF4-FFF2-40B4-BE49-F238E27FC236}">
                <a16:creationId xmlns:a16="http://schemas.microsoft.com/office/drawing/2014/main" id="{3F4B00F2-A391-47DE-B7BA-34C6B43398F1}"/>
              </a:ext>
            </a:extLst>
          </p:cNvPr>
          <p:cNvSpPr>
            <a:spLocks noGrp="1"/>
          </p:cNvSpPr>
          <p:nvPr>
            <p:ph sz="quarter" idx="4"/>
          </p:nvPr>
        </p:nvSpPr>
        <p:spPr>
          <a:xfrm>
            <a:off x="6223439" y="2353699"/>
            <a:ext cx="5130361" cy="3674216"/>
          </a:xfrm>
        </p:spPr>
        <p:txBody>
          <a:bodyPr/>
          <a:lstStyle>
            <a:lvl1pPr>
              <a:defRPr>
                <a:solidFill>
                  <a:srgbClr val="58585A"/>
                </a:solidFill>
              </a:defRPr>
            </a:lvl1pPr>
            <a:lvl2pPr>
              <a:defRPr>
                <a:solidFill>
                  <a:srgbClr val="58585A"/>
                </a:solidFill>
              </a:defRPr>
            </a:lvl2pPr>
            <a:lvl3pPr>
              <a:defRPr>
                <a:solidFill>
                  <a:srgbClr val="58585A"/>
                </a:solidFill>
              </a:defRPr>
            </a:lvl3pPr>
            <a:lvl4pPr>
              <a:defRPr>
                <a:solidFill>
                  <a:srgbClr val="58585A"/>
                </a:solidFill>
              </a:defRPr>
            </a:lvl4pPr>
            <a:lvl5pPr>
              <a:defRPr>
                <a:solidFill>
                  <a:srgbClr val="58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216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62FC39-5C4B-4A77-8154-AA3FE3B7BC4B}"/>
              </a:ext>
            </a:extLst>
          </p:cNvPr>
          <p:cNvSpPr>
            <a:spLocks noGrp="1"/>
          </p:cNvSpPr>
          <p:nvPr>
            <p:ph type="dt" sz="half" idx="10"/>
          </p:nvPr>
        </p:nvSpPr>
        <p:spPr/>
        <p:txBody>
          <a:bodyPr/>
          <a:lstStyle/>
          <a:p>
            <a:fld id="{B07FD28B-46FA-4757-B757-8EA5C2A06B1B}" type="datetime1">
              <a:rPr lang="en-US" smtClean="0"/>
              <a:t>2/27/2019</a:t>
            </a:fld>
            <a:endParaRPr lang="en-US"/>
          </a:p>
        </p:txBody>
      </p:sp>
      <p:sp>
        <p:nvSpPr>
          <p:cNvPr id="4" name="Footer Placeholder 3">
            <a:extLst>
              <a:ext uri="{FF2B5EF4-FFF2-40B4-BE49-F238E27FC236}">
                <a16:creationId xmlns:a16="http://schemas.microsoft.com/office/drawing/2014/main" id="{9C71BF22-7E67-4016-AB73-8772545F23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D121E8-7A6B-4041-BF5D-44605CE83F38}"/>
              </a:ext>
            </a:extLst>
          </p:cNvPr>
          <p:cNvSpPr>
            <a:spLocks noGrp="1"/>
          </p:cNvSpPr>
          <p:nvPr>
            <p:ph type="sldNum" sz="quarter" idx="12"/>
          </p:nvPr>
        </p:nvSpPr>
        <p:spPr/>
        <p:txBody>
          <a:bodyPr/>
          <a:lstStyle/>
          <a:p>
            <a:fld id="{E02FFB3F-564D-4267-B246-2009EBBDCC89}" type="slidenum">
              <a:rPr lang="en-US" smtClean="0"/>
              <a:t>‹#›</a:t>
            </a:fld>
            <a:endParaRPr lang="en-US"/>
          </a:p>
        </p:txBody>
      </p:sp>
      <p:sp>
        <p:nvSpPr>
          <p:cNvPr id="6" name="Rectangle 5">
            <a:extLst>
              <a:ext uri="{FF2B5EF4-FFF2-40B4-BE49-F238E27FC236}">
                <a16:creationId xmlns:a16="http://schemas.microsoft.com/office/drawing/2014/main" id="{94D7067A-BCAB-4249-8105-65264B338257}"/>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Rounded 6">
            <a:extLst>
              <a:ext uri="{FF2B5EF4-FFF2-40B4-BE49-F238E27FC236}">
                <a16:creationId xmlns:a16="http://schemas.microsoft.com/office/drawing/2014/main" id="{D3771314-1D71-47C2-B398-C57B0E048E0E}"/>
              </a:ext>
            </a:extLst>
          </p:cNvPr>
          <p:cNvSpPr/>
          <p:nvPr userDrawn="1"/>
        </p:nvSpPr>
        <p:spPr>
          <a:xfrm rot="10800000" flipH="1">
            <a:off x="0" y="-6"/>
            <a:ext cx="12192000" cy="6206885"/>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524BE84-E647-4079-9C78-150EA3332165}"/>
              </a:ext>
            </a:extLst>
          </p:cNvPr>
          <p:cNvSpPr>
            <a:spLocks noGrp="1"/>
          </p:cNvSpPr>
          <p:nvPr>
            <p:ph type="title" hasCustomPrompt="1"/>
          </p:nvPr>
        </p:nvSpPr>
        <p:spPr>
          <a:xfrm>
            <a:off x="2116654" y="667360"/>
            <a:ext cx="10075346" cy="554069"/>
          </a:xfrm>
        </p:spPr>
        <p:txBody>
          <a:bodyPr>
            <a:normAutofit/>
          </a:bodyPr>
          <a:lstStyle>
            <a:lvl1pPr>
              <a:defRPr sz="3200">
                <a:solidFill>
                  <a:srgbClr val="00857C"/>
                </a:solidFill>
                <a:latin typeface="+mn-lt"/>
              </a:defRPr>
            </a:lvl1pPr>
          </a:lstStyle>
          <a:p>
            <a:r>
              <a:rPr lang="en-US" dirty="0"/>
              <a:t>CLICK TO EDIT MASTER TITLE STYLE</a:t>
            </a:r>
          </a:p>
        </p:txBody>
      </p:sp>
      <p:pic>
        <p:nvPicPr>
          <p:cNvPr id="9" name="Picture 8">
            <a:extLst>
              <a:ext uri="{FF2B5EF4-FFF2-40B4-BE49-F238E27FC236}">
                <a16:creationId xmlns:a16="http://schemas.microsoft.com/office/drawing/2014/main" id="{DEAE4CE3-E0A9-4752-A3E8-672CB3F3BF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cxnSp>
        <p:nvCxnSpPr>
          <p:cNvPr id="10" name="Straight Connector 9">
            <a:extLst>
              <a:ext uri="{FF2B5EF4-FFF2-40B4-BE49-F238E27FC236}">
                <a16:creationId xmlns:a16="http://schemas.microsoft.com/office/drawing/2014/main" id="{59B8A8F1-C0CF-4E6F-86D5-0DB9DD7F8751}"/>
              </a:ext>
            </a:extLst>
          </p:cNvPr>
          <p:cNvCxnSpPr>
            <a:cxnSpLocks/>
          </p:cNvCxnSpPr>
          <p:nvPr userDrawn="1"/>
        </p:nvCxnSpPr>
        <p:spPr>
          <a:xfrm>
            <a:off x="2116654" y="651120"/>
            <a:ext cx="100753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38E4FB5-FC42-4F14-A834-95AEF40DBFFC}"/>
              </a:ext>
            </a:extLst>
          </p:cNvPr>
          <p:cNvSpPr txBox="1"/>
          <p:nvPr userDrawn="1"/>
        </p:nvSpPr>
        <p:spPr>
          <a:xfrm>
            <a:off x="10090785" y="6482026"/>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403424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2A1E37-2089-4D63-88D0-B991932CE9CA}"/>
              </a:ext>
            </a:extLst>
          </p:cNvPr>
          <p:cNvSpPr>
            <a:spLocks noGrp="1"/>
          </p:cNvSpPr>
          <p:nvPr>
            <p:ph type="dt" sz="half" idx="10"/>
          </p:nvPr>
        </p:nvSpPr>
        <p:spPr/>
        <p:txBody>
          <a:bodyPr/>
          <a:lstStyle/>
          <a:p>
            <a:fld id="{3DA538A0-9ADD-47B2-A302-A5C1F726D0CE}" type="datetime1">
              <a:rPr lang="en-US" smtClean="0"/>
              <a:t>2/27/2019</a:t>
            </a:fld>
            <a:endParaRPr lang="en-US"/>
          </a:p>
        </p:txBody>
      </p:sp>
      <p:sp>
        <p:nvSpPr>
          <p:cNvPr id="3" name="Footer Placeholder 2">
            <a:extLst>
              <a:ext uri="{FF2B5EF4-FFF2-40B4-BE49-F238E27FC236}">
                <a16:creationId xmlns:a16="http://schemas.microsoft.com/office/drawing/2014/main" id="{6387770F-E45D-4BC0-8202-223EE9AED1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89F0D-9C19-4E31-AC3E-0A8FDCDD67A0}"/>
              </a:ext>
            </a:extLst>
          </p:cNvPr>
          <p:cNvSpPr>
            <a:spLocks noGrp="1"/>
          </p:cNvSpPr>
          <p:nvPr>
            <p:ph type="sldNum" sz="quarter" idx="12"/>
          </p:nvPr>
        </p:nvSpPr>
        <p:spPr/>
        <p:txBody>
          <a:bodyPr/>
          <a:lstStyle/>
          <a:p>
            <a:fld id="{E02FFB3F-564D-4267-B246-2009EBBDCC89}" type="slidenum">
              <a:rPr lang="en-US" smtClean="0"/>
              <a:t>‹#›</a:t>
            </a:fld>
            <a:endParaRPr lang="en-US"/>
          </a:p>
        </p:txBody>
      </p:sp>
      <p:sp>
        <p:nvSpPr>
          <p:cNvPr id="5" name="Rectangle 4">
            <a:extLst>
              <a:ext uri="{FF2B5EF4-FFF2-40B4-BE49-F238E27FC236}">
                <a16:creationId xmlns:a16="http://schemas.microsoft.com/office/drawing/2014/main" id="{13729E37-93C4-4E8D-9C32-9F0FE469026D}"/>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Single Corner Rounded 5">
            <a:extLst>
              <a:ext uri="{FF2B5EF4-FFF2-40B4-BE49-F238E27FC236}">
                <a16:creationId xmlns:a16="http://schemas.microsoft.com/office/drawing/2014/main" id="{7D998FA3-0F02-4ADD-8F93-E9C2A8E5B845}"/>
              </a:ext>
            </a:extLst>
          </p:cNvPr>
          <p:cNvSpPr/>
          <p:nvPr userDrawn="1"/>
        </p:nvSpPr>
        <p:spPr>
          <a:xfrm rot="10800000" flipH="1">
            <a:off x="0" y="-6"/>
            <a:ext cx="12192000" cy="6206885"/>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96CB540-E241-483D-B1FB-07E90E0DDA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cxnSp>
        <p:nvCxnSpPr>
          <p:cNvPr id="9" name="Straight Connector 8">
            <a:extLst>
              <a:ext uri="{FF2B5EF4-FFF2-40B4-BE49-F238E27FC236}">
                <a16:creationId xmlns:a16="http://schemas.microsoft.com/office/drawing/2014/main" id="{E8E13B7E-705E-4EE9-8164-5413A7D32711}"/>
              </a:ext>
            </a:extLst>
          </p:cNvPr>
          <p:cNvCxnSpPr>
            <a:cxnSpLocks/>
          </p:cNvCxnSpPr>
          <p:nvPr userDrawn="1"/>
        </p:nvCxnSpPr>
        <p:spPr>
          <a:xfrm>
            <a:off x="2116654" y="651120"/>
            <a:ext cx="100753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3562295-B076-4EC0-AAEF-1663FAB12EBA}"/>
              </a:ext>
            </a:extLst>
          </p:cNvPr>
          <p:cNvSpPr txBox="1"/>
          <p:nvPr userDrawn="1"/>
        </p:nvSpPr>
        <p:spPr>
          <a:xfrm>
            <a:off x="10090785" y="6482026"/>
            <a:ext cx="1680210" cy="276999"/>
          </a:xfrm>
          <a:prstGeom prst="rect">
            <a:avLst/>
          </a:prstGeom>
          <a:noFill/>
        </p:spPr>
        <p:txBody>
          <a:bodyPr wrap="square" rtlCol="0">
            <a:spAutoFit/>
          </a:bodyPr>
          <a:lstStyle/>
          <a:p>
            <a:pPr algn="r"/>
            <a:r>
              <a:rPr lang="en-US" sz="1200" dirty="0">
                <a:solidFill>
                  <a:schemeClr val="bg1"/>
                </a:solidFill>
              </a:rPr>
              <a:t>sandiego.gov</a:t>
            </a:r>
          </a:p>
        </p:txBody>
      </p:sp>
    </p:spTree>
    <p:extLst>
      <p:ext uri="{BB962C8B-B14F-4D97-AF65-F5344CB8AC3E}">
        <p14:creationId xmlns:p14="http://schemas.microsoft.com/office/powerpoint/2010/main" val="347117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44A5BC-DE40-4DD7-ADC2-A75F8BF9F02A}"/>
              </a:ext>
            </a:extLst>
          </p:cNvPr>
          <p:cNvSpPr>
            <a:spLocks noGrp="1"/>
          </p:cNvSpPr>
          <p:nvPr>
            <p:ph type="dt" sz="half" idx="10"/>
          </p:nvPr>
        </p:nvSpPr>
        <p:spPr/>
        <p:txBody>
          <a:bodyPr/>
          <a:lstStyle/>
          <a:p>
            <a:fld id="{42A91B5B-AC81-4C23-9902-A0B0620606FC}" type="datetime1">
              <a:rPr lang="en-US" smtClean="0"/>
              <a:t>2/27/2019</a:t>
            </a:fld>
            <a:endParaRPr lang="en-US"/>
          </a:p>
        </p:txBody>
      </p:sp>
      <p:sp>
        <p:nvSpPr>
          <p:cNvPr id="6" name="Footer Placeholder 5">
            <a:extLst>
              <a:ext uri="{FF2B5EF4-FFF2-40B4-BE49-F238E27FC236}">
                <a16:creationId xmlns:a16="http://schemas.microsoft.com/office/drawing/2014/main" id="{357F8431-7433-4896-AE99-663CBAD3F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DDE24D-8ED1-46C4-97B6-79BA097E988B}"/>
              </a:ext>
            </a:extLst>
          </p:cNvPr>
          <p:cNvSpPr>
            <a:spLocks noGrp="1"/>
          </p:cNvSpPr>
          <p:nvPr>
            <p:ph type="sldNum" sz="quarter" idx="12"/>
          </p:nvPr>
        </p:nvSpPr>
        <p:spPr/>
        <p:txBody>
          <a:bodyPr/>
          <a:lstStyle/>
          <a:p>
            <a:fld id="{E02FFB3F-564D-4267-B246-2009EBBDCC89}" type="slidenum">
              <a:rPr lang="en-US" smtClean="0"/>
              <a:t>‹#›</a:t>
            </a:fld>
            <a:endParaRPr lang="en-US"/>
          </a:p>
        </p:txBody>
      </p:sp>
      <p:sp>
        <p:nvSpPr>
          <p:cNvPr id="8" name="Rectangle 7">
            <a:extLst>
              <a:ext uri="{FF2B5EF4-FFF2-40B4-BE49-F238E27FC236}">
                <a16:creationId xmlns:a16="http://schemas.microsoft.com/office/drawing/2014/main" id="{86A9900A-52D8-46A3-BB46-82F30064F681}"/>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Single Corner Rounded 8">
            <a:extLst>
              <a:ext uri="{FF2B5EF4-FFF2-40B4-BE49-F238E27FC236}">
                <a16:creationId xmlns:a16="http://schemas.microsoft.com/office/drawing/2014/main" id="{6E056872-E1E0-4D65-B1EA-56A83C172466}"/>
              </a:ext>
            </a:extLst>
          </p:cNvPr>
          <p:cNvSpPr/>
          <p:nvPr userDrawn="1"/>
        </p:nvSpPr>
        <p:spPr>
          <a:xfrm rot="10800000" flipH="1">
            <a:off x="0" y="-6"/>
            <a:ext cx="12192000" cy="6206885"/>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24F56E8-8A1C-4353-92C7-892683DC1B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cxnSp>
        <p:nvCxnSpPr>
          <p:cNvPr id="12" name="Straight Connector 11">
            <a:extLst>
              <a:ext uri="{FF2B5EF4-FFF2-40B4-BE49-F238E27FC236}">
                <a16:creationId xmlns:a16="http://schemas.microsoft.com/office/drawing/2014/main" id="{8AA0D73F-DE65-4D22-BB53-99F3A077200F}"/>
              </a:ext>
            </a:extLst>
          </p:cNvPr>
          <p:cNvCxnSpPr>
            <a:cxnSpLocks/>
          </p:cNvCxnSpPr>
          <p:nvPr userDrawn="1"/>
        </p:nvCxnSpPr>
        <p:spPr>
          <a:xfrm>
            <a:off x="2116654" y="651120"/>
            <a:ext cx="100753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05FFB53-0FDC-4281-9B5A-87990972ABBD}"/>
              </a:ext>
            </a:extLst>
          </p:cNvPr>
          <p:cNvSpPr txBox="1"/>
          <p:nvPr userDrawn="1"/>
        </p:nvSpPr>
        <p:spPr>
          <a:xfrm>
            <a:off x="10090785" y="6482026"/>
            <a:ext cx="1680210" cy="276999"/>
          </a:xfrm>
          <a:prstGeom prst="rect">
            <a:avLst/>
          </a:prstGeom>
          <a:noFill/>
        </p:spPr>
        <p:txBody>
          <a:bodyPr wrap="square" rtlCol="0">
            <a:spAutoFit/>
          </a:bodyPr>
          <a:lstStyle/>
          <a:p>
            <a:pPr algn="r"/>
            <a:r>
              <a:rPr lang="en-US" sz="1200" dirty="0">
                <a:solidFill>
                  <a:schemeClr val="bg1"/>
                </a:solidFill>
              </a:rPr>
              <a:t>sandiego.gov</a:t>
            </a:r>
          </a:p>
        </p:txBody>
      </p:sp>
      <p:sp>
        <p:nvSpPr>
          <p:cNvPr id="14" name="Title 1">
            <a:extLst>
              <a:ext uri="{FF2B5EF4-FFF2-40B4-BE49-F238E27FC236}">
                <a16:creationId xmlns:a16="http://schemas.microsoft.com/office/drawing/2014/main" id="{FFAA644D-6A22-4804-880B-9324A41FE732}"/>
              </a:ext>
            </a:extLst>
          </p:cNvPr>
          <p:cNvSpPr>
            <a:spLocks noGrp="1"/>
          </p:cNvSpPr>
          <p:nvPr>
            <p:ph type="title"/>
          </p:nvPr>
        </p:nvSpPr>
        <p:spPr>
          <a:xfrm>
            <a:off x="692825" y="1119083"/>
            <a:ext cx="4060758" cy="1048626"/>
          </a:xfrm>
        </p:spPr>
        <p:txBody>
          <a:bodyPr anchor="b">
            <a:noAutofit/>
          </a:bodyPr>
          <a:lstStyle>
            <a:lvl1pPr>
              <a:defRPr sz="3000" b="1">
                <a:solidFill>
                  <a:srgbClr val="FBB457"/>
                </a:solidFill>
                <a:latin typeface="+mn-lt"/>
              </a:defRPr>
            </a:lvl1pPr>
          </a:lstStyle>
          <a:p>
            <a:r>
              <a:rPr lang="en-US" dirty="0"/>
              <a:t>Click to edit Master title style</a:t>
            </a:r>
          </a:p>
        </p:txBody>
      </p:sp>
      <p:sp>
        <p:nvSpPr>
          <p:cNvPr id="15" name="Content Placeholder 2">
            <a:extLst>
              <a:ext uri="{FF2B5EF4-FFF2-40B4-BE49-F238E27FC236}">
                <a16:creationId xmlns:a16="http://schemas.microsoft.com/office/drawing/2014/main" id="{6634392C-B058-4A76-8CC0-3EBA083234E8}"/>
              </a:ext>
            </a:extLst>
          </p:cNvPr>
          <p:cNvSpPr>
            <a:spLocks noGrp="1"/>
          </p:cNvSpPr>
          <p:nvPr>
            <p:ph idx="1"/>
          </p:nvPr>
        </p:nvSpPr>
        <p:spPr>
          <a:xfrm>
            <a:off x="4957012" y="1119083"/>
            <a:ext cx="6542164" cy="4948165"/>
          </a:xfrm>
        </p:spPr>
        <p:txBody>
          <a:bodyPr/>
          <a:lstStyle>
            <a:lvl1pPr>
              <a:defRPr sz="3520">
                <a:solidFill>
                  <a:srgbClr val="58585A"/>
                </a:solidFill>
              </a:defRPr>
            </a:lvl1pPr>
            <a:lvl2pPr>
              <a:defRPr sz="3080">
                <a:solidFill>
                  <a:srgbClr val="58585A"/>
                </a:solidFill>
              </a:defRPr>
            </a:lvl2pPr>
            <a:lvl3pPr>
              <a:defRPr sz="2640">
                <a:solidFill>
                  <a:srgbClr val="58585A"/>
                </a:solidFill>
              </a:defRPr>
            </a:lvl3pPr>
            <a:lvl4pPr>
              <a:defRPr sz="2200">
                <a:solidFill>
                  <a:srgbClr val="58585A"/>
                </a:solidFill>
              </a:defRPr>
            </a:lvl4pPr>
            <a:lvl5pPr>
              <a:defRPr sz="2200">
                <a:solidFill>
                  <a:srgbClr val="58585A"/>
                </a:solidFill>
              </a:defRPr>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
            <a:extLst>
              <a:ext uri="{FF2B5EF4-FFF2-40B4-BE49-F238E27FC236}">
                <a16:creationId xmlns:a16="http://schemas.microsoft.com/office/drawing/2014/main" id="{BD2DFBA5-E2F8-43DE-9299-6B40F45E6D9D}"/>
              </a:ext>
            </a:extLst>
          </p:cNvPr>
          <p:cNvSpPr>
            <a:spLocks noGrp="1"/>
          </p:cNvSpPr>
          <p:nvPr>
            <p:ph type="body" sz="half" idx="2"/>
          </p:nvPr>
        </p:nvSpPr>
        <p:spPr>
          <a:xfrm>
            <a:off x="692825" y="2331720"/>
            <a:ext cx="4060758" cy="3735539"/>
          </a:xfrm>
        </p:spPr>
        <p:txBody>
          <a:bodyPr/>
          <a:lstStyle>
            <a:lvl1pPr marL="0" indent="0">
              <a:buNone/>
              <a:defRPr sz="1760">
                <a:solidFill>
                  <a:srgbClr val="58585A"/>
                </a:solidFill>
              </a:defRPr>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dirty="0"/>
              <a:t>Click to edit Master text styles</a:t>
            </a:r>
          </a:p>
        </p:txBody>
      </p:sp>
    </p:spTree>
    <p:extLst>
      <p:ext uri="{BB962C8B-B14F-4D97-AF65-F5344CB8AC3E}">
        <p14:creationId xmlns:p14="http://schemas.microsoft.com/office/powerpoint/2010/main" val="311758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F875C32-FD90-4BC5-AC8A-DC12C1703EAD}"/>
              </a:ext>
            </a:extLst>
          </p:cNvPr>
          <p:cNvSpPr>
            <a:spLocks noGrp="1"/>
          </p:cNvSpPr>
          <p:nvPr>
            <p:ph type="dt" sz="half" idx="10"/>
          </p:nvPr>
        </p:nvSpPr>
        <p:spPr/>
        <p:txBody>
          <a:bodyPr/>
          <a:lstStyle/>
          <a:p>
            <a:fld id="{E254C201-78AE-4ADF-A20B-87794CC02337}" type="datetime1">
              <a:rPr lang="en-US" smtClean="0"/>
              <a:t>2/27/2019</a:t>
            </a:fld>
            <a:endParaRPr lang="en-US"/>
          </a:p>
        </p:txBody>
      </p:sp>
      <p:sp>
        <p:nvSpPr>
          <p:cNvPr id="6" name="Footer Placeholder 5">
            <a:extLst>
              <a:ext uri="{FF2B5EF4-FFF2-40B4-BE49-F238E27FC236}">
                <a16:creationId xmlns:a16="http://schemas.microsoft.com/office/drawing/2014/main" id="{D4EB6B77-EB73-437D-8D67-498A247B4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45306-D273-4DE7-968A-4CE09E9A1AFF}"/>
              </a:ext>
            </a:extLst>
          </p:cNvPr>
          <p:cNvSpPr>
            <a:spLocks noGrp="1"/>
          </p:cNvSpPr>
          <p:nvPr>
            <p:ph type="sldNum" sz="quarter" idx="12"/>
          </p:nvPr>
        </p:nvSpPr>
        <p:spPr/>
        <p:txBody>
          <a:bodyPr/>
          <a:lstStyle/>
          <a:p>
            <a:fld id="{E02FFB3F-564D-4267-B246-2009EBBDCC89}" type="slidenum">
              <a:rPr lang="en-US" smtClean="0"/>
              <a:t>‹#›</a:t>
            </a:fld>
            <a:endParaRPr lang="en-US"/>
          </a:p>
        </p:txBody>
      </p:sp>
      <p:sp>
        <p:nvSpPr>
          <p:cNvPr id="8" name="Rectangle 7">
            <a:extLst>
              <a:ext uri="{FF2B5EF4-FFF2-40B4-BE49-F238E27FC236}">
                <a16:creationId xmlns:a16="http://schemas.microsoft.com/office/drawing/2014/main" id="{A10C1257-1444-4EDE-8B77-ECD51DBED6EB}"/>
              </a:ext>
            </a:extLst>
          </p:cNvPr>
          <p:cNvSpPr/>
          <p:nvPr userDrawn="1"/>
        </p:nvSpPr>
        <p:spPr>
          <a:xfrm>
            <a:off x="0" y="0"/>
            <a:ext cx="1219200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Single Corner Rounded 8">
            <a:extLst>
              <a:ext uri="{FF2B5EF4-FFF2-40B4-BE49-F238E27FC236}">
                <a16:creationId xmlns:a16="http://schemas.microsoft.com/office/drawing/2014/main" id="{667D9C49-505E-4487-B861-F599EF8CB13D}"/>
              </a:ext>
            </a:extLst>
          </p:cNvPr>
          <p:cNvSpPr/>
          <p:nvPr userDrawn="1"/>
        </p:nvSpPr>
        <p:spPr>
          <a:xfrm rot="10800000" flipH="1">
            <a:off x="0" y="-6"/>
            <a:ext cx="12192000" cy="6206885"/>
          </a:xfrm>
          <a:prstGeom prst="round1Rect">
            <a:avLst>
              <a:gd name="adj" fmla="val 155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A2CCAFB-1039-422F-81F1-51B72FEB61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2" y="-119460"/>
            <a:ext cx="2009522" cy="1419939"/>
          </a:xfrm>
          <a:prstGeom prst="rect">
            <a:avLst/>
          </a:prstGeom>
        </p:spPr>
      </p:pic>
      <p:cxnSp>
        <p:nvCxnSpPr>
          <p:cNvPr id="11" name="Straight Connector 10">
            <a:extLst>
              <a:ext uri="{FF2B5EF4-FFF2-40B4-BE49-F238E27FC236}">
                <a16:creationId xmlns:a16="http://schemas.microsoft.com/office/drawing/2014/main" id="{FBE8B29E-6844-464C-9771-7A22E2505BB8}"/>
              </a:ext>
            </a:extLst>
          </p:cNvPr>
          <p:cNvCxnSpPr>
            <a:cxnSpLocks/>
          </p:cNvCxnSpPr>
          <p:nvPr userDrawn="1"/>
        </p:nvCxnSpPr>
        <p:spPr>
          <a:xfrm>
            <a:off x="2116654" y="651120"/>
            <a:ext cx="10075346" cy="0"/>
          </a:xfrm>
          <a:prstGeom prst="line">
            <a:avLst/>
          </a:prstGeom>
          <a:ln w="38100">
            <a:solidFill>
              <a:srgbClr val="FEBC0C"/>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5DF85AC-25A3-4C16-BCB4-AC775EE09962}"/>
              </a:ext>
            </a:extLst>
          </p:cNvPr>
          <p:cNvSpPr txBox="1"/>
          <p:nvPr userDrawn="1"/>
        </p:nvSpPr>
        <p:spPr>
          <a:xfrm>
            <a:off x="10090785" y="6482026"/>
            <a:ext cx="1680210" cy="276999"/>
          </a:xfrm>
          <a:prstGeom prst="rect">
            <a:avLst/>
          </a:prstGeom>
          <a:noFill/>
        </p:spPr>
        <p:txBody>
          <a:bodyPr wrap="square" rtlCol="0">
            <a:spAutoFit/>
          </a:bodyPr>
          <a:lstStyle/>
          <a:p>
            <a:pPr algn="r"/>
            <a:r>
              <a:rPr lang="en-US" sz="1200" dirty="0">
                <a:solidFill>
                  <a:schemeClr val="bg1"/>
                </a:solidFill>
              </a:rPr>
              <a:t>sandiego.gov</a:t>
            </a:r>
          </a:p>
        </p:txBody>
      </p:sp>
      <p:sp>
        <p:nvSpPr>
          <p:cNvPr id="14" name="Picture Placeholder 2">
            <a:extLst>
              <a:ext uri="{FF2B5EF4-FFF2-40B4-BE49-F238E27FC236}">
                <a16:creationId xmlns:a16="http://schemas.microsoft.com/office/drawing/2014/main" id="{D0D00AAF-8A55-48A7-B678-6E4912BAFC9E}"/>
              </a:ext>
            </a:extLst>
          </p:cNvPr>
          <p:cNvSpPr>
            <a:spLocks noGrp="1" noChangeAspect="1"/>
          </p:cNvSpPr>
          <p:nvPr>
            <p:ph type="pic" idx="1"/>
          </p:nvPr>
        </p:nvSpPr>
        <p:spPr>
          <a:xfrm>
            <a:off x="4848725" y="1119087"/>
            <a:ext cx="6675067" cy="4884671"/>
          </a:xfrm>
        </p:spPr>
        <p:txBody>
          <a:bodyPr anchor="t"/>
          <a:lstStyle>
            <a:lvl1pPr marL="0" indent="0">
              <a:buNone/>
              <a:defRPr sz="3520">
                <a:solidFill>
                  <a:srgbClr val="58585A"/>
                </a:solidFill>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16" name="Title 1">
            <a:extLst>
              <a:ext uri="{FF2B5EF4-FFF2-40B4-BE49-F238E27FC236}">
                <a16:creationId xmlns:a16="http://schemas.microsoft.com/office/drawing/2014/main" id="{EA3D2E3B-D503-4DF0-9AFC-0CE7434971E9}"/>
              </a:ext>
            </a:extLst>
          </p:cNvPr>
          <p:cNvSpPr>
            <a:spLocks noGrp="1"/>
          </p:cNvSpPr>
          <p:nvPr>
            <p:ph type="title"/>
          </p:nvPr>
        </p:nvSpPr>
        <p:spPr>
          <a:xfrm>
            <a:off x="692825" y="1119083"/>
            <a:ext cx="4060758" cy="1048626"/>
          </a:xfrm>
        </p:spPr>
        <p:txBody>
          <a:bodyPr anchor="b">
            <a:noAutofit/>
          </a:bodyPr>
          <a:lstStyle>
            <a:lvl1pPr>
              <a:defRPr sz="3000" b="1">
                <a:solidFill>
                  <a:srgbClr val="FBB457"/>
                </a:solidFill>
                <a:latin typeface="+mn-lt"/>
              </a:defRPr>
            </a:lvl1pPr>
          </a:lstStyle>
          <a:p>
            <a:r>
              <a:rPr lang="en-US" dirty="0"/>
              <a:t>Click to edit Master title style</a:t>
            </a:r>
          </a:p>
        </p:txBody>
      </p:sp>
      <p:sp>
        <p:nvSpPr>
          <p:cNvPr id="17" name="Text Placeholder 3">
            <a:extLst>
              <a:ext uri="{FF2B5EF4-FFF2-40B4-BE49-F238E27FC236}">
                <a16:creationId xmlns:a16="http://schemas.microsoft.com/office/drawing/2014/main" id="{C4606E46-ACAB-43C0-ADA0-A6C52C8B174B}"/>
              </a:ext>
            </a:extLst>
          </p:cNvPr>
          <p:cNvSpPr>
            <a:spLocks noGrp="1"/>
          </p:cNvSpPr>
          <p:nvPr>
            <p:ph type="body" sz="half" idx="2"/>
          </p:nvPr>
        </p:nvSpPr>
        <p:spPr>
          <a:xfrm>
            <a:off x="692825" y="2331720"/>
            <a:ext cx="4060758" cy="3735539"/>
          </a:xfrm>
        </p:spPr>
        <p:txBody>
          <a:bodyPr/>
          <a:lstStyle>
            <a:lvl1pPr marL="0" indent="0">
              <a:buNone/>
              <a:defRPr sz="1760">
                <a:solidFill>
                  <a:srgbClr val="58585A"/>
                </a:solidFill>
              </a:defRPr>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dirty="0"/>
              <a:t>Click to edit Master text styles</a:t>
            </a:r>
          </a:p>
        </p:txBody>
      </p:sp>
    </p:spTree>
    <p:extLst>
      <p:ext uri="{BB962C8B-B14F-4D97-AF65-F5344CB8AC3E}">
        <p14:creationId xmlns:p14="http://schemas.microsoft.com/office/powerpoint/2010/main" val="3827300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03AE74-F9A4-4E4F-BF34-AF97BB8588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457599-A182-4E1D-85C4-E3D8E78D8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B7742-D366-453C-A527-3A6AACEF24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10FEF-52AC-4E5B-B79A-3518E25D1B99}" type="datetime1">
              <a:rPr lang="en-US" smtClean="0"/>
              <a:t>2/27/2019</a:t>
            </a:fld>
            <a:endParaRPr lang="en-US"/>
          </a:p>
        </p:txBody>
      </p:sp>
      <p:sp>
        <p:nvSpPr>
          <p:cNvPr id="5" name="Footer Placeholder 4">
            <a:extLst>
              <a:ext uri="{FF2B5EF4-FFF2-40B4-BE49-F238E27FC236}">
                <a16:creationId xmlns:a16="http://schemas.microsoft.com/office/drawing/2014/main" id="{A8350A31-A1F2-48B8-A6F2-46DE4BA55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42F495-00E6-4CBD-A3A8-F32D5E8F2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FFB3F-564D-4267-B246-2009EBBDCC89}" type="slidenum">
              <a:rPr lang="en-US" smtClean="0"/>
              <a:t>‹#›</a:t>
            </a:fld>
            <a:endParaRPr lang="en-US"/>
          </a:p>
        </p:txBody>
      </p:sp>
    </p:spTree>
    <p:extLst>
      <p:ext uri="{BB962C8B-B14F-4D97-AF65-F5344CB8AC3E}">
        <p14:creationId xmlns:p14="http://schemas.microsoft.com/office/powerpoint/2010/main" val="20714024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61"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D5C06-0A7A-4358-9F66-5495F9216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E79992-FACF-4B4E-898C-CED3294D3F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70A7E-F2FB-4F49-9EE3-79B6922A8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A92FE-BBBE-4CCE-A066-51C7D6B4291E}" type="datetime1">
              <a:rPr lang="en-US" smtClean="0"/>
              <a:t>2/27/2019</a:t>
            </a:fld>
            <a:endParaRPr lang="en-US"/>
          </a:p>
        </p:txBody>
      </p:sp>
      <p:sp>
        <p:nvSpPr>
          <p:cNvPr id="5" name="Footer Placeholder 4">
            <a:extLst>
              <a:ext uri="{FF2B5EF4-FFF2-40B4-BE49-F238E27FC236}">
                <a16:creationId xmlns:a16="http://schemas.microsoft.com/office/drawing/2014/main" id="{2D8885E5-C3A0-4C06-B606-8078090374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3ED0E0-4581-4EE6-9B3C-B57A70A3AC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C4F51-1A78-4FCE-9955-67062FDF9DF7}" type="slidenum">
              <a:rPr lang="en-US" smtClean="0"/>
              <a:t>‹#›</a:t>
            </a:fld>
            <a:endParaRPr lang="en-US"/>
          </a:p>
        </p:txBody>
      </p:sp>
    </p:spTree>
    <p:extLst>
      <p:ext uri="{BB962C8B-B14F-4D97-AF65-F5344CB8AC3E}">
        <p14:creationId xmlns:p14="http://schemas.microsoft.com/office/powerpoint/2010/main" val="20531175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emf"/><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9.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1.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4.jpe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sandiego.gov/planning/community/cpu/university"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hyperlink" Target="mailto:DMMonroe@sandiego.go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9E0C-B4CB-405B-8EAE-D9CC731AFD71}"/>
              </a:ext>
            </a:extLst>
          </p:cNvPr>
          <p:cNvSpPr>
            <a:spLocks noGrp="1"/>
          </p:cNvSpPr>
          <p:nvPr>
            <p:ph type="title"/>
          </p:nvPr>
        </p:nvSpPr>
        <p:spPr>
          <a:xfrm>
            <a:off x="2778362" y="3107094"/>
            <a:ext cx="7645797" cy="598147"/>
          </a:xfrm>
        </p:spPr>
        <p:txBody>
          <a:bodyPr anchor="t" anchorCtr="0">
            <a:normAutofit/>
          </a:bodyPr>
          <a:lstStyle/>
          <a:p>
            <a:r>
              <a:rPr lang="en-US" dirty="0"/>
              <a:t>COMMUNITY PLAN UPDATE </a:t>
            </a:r>
            <a:r>
              <a:rPr lang="en-US" dirty="0">
                <a:solidFill>
                  <a:srgbClr val="008080"/>
                </a:solidFill>
              </a:rPr>
              <a:t>WORKSHOP</a:t>
            </a:r>
            <a:r>
              <a:rPr lang="en-US" b="1" dirty="0">
                <a:solidFill>
                  <a:srgbClr val="008080"/>
                </a:solidFill>
              </a:rPr>
              <a:t> </a:t>
            </a:r>
            <a:endParaRPr lang="en-US" b="1" dirty="0"/>
          </a:p>
        </p:txBody>
      </p:sp>
      <p:sp>
        <p:nvSpPr>
          <p:cNvPr id="3" name="Text Placeholder 2">
            <a:extLst>
              <a:ext uri="{FF2B5EF4-FFF2-40B4-BE49-F238E27FC236}">
                <a16:creationId xmlns:a16="http://schemas.microsoft.com/office/drawing/2014/main" id="{96A32738-1B89-43D3-A51B-5CA7A59A2AA7}"/>
              </a:ext>
            </a:extLst>
          </p:cNvPr>
          <p:cNvSpPr>
            <a:spLocks noGrp="1"/>
          </p:cNvSpPr>
          <p:nvPr>
            <p:ph type="body" idx="1"/>
          </p:nvPr>
        </p:nvSpPr>
        <p:spPr>
          <a:xfrm>
            <a:off x="2778363" y="1904896"/>
            <a:ext cx="8531321" cy="1295503"/>
          </a:xfrm>
        </p:spPr>
        <p:txBody>
          <a:bodyPr/>
          <a:lstStyle/>
          <a:p>
            <a:r>
              <a:rPr lang="en-US" dirty="0"/>
              <a:t>UNIVERSITY</a:t>
            </a:r>
          </a:p>
        </p:txBody>
      </p:sp>
      <p:sp>
        <p:nvSpPr>
          <p:cNvPr id="4" name="TextBox 3">
            <a:extLst>
              <a:ext uri="{FF2B5EF4-FFF2-40B4-BE49-F238E27FC236}">
                <a16:creationId xmlns:a16="http://schemas.microsoft.com/office/drawing/2014/main" id="{BEE2A1C8-180D-4E0F-801E-35819655BDCC}"/>
              </a:ext>
            </a:extLst>
          </p:cNvPr>
          <p:cNvSpPr txBox="1"/>
          <p:nvPr/>
        </p:nvSpPr>
        <p:spPr>
          <a:xfrm>
            <a:off x="4481687" y="3705241"/>
            <a:ext cx="339067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8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Planning Commission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8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February 28, 2019</a:t>
            </a:r>
          </a:p>
        </p:txBody>
      </p:sp>
    </p:spTree>
    <p:extLst>
      <p:ext uri="{BB962C8B-B14F-4D97-AF65-F5344CB8AC3E}">
        <p14:creationId xmlns:p14="http://schemas.microsoft.com/office/powerpoint/2010/main" val="344588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3078-6486-4BA0-B4D2-2FBE691DA47D}"/>
              </a:ext>
            </a:extLst>
          </p:cNvPr>
          <p:cNvSpPr>
            <a:spLocks noGrp="1"/>
          </p:cNvSpPr>
          <p:nvPr>
            <p:ph type="title"/>
          </p:nvPr>
        </p:nvSpPr>
        <p:spPr>
          <a:xfrm>
            <a:off x="3931173" y="192153"/>
            <a:ext cx="4329655" cy="488884"/>
          </a:xfrm>
        </p:spPr>
        <p:txBody>
          <a:bodyPr>
            <a:noAutofit/>
          </a:bodyPr>
          <a:lstStyle/>
          <a:p>
            <a:r>
              <a:rPr lang="en-US" sz="3600" dirty="0"/>
              <a:t>Airport Influence Area </a:t>
            </a:r>
          </a:p>
        </p:txBody>
      </p:sp>
      <p:pic>
        <p:nvPicPr>
          <p:cNvPr id="6" name="Picture 5">
            <a:extLst>
              <a:ext uri="{FF2B5EF4-FFF2-40B4-BE49-F238E27FC236}">
                <a16:creationId xmlns:a16="http://schemas.microsoft.com/office/drawing/2014/main" id="{277B5396-9ABF-4E86-9E39-8E45063A1A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35" t="3619" r="2462" b="3619"/>
          <a:stretch/>
        </p:blipFill>
        <p:spPr>
          <a:xfrm>
            <a:off x="2128814" y="724810"/>
            <a:ext cx="8514528" cy="5403615"/>
          </a:xfrm>
          <a:prstGeom prst="rect">
            <a:avLst/>
          </a:prstGeom>
        </p:spPr>
      </p:pic>
      <p:pic>
        <p:nvPicPr>
          <p:cNvPr id="4" name="Picture 3">
            <a:extLst>
              <a:ext uri="{FF2B5EF4-FFF2-40B4-BE49-F238E27FC236}">
                <a16:creationId xmlns:a16="http://schemas.microsoft.com/office/drawing/2014/main" id="{ED19CB9C-E885-C64A-89F5-1148D5C17C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8025" t="3619" r="2462" b="43045"/>
          <a:stretch/>
        </p:blipFill>
        <p:spPr>
          <a:xfrm>
            <a:off x="8887098" y="724810"/>
            <a:ext cx="2725782" cy="4822165"/>
          </a:xfrm>
          <a:prstGeom prst="rect">
            <a:avLst/>
          </a:prstGeom>
        </p:spPr>
      </p:pic>
      <p:sp>
        <p:nvSpPr>
          <p:cNvPr id="7" name="Rectangle 6">
            <a:extLst>
              <a:ext uri="{FF2B5EF4-FFF2-40B4-BE49-F238E27FC236}">
                <a16:creationId xmlns:a16="http://schemas.microsoft.com/office/drawing/2014/main" id="{C8A1452F-14CE-450C-A195-CA9D6DC46901}"/>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10</a:t>
            </a:r>
            <a:endParaRPr lang="en-US" dirty="0"/>
          </a:p>
        </p:txBody>
      </p:sp>
    </p:spTree>
    <p:extLst>
      <p:ext uri="{BB962C8B-B14F-4D97-AF65-F5344CB8AC3E}">
        <p14:creationId xmlns:p14="http://schemas.microsoft.com/office/powerpoint/2010/main" val="1450523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4E10F58-79F7-4913-8D26-90A47D97B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7" y="4323286"/>
            <a:ext cx="2760595" cy="155283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1FEB6E6-06F0-4A8E-B522-05958F009E7C}"/>
              </a:ext>
            </a:extLst>
          </p:cNvPr>
          <p:cNvSpPr>
            <a:spLocks noGrp="1"/>
          </p:cNvSpPr>
          <p:nvPr>
            <p:ph type="title"/>
          </p:nvPr>
        </p:nvSpPr>
        <p:spPr>
          <a:xfrm>
            <a:off x="3692897" y="192153"/>
            <a:ext cx="4806207" cy="488884"/>
          </a:xfrm>
        </p:spPr>
        <p:txBody>
          <a:bodyPr>
            <a:noAutofit/>
          </a:bodyPr>
          <a:lstStyle/>
          <a:p>
            <a:r>
              <a:rPr lang="en-US" sz="3600" dirty="0"/>
              <a:t>Job Sectors in University</a:t>
            </a:r>
          </a:p>
        </p:txBody>
      </p:sp>
      <p:pic>
        <p:nvPicPr>
          <p:cNvPr id="5" name="Picture 4">
            <a:extLst>
              <a:ext uri="{FF2B5EF4-FFF2-40B4-BE49-F238E27FC236}">
                <a16:creationId xmlns:a16="http://schemas.microsoft.com/office/drawing/2014/main" id="{4F475AF7-B613-469B-B2AF-DC9F662CA8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373" b="1956"/>
          <a:stretch/>
        </p:blipFill>
        <p:spPr>
          <a:xfrm>
            <a:off x="3862537" y="676376"/>
            <a:ext cx="4466927" cy="5505248"/>
          </a:xfrm>
          <a:prstGeom prst="rect">
            <a:avLst/>
          </a:prstGeom>
        </p:spPr>
      </p:pic>
      <p:pic>
        <p:nvPicPr>
          <p:cNvPr id="7" name="Picture 6">
            <a:extLst>
              <a:ext uri="{FF2B5EF4-FFF2-40B4-BE49-F238E27FC236}">
                <a16:creationId xmlns:a16="http://schemas.microsoft.com/office/drawing/2014/main" id="{E9DA5610-8A2E-40C2-AF23-3532524BA3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597" y="1347172"/>
            <a:ext cx="2760595" cy="166067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69F05598-627F-41D8-8E3D-9BB28D353F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2385" y="1347172"/>
            <a:ext cx="2760145" cy="184770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B977FCF3-EC3B-4596-852A-27E994B997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4399" y="2889147"/>
            <a:ext cx="2760597" cy="1552836"/>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08FF4E6E-5090-4739-B917-0ADC15F5A5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15107" y="4323286"/>
            <a:ext cx="2647423" cy="1629636"/>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2AC986B4-1451-4CD3-9119-590716C51A2D}"/>
              </a:ext>
            </a:extLst>
          </p:cNvPr>
          <p:cNvSpPr txBox="1"/>
          <p:nvPr/>
        </p:nvSpPr>
        <p:spPr>
          <a:xfrm>
            <a:off x="4113495" y="1574621"/>
            <a:ext cx="4100803" cy="1778179"/>
          </a:xfrm>
          <a:prstGeom prst="rect">
            <a:avLst/>
          </a:prstGeom>
          <a:noFill/>
        </p:spPr>
        <p:txBody>
          <a:bodyPr wrap="square" rtlCol="0">
            <a:spAutoFit/>
          </a:bodyPr>
          <a:lstStyle/>
          <a:p>
            <a:pPr algn="ctr"/>
            <a:r>
              <a:rPr lang="en-US" sz="2400" dirty="0">
                <a:solidFill>
                  <a:schemeClr val="bg2">
                    <a:lumMod val="25000"/>
                  </a:schemeClr>
                </a:solidFill>
                <a:latin typeface="Arial" panose="020B0604020202020204" pitchFamily="34" charset="0"/>
                <a:cs typeface="Arial" panose="020B0604020202020204" pitchFamily="34" charset="0"/>
              </a:rPr>
              <a:t>12.3% Jobs</a:t>
            </a:r>
          </a:p>
          <a:p>
            <a:pPr algn="ctr"/>
            <a:r>
              <a:rPr lang="en-US" dirty="0">
                <a:solidFill>
                  <a:schemeClr val="bg2">
                    <a:lumMod val="25000"/>
                  </a:schemeClr>
                </a:solidFill>
                <a:latin typeface="Arial" panose="020B0604020202020204" pitchFamily="34" charset="0"/>
                <a:cs typeface="Arial" panose="020B0604020202020204" pitchFamily="34" charset="0"/>
              </a:rPr>
              <a:t>City of San Diego</a:t>
            </a:r>
          </a:p>
          <a:p>
            <a:pPr algn="ctr">
              <a:lnSpc>
                <a:spcPct val="150000"/>
              </a:lnSpc>
            </a:pPr>
            <a:r>
              <a:rPr lang="en-US" sz="2400" dirty="0">
                <a:solidFill>
                  <a:schemeClr val="bg2">
                    <a:lumMod val="25000"/>
                  </a:schemeClr>
                </a:solidFill>
                <a:latin typeface="Arial" panose="020B0604020202020204" pitchFamily="34" charset="0"/>
                <a:cs typeface="Arial" panose="020B0604020202020204" pitchFamily="34" charset="0"/>
              </a:rPr>
              <a:t>3,300 Businesses</a:t>
            </a:r>
          </a:p>
          <a:p>
            <a:pPr algn="ctr">
              <a:lnSpc>
                <a:spcPct val="150000"/>
              </a:lnSpc>
            </a:pPr>
            <a:r>
              <a:rPr lang="en-US" sz="2400" dirty="0">
                <a:solidFill>
                  <a:schemeClr val="bg2">
                    <a:lumMod val="25000"/>
                  </a:schemeClr>
                </a:solidFill>
                <a:latin typeface="Arial" panose="020B0604020202020204" pitchFamily="34" charset="0"/>
                <a:cs typeface="Arial" panose="020B0604020202020204" pitchFamily="34" charset="0"/>
              </a:rPr>
              <a:t>92,000 Jobs</a:t>
            </a:r>
          </a:p>
        </p:txBody>
      </p:sp>
      <p:pic>
        <p:nvPicPr>
          <p:cNvPr id="19" name="Picture 18">
            <a:extLst>
              <a:ext uri="{FF2B5EF4-FFF2-40B4-BE49-F238E27FC236}">
                <a16:creationId xmlns:a16="http://schemas.microsoft.com/office/drawing/2014/main" id="{996955D8-4C45-425E-813E-E37DE9EC4AE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0800000" flipV="1">
            <a:off x="8476994" y="2886710"/>
            <a:ext cx="2761688" cy="1552835"/>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1CF119A7-DA59-4B3C-B26D-201F1F6947EE}"/>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11</a:t>
            </a:r>
            <a:endParaRPr lang="en-US" dirty="0"/>
          </a:p>
        </p:txBody>
      </p:sp>
    </p:spTree>
    <p:extLst>
      <p:ext uri="{BB962C8B-B14F-4D97-AF65-F5344CB8AC3E}">
        <p14:creationId xmlns:p14="http://schemas.microsoft.com/office/powerpoint/2010/main" val="1643017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20F8-A09D-4DB6-B282-C076AFBE420B}"/>
              </a:ext>
            </a:extLst>
          </p:cNvPr>
          <p:cNvSpPr>
            <a:spLocks noGrp="1"/>
          </p:cNvSpPr>
          <p:nvPr>
            <p:ph type="title"/>
          </p:nvPr>
        </p:nvSpPr>
        <p:spPr>
          <a:xfrm>
            <a:off x="3889613" y="152859"/>
            <a:ext cx="4412774" cy="554069"/>
          </a:xfrm>
        </p:spPr>
        <p:txBody>
          <a:bodyPr/>
          <a:lstStyle/>
          <a:p>
            <a:r>
              <a:rPr lang="en-US" dirty="0"/>
              <a:t>Major Employment Areas</a:t>
            </a:r>
          </a:p>
        </p:txBody>
      </p:sp>
      <p:grpSp>
        <p:nvGrpSpPr>
          <p:cNvPr id="4" name="Group 3">
            <a:extLst>
              <a:ext uri="{FF2B5EF4-FFF2-40B4-BE49-F238E27FC236}">
                <a16:creationId xmlns:a16="http://schemas.microsoft.com/office/drawing/2014/main" id="{2C2F7890-48B3-430F-BCCA-8DD869C7223F}"/>
              </a:ext>
            </a:extLst>
          </p:cNvPr>
          <p:cNvGrpSpPr>
            <a:grpSpLocks noChangeAspect="1"/>
          </p:cNvGrpSpPr>
          <p:nvPr/>
        </p:nvGrpSpPr>
        <p:grpSpPr>
          <a:xfrm>
            <a:off x="2135170" y="746475"/>
            <a:ext cx="9068857" cy="5421600"/>
            <a:chOff x="631373" y="80755"/>
            <a:chExt cx="11201400" cy="6696490"/>
          </a:xfrm>
        </p:grpSpPr>
        <p:grpSp>
          <p:nvGrpSpPr>
            <p:cNvPr id="5" name="Group 4">
              <a:extLst>
                <a:ext uri="{FF2B5EF4-FFF2-40B4-BE49-F238E27FC236}">
                  <a16:creationId xmlns:a16="http://schemas.microsoft.com/office/drawing/2014/main" id="{0F29C6DC-20A7-4049-8755-6AF1586A3A49}"/>
                </a:ext>
              </a:extLst>
            </p:cNvPr>
            <p:cNvGrpSpPr/>
            <p:nvPr/>
          </p:nvGrpSpPr>
          <p:grpSpPr>
            <a:xfrm>
              <a:off x="631373" y="80755"/>
              <a:ext cx="11201400" cy="6696490"/>
              <a:chOff x="631373" y="80755"/>
              <a:chExt cx="11201400" cy="6696490"/>
            </a:xfrm>
          </p:grpSpPr>
          <p:grpSp>
            <p:nvGrpSpPr>
              <p:cNvPr id="27" name="Group 26">
                <a:extLst>
                  <a:ext uri="{FF2B5EF4-FFF2-40B4-BE49-F238E27FC236}">
                    <a16:creationId xmlns:a16="http://schemas.microsoft.com/office/drawing/2014/main" id="{93A5CDBF-2F8D-4988-986A-1325321586A8}"/>
                  </a:ext>
                </a:extLst>
              </p:cNvPr>
              <p:cNvGrpSpPr/>
              <p:nvPr/>
            </p:nvGrpSpPr>
            <p:grpSpPr>
              <a:xfrm>
                <a:off x="631373" y="80755"/>
                <a:ext cx="11201400" cy="6696490"/>
                <a:chOff x="631373" y="80755"/>
                <a:chExt cx="11201400" cy="6696490"/>
              </a:xfrm>
            </p:grpSpPr>
            <p:pic>
              <p:nvPicPr>
                <p:cNvPr id="33" name="Picture 32">
                  <a:extLst>
                    <a:ext uri="{FF2B5EF4-FFF2-40B4-BE49-F238E27FC236}">
                      <a16:creationId xmlns:a16="http://schemas.microsoft.com/office/drawing/2014/main" id="{3F3BD294-2B4A-4ECA-9AC1-02D8B9E91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1373" y="80755"/>
                  <a:ext cx="11201400" cy="6696490"/>
                </a:xfrm>
                <a:prstGeom prst="rect">
                  <a:avLst/>
                </a:prstGeom>
                <a:effectLst/>
              </p:spPr>
            </p:pic>
            <p:sp>
              <p:nvSpPr>
                <p:cNvPr id="34" name="Freeform: Shape 33">
                  <a:extLst>
                    <a:ext uri="{FF2B5EF4-FFF2-40B4-BE49-F238E27FC236}">
                      <a16:creationId xmlns:a16="http://schemas.microsoft.com/office/drawing/2014/main" id="{91829E98-3D09-461C-899B-2556A1BB642D}"/>
                    </a:ext>
                  </a:extLst>
                </p:cNvPr>
                <p:cNvSpPr/>
                <p:nvPr/>
              </p:nvSpPr>
              <p:spPr>
                <a:xfrm>
                  <a:off x="2171566" y="530811"/>
                  <a:ext cx="2215277" cy="2415302"/>
                </a:xfrm>
                <a:custGeom>
                  <a:avLst/>
                  <a:gdLst>
                    <a:gd name="connsiteX0" fmla="*/ 511629 w 2411186"/>
                    <a:gd name="connsiteY0" fmla="*/ 0 h 2628900"/>
                    <a:gd name="connsiteX1" fmla="*/ 506186 w 2411186"/>
                    <a:gd name="connsiteY1" fmla="*/ 451757 h 2628900"/>
                    <a:gd name="connsiteX2" fmla="*/ 315686 w 2411186"/>
                    <a:gd name="connsiteY2" fmla="*/ 522514 h 2628900"/>
                    <a:gd name="connsiteX3" fmla="*/ 304800 w 2411186"/>
                    <a:gd name="connsiteY3" fmla="*/ 658586 h 2628900"/>
                    <a:gd name="connsiteX4" fmla="*/ 201386 w 2411186"/>
                    <a:gd name="connsiteY4" fmla="*/ 745672 h 2628900"/>
                    <a:gd name="connsiteX5" fmla="*/ 0 w 2411186"/>
                    <a:gd name="connsiteY5" fmla="*/ 2253343 h 2628900"/>
                    <a:gd name="connsiteX6" fmla="*/ 70757 w 2411186"/>
                    <a:gd name="connsiteY6" fmla="*/ 2280557 h 2628900"/>
                    <a:gd name="connsiteX7" fmla="*/ 332014 w 2411186"/>
                    <a:gd name="connsiteY7" fmla="*/ 2122714 h 2628900"/>
                    <a:gd name="connsiteX8" fmla="*/ 1572986 w 2411186"/>
                    <a:gd name="connsiteY8" fmla="*/ 2628900 h 2628900"/>
                    <a:gd name="connsiteX9" fmla="*/ 1926771 w 2411186"/>
                    <a:gd name="connsiteY9" fmla="*/ 2242457 h 2628900"/>
                    <a:gd name="connsiteX10" fmla="*/ 1997529 w 2411186"/>
                    <a:gd name="connsiteY10" fmla="*/ 1959429 h 2628900"/>
                    <a:gd name="connsiteX11" fmla="*/ 2100943 w 2411186"/>
                    <a:gd name="connsiteY11" fmla="*/ 1621972 h 2628900"/>
                    <a:gd name="connsiteX12" fmla="*/ 2204357 w 2411186"/>
                    <a:gd name="connsiteY12" fmla="*/ 1420586 h 2628900"/>
                    <a:gd name="connsiteX13" fmla="*/ 2389414 w 2411186"/>
                    <a:gd name="connsiteY13" fmla="*/ 1398814 h 2628900"/>
                    <a:gd name="connsiteX14" fmla="*/ 2411186 w 2411186"/>
                    <a:gd name="connsiteY14" fmla="*/ 1159329 h 2628900"/>
                    <a:gd name="connsiteX15" fmla="*/ 1447800 w 2411186"/>
                    <a:gd name="connsiteY15" fmla="*/ 1453243 h 2628900"/>
                    <a:gd name="connsiteX16" fmla="*/ 762000 w 2411186"/>
                    <a:gd name="connsiteY16" fmla="*/ 1796143 h 2628900"/>
                    <a:gd name="connsiteX17" fmla="*/ 762000 w 2411186"/>
                    <a:gd name="connsiteY17" fmla="*/ 1649186 h 2628900"/>
                    <a:gd name="connsiteX18" fmla="*/ 821871 w 2411186"/>
                    <a:gd name="connsiteY18" fmla="*/ 1600200 h 2628900"/>
                    <a:gd name="connsiteX19" fmla="*/ 1001486 w 2411186"/>
                    <a:gd name="connsiteY19" fmla="*/ 1545772 h 2628900"/>
                    <a:gd name="connsiteX20" fmla="*/ 936171 w 2411186"/>
                    <a:gd name="connsiteY20" fmla="*/ 1181100 h 2628900"/>
                    <a:gd name="connsiteX21" fmla="*/ 990600 w 2411186"/>
                    <a:gd name="connsiteY21" fmla="*/ 1197429 h 2628900"/>
                    <a:gd name="connsiteX22" fmla="*/ 1083129 w 2411186"/>
                    <a:gd name="connsiteY22" fmla="*/ 1311729 h 2628900"/>
                    <a:gd name="connsiteX23" fmla="*/ 1186543 w 2411186"/>
                    <a:gd name="connsiteY23" fmla="*/ 1284514 h 2628900"/>
                    <a:gd name="connsiteX24" fmla="*/ 1529443 w 2411186"/>
                    <a:gd name="connsiteY24" fmla="*/ 1137557 h 2628900"/>
                    <a:gd name="connsiteX25" fmla="*/ 1583871 w 2411186"/>
                    <a:gd name="connsiteY25" fmla="*/ 1061357 h 2628900"/>
                    <a:gd name="connsiteX26" fmla="*/ 1562100 w 2411186"/>
                    <a:gd name="connsiteY26" fmla="*/ 1017814 h 2628900"/>
                    <a:gd name="connsiteX27" fmla="*/ 1355271 w 2411186"/>
                    <a:gd name="connsiteY27" fmla="*/ 1023257 h 2628900"/>
                    <a:gd name="connsiteX28" fmla="*/ 1415143 w 2411186"/>
                    <a:gd name="connsiteY28" fmla="*/ 859972 h 2628900"/>
                    <a:gd name="connsiteX29" fmla="*/ 1333500 w 2411186"/>
                    <a:gd name="connsiteY29" fmla="*/ 821872 h 2628900"/>
                    <a:gd name="connsiteX30" fmla="*/ 1181100 w 2411186"/>
                    <a:gd name="connsiteY30" fmla="*/ 849086 h 2628900"/>
                    <a:gd name="connsiteX31" fmla="*/ 1181100 w 2411186"/>
                    <a:gd name="connsiteY31" fmla="*/ 827314 h 2628900"/>
                    <a:gd name="connsiteX32" fmla="*/ 1246414 w 2411186"/>
                    <a:gd name="connsiteY32" fmla="*/ 794657 h 2628900"/>
                    <a:gd name="connsiteX33" fmla="*/ 1311729 w 2411186"/>
                    <a:gd name="connsiteY33" fmla="*/ 625929 h 2628900"/>
                    <a:gd name="connsiteX34" fmla="*/ 1317171 w 2411186"/>
                    <a:gd name="connsiteY34" fmla="*/ 522514 h 2628900"/>
                    <a:gd name="connsiteX35" fmla="*/ 1387929 w 2411186"/>
                    <a:gd name="connsiteY35" fmla="*/ 495300 h 2628900"/>
                    <a:gd name="connsiteX36" fmla="*/ 1431471 w 2411186"/>
                    <a:gd name="connsiteY36" fmla="*/ 484414 h 2628900"/>
                    <a:gd name="connsiteX37" fmla="*/ 1398814 w 2411186"/>
                    <a:gd name="connsiteY37" fmla="*/ 386443 h 2628900"/>
                    <a:gd name="connsiteX38" fmla="*/ 1175657 w 2411186"/>
                    <a:gd name="connsiteY38" fmla="*/ 500743 h 2628900"/>
                    <a:gd name="connsiteX39" fmla="*/ 1153886 w 2411186"/>
                    <a:gd name="connsiteY39" fmla="*/ 538843 h 2628900"/>
                    <a:gd name="connsiteX40" fmla="*/ 1055914 w 2411186"/>
                    <a:gd name="connsiteY40" fmla="*/ 549729 h 2628900"/>
                    <a:gd name="connsiteX41" fmla="*/ 979714 w 2411186"/>
                    <a:gd name="connsiteY41" fmla="*/ 359229 h 2628900"/>
                    <a:gd name="connsiteX42" fmla="*/ 1072243 w 2411186"/>
                    <a:gd name="connsiteY42" fmla="*/ 348343 h 2628900"/>
                    <a:gd name="connsiteX43" fmla="*/ 1148443 w 2411186"/>
                    <a:gd name="connsiteY43" fmla="*/ 239486 h 2628900"/>
                    <a:gd name="connsiteX44" fmla="*/ 985157 w 2411186"/>
                    <a:gd name="connsiteY44" fmla="*/ 250372 h 2628900"/>
                    <a:gd name="connsiteX45" fmla="*/ 914400 w 2411186"/>
                    <a:gd name="connsiteY45" fmla="*/ 288472 h 2628900"/>
                    <a:gd name="connsiteX46" fmla="*/ 767443 w 2411186"/>
                    <a:gd name="connsiteY46" fmla="*/ 310243 h 2628900"/>
                    <a:gd name="connsiteX47" fmla="*/ 887186 w 2411186"/>
                    <a:gd name="connsiteY47" fmla="*/ 108857 h 2628900"/>
                    <a:gd name="connsiteX48" fmla="*/ 664029 w 2411186"/>
                    <a:gd name="connsiteY48" fmla="*/ 97972 h 2628900"/>
                    <a:gd name="connsiteX49" fmla="*/ 647700 w 2411186"/>
                    <a:gd name="connsiteY49" fmla="*/ 10886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11186" h="2628900">
                      <a:moveTo>
                        <a:pt x="511629" y="0"/>
                      </a:moveTo>
                      <a:cubicBezTo>
                        <a:pt x="509815" y="150586"/>
                        <a:pt x="508000" y="301171"/>
                        <a:pt x="506186" y="451757"/>
                      </a:cubicBezTo>
                      <a:lnTo>
                        <a:pt x="315686" y="522514"/>
                      </a:lnTo>
                      <a:lnTo>
                        <a:pt x="304800" y="658586"/>
                      </a:lnTo>
                      <a:lnTo>
                        <a:pt x="201386" y="745672"/>
                      </a:lnTo>
                      <a:lnTo>
                        <a:pt x="0" y="2253343"/>
                      </a:lnTo>
                      <a:lnTo>
                        <a:pt x="70757" y="2280557"/>
                      </a:lnTo>
                      <a:lnTo>
                        <a:pt x="332014" y="2122714"/>
                      </a:lnTo>
                      <a:lnTo>
                        <a:pt x="1572986" y="2628900"/>
                      </a:lnTo>
                      <a:lnTo>
                        <a:pt x="1926771" y="2242457"/>
                      </a:lnTo>
                      <a:lnTo>
                        <a:pt x="1997529" y="1959429"/>
                      </a:lnTo>
                      <a:lnTo>
                        <a:pt x="2100943" y="1621972"/>
                      </a:lnTo>
                      <a:lnTo>
                        <a:pt x="2204357" y="1420586"/>
                      </a:lnTo>
                      <a:lnTo>
                        <a:pt x="2389414" y="1398814"/>
                      </a:lnTo>
                      <a:lnTo>
                        <a:pt x="2411186" y="1159329"/>
                      </a:lnTo>
                      <a:lnTo>
                        <a:pt x="1447800" y="1453243"/>
                      </a:lnTo>
                      <a:lnTo>
                        <a:pt x="762000" y="1796143"/>
                      </a:lnTo>
                      <a:lnTo>
                        <a:pt x="762000" y="1649186"/>
                      </a:lnTo>
                      <a:lnTo>
                        <a:pt x="821871" y="1600200"/>
                      </a:lnTo>
                      <a:lnTo>
                        <a:pt x="1001486" y="1545772"/>
                      </a:lnTo>
                      <a:lnTo>
                        <a:pt x="936171" y="1181100"/>
                      </a:lnTo>
                      <a:lnTo>
                        <a:pt x="990600" y="1197429"/>
                      </a:lnTo>
                      <a:lnTo>
                        <a:pt x="1083129" y="1311729"/>
                      </a:lnTo>
                      <a:lnTo>
                        <a:pt x="1186543" y="1284514"/>
                      </a:lnTo>
                      <a:lnTo>
                        <a:pt x="1529443" y="1137557"/>
                      </a:lnTo>
                      <a:lnTo>
                        <a:pt x="1583871" y="1061357"/>
                      </a:lnTo>
                      <a:lnTo>
                        <a:pt x="1562100" y="1017814"/>
                      </a:lnTo>
                      <a:lnTo>
                        <a:pt x="1355271" y="1023257"/>
                      </a:lnTo>
                      <a:lnTo>
                        <a:pt x="1415143" y="859972"/>
                      </a:lnTo>
                      <a:lnTo>
                        <a:pt x="1333500" y="821872"/>
                      </a:lnTo>
                      <a:lnTo>
                        <a:pt x="1181100" y="849086"/>
                      </a:lnTo>
                      <a:lnTo>
                        <a:pt x="1181100" y="827314"/>
                      </a:lnTo>
                      <a:lnTo>
                        <a:pt x="1246414" y="794657"/>
                      </a:lnTo>
                      <a:lnTo>
                        <a:pt x="1311729" y="625929"/>
                      </a:lnTo>
                      <a:lnTo>
                        <a:pt x="1317171" y="522514"/>
                      </a:lnTo>
                      <a:lnTo>
                        <a:pt x="1387929" y="495300"/>
                      </a:lnTo>
                      <a:lnTo>
                        <a:pt x="1431471" y="484414"/>
                      </a:lnTo>
                      <a:lnTo>
                        <a:pt x="1398814" y="386443"/>
                      </a:lnTo>
                      <a:lnTo>
                        <a:pt x="1175657" y="500743"/>
                      </a:lnTo>
                      <a:lnTo>
                        <a:pt x="1153886" y="538843"/>
                      </a:lnTo>
                      <a:lnTo>
                        <a:pt x="1055914" y="549729"/>
                      </a:lnTo>
                      <a:lnTo>
                        <a:pt x="979714" y="359229"/>
                      </a:lnTo>
                      <a:lnTo>
                        <a:pt x="1072243" y="348343"/>
                      </a:lnTo>
                      <a:lnTo>
                        <a:pt x="1148443" y="239486"/>
                      </a:lnTo>
                      <a:lnTo>
                        <a:pt x="985157" y="250372"/>
                      </a:lnTo>
                      <a:lnTo>
                        <a:pt x="914400" y="288472"/>
                      </a:lnTo>
                      <a:lnTo>
                        <a:pt x="767443" y="310243"/>
                      </a:lnTo>
                      <a:lnTo>
                        <a:pt x="887186" y="108857"/>
                      </a:lnTo>
                      <a:lnTo>
                        <a:pt x="664029" y="97972"/>
                      </a:lnTo>
                      <a:lnTo>
                        <a:pt x="647700" y="10886"/>
                      </a:lnTo>
                    </a:path>
                  </a:pathLst>
                </a:custGeom>
                <a:solidFill>
                  <a:srgbClr val="0070C0">
                    <a:alpha val="40000"/>
                  </a:srgbClr>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79B7E367-E37E-4D44-AE8D-EC5BE336DEE8}"/>
                    </a:ext>
                  </a:extLst>
                </p:cNvPr>
                <p:cNvSpPr/>
                <p:nvPr/>
              </p:nvSpPr>
              <p:spPr>
                <a:xfrm>
                  <a:off x="4241824" y="2111009"/>
                  <a:ext cx="830103" cy="1565195"/>
                </a:xfrm>
                <a:custGeom>
                  <a:avLst/>
                  <a:gdLst>
                    <a:gd name="connsiteX0" fmla="*/ 457200 w 903514"/>
                    <a:gd name="connsiteY0" fmla="*/ 0 h 1703614"/>
                    <a:gd name="connsiteX1" fmla="*/ 337457 w 903514"/>
                    <a:gd name="connsiteY1" fmla="*/ 97971 h 1703614"/>
                    <a:gd name="connsiteX2" fmla="*/ 244928 w 903514"/>
                    <a:gd name="connsiteY2" fmla="*/ 299357 h 1703614"/>
                    <a:gd name="connsiteX3" fmla="*/ 136071 w 903514"/>
                    <a:gd name="connsiteY3" fmla="*/ 429986 h 1703614"/>
                    <a:gd name="connsiteX4" fmla="*/ 130628 w 903514"/>
                    <a:gd name="connsiteY4" fmla="*/ 478971 h 1703614"/>
                    <a:gd name="connsiteX5" fmla="*/ 206828 w 903514"/>
                    <a:gd name="connsiteY5" fmla="*/ 560614 h 1703614"/>
                    <a:gd name="connsiteX6" fmla="*/ 168728 w 903514"/>
                    <a:gd name="connsiteY6" fmla="*/ 631371 h 1703614"/>
                    <a:gd name="connsiteX7" fmla="*/ 10886 w 903514"/>
                    <a:gd name="connsiteY7" fmla="*/ 685800 h 1703614"/>
                    <a:gd name="connsiteX8" fmla="*/ 0 w 903514"/>
                    <a:gd name="connsiteY8" fmla="*/ 1066800 h 1703614"/>
                    <a:gd name="connsiteX9" fmla="*/ 244928 w 903514"/>
                    <a:gd name="connsiteY9" fmla="*/ 1104900 h 1703614"/>
                    <a:gd name="connsiteX10" fmla="*/ 391886 w 903514"/>
                    <a:gd name="connsiteY10" fmla="*/ 1170214 h 1703614"/>
                    <a:gd name="connsiteX11" fmla="*/ 533400 w 903514"/>
                    <a:gd name="connsiteY11" fmla="*/ 1279071 h 1703614"/>
                    <a:gd name="connsiteX12" fmla="*/ 669471 w 903514"/>
                    <a:gd name="connsiteY12" fmla="*/ 1545771 h 1703614"/>
                    <a:gd name="connsiteX13" fmla="*/ 821871 w 903514"/>
                    <a:gd name="connsiteY13" fmla="*/ 1703614 h 1703614"/>
                    <a:gd name="connsiteX14" fmla="*/ 903514 w 903514"/>
                    <a:gd name="connsiteY14" fmla="*/ 1616529 h 1703614"/>
                    <a:gd name="connsiteX15" fmla="*/ 892628 w 903514"/>
                    <a:gd name="connsiteY15" fmla="*/ 1496786 h 1703614"/>
                    <a:gd name="connsiteX16" fmla="*/ 751114 w 903514"/>
                    <a:gd name="connsiteY16" fmla="*/ 1279071 h 1703614"/>
                    <a:gd name="connsiteX17" fmla="*/ 685800 w 903514"/>
                    <a:gd name="connsiteY17" fmla="*/ 1072243 h 1703614"/>
                    <a:gd name="connsiteX18" fmla="*/ 615043 w 903514"/>
                    <a:gd name="connsiteY18" fmla="*/ 854529 h 1703614"/>
                    <a:gd name="connsiteX19" fmla="*/ 620486 w 903514"/>
                    <a:gd name="connsiteY19" fmla="*/ 762000 h 1703614"/>
                    <a:gd name="connsiteX20" fmla="*/ 702128 w 903514"/>
                    <a:gd name="connsiteY20" fmla="*/ 658586 h 1703614"/>
                    <a:gd name="connsiteX21" fmla="*/ 745671 w 903514"/>
                    <a:gd name="connsiteY21" fmla="*/ 560614 h 1703614"/>
                    <a:gd name="connsiteX22" fmla="*/ 751114 w 903514"/>
                    <a:gd name="connsiteY22" fmla="*/ 397329 h 1703614"/>
                    <a:gd name="connsiteX23" fmla="*/ 789214 w 903514"/>
                    <a:gd name="connsiteY23" fmla="*/ 272143 h 1703614"/>
                    <a:gd name="connsiteX24" fmla="*/ 740228 w 903514"/>
                    <a:gd name="connsiteY24" fmla="*/ 206829 h 1703614"/>
                    <a:gd name="connsiteX25" fmla="*/ 587828 w 903514"/>
                    <a:gd name="connsiteY25" fmla="*/ 185057 h 1703614"/>
                    <a:gd name="connsiteX26" fmla="*/ 593271 w 903514"/>
                    <a:gd name="connsiteY26" fmla="*/ 76200 h 1703614"/>
                    <a:gd name="connsiteX27" fmla="*/ 457200 w 903514"/>
                    <a:gd name="connsiteY27" fmla="*/ 0 h 170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03514" h="1703614">
                      <a:moveTo>
                        <a:pt x="457200" y="0"/>
                      </a:moveTo>
                      <a:lnTo>
                        <a:pt x="337457" y="97971"/>
                      </a:lnTo>
                      <a:lnTo>
                        <a:pt x="244928" y="299357"/>
                      </a:lnTo>
                      <a:lnTo>
                        <a:pt x="136071" y="429986"/>
                      </a:lnTo>
                      <a:lnTo>
                        <a:pt x="130628" y="478971"/>
                      </a:lnTo>
                      <a:lnTo>
                        <a:pt x="206828" y="560614"/>
                      </a:lnTo>
                      <a:lnTo>
                        <a:pt x="168728" y="631371"/>
                      </a:lnTo>
                      <a:lnTo>
                        <a:pt x="10886" y="685800"/>
                      </a:lnTo>
                      <a:lnTo>
                        <a:pt x="0" y="1066800"/>
                      </a:lnTo>
                      <a:lnTo>
                        <a:pt x="244928" y="1104900"/>
                      </a:lnTo>
                      <a:lnTo>
                        <a:pt x="391886" y="1170214"/>
                      </a:lnTo>
                      <a:lnTo>
                        <a:pt x="533400" y="1279071"/>
                      </a:lnTo>
                      <a:lnTo>
                        <a:pt x="669471" y="1545771"/>
                      </a:lnTo>
                      <a:lnTo>
                        <a:pt x="821871" y="1703614"/>
                      </a:lnTo>
                      <a:lnTo>
                        <a:pt x="903514" y="1616529"/>
                      </a:lnTo>
                      <a:lnTo>
                        <a:pt x="892628" y="1496786"/>
                      </a:lnTo>
                      <a:lnTo>
                        <a:pt x="751114" y="1279071"/>
                      </a:lnTo>
                      <a:lnTo>
                        <a:pt x="685800" y="1072243"/>
                      </a:lnTo>
                      <a:lnTo>
                        <a:pt x="615043" y="854529"/>
                      </a:lnTo>
                      <a:lnTo>
                        <a:pt x="620486" y="762000"/>
                      </a:lnTo>
                      <a:lnTo>
                        <a:pt x="702128" y="658586"/>
                      </a:lnTo>
                      <a:lnTo>
                        <a:pt x="745671" y="560614"/>
                      </a:lnTo>
                      <a:lnTo>
                        <a:pt x="751114" y="397329"/>
                      </a:lnTo>
                      <a:lnTo>
                        <a:pt x="789214" y="272143"/>
                      </a:lnTo>
                      <a:lnTo>
                        <a:pt x="740228" y="206829"/>
                      </a:lnTo>
                      <a:lnTo>
                        <a:pt x="587828" y="185057"/>
                      </a:lnTo>
                      <a:lnTo>
                        <a:pt x="593271" y="76200"/>
                      </a:lnTo>
                      <a:lnTo>
                        <a:pt x="457200" y="0"/>
                      </a:lnTo>
                      <a:close/>
                    </a:path>
                  </a:pathLst>
                </a:custGeom>
                <a:solidFill>
                  <a:srgbClr val="0070C0">
                    <a:alpha val="40000"/>
                  </a:srgbClr>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4A518C8B-6E82-43AD-89EB-2AA0A2005CA9}"/>
                    </a:ext>
                  </a:extLst>
                </p:cNvPr>
                <p:cNvSpPr/>
                <p:nvPr/>
              </p:nvSpPr>
              <p:spPr>
                <a:xfrm>
                  <a:off x="5303536" y="2836889"/>
                  <a:ext cx="2365559" cy="1960245"/>
                </a:xfrm>
                <a:custGeom>
                  <a:avLst/>
                  <a:gdLst>
                    <a:gd name="connsiteX0" fmla="*/ 160421 w 2574758"/>
                    <a:gd name="connsiteY0" fmla="*/ 0 h 2133600"/>
                    <a:gd name="connsiteX1" fmla="*/ 88232 w 2574758"/>
                    <a:gd name="connsiteY1" fmla="*/ 16042 h 2133600"/>
                    <a:gd name="connsiteX2" fmla="*/ 40106 w 2574758"/>
                    <a:gd name="connsiteY2" fmla="*/ 180473 h 2133600"/>
                    <a:gd name="connsiteX3" fmla="*/ 84221 w 2574758"/>
                    <a:gd name="connsiteY3" fmla="*/ 216568 h 2133600"/>
                    <a:gd name="connsiteX4" fmla="*/ 76200 w 2574758"/>
                    <a:gd name="connsiteY4" fmla="*/ 272715 h 2133600"/>
                    <a:gd name="connsiteX5" fmla="*/ 24064 w 2574758"/>
                    <a:gd name="connsiteY5" fmla="*/ 292768 h 2133600"/>
                    <a:gd name="connsiteX6" fmla="*/ 0 w 2574758"/>
                    <a:gd name="connsiteY6" fmla="*/ 425115 h 2133600"/>
                    <a:gd name="connsiteX7" fmla="*/ 36095 w 2574758"/>
                    <a:gd name="connsiteY7" fmla="*/ 429126 h 2133600"/>
                    <a:gd name="connsiteX8" fmla="*/ 204537 w 2574758"/>
                    <a:gd name="connsiteY8" fmla="*/ 417094 h 2133600"/>
                    <a:gd name="connsiteX9" fmla="*/ 401053 w 2574758"/>
                    <a:gd name="connsiteY9" fmla="*/ 457200 h 2133600"/>
                    <a:gd name="connsiteX10" fmla="*/ 397042 w 2574758"/>
                    <a:gd name="connsiteY10" fmla="*/ 469231 h 2133600"/>
                    <a:gd name="connsiteX11" fmla="*/ 212558 w 2574758"/>
                    <a:gd name="connsiteY11" fmla="*/ 569494 h 2133600"/>
                    <a:gd name="connsiteX12" fmla="*/ 124327 w 2574758"/>
                    <a:gd name="connsiteY12" fmla="*/ 637673 h 2133600"/>
                    <a:gd name="connsiteX13" fmla="*/ 132348 w 2574758"/>
                    <a:gd name="connsiteY13" fmla="*/ 697831 h 2133600"/>
                    <a:gd name="connsiteX14" fmla="*/ 208548 w 2574758"/>
                    <a:gd name="connsiteY14" fmla="*/ 745958 h 2133600"/>
                    <a:gd name="connsiteX15" fmla="*/ 360948 w 2574758"/>
                    <a:gd name="connsiteY15" fmla="*/ 721894 h 2133600"/>
                    <a:gd name="connsiteX16" fmla="*/ 409074 w 2574758"/>
                    <a:gd name="connsiteY16" fmla="*/ 649705 h 2133600"/>
                    <a:gd name="connsiteX17" fmla="*/ 485274 w 2574758"/>
                    <a:gd name="connsiteY17" fmla="*/ 601579 h 2133600"/>
                    <a:gd name="connsiteX18" fmla="*/ 721895 w 2574758"/>
                    <a:gd name="connsiteY18" fmla="*/ 621631 h 2133600"/>
                    <a:gd name="connsiteX19" fmla="*/ 653716 w 2574758"/>
                    <a:gd name="connsiteY19" fmla="*/ 705852 h 2133600"/>
                    <a:gd name="connsiteX20" fmla="*/ 621632 w 2574758"/>
                    <a:gd name="connsiteY20" fmla="*/ 753979 h 2133600"/>
                    <a:gd name="connsiteX21" fmla="*/ 617621 w 2574758"/>
                    <a:gd name="connsiteY21" fmla="*/ 798094 h 2133600"/>
                    <a:gd name="connsiteX22" fmla="*/ 649706 w 2574758"/>
                    <a:gd name="connsiteY22" fmla="*/ 834189 h 2133600"/>
                    <a:gd name="connsiteX23" fmla="*/ 725906 w 2574758"/>
                    <a:gd name="connsiteY23" fmla="*/ 818147 h 2133600"/>
                    <a:gd name="connsiteX24" fmla="*/ 794085 w 2574758"/>
                    <a:gd name="connsiteY24" fmla="*/ 770021 h 2133600"/>
                    <a:gd name="connsiteX25" fmla="*/ 854242 w 2574758"/>
                    <a:gd name="connsiteY25" fmla="*/ 753979 h 2133600"/>
                    <a:gd name="connsiteX26" fmla="*/ 914400 w 2574758"/>
                    <a:gd name="connsiteY26" fmla="*/ 762000 h 2133600"/>
                    <a:gd name="connsiteX27" fmla="*/ 890337 w 2574758"/>
                    <a:gd name="connsiteY27" fmla="*/ 822158 h 2133600"/>
                    <a:gd name="connsiteX28" fmla="*/ 906379 w 2574758"/>
                    <a:gd name="connsiteY28" fmla="*/ 834189 h 2133600"/>
                    <a:gd name="connsiteX29" fmla="*/ 1078832 w 2574758"/>
                    <a:gd name="connsiteY29" fmla="*/ 878305 h 2133600"/>
                    <a:gd name="connsiteX30" fmla="*/ 1255295 w 2574758"/>
                    <a:gd name="connsiteY30" fmla="*/ 1399673 h 2133600"/>
                    <a:gd name="connsiteX31" fmla="*/ 1271337 w 2574758"/>
                    <a:gd name="connsiteY31" fmla="*/ 1443789 h 2133600"/>
                    <a:gd name="connsiteX32" fmla="*/ 1576137 w 2574758"/>
                    <a:gd name="connsiteY32" fmla="*/ 1431758 h 2133600"/>
                    <a:gd name="connsiteX33" fmla="*/ 1580148 w 2574758"/>
                    <a:gd name="connsiteY33" fmla="*/ 1744579 h 2133600"/>
                    <a:gd name="connsiteX34" fmla="*/ 1896979 w 2574758"/>
                    <a:gd name="connsiteY34" fmla="*/ 1768642 h 2133600"/>
                    <a:gd name="connsiteX35" fmla="*/ 1892969 w 2574758"/>
                    <a:gd name="connsiteY35" fmla="*/ 2133600 h 2133600"/>
                    <a:gd name="connsiteX36" fmla="*/ 2490537 w 2574758"/>
                    <a:gd name="connsiteY36" fmla="*/ 2021305 h 2133600"/>
                    <a:gd name="connsiteX37" fmla="*/ 2554706 w 2574758"/>
                    <a:gd name="connsiteY37" fmla="*/ 1872915 h 2133600"/>
                    <a:gd name="connsiteX38" fmla="*/ 2574758 w 2574758"/>
                    <a:gd name="connsiteY38" fmla="*/ 1728537 h 2133600"/>
                    <a:gd name="connsiteX39" fmla="*/ 2566737 w 2574758"/>
                    <a:gd name="connsiteY39" fmla="*/ 1596189 h 2133600"/>
                    <a:gd name="connsiteX40" fmla="*/ 2394285 w 2574758"/>
                    <a:gd name="connsiteY40" fmla="*/ 1147010 h 2133600"/>
                    <a:gd name="connsiteX41" fmla="*/ 2286000 w 2574758"/>
                    <a:gd name="connsiteY41" fmla="*/ 1167063 h 2133600"/>
                    <a:gd name="connsiteX42" fmla="*/ 2041358 w 2574758"/>
                    <a:gd name="connsiteY42" fmla="*/ 609600 h 2133600"/>
                    <a:gd name="connsiteX43" fmla="*/ 2101516 w 2574758"/>
                    <a:gd name="connsiteY43" fmla="*/ 537410 h 2133600"/>
                    <a:gd name="connsiteX44" fmla="*/ 2101516 w 2574758"/>
                    <a:gd name="connsiteY44" fmla="*/ 481263 h 2133600"/>
                    <a:gd name="connsiteX45" fmla="*/ 2021306 w 2574758"/>
                    <a:gd name="connsiteY45" fmla="*/ 364958 h 2133600"/>
                    <a:gd name="connsiteX46" fmla="*/ 1981200 w 2574758"/>
                    <a:gd name="connsiteY46" fmla="*/ 376989 h 2133600"/>
                    <a:gd name="connsiteX47" fmla="*/ 1917032 w 2574758"/>
                    <a:gd name="connsiteY47" fmla="*/ 565484 h 2133600"/>
                    <a:gd name="connsiteX48" fmla="*/ 1880937 w 2574758"/>
                    <a:gd name="connsiteY48" fmla="*/ 762000 h 2133600"/>
                    <a:gd name="connsiteX49" fmla="*/ 1856874 w 2574758"/>
                    <a:gd name="connsiteY49" fmla="*/ 786063 h 2133600"/>
                    <a:gd name="connsiteX50" fmla="*/ 1832811 w 2574758"/>
                    <a:gd name="connsiteY50" fmla="*/ 786063 h 2133600"/>
                    <a:gd name="connsiteX51" fmla="*/ 1752600 w 2574758"/>
                    <a:gd name="connsiteY51" fmla="*/ 749968 h 2133600"/>
                    <a:gd name="connsiteX52" fmla="*/ 1624264 w 2574758"/>
                    <a:gd name="connsiteY52" fmla="*/ 749968 h 2133600"/>
                    <a:gd name="connsiteX53" fmla="*/ 1524000 w 2574758"/>
                    <a:gd name="connsiteY53" fmla="*/ 717884 h 2133600"/>
                    <a:gd name="connsiteX54" fmla="*/ 1191127 w 2574758"/>
                    <a:gd name="connsiteY54" fmla="*/ 292768 h 2133600"/>
                    <a:gd name="connsiteX55" fmla="*/ 1082842 w 2574758"/>
                    <a:gd name="connsiteY55" fmla="*/ 220579 h 2133600"/>
                    <a:gd name="connsiteX56" fmla="*/ 950495 w 2574758"/>
                    <a:gd name="connsiteY56" fmla="*/ 160421 h 2133600"/>
                    <a:gd name="connsiteX57" fmla="*/ 782053 w 2574758"/>
                    <a:gd name="connsiteY57" fmla="*/ 160421 h 2133600"/>
                    <a:gd name="connsiteX58" fmla="*/ 705853 w 2574758"/>
                    <a:gd name="connsiteY58" fmla="*/ 196515 h 2133600"/>
                    <a:gd name="connsiteX59" fmla="*/ 665748 w 2574758"/>
                    <a:gd name="connsiteY59" fmla="*/ 204537 h 2133600"/>
                    <a:gd name="connsiteX60" fmla="*/ 601579 w 2574758"/>
                    <a:gd name="connsiteY60" fmla="*/ 324852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574758" h="2133600">
                      <a:moveTo>
                        <a:pt x="160421" y="0"/>
                      </a:moveTo>
                      <a:lnTo>
                        <a:pt x="88232" y="16042"/>
                      </a:lnTo>
                      <a:lnTo>
                        <a:pt x="40106" y="180473"/>
                      </a:lnTo>
                      <a:lnTo>
                        <a:pt x="84221" y="216568"/>
                      </a:lnTo>
                      <a:lnTo>
                        <a:pt x="76200" y="272715"/>
                      </a:lnTo>
                      <a:lnTo>
                        <a:pt x="24064" y="292768"/>
                      </a:lnTo>
                      <a:lnTo>
                        <a:pt x="0" y="425115"/>
                      </a:lnTo>
                      <a:lnTo>
                        <a:pt x="36095" y="429126"/>
                      </a:lnTo>
                      <a:lnTo>
                        <a:pt x="204537" y="417094"/>
                      </a:lnTo>
                      <a:lnTo>
                        <a:pt x="401053" y="457200"/>
                      </a:lnTo>
                      <a:lnTo>
                        <a:pt x="397042" y="469231"/>
                      </a:lnTo>
                      <a:lnTo>
                        <a:pt x="212558" y="569494"/>
                      </a:lnTo>
                      <a:lnTo>
                        <a:pt x="124327" y="637673"/>
                      </a:lnTo>
                      <a:lnTo>
                        <a:pt x="132348" y="697831"/>
                      </a:lnTo>
                      <a:lnTo>
                        <a:pt x="208548" y="745958"/>
                      </a:lnTo>
                      <a:lnTo>
                        <a:pt x="360948" y="721894"/>
                      </a:lnTo>
                      <a:lnTo>
                        <a:pt x="409074" y="649705"/>
                      </a:lnTo>
                      <a:lnTo>
                        <a:pt x="485274" y="601579"/>
                      </a:lnTo>
                      <a:lnTo>
                        <a:pt x="721895" y="621631"/>
                      </a:lnTo>
                      <a:lnTo>
                        <a:pt x="653716" y="705852"/>
                      </a:lnTo>
                      <a:lnTo>
                        <a:pt x="621632" y="753979"/>
                      </a:lnTo>
                      <a:lnTo>
                        <a:pt x="617621" y="798094"/>
                      </a:lnTo>
                      <a:lnTo>
                        <a:pt x="649706" y="834189"/>
                      </a:lnTo>
                      <a:lnTo>
                        <a:pt x="725906" y="818147"/>
                      </a:lnTo>
                      <a:lnTo>
                        <a:pt x="794085" y="770021"/>
                      </a:lnTo>
                      <a:lnTo>
                        <a:pt x="854242" y="753979"/>
                      </a:lnTo>
                      <a:lnTo>
                        <a:pt x="914400" y="762000"/>
                      </a:lnTo>
                      <a:lnTo>
                        <a:pt x="890337" y="822158"/>
                      </a:lnTo>
                      <a:lnTo>
                        <a:pt x="906379" y="834189"/>
                      </a:lnTo>
                      <a:lnTo>
                        <a:pt x="1078832" y="878305"/>
                      </a:lnTo>
                      <a:lnTo>
                        <a:pt x="1255295" y="1399673"/>
                      </a:lnTo>
                      <a:lnTo>
                        <a:pt x="1271337" y="1443789"/>
                      </a:lnTo>
                      <a:lnTo>
                        <a:pt x="1576137" y="1431758"/>
                      </a:lnTo>
                      <a:lnTo>
                        <a:pt x="1580148" y="1744579"/>
                      </a:lnTo>
                      <a:lnTo>
                        <a:pt x="1896979" y="1768642"/>
                      </a:lnTo>
                      <a:cubicBezTo>
                        <a:pt x="1895642" y="1890295"/>
                        <a:pt x="1894306" y="2011947"/>
                        <a:pt x="1892969" y="2133600"/>
                      </a:cubicBezTo>
                      <a:lnTo>
                        <a:pt x="2490537" y="2021305"/>
                      </a:lnTo>
                      <a:lnTo>
                        <a:pt x="2554706" y="1872915"/>
                      </a:lnTo>
                      <a:lnTo>
                        <a:pt x="2574758" y="1728537"/>
                      </a:lnTo>
                      <a:lnTo>
                        <a:pt x="2566737" y="1596189"/>
                      </a:lnTo>
                      <a:lnTo>
                        <a:pt x="2394285" y="1147010"/>
                      </a:lnTo>
                      <a:lnTo>
                        <a:pt x="2286000" y="1167063"/>
                      </a:lnTo>
                      <a:lnTo>
                        <a:pt x="2041358" y="609600"/>
                      </a:lnTo>
                      <a:lnTo>
                        <a:pt x="2101516" y="537410"/>
                      </a:lnTo>
                      <a:lnTo>
                        <a:pt x="2101516" y="481263"/>
                      </a:lnTo>
                      <a:lnTo>
                        <a:pt x="2021306" y="364958"/>
                      </a:lnTo>
                      <a:lnTo>
                        <a:pt x="1981200" y="376989"/>
                      </a:lnTo>
                      <a:lnTo>
                        <a:pt x="1917032" y="565484"/>
                      </a:lnTo>
                      <a:lnTo>
                        <a:pt x="1880937" y="762000"/>
                      </a:lnTo>
                      <a:lnTo>
                        <a:pt x="1856874" y="786063"/>
                      </a:lnTo>
                      <a:lnTo>
                        <a:pt x="1832811" y="786063"/>
                      </a:lnTo>
                      <a:lnTo>
                        <a:pt x="1752600" y="749968"/>
                      </a:lnTo>
                      <a:lnTo>
                        <a:pt x="1624264" y="749968"/>
                      </a:lnTo>
                      <a:lnTo>
                        <a:pt x="1524000" y="717884"/>
                      </a:lnTo>
                      <a:lnTo>
                        <a:pt x="1191127" y="292768"/>
                      </a:lnTo>
                      <a:lnTo>
                        <a:pt x="1082842" y="220579"/>
                      </a:lnTo>
                      <a:lnTo>
                        <a:pt x="950495" y="160421"/>
                      </a:lnTo>
                      <a:lnTo>
                        <a:pt x="782053" y="160421"/>
                      </a:lnTo>
                      <a:lnTo>
                        <a:pt x="705853" y="196515"/>
                      </a:lnTo>
                      <a:lnTo>
                        <a:pt x="665748" y="204537"/>
                      </a:lnTo>
                      <a:lnTo>
                        <a:pt x="601579" y="324852"/>
                      </a:lnTo>
                    </a:path>
                  </a:pathLst>
                </a:custGeom>
                <a:solidFill>
                  <a:srgbClr val="0070C0">
                    <a:alpha val="40000"/>
                  </a:srgbClr>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D6BDEA65-0AFF-4882-9C54-6A559D691462}"/>
                    </a:ext>
                  </a:extLst>
                </p:cNvPr>
                <p:cNvSpPr/>
                <p:nvPr/>
              </p:nvSpPr>
              <p:spPr>
                <a:xfrm>
                  <a:off x="7828273" y="2867103"/>
                  <a:ext cx="3710464" cy="1554194"/>
                </a:xfrm>
                <a:custGeom>
                  <a:avLst/>
                  <a:gdLst>
                    <a:gd name="connsiteX0" fmla="*/ 0 w 4038600"/>
                    <a:gd name="connsiteY0" fmla="*/ 523240 h 1691640"/>
                    <a:gd name="connsiteX1" fmla="*/ 269240 w 4038600"/>
                    <a:gd name="connsiteY1" fmla="*/ 1000760 h 1691640"/>
                    <a:gd name="connsiteX2" fmla="*/ 533400 w 4038600"/>
                    <a:gd name="connsiteY2" fmla="*/ 939800 h 1691640"/>
                    <a:gd name="connsiteX3" fmla="*/ 924560 w 4038600"/>
                    <a:gd name="connsiteY3" fmla="*/ 899160 h 1691640"/>
                    <a:gd name="connsiteX4" fmla="*/ 1183640 w 4038600"/>
                    <a:gd name="connsiteY4" fmla="*/ 889000 h 1691640"/>
                    <a:gd name="connsiteX5" fmla="*/ 1468120 w 4038600"/>
                    <a:gd name="connsiteY5" fmla="*/ 985520 h 1691640"/>
                    <a:gd name="connsiteX6" fmla="*/ 1742440 w 4038600"/>
                    <a:gd name="connsiteY6" fmla="*/ 1143000 h 1691640"/>
                    <a:gd name="connsiteX7" fmla="*/ 1950720 w 4038600"/>
                    <a:gd name="connsiteY7" fmla="*/ 1320800 h 1691640"/>
                    <a:gd name="connsiteX8" fmla="*/ 2189480 w 4038600"/>
                    <a:gd name="connsiteY8" fmla="*/ 1676400 h 1691640"/>
                    <a:gd name="connsiteX9" fmla="*/ 2534920 w 4038600"/>
                    <a:gd name="connsiteY9" fmla="*/ 1691640 h 1691640"/>
                    <a:gd name="connsiteX10" fmla="*/ 3164840 w 4038600"/>
                    <a:gd name="connsiteY10" fmla="*/ 1600200 h 1691640"/>
                    <a:gd name="connsiteX11" fmla="*/ 3571240 w 4038600"/>
                    <a:gd name="connsiteY11" fmla="*/ 1549400 h 1691640"/>
                    <a:gd name="connsiteX12" fmla="*/ 3840480 w 4038600"/>
                    <a:gd name="connsiteY12" fmla="*/ 1503680 h 1691640"/>
                    <a:gd name="connsiteX13" fmla="*/ 4038600 w 4038600"/>
                    <a:gd name="connsiteY13" fmla="*/ 1488440 h 1691640"/>
                    <a:gd name="connsiteX14" fmla="*/ 4013200 w 4038600"/>
                    <a:gd name="connsiteY14" fmla="*/ 1341120 h 1691640"/>
                    <a:gd name="connsiteX15" fmla="*/ 3906520 w 4038600"/>
                    <a:gd name="connsiteY15" fmla="*/ 1132840 h 1691640"/>
                    <a:gd name="connsiteX16" fmla="*/ 3723640 w 4038600"/>
                    <a:gd name="connsiteY16" fmla="*/ 960120 h 1691640"/>
                    <a:gd name="connsiteX17" fmla="*/ 3530600 w 4038600"/>
                    <a:gd name="connsiteY17" fmla="*/ 817880 h 1691640"/>
                    <a:gd name="connsiteX18" fmla="*/ 3393440 w 4038600"/>
                    <a:gd name="connsiteY18" fmla="*/ 777240 h 1691640"/>
                    <a:gd name="connsiteX19" fmla="*/ 3352800 w 4038600"/>
                    <a:gd name="connsiteY19" fmla="*/ 878840 h 1691640"/>
                    <a:gd name="connsiteX20" fmla="*/ 3317240 w 4038600"/>
                    <a:gd name="connsiteY20" fmla="*/ 970280 h 1691640"/>
                    <a:gd name="connsiteX21" fmla="*/ 3256280 w 4038600"/>
                    <a:gd name="connsiteY21" fmla="*/ 878840 h 1691640"/>
                    <a:gd name="connsiteX22" fmla="*/ 3129280 w 4038600"/>
                    <a:gd name="connsiteY22" fmla="*/ 685800 h 1691640"/>
                    <a:gd name="connsiteX23" fmla="*/ 3108960 w 4038600"/>
                    <a:gd name="connsiteY23" fmla="*/ 675640 h 1691640"/>
                    <a:gd name="connsiteX24" fmla="*/ 3027680 w 4038600"/>
                    <a:gd name="connsiteY24" fmla="*/ 685800 h 1691640"/>
                    <a:gd name="connsiteX25" fmla="*/ 3007360 w 4038600"/>
                    <a:gd name="connsiteY25" fmla="*/ 843280 h 1691640"/>
                    <a:gd name="connsiteX26" fmla="*/ 2849880 w 4038600"/>
                    <a:gd name="connsiteY26" fmla="*/ 787400 h 1691640"/>
                    <a:gd name="connsiteX27" fmla="*/ 2799080 w 4038600"/>
                    <a:gd name="connsiteY27" fmla="*/ 782320 h 1691640"/>
                    <a:gd name="connsiteX28" fmla="*/ 2727960 w 4038600"/>
                    <a:gd name="connsiteY28" fmla="*/ 807720 h 1691640"/>
                    <a:gd name="connsiteX29" fmla="*/ 2595880 w 4038600"/>
                    <a:gd name="connsiteY29" fmla="*/ 777240 h 1691640"/>
                    <a:gd name="connsiteX30" fmla="*/ 2545080 w 4038600"/>
                    <a:gd name="connsiteY30" fmla="*/ 812800 h 1691640"/>
                    <a:gd name="connsiteX31" fmla="*/ 2453640 w 4038600"/>
                    <a:gd name="connsiteY31" fmla="*/ 782320 h 1691640"/>
                    <a:gd name="connsiteX32" fmla="*/ 2352040 w 4038600"/>
                    <a:gd name="connsiteY32" fmla="*/ 741680 h 1691640"/>
                    <a:gd name="connsiteX33" fmla="*/ 2311400 w 4038600"/>
                    <a:gd name="connsiteY33" fmla="*/ 741680 h 1691640"/>
                    <a:gd name="connsiteX34" fmla="*/ 2316480 w 4038600"/>
                    <a:gd name="connsiteY34" fmla="*/ 919480 h 1691640"/>
                    <a:gd name="connsiteX35" fmla="*/ 2519680 w 4038600"/>
                    <a:gd name="connsiteY35" fmla="*/ 985520 h 1691640"/>
                    <a:gd name="connsiteX36" fmla="*/ 2799080 w 4038600"/>
                    <a:gd name="connsiteY36" fmla="*/ 1031240 h 1691640"/>
                    <a:gd name="connsiteX37" fmla="*/ 2905760 w 4038600"/>
                    <a:gd name="connsiteY37" fmla="*/ 1082040 h 1691640"/>
                    <a:gd name="connsiteX38" fmla="*/ 2413000 w 4038600"/>
                    <a:gd name="connsiteY38" fmla="*/ 1041400 h 1691640"/>
                    <a:gd name="connsiteX39" fmla="*/ 2382520 w 4038600"/>
                    <a:gd name="connsiteY39" fmla="*/ 1122680 h 1691640"/>
                    <a:gd name="connsiteX40" fmla="*/ 2346960 w 4038600"/>
                    <a:gd name="connsiteY40" fmla="*/ 1366520 h 1691640"/>
                    <a:gd name="connsiteX41" fmla="*/ 2245360 w 4038600"/>
                    <a:gd name="connsiteY41" fmla="*/ 1305560 h 1691640"/>
                    <a:gd name="connsiteX42" fmla="*/ 2240280 w 4038600"/>
                    <a:gd name="connsiteY42" fmla="*/ 1056640 h 1691640"/>
                    <a:gd name="connsiteX43" fmla="*/ 2113280 w 4038600"/>
                    <a:gd name="connsiteY43" fmla="*/ 924560 h 1691640"/>
                    <a:gd name="connsiteX44" fmla="*/ 2067560 w 4038600"/>
                    <a:gd name="connsiteY44" fmla="*/ 934720 h 1691640"/>
                    <a:gd name="connsiteX45" fmla="*/ 1996440 w 4038600"/>
                    <a:gd name="connsiteY45" fmla="*/ 990600 h 1691640"/>
                    <a:gd name="connsiteX46" fmla="*/ 1971040 w 4038600"/>
                    <a:gd name="connsiteY46" fmla="*/ 1203960 h 1691640"/>
                    <a:gd name="connsiteX47" fmla="*/ 1864360 w 4038600"/>
                    <a:gd name="connsiteY47" fmla="*/ 1102360 h 1691640"/>
                    <a:gd name="connsiteX48" fmla="*/ 1849120 w 4038600"/>
                    <a:gd name="connsiteY48" fmla="*/ 883920 h 1691640"/>
                    <a:gd name="connsiteX49" fmla="*/ 1483360 w 4038600"/>
                    <a:gd name="connsiteY49" fmla="*/ 899160 h 1691640"/>
                    <a:gd name="connsiteX50" fmla="*/ 1463040 w 4038600"/>
                    <a:gd name="connsiteY50" fmla="*/ 701040 h 1691640"/>
                    <a:gd name="connsiteX51" fmla="*/ 1076960 w 4038600"/>
                    <a:gd name="connsiteY51" fmla="*/ 690880 h 1691640"/>
                    <a:gd name="connsiteX52" fmla="*/ 1005840 w 4038600"/>
                    <a:gd name="connsiteY52" fmla="*/ 350520 h 1691640"/>
                    <a:gd name="connsiteX53" fmla="*/ 934720 w 4038600"/>
                    <a:gd name="connsiteY53" fmla="*/ 360680 h 1691640"/>
                    <a:gd name="connsiteX54" fmla="*/ 883920 w 4038600"/>
                    <a:gd name="connsiteY54" fmla="*/ 381000 h 1691640"/>
                    <a:gd name="connsiteX55" fmla="*/ 817880 w 4038600"/>
                    <a:gd name="connsiteY55" fmla="*/ 365760 h 1691640"/>
                    <a:gd name="connsiteX56" fmla="*/ 787400 w 4038600"/>
                    <a:gd name="connsiteY56" fmla="*/ 182880 h 1691640"/>
                    <a:gd name="connsiteX57" fmla="*/ 899160 w 4038600"/>
                    <a:gd name="connsiteY57" fmla="*/ 147320 h 1691640"/>
                    <a:gd name="connsiteX58" fmla="*/ 868680 w 4038600"/>
                    <a:gd name="connsiteY58" fmla="*/ 81280 h 1691640"/>
                    <a:gd name="connsiteX59" fmla="*/ 797560 w 4038600"/>
                    <a:gd name="connsiteY59" fmla="*/ 10160 h 1691640"/>
                    <a:gd name="connsiteX60" fmla="*/ 736600 w 4038600"/>
                    <a:gd name="connsiteY60" fmla="*/ 0 h 1691640"/>
                    <a:gd name="connsiteX61" fmla="*/ 502920 w 4038600"/>
                    <a:gd name="connsiteY61" fmla="*/ 25400 h 1691640"/>
                    <a:gd name="connsiteX62" fmla="*/ 355600 w 4038600"/>
                    <a:gd name="connsiteY62" fmla="*/ 66040 h 1691640"/>
                    <a:gd name="connsiteX63" fmla="*/ 264160 w 4038600"/>
                    <a:gd name="connsiteY63" fmla="*/ 147320 h 1691640"/>
                    <a:gd name="connsiteX64" fmla="*/ 264160 w 4038600"/>
                    <a:gd name="connsiteY64" fmla="*/ 167640 h 1691640"/>
                    <a:gd name="connsiteX65" fmla="*/ 391160 w 4038600"/>
                    <a:gd name="connsiteY65" fmla="*/ 198120 h 1691640"/>
                    <a:gd name="connsiteX66" fmla="*/ 421640 w 4038600"/>
                    <a:gd name="connsiteY66" fmla="*/ 406400 h 1691640"/>
                    <a:gd name="connsiteX67" fmla="*/ 472440 w 4038600"/>
                    <a:gd name="connsiteY67" fmla="*/ 497840 h 1691640"/>
                    <a:gd name="connsiteX68" fmla="*/ 452120 w 4038600"/>
                    <a:gd name="connsiteY68" fmla="*/ 553720 h 1691640"/>
                    <a:gd name="connsiteX69" fmla="*/ 406400 w 4038600"/>
                    <a:gd name="connsiteY69" fmla="*/ 563880 h 1691640"/>
                    <a:gd name="connsiteX70" fmla="*/ 350520 w 4038600"/>
                    <a:gd name="connsiteY70" fmla="*/ 553720 h 1691640"/>
                    <a:gd name="connsiteX71" fmla="*/ 299720 w 4038600"/>
                    <a:gd name="connsiteY71" fmla="*/ 508000 h 1691640"/>
                    <a:gd name="connsiteX72" fmla="*/ 259080 w 4038600"/>
                    <a:gd name="connsiteY72" fmla="*/ 487680 h 1691640"/>
                    <a:gd name="connsiteX73" fmla="*/ 50800 w 4038600"/>
                    <a:gd name="connsiteY73" fmla="*/ 452120 h 1691640"/>
                    <a:gd name="connsiteX74" fmla="*/ 0 w 4038600"/>
                    <a:gd name="connsiteY74" fmla="*/ 523240 h 169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38600" h="1691640">
                      <a:moveTo>
                        <a:pt x="0" y="523240"/>
                      </a:moveTo>
                      <a:lnTo>
                        <a:pt x="269240" y="1000760"/>
                      </a:lnTo>
                      <a:lnTo>
                        <a:pt x="533400" y="939800"/>
                      </a:lnTo>
                      <a:lnTo>
                        <a:pt x="924560" y="899160"/>
                      </a:lnTo>
                      <a:lnTo>
                        <a:pt x="1183640" y="889000"/>
                      </a:lnTo>
                      <a:lnTo>
                        <a:pt x="1468120" y="985520"/>
                      </a:lnTo>
                      <a:lnTo>
                        <a:pt x="1742440" y="1143000"/>
                      </a:lnTo>
                      <a:lnTo>
                        <a:pt x="1950720" y="1320800"/>
                      </a:lnTo>
                      <a:lnTo>
                        <a:pt x="2189480" y="1676400"/>
                      </a:lnTo>
                      <a:lnTo>
                        <a:pt x="2534920" y="1691640"/>
                      </a:lnTo>
                      <a:lnTo>
                        <a:pt x="3164840" y="1600200"/>
                      </a:lnTo>
                      <a:lnTo>
                        <a:pt x="3571240" y="1549400"/>
                      </a:lnTo>
                      <a:lnTo>
                        <a:pt x="3840480" y="1503680"/>
                      </a:lnTo>
                      <a:lnTo>
                        <a:pt x="4038600" y="1488440"/>
                      </a:lnTo>
                      <a:lnTo>
                        <a:pt x="4013200" y="1341120"/>
                      </a:lnTo>
                      <a:lnTo>
                        <a:pt x="3906520" y="1132840"/>
                      </a:lnTo>
                      <a:lnTo>
                        <a:pt x="3723640" y="960120"/>
                      </a:lnTo>
                      <a:lnTo>
                        <a:pt x="3530600" y="817880"/>
                      </a:lnTo>
                      <a:lnTo>
                        <a:pt x="3393440" y="777240"/>
                      </a:lnTo>
                      <a:lnTo>
                        <a:pt x="3352800" y="878840"/>
                      </a:lnTo>
                      <a:lnTo>
                        <a:pt x="3317240" y="970280"/>
                      </a:lnTo>
                      <a:lnTo>
                        <a:pt x="3256280" y="878840"/>
                      </a:lnTo>
                      <a:lnTo>
                        <a:pt x="3129280" y="685800"/>
                      </a:lnTo>
                      <a:lnTo>
                        <a:pt x="3108960" y="675640"/>
                      </a:lnTo>
                      <a:lnTo>
                        <a:pt x="3027680" y="685800"/>
                      </a:lnTo>
                      <a:lnTo>
                        <a:pt x="3007360" y="843280"/>
                      </a:lnTo>
                      <a:lnTo>
                        <a:pt x="2849880" y="787400"/>
                      </a:lnTo>
                      <a:lnTo>
                        <a:pt x="2799080" y="782320"/>
                      </a:lnTo>
                      <a:lnTo>
                        <a:pt x="2727960" y="807720"/>
                      </a:lnTo>
                      <a:lnTo>
                        <a:pt x="2595880" y="777240"/>
                      </a:lnTo>
                      <a:lnTo>
                        <a:pt x="2545080" y="812800"/>
                      </a:lnTo>
                      <a:lnTo>
                        <a:pt x="2453640" y="782320"/>
                      </a:lnTo>
                      <a:lnTo>
                        <a:pt x="2352040" y="741680"/>
                      </a:lnTo>
                      <a:lnTo>
                        <a:pt x="2311400" y="741680"/>
                      </a:lnTo>
                      <a:lnTo>
                        <a:pt x="2316480" y="919480"/>
                      </a:lnTo>
                      <a:lnTo>
                        <a:pt x="2519680" y="985520"/>
                      </a:lnTo>
                      <a:lnTo>
                        <a:pt x="2799080" y="1031240"/>
                      </a:lnTo>
                      <a:lnTo>
                        <a:pt x="2905760" y="1082040"/>
                      </a:lnTo>
                      <a:lnTo>
                        <a:pt x="2413000" y="1041400"/>
                      </a:lnTo>
                      <a:lnTo>
                        <a:pt x="2382520" y="1122680"/>
                      </a:lnTo>
                      <a:lnTo>
                        <a:pt x="2346960" y="1366520"/>
                      </a:lnTo>
                      <a:lnTo>
                        <a:pt x="2245360" y="1305560"/>
                      </a:lnTo>
                      <a:lnTo>
                        <a:pt x="2240280" y="1056640"/>
                      </a:lnTo>
                      <a:lnTo>
                        <a:pt x="2113280" y="924560"/>
                      </a:lnTo>
                      <a:lnTo>
                        <a:pt x="2067560" y="934720"/>
                      </a:lnTo>
                      <a:lnTo>
                        <a:pt x="1996440" y="990600"/>
                      </a:lnTo>
                      <a:lnTo>
                        <a:pt x="1971040" y="1203960"/>
                      </a:lnTo>
                      <a:lnTo>
                        <a:pt x="1864360" y="1102360"/>
                      </a:lnTo>
                      <a:lnTo>
                        <a:pt x="1849120" y="883920"/>
                      </a:lnTo>
                      <a:lnTo>
                        <a:pt x="1483360" y="899160"/>
                      </a:lnTo>
                      <a:lnTo>
                        <a:pt x="1463040" y="701040"/>
                      </a:lnTo>
                      <a:lnTo>
                        <a:pt x="1076960" y="690880"/>
                      </a:lnTo>
                      <a:lnTo>
                        <a:pt x="1005840" y="350520"/>
                      </a:lnTo>
                      <a:lnTo>
                        <a:pt x="934720" y="360680"/>
                      </a:lnTo>
                      <a:lnTo>
                        <a:pt x="883920" y="381000"/>
                      </a:lnTo>
                      <a:lnTo>
                        <a:pt x="817880" y="365760"/>
                      </a:lnTo>
                      <a:lnTo>
                        <a:pt x="787400" y="182880"/>
                      </a:lnTo>
                      <a:lnTo>
                        <a:pt x="899160" y="147320"/>
                      </a:lnTo>
                      <a:lnTo>
                        <a:pt x="868680" y="81280"/>
                      </a:lnTo>
                      <a:lnTo>
                        <a:pt x="797560" y="10160"/>
                      </a:lnTo>
                      <a:lnTo>
                        <a:pt x="736600" y="0"/>
                      </a:lnTo>
                      <a:lnTo>
                        <a:pt x="502920" y="25400"/>
                      </a:lnTo>
                      <a:lnTo>
                        <a:pt x="355600" y="66040"/>
                      </a:lnTo>
                      <a:lnTo>
                        <a:pt x="264160" y="147320"/>
                      </a:lnTo>
                      <a:lnTo>
                        <a:pt x="264160" y="167640"/>
                      </a:lnTo>
                      <a:lnTo>
                        <a:pt x="391160" y="198120"/>
                      </a:lnTo>
                      <a:lnTo>
                        <a:pt x="421640" y="406400"/>
                      </a:lnTo>
                      <a:lnTo>
                        <a:pt x="472440" y="497840"/>
                      </a:lnTo>
                      <a:lnTo>
                        <a:pt x="452120" y="553720"/>
                      </a:lnTo>
                      <a:lnTo>
                        <a:pt x="406400" y="563880"/>
                      </a:lnTo>
                      <a:lnTo>
                        <a:pt x="350520" y="553720"/>
                      </a:lnTo>
                      <a:lnTo>
                        <a:pt x="299720" y="508000"/>
                      </a:lnTo>
                      <a:lnTo>
                        <a:pt x="259080" y="487680"/>
                      </a:lnTo>
                      <a:lnTo>
                        <a:pt x="50800" y="452120"/>
                      </a:lnTo>
                      <a:lnTo>
                        <a:pt x="0" y="523240"/>
                      </a:lnTo>
                      <a:close/>
                    </a:path>
                  </a:pathLst>
                </a:custGeom>
                <a:solidFill>
                  <a:srgbClr val="0070C0">
                    <a:alpha val="40000"/>
                  </a:srgbClr>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876C688-8FEE-44BA-B40B-5796DF34B81F}"/>
                    </a:ext>
                  </a:extLst>
                </p:cNvPr>
                <p:cNvSpPr/>
                <p:nvPr/>
              </p:nvSpPr>
              <p:spPr>
                <a:xfrm>
                  <a:off x="5055926" y="4089923"/>
                  <a:ext cx="2011585" cy="1199483"/>
                </a:xfrm>
                <a:custGeom>
                  <a:avLst/>
                  <a:gdLst>
                    <a:gd name="connsiteX0" fmla="*/ 55880 w 2189480"/>
                    <a:gd name="connsiteY0" fmla="*/ 939800 h 1305560"/>
                    <a:gd name="connsiteX1" fmla="*/ 401320 w 2189480"/>
                    <a:gd name="connsiteY1" fmla="*/ 955040 h 1305560"/>
                    <a:gd name="connsiteX2" fmla="*/ 447040 w 2189480"/>
                    <a:gd name="connsiteY2" fmla="*/ 640080 h 1305560"/>
                    <a:gd name="connsiteX3" fmla="*/ 772160 w 2189480"/>
                    <a:gd name="connsiteY3" fmla="*/ 655320 h 1305560"/>
                    <a:gd name="connsiteX4" fmla="*/ 787400 w 2189480"/>
                    <a:gd name="connsiteY4" fmla="*/ 431800 h 1305560"/>
                    <a:gd name="connsiteX5" fmla="*/ 1148080 w 2189480"/>
                    <a:gd name="connsiteY5" fmla="*/ 426720 h 1305560"/>
                    <a:gd name="connsiteX6" fmla="*/ 1178560 w 2189480"/>
                    <a:gd name="connsiteY6" fmla="*/ 157480 h 1305560"/>
                    <a:gd name="connsiteX7" fmla="*/ 1818640 w 2189480"/>
                    <a:gd name="connsiteY7" fmla="*/ 0 h 1305560"/>
                    <a:gd name="connsiteX8" fmla="*/ 1838960 w 2189480"/>
                    <a:gd name="connsiteY8" fmla="*/ 111760 h 1305560"/>
                    <a:gd name="connsiteX9" fmla="*/ 1823720 w 2189480"/>
                    <a:gd name="connsiteY9" fmla="*/ 396240 h 1305560"/>
                    <a:gd name="connsiteX10" fmla="*/ 2189480 w 2189480"/>
                    <a:gd name="connsiteY10" fmla="*/ 416560 h 1305560"/>
                    <a:gd name="connsiteX11" fmla="*/ 2169160 w 2189480"/>
                    <a:gd name="connsiteY11" fmla="*/ 772160 h 1305560"/>
                    <a:gd name="connsiteX12" fmla="*/ 2133600 w 2189480"/>
                    <a:gd name="connsiteY12" fmla="*/ 1305560 h 1305560"/>
                    <a:gd name="connsiteX13" fmla="*/ 1879600 w 2189480"/>
                    <a:gd name="connsiteY13" fmla="*/ 1300480 h 1305560"/>
                    <a:gd name="connsiteX14" fmla="*/ 1849120 w 2189480"/>
                    <a:gd name="connsiteY14" fmla="*/ 787400 h 1305560"/>
                    <a:gd name="connsiteX15" fmla="*/ 1427480 w 2189480"/>
                    <a:gd name="connsiteY15" fmla="*/ 868680 h 1305560"/>
                    <a:gd name="connsiteX16" fmla="*/ 492760 w 2189480"/>
                    <a:gd name="connsiteY16" fmla="*/ 1117600 h 1305560"/>
                    <a:gd name="connsiteX17" fmla="*/ 0 w 2189480"/>
                    <a:gd name="connsiteY17" fmla="*/ 1259840 h 1305560"/>
                    <a:gd name="connsiteX18" fmla="*/ 55880 w 2189480"/>
                    <a:gd name="connsiteY18" fmla="*/ 939800 h 130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9480" h="1305560">
                      <a:moveTo>
                        <a:pt x="55880" y="939800"/>
                      </a:moveTo>
                      <a:lnTo>
                        <a:pt x="401320" y="955040"/>
                      </a:lnTo>
                      <a:lnTo>
                        <a:pt x="447040" y="640080"/>
                      </a:lnTo>
                      <a:lnTo>
                        <a:pt x="772160" y="655320"/>
                      </a:lnTo>
                      <a:lnTo>
                        <a:pt x="787400" y="431800"/>
                      </a:lnTo>
                      <a:lnTo>
                        <a:pt x="1148080" y="426720"/>
                      </a:lnTo>
                      <a:lnTo>
                        <a:pt x="1178560" y="157480"/>
                      </a:lnTo>
                      <a:lnTo>
                        <a:pt x="1818640" y="0"/>
                      </a:lnTo>
                      <a:lnTo>
                        <a:pt x="1838960" y="111760"/>
                      </a:lnTo>
                      <a:lnTo>
                        <a:pt x="1823720" y="396240"/>
                      </a:lnTo>
                      <a:lnTo>
                        <a:pt x="2189480" y="416560"/>
                      </a:lnTo>
                      <a:lnTo>
                        <a:pt x="2169160" y="772160"/>
                      </a:lnTo>
                      <a:lnTo>
                        <a:pt x="2133600" y="1305560"/>
                      </a:lnTo>
                      <a:lnTo>
                        <a:pt x="1879600" y="1300480"/>
                      </a:lnTo>
                      <a:lnTo>
                        <a:pt x="1849120" y="787400"/>
                      </a:lnTo>
                      <a:lnTo>
                        <a:pt x="1427480" y="868680"/>
                      </a:lnTo>
                      <a:lnTo>
                        <a:pt x="492760" y="1117600"/>
                      </a:lnTo>
                      <a:lnTo>
                        <a:pt x="0" y="1259840"/>
                      </a:lnTo>
                      <a:lnTo>
                        <a:pt x="55880" y="939800"/>
                      </a:lnTo>
                      <a:close/>
                    </a:path>
                  </a:pathLst>
                </a:custGeom>
                <a:solidFill>
                  <a:srgbClr val="D48F34">
                    <a:alpha val="40000"/>
                  </a:srgb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B6B37057-613A-423A-AAAC-F168643DF3E3}"/>
                    </a:ext>
                  </a:extLst>
                </p:cNvPr>
                <p:cNvSpPr/>
                <p:nvPr/>
              </p:nvSpPr>
              <p:spPr>
                <a:xfrm>
                  <a:off x="5303290" y="4855352"/>
                  <a:ext cx="1437513" cy="1236821"/>
                </a:xfrm>
                <a:custGeom>
                  <a:avLst/>
                  <a:gdLst>
                    <a:gd name="connsiteX0" fmla="*/ 472440 w 1564640"/>
                    <a:gd name="connsiteY0" fmla="*/ 299720 h 1346200"/>
                    <a:gd name="connsiteX1" fmla="*/ 462280 w 1564640"/>
                    <a:gd name="connsiteY1" fmla="*/ 629920 h 1346200"/>
                    <a:gd name="connsiteX2" fmla="*/ 233680 w 1564640"/>
                    <a:gd name="connsiteY2" fmla="*/ 640080 h 1346200"/>
                    <a:gd name="connsiteX3" fmla="*/ 157480 w 1564640"/>
                    <a:gd name="connsiteY3" fmla="*/ 756920 h 1346200"/>
                    <a:gd name="connsiteX4" fmla="*/ 142240 w 1564640"/>
                    <a:gd name="connsiteY4" fmla="*/ 894080 h 1346200"/>
                    <a:gd name="connsiteX5" fmla="*/ 127000 w 1564640"/>
                    <a:gd name="connsiteY5" fmla="*/ 1076960 h 1346200"/>
                    <a:gd name="connsiteX6" fmla="*/ 50800 w 1564640"/>
                    <a:gd name="connsiteY6" fmla="*/ 1214120 h 1346200"/>
                    <a:gd name="connsiteX7" fmla="*/ 5080 w 1564640"/>
                    <a:gd name="connsiteY7" fmla="*/ 1249680 h 1346200"/>
                    <a:gd name="connsiteX8" fmla="*/ 0 w 1564640"/>
                    <a:gd name="connsiteY8" fmla="*/ 1315720 h 1346200"/>
                    <a:gd name="connsiteX9" fmla="*/ 127000 w 1564640"/>
                    <a:gd name="connsiteY9" fmla="*/ 1346200 h 1346200"/>
                    <a:gd name="connsiteX10" fmla="*/ 320040 w 1564640"/>
                    <a:gd name="connsiteY10" fmla="*/ 1305560 h 1346200"/>
                    <a:gd name="connsiteX11" fmla="*/ 472440 w 1564640"/>
                    <a:gd name="connsiteY11" fmla="*/ 1249680 h 1346200"/>
                    <a:gd name="connsiteX12" fmla="*/ 584200 w 1564640"/>
                    <a:gd name="connsiteY12" fmla="*/ 1229360 h 1346200"/>
                    <a:gd name="connsiteX13" fmla="*/ 741680 w 1564640"/>
                    <a:gd name="connsiteY13" fmla="*/ 1219200 h 1346200"/>
                    <a:gd name="connsiteX14" fmla="*/ 802640 w 1564640"/>
                    <a:gd name="connsiteY14" fmla="*/ 1219200 h 1346200"/>
                    <a:gd name="connsiteX15" fmla="*/ 843280 w 1564640"/>
                    <a:gd name="connsiteY15" fmla="*/ 1005840 h 1346200"/>
                    <a:gd name="connsiteX16" fmla="*/ 878840 w 1564640"/>
                    <a:gd name="connsiteY16" fmla="*/ 934720 h 1346200"/>
                    <a:gd name="connsiteX17" fmla="*/ 909320 w 1564640"/>
                    <a:gd name="connsiteY17" fmla="*/ 721360 h 1346200"/>
                    <a:gd name="connsiteX18" fmla="*/ 1178560 w 1564640"/>
                    <a:gd name="connsiteY18" fmla="*/ 701040 h 1346200"/>
                    <a:gd name="connsiteX19" fmla="*/ 1275080 w 1564640"/>
                    <a:gd name="connsiteY19" fmla="*/ 650240 h 1346200"/>
                    <a:gd name="connsiteX20" fmla="*/ 1483360 w 1564640"/>
                    <a:gd name="connsiteY20" fmla="*/ 650240 h 1346200"/>
                    <a:gd name="connsiteX21" fmla="*/ 1564640 w 1564640"/>
                    <a:gd name="connsiteY21" fmla="*/ 584200 h 1346200"/>
                    <a:gd name="connsiteX22" fmla="*/ 1559560 w 1564640"/>
                    <a:gd name="connsiteY22" fmla="*/ 0 h 1346200"/>
                    <a:gd name="connsiteX23" fmla="*/ 1290320 w 1564640"/>
                    <a:gd name="connsiteY23" fmla="*/ 50800 h 1346200"/>
                    <a:gd name="connsiteX24" fmla="*/ 797560 w 1564640"/>
                    <a:gd name="connsiteY24" fmla="*/ 182880 h 1346200"/>
                    <a:gd name="connsiteX25" fmla="*/ 472440 w 1564640"/>
                    <a:gd name="connsiteY25" fmla="*/ 29972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4640" h="1346200">
                      <a:moveTo>
                        <a:pt x="472440" y="299720"/>
                      </a:moveTo>
                      <a:lnTo>
                        <a:pt x="462280" y="629920"/>
                      </a:lnTo>
                      <a:lnTo>
                        <a:pt x="233680" y="640080"/>
                      </a:lnTo>
                      <a:lnTo>
                        <a:pt x="157480" y="756920"/>
                      </a:lnTo>
                      <a:lnTo>
                        <a:pt x="142240" y="894080"/>
                      </a:lnTo>
                      <a:lnTo>
                        <a:pt x="127000" y="1076960"/>
                      </a:lnTo>
                      <a:lnTo>
                        <a:pt x="50800" y="1214120"/>
                      </a:lnTo>
                      <a:lnTo>
                        <a:pt x="5080" y="1249680"/>
                      </a:lnTo>
                      <a:lnTo>
                        <a:pt x="0" y="1315720"/>
                      </a:lnTo>
                      <a:lnTo>
                        <a:pt x="127000" y="1346200"/>
                      </a:lnTo>
                      <a:lnTo>
                        <a:pt x="320040" y="1305560"/>
                      </a:lnTo>
                      <a:lnTo>
                        <a:pt x="472440" y="1249680"/>
                      </a:lnTo>
                      <a:lnTo>
                        <a:pt x="584200" y="1229360"/>
                      </a:lnTo>
                      <a:lnTo>
                        <a:pt x="741680" y="1219200"/>
                      </a:lnTo>
                      <a:lnTo>
                        <a:pt x="802640" y="1219200"/>
                      </a:lnTo>
                      <a:lnTo>
                        <a:pt x="843280" y="1005840"/>
                      </a:lnTo>
                      <a:lnTo>
                        <a:pt x="878840" y="934720"/>
                      </a:lnTo>
                      <a:lnTo>
                        <a:pt x="909320" y="721360"/>
                      </a:lnTo>
                      <a:lnTo>
                        <a:pt x="1178560" y="701040"/>
                      </a:lnTo>
                      <a:lnTo>
                        <a:pt x="1275080" y="650240"/>
                      </a:lnTo>
                      <a:lnTo>
                        <a:pt x="1483360" y="650240"/>
                      </a:lnTo>
                      <a:lnTo>
                        <a:pt x="1564640" y="584200"/>
                      </a:lnTo>
                      <a:cubicBezTo>
                        <a:pt x="1562947" y="389467"/>
                        <a:pt x="1561253" y="194733"/>
                        <a:pt x="1559560" y="0"/>
                      </a:cubicBezTo>
                      <a:lnTo>
                        <a:pt x="1290320" y="50800"/>
                      </a:lnTo>
                      <a:lnTo>
                        <a:pt x="797560" y="182880"/>
                      </a:lnTo>
                      <a:lnTo>
                        <a:pt x="472440" y="299720"/>
                      </a:lnTo>
                      <a:close/>
                    </a:path>
                  </a:pathLst>
                </a:custGeom>
                <a:solidFill>
                  <a:srgbClr val="DC452C">
                    <a:alpha val="40000"/>
                  </a:srgbClr>
                </a:solidFill>
                <a:ln>
                  <a:noFill/>
                </a:ln>
                <a:effectLst>
                  <a:glow rad="101600">
                    <a:srgbClr val="DC45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784AD199-9E3D-44D3-9F1D-8C020D120743}"/>
                    </a:ext>
                  </a:extLst>
                </p:cNvPr>
                <p:cNvSpPr/>
                <p:nvPr/>
              </p:nvSpPr>
              <p:spPr>
                <a:xfrm>
                  <a:off x="2386259" y="5261403"/>
                  <a:ext cx="858774" cy="1358170"/>
                </a:xfrm>
                <a:custGeom>
                  <a:avLst/>
                  <a:gdLst>
                    <a:gd name="connsiteX0" fmla="*/ 355600 w 934720"/>
                    <a:gd name="connsiteY0" fmla="*/ 0 h 1478280"/>
                    <a:gd name="connsiteX1" fmla="*/ 822960 w 934720"/>
                    <a:gd name="connsiteY1" fmla="*/ 0 h 1478280"/>
                    <a:gd name="connsiteX2" fmla="*/ 934720 w 934720"/>
                    <a:gd name="connsiteY2" fmla="*/ 96520 h 1478280"/>
                    <a:gd name="connsiteX3" fmla="*/ 543560 w 934720"/>
                    <a:gd name="connsiteY3" fmla="*/ 1478280 h 1478280"/>
                    <a:gd name="connsiteX4" fmla="*/ 81280 w 934720"/>
                    <a:gd name="connsiteY4" fmla="*/ 1447800 h 1478280"/>
                    <a:gd name="connsiteX5" fmla="*/ 0 w 934720"/>
                    <a:gd name="connsiteY5" fmla="*/ 1214120 h 1478280"/>
                    <a:gd name="connsiteX6" fmla="*/ 111760 w 934720"/>
                    <a:gd name="connsiteY6" fmla="*/ 1092200 h 1478280"/>
                    <a:gd name="connsiteX7" fmla="*/ 182880 w 934720"/>
                    <a:gd name="connsiteY7" fmla="*/ 955040 h 1478280"/>
                    <a:gd name="connsiteX8" fmla="*/ 213360 w 934720"/>
                    <a:gd name="connsiteY8" fmla="*/ 812800 h 1478280"/>
                    <a:gd name="connsiteX9" fmla="*/ 254000 w 934720"/>
                    <a:gd name="connsiteY9" fmla="*/ 513080 h 1478280"/>
                    <a:gd name="connsiteX10" fmla="*/ 259080 w 934720"/>
                    <a:gd name="connsiteY10" fmla="*/ 289560 h 1478280"/>
                    <a:gd name="connsiteX11" fmla="*/ 355600 w 934720"/>
                    <a:gd name="connsiteY11"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4720" h="1478280">
                      <a:moveTo>
                        <a:pt x="355600" y="0"/>
                      </a:moveTo>
                      <a:lnTo>
                        <a:pt x="822960" y="0"/>
                      </a:lnTo>
                      <a:lnTo>
                        <a:pt x="934720" y="96520"/>
                      </a:lnTo>
                      <a:lnTo>
                        <a:pt x="543560" y="1478280"/>
                      </a:lnTo>
                      <a:lnTo>
                        <a:pt x="81280" y="1447800"/>
                      </a:lnTo>
                      <a:lnTo>
                        <a:pt x="0" y="1214120"/>
                      </a:lnTo>
                      <a:lnTo>
                        <a:pt x="111760" y="1092200"/>
                      </a:lnTo>
                      <a:lnTo>
                        <a:pt x="182880" y="955040"/>
                      </a:lnTo>
                      <a:lnTo>
                        <a:pt x="213360" y="812800"/>
                      </a:lnTo>
                      <a:lnTo>
                        <a:pt x="254000" y="513080"/>
                      </a:lnTo>
                      <a:lnTo>
                        <a:pt x="259080" y="289560"/>
                      </a:lnTo>
                      <a:lnTo>
                        <a:pt x="355600" y="0"/>
                      </a:lnTo>
                      <a:close/>
                    </a:path>
                  </a:pathLst>
                </a:custGeom>
                <a:solidFill>
                  <a:srgbClr val="DC452C">
                    <a:alpha val="40000"/>
                  </a:srgbClr>
                </a:solidFill>
                <a:ln>
                  <a:noFill/>
                </a:ln>
                <a:effectLst>
                  <a:glow rad="101600">
                    <a:srgbClr val="DC45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8E73C668-0381-40C6-9C1A-E4191537D07C}"/>
                    </a:ext>
                  </a:extLst>
                </p:cNvPr>
                <p:cNvSpPr/>
                <p:nvPr/>
              </p:nvSpPr>
              <p:spPr>
                <a:xfrm>
                  <a:off x="7692255" y="5016372"/>
                  <a:ext cx="830104" cy="895112"/>
                </a:xfrm>
                <a:custGeom>
                  <a:avLst/>
                  <a:gdLst>
                    <a:gd name="connsiteX0" fmla="*/ 0 w 903515"/>
                    <a:gd name="connsiteY0" fmla="*/ 21771 h 974271"/>
                    <a:gd name="connsiteX1" fmla="*/ 27215 w 903515"/>
                    <a:gd name="connsiteY1" fmla="*/ 391886 h 974271"/>
                    <a:gd name="connsiteX2" fmla="*/ 201386 w 903515"/>
                    <a:gd name="connsiteY2" fmla="*/ 511629 h 974271"/>
                    <a:gd name="connsiteX3" fmla="*/ 321129 w 903515"/>
                    <a:gd name="connsiteY3" fmla="*/ 615043 h 974271"/>
                    <a:gd name="connsiteX4" fmla="*/ 462643 w 903515"/>
                    <a:gd name="connsiteY4" fmla="*/ 816429 h 974271"/>
                    <a:gd name="connsiteX5" fmla="*/ 702129 w 903515"/>
                    <a:gd name="connsiteY5" fmla="*/ 974271 h 974271"/>
                    <a:gd name="connsiteX6" fmla="*/ 903515 w 903515"/>
                    <a:gd name="connsiteY6" fmla="*/ 723900 h 974271"/>
                    <a:gd name="connsiteX7" fmla="*/ 876300 w 903515"/>
                    <a:gd name="connsiteY7" fmla="*/ 685800 h 974271"/>
                    <a:gd name="connsiteX8" fmla="*/ 783772 w 903515"/>
                    <a:gd name="connsiteY8" fmla="*/ 685800 h 974271"/>
                    <a:gd name="connsiteX9" fmla="*/ 789215 w 903515"/>
                    <a:gd name="connsiteY9" fmla="*/ 511629 h 974271"/>
                    <a:gd name="connsiteX10" fmla="*/ 827315 w 903515"/>
                    <a:gd name="connsiteY10" fmla="*/ 473529 h 974271"/>
                    <a:gd name="connsiteX11" fmla="*/ 413657 w 903515"/>
                    <a:gd name="connsiteY11" fmla="*/ 43543 h 974271"/>
                    <a:gd name="connsiteX12" fmla="*/ 304800 w 903515"/>
                    <a:gd name="connsiteY12" fmla="*/ 0 h 974271"/>
                    <a:gd name="connsiteX13" fmla="*/ 0 w 903515"/>
                    <a:gd name="connsiteY13" fmla="*/ 21771 h 97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3515" h="974271">
                      <a:moveTo>
                        <a:pt x="0" y="21771"/>
                      </a:moveTo>
                      <a:lnTo>
                        <a:pt x="27215" y="391886"/>
                      </a:lnTo>
                      <a:lnTo>
                        <a:pt x="201386" y="511629"/>
                      </a:lnTo>
                      <a:lnTo>
                        <a:pt x="321129" y="615043"/>
                      </a:lnTo>
                      <a:lnTo>
                        <a:pt x="462643" y="816429"/>
                      </a:lnTo>
                      <a:lnTo>
                        <a:pt x="702129" y="974271"/>
                      </a:lnTo>
                      <a:lnTo>
                        <a:pt x="903515" y="723900"/>
                      </a:lnTo>
                      <a:lnTo>
                        <a:pt x="876300" y="685800"/>
                      </a:lnTo>
                      <a:lnTo>
                        <a:pt x="783772" y="685800"/>
                      </a:lnTo>
                      <a:lnTo>
                        <a:pt x="789215" y="511629"/>
                      </a:lnTo>
                      <a:lnTo>
                        <a:pt x="827315" y="473529"/>
                      </a:lnTo>
                      <a:lnTo>
                        <a:pt x="413657" y="43543"/>
                      </a:lnTo>
                      <a:lnTo>
                        <a:pt x="304800" y="0"/>
                      </a:lnTo>
                      <a:lnTo>
                        <a:pt x="0" y="21771"/>
                      </a:lnTo>
                      <a:close/>
                    </a:path>
                  </a:pathLst>
                </a:custGeom>
                <a:solidFill>
                  <a:srgbClr val="0070C0">
                    <a:alpha val="40000"/>
                  </a:srgbClr>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CF2CD9DB-FCB4-47A8-B0F5-7ACF3634657B}"/>
                    </a:ext>
                  </a:extLst>
                </p:cNvPr>
                <p:cNvSpPr/>
                <p:nvPr/>
              </p:nvSpPr>
              <p:spPr>
                <a:xfrm>
                  <a:off x="3257550" y="5200650"/>
                  <a:ext cx="966788" cy="795338"/>
                </a:xfrm>
                <a:custGeom>
                  <a:avLst/>
                  <a:gdLst>
                    <a:gd name="connsiteX0" fmla="*/ 0 w 966788"/>
                    <a:gd name="connsiteY0" fmla="*/ 785813 h 795338"/>
                    <a:gd name="connsiteX1" fmla="*/ 157163 w 966788"/>
                    <a:gd name="connsiteY1" fmla="*/ 385763 h 795338"/>
                    <a:gd name="connsiteX2" fmla="*/ 266700 w 966788"/>
                    <a:gd name="connsiteY2" fmla="*/ 233363 h 795338"/>
                    <a:gd name="connsiteX3" fmla="*/ 357188 w 966788"/>
                    <a:gd name="connsiteY3" fmla="*/ 133350 h 795338"/>
                    <a:gd name="connsiteX4" fmla="*/ 509588 w 966788"/>
                    <a:gd name="connsiteY4" fmla="*/ 14288 h 795338"/>
                    <a:gd name="connsiteX5" fmla="*/ 571500 w 966788"/>
                    <a:gd name="connsiteY5" fmla="*/ 0 h 795338"/>
                    <a:gd name="connsiteX6" fmla="*/ 966788 w 966788"/>
                    <a:gd name="connsiteY6" fmla="*/ 180975 h 795338"/>
                    <a:gd name="connsiteX7" fmla="*/ 819150 w 966788"/>
                    <a:gd name="connsiteY7" fmla="*/ 323850 h 795338"/>
                    <a:gd name="connsiteX8" fmla="*/ 590550 w 966788"/>
                    <a:gd name="connsiteY8" fmla="*/ 266700 h 795338"/>
                    <a:gd name="connsiteX9" fmla="*/ 576263 w 966788"/>
                    <a:gd name="connsiteY9" fmla="*/ 419100 h 795338"/>
                    <a:gd name="connsiteX10" fmla="*/ 381000 w 966788"/>
                    <a:gd name="connsiteY10" fmla="*/ 433388 h 795338"/>
                    <a:gd name="connsiteX11" fmla="*/ 328613 w 966788"/>
                    <a:gd name="connsiteY11" fmla="*/ 633413 h 795338"/>
                    <a:gd name="connsiteX12" fmla="*/ 276225 w 966788"/>
                    <a:gd name="connsiteY12" fmla="*/ 752475 h 795338"/>
                    <a:gd name="connsiteX13" fmla="*/ 233363 w 966788"/>
                    <a:gd name="connsiteY13" fmla="*/ 795338 h 795338"/>
                    <a:gd name="connsiteX14" fmla="*/ 0 w 966788"/>
                    <a:gd name="connsiteY14" fmla="*/ 785813 h 79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6788" h="795338">
                      <a:moveTo>
                        <a:pt x="0" y="785813"/>
                      </a:moveTo>
                      <a:lnTo>
                        <a:pt x="157163" y="385763"/>
                      </a:lnTo>
                      <a:lnTo>
                        <a:pt x="266700" y="233363"/>
                      </a:lnTo>
                      <a:lnTo>
                        <a:pt x="357188" y="133350"/>
                      </a:lnTo>
                      <a:lnTo>
                        <a:pt x="509588" y="14288"/>
                      </a:lnTo>
                      <a:lnTo>
                        <a:pt x="571500" y="0"/>
                      </a:lnTo>
                      <a:lnTo>
                        <a:pt x="966788" y="180975"/>
                      </a:lnTo>
                      <a:lnTo>
                        <a:pt x="819150" y="323850"/>
                      </a:lnTo>
                      <a:lnTo>
                        <a:pt x="590550" y="266700"/>
                      </a:lnTo>
                      <a:lnTo>
                        <a:pt x="576263" y="419100"/>
                      </a:lnTo>
                      <a:lnTo>
                        <a:pt x="381000" y="433388"/>
                      </a:lnTo>
                      <a:lnTo>
                        <a:pt x="328613" y="633413"/>
                      </a:lnTo>
                      <a:lnTo>
                        <a:pt x="276225" y="752475"/>
                      </a:lnTo>
                      <a:lnTo>
                        <a:pt x="233363" y="795338"/>
                      </a:lnTo>
                      <a:lnTo>
                        <a:pt x="0" y="785813"/>
                      </a:lnTo>
                      <a:close/>
                    </a:path>
                  </a:pathLst>
                </a:custGeom>
                <a:solidFill>
                  <a:srgbClr val="D48F34">
                    <a:alpha val="40000"/>
                  </a:srgbClr>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7F8A32B0-051A-4D45-AD55-1D4A76F9DBAF}"/>
                  </a:ext>
                </a:extLst>
              </p:cNvPr>
              <p:cNvSpPr/>
              <p:nvPr/>
            </p:nvSpPr>
            <p:spPr>
              <a:xfrm>
                <a:off x="1172095" y="2510444"/>
                <a:ext cx="4081549" cy="2984269"/>
              </a:xfrm>
              <a:custGeom>
                <a:avLst/>
                <a:gdLst>
                  <a:gd name="connsiteX0" fmla="*/ 1305098 w 4081549"/>
                  <a:gd name="connsiteY0" fmla="*/ 0 h 2984269"/>
                  <a:gd name="connsiteX1" fmla="*/ 1072341 w 4081549"/>
                  <a:gd name="connsiteY1" fmla="*/ 124691 h 2984269"/>
                  <a:gd name="connsiteX2" fmla="*/ 897774 w 4081549"/>
                  <a:gd name="connsiteY2" fmla="*/ 241069 h 2984269"/>
                  <a:gd name="connsiteX3" fmla="*/ 822960 w 4081549"/>
                  <a:gd name="connsiteY3" fmla="*/ 249381 h 2984269"/>
                  <a:gd name="connsiteX4" fmla="*/ 540327 w 4081549"/>
                  <a:gd name="connsiteY4" fmla="*/ 207818 h 2984269"/>
                  <a:gd name="connsiteX5" fmla="*/ 266007 w 4081549"/>
                  <a:gd name="connsiteY5" fmla="*/ 116378 h 2984269"/>
                  <a:gd name="connsiteX6" fmla="*/ 66501 w 4081549"/>
                  <a:gd name="connsiteY6" fmla="*/ 41563 h 2984269"/>
                  <a:gd name="connsiteX7" fmla="*/ 108065 w 4081549"/>
                  <a:gd name="connsiteY7" fmla="*/ 257694 h 2984269"/>
                  <a:gd name="connsiteX8" fmla="*/ 166254 w 4081549"/>
                  <a:gd name="connsiteY8" fmla="*/ 332509 h 2984269"/>
                  <a:gd name="connsiteX9" fmla="*/ 473825 w 4081549"/>
                  <a:gd name="connsiteY9" fmla="*/ 432261 h 2984269"/>
                  <a:gd name="connsiteX10" fmla="*/ 698269 w 4081549"/>
                  <a:gd name="connsiteY10" fmla="*/ 465512 h 2984269"/>
                  <a:gd name="connsiteX11" fmla="*/ 681643 w 4081549"/>
                  <a:gd name="connsiteY11" fmla="*/ 590203 h 2984269"/>
                  <a:gd name="connsiteX12" fmla="*/ 0 w 4081549"/>
                  <a:gd name="connsiteY12" fmla="*/ 2768138 h 2984269"/>
                  <a:gd name="connsiteX13" fmla="*/ 49876 w 4081549"/>
                  <a:gd name="connsiteY13" fmla="*/ 2867891 h 2984269"/>
                  <a:gd name="connsiteX14" fmla="*/ 266007 w 4081549"/>
                  <a:gd name="connsiteY14" fmla="*/ 2984269 h 2984269"/>
                  <a:gd name="connsiteX15" fmla="*/ 498763 w 4081549"/>
                  <a:gd name="connsiteY15" fmla="*/ 2884516 h 2984269"/>
                  <a:gd name="connsiteX16" fmla="*/ 673330 w 4081549"/>
                  <a:gd name="connsiteY16" fmla="*/ 2768138 h 2984269"/>
                  <a:gd name="connsiteX17" fmla="*/ 955963 w 4081549"/>
                  <a:gd name="connsiteY17" fmla="*/ 2718261 h 2984269"/>
                  <a:gd name="connsiteX18" fmla="*/ 1305098 w 4081549"/>
                  <a:gd name="connsiteY18" fmla="*/ 2726574 h 2984269"/>
                  <a:gd name="connsiteX19" fmla="*/ 1862050 w 4081549"/>
                  <a:gd name="connsiteY19" fmla="*/ 2751512 h 2984269"/>
                  <a:gd name="connsiteX20" fmla="*/ 2194560 w 4081549"/>
                  <a:gd name="connsiteY20" fmla="*/ 2685011 h 2984269"/>
                  <a:gd name="connsiteX21" fmla="*/ 2502130 w 4081549"/>
                  <a:gd name="connsiteY21" fmla="*/ 2643447 h 2984269"/>
                  <a:gd name="connsiteX22" fmla="*/ 2818014 w 4081549"/>
                  <a:gd name="connsiteY22" fmla="*/ 2709949 h 2984269"/>
                  <a:gd name="connsiteX23" fmla="*/ 2975956 w 4081549"/>
                  <a:gd name="connsiteY23" fmla="*/ 2809701 h 2984269"/>
                  <a:gd name="connsiteX24" fmla="*/ 3923607 w 4081549"/>
                  <a:gd name="connsiteY24" fmla="*/ 2734887 h 2984269"/>
                  <a:gd name="connsiteX25" fmla="*/ 4081549 w 4081549"/>
                  <a:gd name="connsiteY25" fmla="*/ 1371600 h 2984269"/>
                  <a:gd name="connsiteX26" fmla="*/ 3898669 w 4081549"/>
                  <a:gd name="connsiteY26" fmla="*/ 1271847 h 2984269"/>
                  <a:gd name="connsiteX27" fmla="*/ 3640974 w 4081549"/>
                  <a:gd name="connsiteY27" fmla="*/ 1064029 h 2984269"/>
                  <a:gd name="connsiteX28" fmla="*/ 3574472 w 4081549"/>
                  <a:gd name="connsiteY28" fmla="*/ 906087 h 2984269"/>
                  <a:gd name="connsiteX29" fmla="*/ 3441469 w 4081549"/>
                  <a:gd name="connsiteY29" fmla="*/ 723207 h 2984269"/>
                  <a:gd name="connsiteX30" fmla="*/ 3241963 w 4081549"/>
                  <a:gd name="connsiteY30" fmla="*/ 631767 h 2984269"/>
                  <a:gd name="connsiteX31" fmla="*/ 3009207 w 4081549"/>
                  <a:gd name="connsiteY31" fmla="*/ 615141 h 2984269"/>
                  <a:gd name="connsiteX32" fmla="*/ 2668385 w 4081549"/>
                  <a:gd name="connsiteY32" fmla="*/ 540327 h 2984269"/>
                  <a:gd name="connsiteX33" fmla="*/ 2394065 w 4081549"/>
                  <a:gd name="connsiteY33" fmla="*/ 448887 h 2984269"/>
                  <a:gd name="connsiteX34" fmla="*/ 2161309 w 4081549"/>
                  <a:gd name="connsiteY34" fmla="*/ 299258 h 2984269"/>
                  <a:gd name="connsiteX35" fmla="*/ 1828800 w 4081549"/>
                  <a:gd name="connsiteY35" fmla="*/ 174567 h 2984269"/>
                  <a:gd name="connsiteX36" fmla="*/ 1587730 w 4081549"/>
                  <a:gd name="connsiteY36" fmla="*/ 91440 h 2984269"/>
                  <a:gd name="connsiteX37" fmla="*/ 1305098 w 4081549"/>
                  <a:gd name="connsiteY37" fmla="*/ 0 h 298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81549" h="2984269">
                    <a:moveTo>
                      <a:pt x="1305098" y="0"/>
                    </a:moveTo>
                    <a:lnTo>
                      <a:pt x="1072341" y="124691"/>
                    </a:lnTo>
                    <a:lnTo>
                      <a:pt x="897774" y="241069"/>
                    </a:lnTo>
                    <a:lnTo>
                      <a:pt x="822960" y="249381"/>
                    </a:lnTo>
                    <a:lnTo>
                      <a:pt x="540327" y="207818"/>
                    </a:lnTo>
                    <a:lnTo>
                      <a:pt x="266007" y="116378"/>
                    </a:lnTo>
                    <a:lnTo>
                      <a:pt x="66501" y="41563"/>
                    </a:lnTo>
                    <a:lnTo>
                      <a:pt x="108065" y="257694"/>
                    </a:lnTo>
                    <a:lnTo>
                      <a:pt x="166254" y="332509"/>
                    </a:lnTo>
                    <a:lnTo>
                      <a:pt x="473825" y="432261"/>
                    </a:lnTo>
                    <a:lnTo>
                      <a:pt x="698269" y="465512"/>
                    </a:lnTo>
                    <a:lnTo>
                      <a:pt x="681643" y="590203"/>
                    </a:lnTo>
                    <a:lnTo>
                      <a:pt x="0" y="2768138"/>
                    </a:lnTo>
                    <a:lnTo>
                      <a:pt x="49876" y="2867891"/>
                    </a:lnTo>
                    <a:lnTo>
                      <a:pt x="266007" y="2984269"/>
                    </a:lnTo>
                    <a:lnTo>
                      <a:pt x="498763" y="2884516"/>
                    </a:lnTo>
                    <a:lnTo>
                      <a:pt x="673330" y="2768138"/>
                    </a:lnTo>
                    <a:lnTo>
                      <a:pt x="955963" y="2718261"/>
                    </a:lnTo>
                    <a:lnTo>
                      <a:pt x="1305098" y="2726574"/>
                    </a:lnTo>
                    <a:lnTo>
                      <a:pt x="1862050" y="2751512"/>
                    </a:lnTo>
                    <a:lnTo>
                      <a:pt x="2194560" y="2685011"/>
                    </a:lnTo>
                    <a:lnTo>
                      <a:pt x="2502130" y="2643447"/>
                    </a:lnTo>
                    <a:lnTo>
                      <a:pt x="2818014" y="2709949"/>
                    </a:lnTo>
                    <a:lnTo>
                      <a:pt x="2975956" y="2809701"/>
                    </a:lnTo>
                    <a:lnTo>
                      <a:pt x="3923607" y="2734887"/>
                    </a:lnTo>
                    <a:lnTo>
                      <a:pt x="4081549" y="1371600"/>
                    </a:lnTo>
                    <a:lnTo>
                      <a:pt x="3898669" y="1271847"/>
                    </a:lnTo>
                    <a:lnTo>
                      <a:pt x="3640974" y="1064029"/>
                    </a:lnTo>
                    <a:lnTo>
                      <a:pt x="3574472" y="906087"/>
                    </a:lnTo>
                    <a:lnTo>
                      <a:pt x="3441469" y="723207"/>
                    </a:lnTo>
                    <a:lnTo>
                      <a:pt x="3241963" y="631767"/>
                    </a:lnTo>
                    <a:lnTo>
                      <a:pt x="3009207" y="615141"/>
                    </a:lnTo>
                    <a:lnTo>
                      <a:pt x="2668385" y="540327"/>
                    </a:lnTo>
                    <a:lnTo>
                      <a:pt x="2394065" y="448887"/>
                    </a:lnTo>
                    <a:lnTo>
                      <a:pt x="2161309" y="299258"/>
                    </a:lnTo>
                    <a:lnTo>
                      <a:pt x="1828800" y="174567"/>
                    </a:lnTo>
                    <a:lnTo>
                      <a:pt x="1587730" y="91440"/>
                    </a:lnTo>
                    <a:lnTo>
                      <a:pt x="1305098" y="0"/>
                    </a:lnTo>
                    <a:close/>
                  </a:path>
                </a:pathLst>
              </a:custGeom>
              <a:solidFill>
                <a:srgbClr val="BFBFBF">
                  <a:alpha val="40000"/>
                </a:srgb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493E8A66-E39A-4A6C-ADFD-F249D505E3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191932" y="3302195"/>
                <a:ext cx="253610" cy="253610"/>
              </a:xfrm>
              <a:prstGeom prst="rect">
                <a:avLst/>
              </a:prstGeom>
            </p:spPr>
          </p:pic>
          <p:pic>
            <p:nvPicPr>
              <p:cNvPr id="30" name="Picture 29">
                <a:extLst>
                  <a:ext uri="{FF2B5EF4-FFF2-40B4-BE49-F238E27FC236}">
                    <a16:creationId xmlns:a16="http://schemas.microsoft.com/office/drawing/2014/main" id="{00A4E0C0-1ED8-4A6B-ABF7-67C6C8DA1D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877133" y="4124618"/>
                <a:ext cx="253610" cy="253610"/>
              </a:xfrm>
              <a:prstGeom prst="rect">
                <a:avLst/>
              </a:prstGeom>
            </p:spPr>
          </p:pic>
          <p:pic>
            <p:nvPicPr>
              <p:cNvPr id="31" name="Picture 30">
                <a:extLst>
                  <a:ext uri="{FF2B5EF4-FFF2-40B4-BE49-F238E27FC236}">
                    <a16:creationId xmlns:a16="http://schemas.microsoft.com/office/drawing/2014/main" id="{6141958F-525A-4171-8264-CB75EE1691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951950" y="4518330"/>
                <a:ext cx="253610" cy="253610"/>
              </a:xfrm>
              <a:prstGeom prst="rect">
                <a:avLst/>
              </a:prstGeom>
            </p:spPr>
          </p:pic>
          <p:pic>
            <p:nvPicPr>
              <p:cNvPr id="32" name="Picture 31">
                <a:extLst>
                  <a:ext uri="{FF2B5EF4-FFF2-40B4-BE49-F238E27FC236}">
                    <a16:creationId xmlns:a16="http://schemas.microsoft.com/office/drawing/2014/main" id="{E53BA583-C1BB-4339-A9E7-78845A9D49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171566" y="1857399"/>
                <a:ext cx="253610" cy="253610"/>
              </a:xfrm>
              <a:prstGeom prst="rect">
                <a:avLst/>
              </a:prstGeom>
            </p:spPr>
          </p:pic>
        </p:grpSp>
        <p:sp>
          <p:nvSpPr>
            <p:cNvPr id="6" name="Rectangle 5">
              <a:extLst>
                <a:ext uri="{FF2B5EF4-FFF2-40B4-BE49-F238E27FC236}">
                  <a16:creationId xmlns:a16="http://schemas.microsoft.com/office/drawing/2014/main" id="{8526B1FE-F3E0-4A87-ADCD-A6F9B2913263}"/>
                </a:ext>
              </a:extLst>
            </p:cNvPr>
            <p:cNvSpPr/>
            <p:nvPr/>
          </p:nvSpPr>
          <p:spPr>
            <a:xfrm>
              <a:off x="7569200" y="245645"/>
              <a:ext cx="3705784" cy="2457888"/>
            </a:xfrm>
            <a:prstGeom prst="rect">
              <a:avLst/>
            </a:prstGeom>
            <a:solidFill>
              <a:srgbClr val="FFFFFF">
                <a:alpha val="94902"/>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FE3B12-0223-4DA1-8ED9-9BE43869989B}"/>
                </a:ext>
              </a:extLst>
            </p:cNvPr>
            <p:cNvSpPr/>
            <p:nvPr/>
          </p:nvSpPr>
          <p:spPr>
            <a:xfrm>
              <a:off x="7847417" y="568810"/>
              <a:ext cx="418014" cy="218590"/>
            </a:xfrm>
            <a:prstGeom prst="rect">
              <a:avLst/>
            </a:prstGeom>
            <a:solidFill>
              <a:srgbClr val="0070C0">
                <a:alpha val="40000"/>
              </a:srgbClr>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D57B585-246F-4095-8077-78861E612285}"/>
                </a:ext>
              </a:extLst>
            </p:cNvPr>
            <p:cNvSpPr/>
            <p:nvPr/>
          </p:nvSpPr>
          <p:spPr>
            <a:xfrm>
              <a:off x="7847417" y="1007597"/>
              <a:ext cx="418014" cy="218590"/>
            </a:xfrm>
            <a:prstGeom prst="rect">
              <a:avLst/>
            </a:prstGeom>
            <a:solidFill>
              <a:srgbClr val="D48F34">
                <a:alpha val="40000"/>
              </a:srgbClr>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917B22-952B-4F45-9FBA-30D453BE3CCF}"/>
                </a:ext>
              </a:extLst>
            </p:cNvPr>
            <p:cNvSpPr/>
            <p:nvPr/>
          </p:nvSpPr>
          <p:spPr>
            <a:xfrm>
              <a:off x="7847417" y="1449623"/>
              <a:ext cx="418014" cy="218590"/>
            </a:xfrm>
            <a:prstGeom prst="rect">
              <a:avLst/>
            </a:prstGeom>
            <a:solidFill>
              <a:srgbClr val="DC452C">
                <a:alpha val="40000"/>
              </a:srgbClr>
            </a:solidFill>
            <a:ln>
              <a:noFill/>
            </a:ln>
            <a:effectLst>
              <a:glow rad="101600">
                <a:srgbClr val="DC45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9C6434-4AD1-4D13-AEC8-0412DA022E3E}"/>
                </a:ext>
              </a:extLst>
            </p:cNvPr>
            <p:cNvSpPr/>
            <p:nvPr/>
          </p:nvSpPr>
          <p:spPr>
            <a:xfrm>
              <a:off x="8535712" y="523477"/>
              <a:ext cx="2781022" cy="259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Industrial</a:t>
              </a:r>
            </a:p>
          </p:txBody>
        </p:sp>
        <p:sp>
          <p:nvSpPr>
            <p:cNvPr id="11" name="Rectangle 10">
              <a:extLst>
                <a:ext uri="{FF2B5EF4-FFF2-40B4-BE49-F238E27FC236}">
                  <a16:creationId xmlns:a16="http://schemas.microsoft.com/office/drawing/2014/main" id="{09E2AF49-9B1E-476D-AD57-2D9C1FFE6591}"/>
                </a:ext>
              </a:extLst>
            </p:cNvPr>
            <p:cNvSpPr/>
            <p:nvPr/>
          </p:nvSpPr>
          <p:spPr>
            <a:xfrm>
              <a:off x="8522359" y="971183"/>
              <a:ext cx="2781022" cy="259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Office Commercial </a:t>
              </a:r>
            </a:p>
          </p:txBody>
        </p:sp>
        <p:sp>
          <p:nvSpPr>
            <p:cNvPr id="12" name="Rectangle 11">
              <a:extLst>
                <a:ext uri="{FF2B5EF4-FFF2-40B4-BE49-F238E27FC236}">
                  <a16:creationId xmlns:a16="http://schemas.microsoft.com/office/drawing/2014/main" id="{02A89A93-26E4-44A9-B050-F8B745C96430}"/>
                </a:ext>
              </a:extLst>
            </p:cNvPr>
            <p:cNvSpPr/>
            <p:nvPr/>
          </p:nvSpPr>
          <p:spPr>
            <a:xfrm>
              <a:off x="8522359" y="1396044"/>
              <a:ext cx="2781022" cy="259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Regional Commercial </a:t>
              </a:r>
            </a:p>
          </p:txBody>
        </p:sp>
        <p:sp>
          <p:nvSpPr>
            <p:cNvPr id="13" name="Rectangle 12">
              <a:extLst>
                <a:ext uri="{FF2B5EF4-FFF2-40B4-BE49-F238E27FC236}">
                  <a16:creationId xmlns:a16="http://schemas.microsoft.com/office/drawing/2014/main" id="{01CC9442-1C8B-49AE-B643-638392733010}"/>
                </a:ext>
              </a:extLst>
            </p:cNvPr>
            <p:cNvSpPr/>
            <p:nvPr/>
          </p:nvSpPr>
          <p:spPr>
            <a:xfrm>
              <a:off x="8535712" y="1823594"/>
              <a:ext cx="2781022" cy="259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UCSD Campus</a:t>
              </a:r>
            </a:p>
          </p:txBody>
        </p:sp>
        <p:sp>
          <p:nvSpPr>
            <p:cNvPr id="14" name="Rectangle 13">
              <a:extLst>
                <a:ext uri="{FF2B5EF4-FFF2-40B4-BE49-F238E27FC236}">
                  <a16:creationId xmlns:a16="http://schemas.microsoft.com/office/drawing/2014/main" id="{0C912DB0-881D-4D22-B561-DD56076EF1AF}"/>
                </a:ext>
              </a:extLst>
            </p:cNvPr>
            <p:cNvSpPr/>
            <p:nvPr/>
          </p:nvSpPr>
          <p:spPr>
            <a:xfrm>
              <a:off x="8549876" y="2256438"/>
              <a:ext cx="2781022" cy="259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Hospital</a:t>
              </a:r>
            </a:p>
          </p:txBody>
        </p:sp>
        <p:sp>
          <p:nvSpPr>
            <p:cNvPr id="15" name="Rectangle 14">
              <a:extLst>
                <a:ext uri="{FF2B5EF4-FFF2-40B4-BE49-F238E27FC236}">
                  <a16:creationId xmlns:a16="http://schemas.microsoft.com/office/drawing/2014/main" id="{9FA5A260-8E56-4929-9B23-AD34D74C3F32}"/>
                </a:ext>
              </a:extLst>
            </p:cNvPr>
            <p:cNvSpPr/>
            <p:nvPr/>
          </p:nvSpPr>
          <p:spPr>
            <a:xfrm>
              <a:off x="7850316" y="1905829"/>
              <a:ext cx="418014" cy="218590"/>
            </a:xfrm>
            <a:prstGeom prst="rect">
              <a:avLst/>
            </a:prstGeom>
            <a:solidFill>
              <a:schemeClr val="bg1">
                <a:lumMod val="50000"/>
                <a:alpha val="40000"/>
              </a:schemeClr>
            </a:solidFill>
            <a:ln>
              <a:solidFill>
                <a:schemeClr val="bg1">
                  <a:lumMod val="7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4DC6F4A-6248-42B7-9266-9984996FB2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910417" y="2272028"/>
              <a:ext cx="324665" cy="324665"/>
            </a:xfrm>
            <a:prstGeom prst="rect">
              <a:avLst/>
            </a:prstGeom>
          </p:spPr>
        </p:pic>
        <p:pic>
          <p:nvPicPr>
            <p:cNvPr id="17" name="Picture 16" descr="A close up of a sign&#10;&#10;Description generated with very high confidence">
              <a:extLst>
                <a:ext uri="{FF2B5EF4-FFF2-40B4-BE49-F238E27FC236}">
                  <a16:creationId xmlns:a16="http://schemas.microsoft.com/office/drawing/2014/main" id="{82F0E25F-EECE-4FC4-9C29-114F63CA2A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51950" y="5967285"/>
              <a:ext cx="337388" cy="337388"/>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1D90E61B-B9EC-47AA-A613-02070312B0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39471" y="5846173"/>
              <a:ext cx="387410" cy="322842"/>
            </a:xfrm>
            <a:prstGeom prst="rect">
              <a:avLst/>
            </a:prstGeom>
          </p:spPr>
        </p:pic>
        <p:sp>
          <p:nvSpPr>
            <p:cNvPr id="19" name="TextBox 18">
              <a:extLst>
                <a:ext uri="{FF2B5EF4-FFF2-40B4-BE49-F238E27FC236}">
                  <a16:creationId xmlns:a16="http://schemas.microsoft.com/office/drawing/2014/main" id="{7740594D-51C1-4D97-94C6-79DFFC139D96}"/>
                </a:ext>
              </a:extLst>
            </p:cNvPr>
            <p:cNvSpPr txBox="1"/>
            <p:nvPr/>
          </p:nvSpPr>
          <p:spPr>
            <a:xfrm>
              <a:off x="1267725" y="141826"/>
              <a:ext cx="1246646" cy="646331"/>
            </a:xfrm>
            <a:prstGeom prst="rect">
              <a:avLst/>
            </a:prstGeom>
            <a:noFill/>
          </p:spPr>
          <p:txBody>
            <a:bodyPr wrap="square" rtlCol="0">
              <a:spAutoFit/>
            </a:bodyPr>
            <a:lstStyle/>
            <a:p>
              <a:r>
                <a:rPr lang="en-US" sz="1200" b="1" dirty="0">
                  <a:solidFill>
                    <a:schemeClr val="bg1"/>
                  </a:solidFill>
                </a:rPr>
                <a:t>TORREY PINES STATE NATURAL RESERVE </a:t>
              </a:r>
            </a:p>
          </p:txBody>
        </p:sp>
        <p:sp>
          <p:nvSpPr>
            <p:cNvPr id="20" name="TextBox 19">
              <a:extLst>
                <a:ext uri="{FF2B5EF4-FFF2-40B4-BE49-F238E27FC236}">
                  <a16:creationId xmlns:a16="http://schemas.microsoft.com/office/drawing/2014/main" id="{2709543A-F752-424D-84F2-83C8730CEC85}"/>
                </a:ext>
              </a:extLst>
            </p:cNvPr>
            <p:cNvSpPr txBox="1"/>
            <p:nvPr/>
          </p:nvSpPr>
          <p:spPr>
            <a:xfrm rot="16667726">
              <a:off x="1705590" y="1388040"/>
              <a:ext cx="1886311" cy="276999"/>
            </a:xfrm>
            <a:prstGeom prst="rect">
              <a:avLst/>
            </a:prstGeom>
            <a:noFill/>
          </p:spPr>
          <p:txBody>
            <a:bodyPr wrap="square" rtlCol="0">
              <a:spAutoFit/>
            </a:bodyPr>
            <a:lstStyle/>
            <a:p>
              <a:r>
                <a:rPr lang="en-US" sz="1200" b="1" dirty="0">
                  <a:solidFill>
                    <a:schemeClr val="bg1"/>
                  </a:solidFill>
                </a:rPr>
                <a:t>NORTH TORREY PINES RD</a:t>
              </a:r>
            </a:p>
          </p:txBody>
        </p:sp>
        <p:sp>
          <p:nvSpPr>
            <p:cNvPr id="21" name="TextBox 20">
              <a:extLst>
                <a:ext uri="{FF2B5EF4-FFF2-40B4-BE49-F238E27FC236}">
                  <a16:creationId xmlns:a16="http://schemas.microsoft.com/office/drawing/2014/main" id="{761F57EB-C627-4691-8044-6B504BD78285}"/>
                </a:ext>
              </a:extLst>
            </p:cNvPr>
            <p:cNvSpPr txBox="1"/>
            <p:nvPr/>
          </p:nvSpPr>
          <p:spPr>
            <a:xfrm rot="2176895">
              <a:off x="4655407" y="3765602"/>
              <a:ext cx="1390300" cy="276999"/>
            </a:xfrm>
            <a:prstGeom prst="rect">
              <a:avLst/>
            </a:prstGeom>
            <a:noFill/>
          </p:spPr>
          <p:txBody>
            <a:bodyPr wrap="square" rtlCol="0">
              <a:spAutoFit/>
            </a:bodyPr>
            <a:lstStyle/>
            <a:p>
              <a:r>
                <a:rPr lang="en-US" sz="1200" b="1" dirty="0">
                  <a:solidFill>
                    <a:schemeClr val="bg1"/>
                  </a:solidFill>
                </a:rPr>
                <a:t>GENESEE AVE</a:t>
              </a:r>
            </a:p>
          </p:txBody>
        </p:sp>
        <p:sp>
          <p:nvSpPr>
            <p:cNvPr id="22" name="TextBox 21">
              <a:extLst>
                <a:ext uri="{FF2B5EF4-FFF2-40B4-BE49-F238E27FC236}">
                  <a16:creationId xmlns:a16="http://schemas.microsoft.com/office/drawing/2014/main" id="{5C232988-015E-4F23-9426-26E47B2831D9}"/>
                </a:ext>
              </a:extLst>
            </p:cNvPr>
            <p:cNvSpPr txBox="1"/>
            <p:nvPr/>
          </p:nvSpPr>
          <p:spPr>
            <a:xfrm rot="20910446">
              <a:off x="5905484" y="3878543"/>
              <a:ext cx="1730483" cy="338554"/>
            </a:xfrm>
            <a:prstGeom prst="rect">
              <a:avLst/>
            </a:prstGeom>
            <a:noFill/>
          </p:spPr>
          <p:txBody>
            <a:bodyPr wrap="square" rtlCol="0">
              <a:spAutoFit/>
            </a:bodyPr>
            <a:lstStyle/>
            <a:p>
              <a:r>
                <a:rPr lang="en-US" sz="1200" b="1" dirty="0">
                  <a:solidFill>
                    <a:schemeClr val="bg1"/>
                  </a:solidFill>
                </a:rPr>
                <a:t>EASTGATE</a:t>
              </a:r>
              <a:r>
                <a:rPr lang="en-US" sz="1600" b="1" dirty="0">
                  <a:solidFill>
                    <a:schemeClr val="bg1"/>
                  </a:solidFill>
                </a:rPr>
                <a:t> </a:t>
              </a:r>
              <a:r>
                <a:rPr lang="en-US" sz="1200" b="1" dirty="0">
                  <a:solidFill>
                    <a:schemeClr val="bg1"/>
                  </a:solidFill>
                </a:rPr>
                <a:t>MALL</a:t>
              </a:r>
            </a:p>
          </p:txBody>
        </p:sp>
        <p:sp>
          <p:nvSpPr>
            <p:cNvPr id="23" name="TextBox 22">
              <a:extLst>
                <a:ext uri="{FF2B5EF4-FFF2-40B4-BE49-F238E27FC236}">
                  <a16:creationId xmlns:a16="http://schemas.microsoft.com/office/drawing/2014/main" id="{64593692-EB3C-4D2F-90CA-856D9BED1D15}"/>
                </a:ext>
              </a:extLst>
            </p:cNvPr>
            <p:cNvSpPr txBox="1"/>
            <p:nvPr/>
          </p:nvSpPr>
          <p:spPr>
            <a:xfrm rot="21122061">
              <a:off x="5606261" y="4738818"/>
              <a:ext cx="2228448" cy="276999"/>
            </a:xfrm>
            <a:prstGeom prst="rect">
              <a:avLst/>
            </a:prstGeom>
            <a:noFill/>
          </p:spPr>
          <p:txBody>
            <a:bodyPr wrap="square" rtlCol="0">
              <a:spAutoFit/>
            </a:bodyPr>
            <a:lstStyle/>
            <a:p>
              <a:r>
                <a:rPr lang="en-US" sz="1200" b="1" dirty="0">
                  <a:solidFill>
                    <a:schemeClr val="bg1"/>
                  </a:solidFill>
                </a:rPr>
                <a:t>LA JOLLA VILLAGE DR</a:t>
              </a:r>
            </a:p>
          </p:txBody>
        </p:sp>
        <p:sp>
          <p:nvSpPr>
            <p:cNvPr id="24" name="TextBox 23">
              <a:extLst>
                <a:ext uri="{FF2B5EF4-FFF2-40B4-BE49-F238E27FC236}">
                  <a16:creationId xmlns:a16="http://schemas.microsoft.com/office/drawing/2014/main" id="{807CF6D6-EF7C-4473-9DC0-DA976EFEF8D5}"/>
                </a:ext>
              </a:extLst>
            </p:cNvPr>
            <p:cNvSpPr txBox="1"/>
            <p:nvPr/>
          </p:nvSpPr>
          <p:spPr>
            <a:xfrm rot="21173690">
              <a:off x="10210198" y="4199074"/>
              <a:ext cx="1619413" cy="276999"/>
            </a:xfrm>
            <a:prstGeom prst="rect">
              <a:avLst/>
            </a:prstGeom>
            <a:noFill/>
          </p:spPr>
          <p:txBody>
            <a:bodyPr wrap="square" rtlCol="0">
              <a:spAutoFit/>
            </a:bodyPr>
            <a:lstStyle/>
            <a:p>
              <a:r>
                <a:rPr lang="en-US" sz="1200" b="1" dirty="0">
                  <a:solidFill>
                    <a:schemeClr val="bg1"/>
                  </a:solidFill>
                </a:rPr>
                <a:t>MIRAMAR RD</a:t>
              </a:r>
            </a:p>
          </p:txBody>
        </p:sp>
        <p:sp>
          <p:nvSpPr>
            <p:cNvPr id="25" name="TextBox 24">
              <a:extLst>
                <a:ext uri="{FF2B5EF4-FFF2-40B4-BE49-F238E27FC236}">
                  <a16:creationId xmlns:a16="http://schemas.microsoft.com/office/drawing/2014/main" id="{08806519-D343-460D-9E98-6BAD9C3CF573}"/>
                </a:ext>
              </a:extLst>
            </p:cNvPr>
            <p:cNvSpPr txBox="1"/>
            <p:nvPr/>
          </p:nvSpPr>
          <p:spPr>
            <a:xfrm rot="16590985">
              <a:off x="4520462" y="4387667"/>
              <a:ext cx="1242106" cy="276999"/>
            </a:xfrm>
            <a:prstGeom prst="rect">
              <a:avLst/>
            </a:prstGeom>
            <a:noFill/>
          </p:spPr>
          <p:txBody>
            <a:bodyPr wrap="square" rtlCol="0">
              <a:spAutoFit/>
            </a:bodyPr>
            <a:lstStyle/>
            <a:p>
              <a:r>
                <a:rPr lang="en-US" sz="1200" b="1" dirty="0">
                  <a:solidFill>
                    <a:schemeClr val="bg1"/>
                  </a:solidFill>
                </a:rPr>
                <a:t>REGENTS RD</a:t>
              </a:r>
            </a:p>
          </p:txBody>
        </p:sp>
        <p:sp>
          <p:nvSpPr>
            <p:cNvPr id="26" name="TextBox 25">
              <a:extLst>
                <a:ext uri="{FF2B5EF4-FFF2-40B4-BE49-F238E27FC236}">
                  <a16:creationId xmlns:a16="http://schemas.microsoft.com/office/drawing/2014/main" id="{F4DE10EC-680D-4D17-B0EF-0D798BD2FFA3}"/>
                </a:ext>
              </a:extLst>
            </p:cNvPr>
            <p:cNvSpPr txBox="1"/>
            <p:nvPr/>
          </p:nvSpPr>
          <p:spPr>
            <a:xfrm rot="729845">
              <a:off x="5757361" y="5955084"/>
              <a:ext cx="1242106" cy="276999"/>
            </a:xfrm>
            <a:prstGeom prst="rect">
              <a:avLst/>
            </a:prstGeom>
            <a:noFill/>
          </p:spPr>
          <p:txBody>
            <a:bodyPr wrap="square" rtlCol="0">
              <a:spAutoFit/>
            </a:bodyPr>
            <a:lstStyle/>
            <a:p>
              <a:r>
                <a:rPr lang="en-US" sz="1200" b="1" dirty="0">
                  <a:solidFill>
                    <a:schemeClr val="bg1"/>
                  </a:solidFill>
                </a:rPr>
                <a:t>NOBEL DR</a:t>
              </a:r>
            </a:p>
          </p:txBody>
        </p:sp>
      </p:grpSp>
      <p:sp>
        <p:nvSpPr>
          <p:cNvPr id="43" name="Rectangle 42">
            <a:extLst>
              <a:ext uri="{FF2B5EF4-FFF2-40B4-BE49-F238E27FC236}">
                <a16:creationId xmlns:a16="http://schemas.microsoft.com/office/drawing/2014/main" id="{17A7E752-B670-486F-82CE-9908848F214F}"/>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12</a:t>
            </a:r>
            <a:endParaRPr lang="en-US" dirty="0"/>
          </a:p>
        </p:txBody>
      </p:sp>
    </p:spTree>
    <p:extLst>
      <p:ext uri="{BB962C8B-B14F-4D97-AF65-F5344CB8AC3E}">
        <p14:creationId xmlns:p14="http://schemas.microsoft.com/office/powerpoint/2010/main" val="1012250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671B1-8368-4E2E-B91A-26FE7DC67ED6}"/>
              </a:ext>
            </a:extLst>
          </p:cNvPr>
          <p:cNvSpPr>
            <a:spLocks noGrp="1"/>
          </p:cNvSpPr>
          <p:nvPr>
            <p:ph type="title"/>
          </p:nvPr>
        </p:nvSpPr>
        <p:spPr>
          <a:xfrm>
            <a:off x="3946124" y="155731"/>
            <a:ext cx="4299753" cy="554069"/>
          </a:xfrm>
        </p:spPr>
        <p:txBody>
          <a:bodyPr>
            <a:noAutofit/>
          </a:bodyPr>
          <a:lstStyle/>
          <a:p>
            <a:r>
              <a:rPr lang="en-US" sz="3600" dirty="0"/>
              <a:t>Labor Force Commute</a:t>
            </a:r>
          </a:p>
        </p:txBody>
      </p:sp>
      <p:pic>
        <p:nvPicPr>
          <p:cNvPr id="4" name="Picture 3">
            <a:extLst>
              <a:ext uri="{FF2B5EF4-FFF2-40B4-BE49-F238E27FC236}">
                <a16:creationId xmlns:a16="http://schemas.microsoft.com/office/drawing/2014/main" id="{FC100603-428F-48D2-A6C5-CDDBC50812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30086"/>
            <a:ext cx="7800791" cy="4920342"/>
          </a:xfrm>
          <a:prstGeom prst="rect">
            <a:avLst/>
          </a:prstGeom>
        </p:spPr>
      </p:pic>
      <p:pic>
        <p:nvPicPr>
          <p:cNvPr id="5" name="Picture 4">
            <a:extLst>
              <a:ext uri="{FF2B5EF4-FFF2-40B4-BE49-F238E27FC236}">
                <a16:creationId xmlns:a16="http://schemas.microsoft.com/office/drawing/2014/main" id="{46A2DA0F-10A0-4728-B7AE-A954440E23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4642771"/>
            <a:ext cx="6020772" cy="1153886"/>
          </a:xfrm>
          <a:prstGeom prst="rect">
            <a:avLst/>
          </a:prstGeom>
        </p:spPr>
      </p:pic>
      <p:pic>
        <p:nvPicPr>
          <p:cNvPr id="6" name="Picture 5">
            <a:extLst>
              <a:ext uri="{FF2B5EF4-FFF2-40B4-BE49-F238E27FC236}">
                <a16:creationId xmlns:a16="http://schemas.microsoft.com/office/drawing/2014/main" id="{801AF8B0-670E-0A44-83F7-ABB836A3A8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56960" y="1230086"/>
            <a:ext cx="3783874" cy="3432867"/>
          </a:xfrm>
          <a:prstGeom prst="rect">
            <a:avLst/>
          </a:prstGeom>
        </p:spPr>
      </p:pic>
      <p:sp>
        <p:nvSpPr>
          <p:cNvPr id="7" name="Rectangle 6">
            <a:extLst>
              <a:ext uri="{FF2B5EF4-FFF2-40B4-BE49-F238E27FC236}">
                <a16:creationId xmlns:a16="http://schemas.microsoft.com/office/drawing/2014/main" id="{B0C4C2F0-645A-4523-BAC7-C71E4F6DECE9}"/>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13</a:t>
            </a:r>
            <a:endParaRPr lang="en-US" dirty="0"/>
          </a:p>
        </p:txBody>
      </p:sp>
    </p:spTree>
    <p:extLst>
      <p:ext uri="{BB962C8B-B14F-4D97-AF65-F5344CB8AC3E}">
        <p14:creationId xmlns:p14="http://schemas.microsoft.com/office/powerpoint/2010/main" val="147445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2EC3-C333-48B5-B947-A44A277541BF}"/>
              </a:ext>
            </a:extLst>
          </p:cNvPr>
          <p:cNvSpPr>
            <a:spLocks noGrp="1"/>
          </p:cNvSpPr>
          <p:nvPr>
            <p:ph type="title"/>
          </p:nvPr>
        </p:nvSpPr>
        <p:spPr>
          <a:xfrm>
            <a:off x="2783629" y="185436"/>
            <a:ext cx="6624742" cy="488884"/>
          </a:xfrm>
        </p:spPr>
        <p:txBody>
          <a:bodyPr>
            <a:noAutofit/>
          </a:bodyPr>
          <a:lstStyle/>
          <a:p>
            <a:r>
              <a:rPr lang="en-US" sz="3600" dirty="0"/>
              <a:t>Parks, Recreation, and Open Space </a:t>
            </a:r>
          </a:p>
        </p:txBody>
      </p:sp>
      <p:pic>
        <p:nvPicPr>
          <p:cNvPr id="6" name="Picture 5">
            <a:extLst>
              <a:ext uri="{FF2B5EF4-FFF2-40B4-BE49-F238E27FC236}">
                <a16:creationId xmlns:a16="http://schemas.microsoft.com/office/drawing/2014/main" id="{511E6008-B161-4615-AE80-7B54198579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871" t="9014" r="10037" b="8247"/>
          <a:stretch/>
        </p:blipFill>
        <p:spPr>
          <a:xfrm>
            <a:off x="2121618" y="742948"/>
            <a:ext cx="8446735" cy="5372104"/>
          </a:xfrm>
          <a:prstGeom prst="rect">
            <a:avLst/>
          </a:prstGeom>
        </p:spPr>
      </p:pic>
      <p:pic>
        <p:nvPicPr>
          <p:cNvPr id="4" name="Picture 3">
            <a:extLst>
              <a:ext uri="{FF2B5EF4-FFF2-40B4-BE49-F238E27FC236}">
                <a16:creationId xmlns:a16="http://schemas.microsoft.com/office/drawing/2014/main" id="{6D991871-2A45-9545-8EDC-CD5BD493A9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2055" t="9014" r="10037" b="51058"/>
          <a:stretch/>
        </p:blipFill>
        <p:spPr>
          <a:xfrm>
            <a:off x="8769530" y="742948"/>
            <a:ext cx="3326675" cy="4794354"/>
          </a:xfrm>
          <a:prstGeom prst="rect">
            <a:avLst/>
          </a:prstGeom>
        </p:spPr>
      </p:pic>
      <p:sp>
        <p:nvSpPr>
          <p:cNvPr id="7" name="Rectangle 6">
            <a:extLst>
              <a:ext uri="{FF2B5EF4-FFF2-40B4-BE49-F238E27FC236}">
                <a16:creationId xmlns:a16="http://schemas.microsoft.com/office/drawing/2014/main" id="{F44BFE8A-E910-4695-A1E3-F254953E1A1B}"/>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14</a:t>
            </a:r>
            <a:endParaRPr lang="en-US" dirty="0"/>
          </a:p>
        </p:txBody>
      </p:sp>
    </p:spTree>
    <p:extLst>
      <p:ext uri="{BB962C8B-B14F-4D97-AF65-F5344CB8AC3E}">
        <p14:creationId xmlns:p14="http://schemas.microsoft.com/office/powerpoint/2010/main" val="3731610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D94B-B843-4005-B581-C70BB679D5E0}"/>
              </a:ext>
            </a:extLst>
          </p:cNvPr>
          <p:cNvSpPr>
            <a:spLocks noGrp="1"/>
          </p:cNvSpPr>
          <p:nvPr>
            <p:ph type="title"/>
          </p:nvPr>
        </p:nvSpPr>
        <p:spPr>
          <a:xfrm>
            <a:off x="2863738" y="192153"/>
            <a:ext cx="6464524" cy="488884"/>
          </a:xfrm>
        </p:spPr>
        <p:txBody>
          <a:bodyPr>
            <a:noAutofit/>
          </a:bodyPr>
          <a:lstStyle/>
          <a:p>
            <a:r>
              <a:rPr lang="en-US" sz="3600" dirty="0"/>
              <a:t>Existing Transit Routes and Access</a:t>
            </a:r>
          </a:p>
        </p:txBody>
      </p:sp>
      <p:pic>
        <p:nvPicPr>
          <p:cNvPr id="3" name="Picture 2">
            <a:extLst>
              <a:ext uri="{FF2B5EF4-FFF2-40B4-BE49-F238E27FC236}">
                <a16:creationId xmlns:a16="http://schemas.microsoft.com/office/drawing/2014/main" id="{EEBF1166-E1A8-4A92-9D65-3BCF8F86B7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31" t="3412" r="2178" b="3706"/>
          <a:stretch/>
        </p:blipFill>
        <p:spPr>
          <a:xfrm>
            <a:off x="2128860" y="746312"/>
            <a:ext cx="8536209" cy="5406550"/>
          </a:xfrm>
          <a:prstGeom prst="rect">
            <a:avLst/>
          </a:prstGeom>
        </p:spPr>
      </p:pic>
      <p:pic>
        <p:nvPicPr>
          <p:cNvPr id="4" name="Picture 3">
            <a:extLst>
              <a:ext uri="{FF2B5EF4-FFF2-40B4-BE49-F238E27FC236}">
                <a16:creationId xmlns:a16="http://schemas.microsoft.com/office/drawing/2014/main" id="{37CB5B7E-D094-4F4E-A080-602AEE648F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7353" t="3412" r="2178" b="54128"/>
          <a:stretch/>
        </p:blipFill>
        <p:spPr>
          <a:xfrm>
            <a:off x="8862354" y="746312"/>
            <a:ext cx="3329646" cy="4464438"/>
          </a:xfrm>
          <a:prstGeom prst="rect">
            <a:avLst/>
          </a:prstGeom>
        </p:spPr>
      </p:pic>
      <p:sp>
        <p:nvSpPr>
          <p:cNvPr id="6" name="Rectangle 5">
            <a:extLst>
              <a:ext uri="{FF2B5EF4-FFF2-40B4-BE49-F238E27FC236}">
                <a16:creationId xmlns:a16="http://schemas.microsoft.com/office/drawing/2014/main" id="{5A12AA9F-872A-45AD-82C4-20D8B2E7B0BF}"/>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15</a:t>
            </a:r>
            <a:endParaRPr lang="en-US" dirty="0"/>
          </a:p>
        </p:txBody>
      </p:sp>
    </p:spTree>
    <p:extLst>
      <p:ext uri="{BB962C8B-B14F-4D97-AF65-F5344CB8AC3E}">
        <p14:creationId xmlns:p14="http://schemas.microsoft.com/office/powerpoint/2010/main" val="3276859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067082-991B-4CD5-8A39-43050A61F1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776" t="8980" r="9375" b="7954"/>
          <a:stretch/>
        </p:blipFill>
        <p:spPr>
          <a:xfrm>
            <a:off x="2127909" y="695555"/>
            <a:ext cx="8639037" cy="5466890"/>
          </a:xfrm>
          <a:prstGeom prst="rect">
            <a:avLst/>
          </a:prstGeom>
        </p:spPr>
      </p:pic>
      <p:sp>
        <p:nvSpPr>
          <p:cNvPr id="9" name="Title 1">
            <a:extLst>
              <a:ext uri="{FF2B5EF4-FFF2-40B4-BE49-F238E27FC236}">
                <a16:creationId xmlns:a16="http://schemas.microsoft.com/office/drawing/2014/main" id="{E1FDCA72-20A4-41F4-8AC4-E66135592ED3}"/>
              </a:ext>
            </a:extLst>
          </p:cNvPr>
          <p:cNvSpPr>
            <a:spLocks noGrp="1"/>
          </p:cNvSpPr>
          <p:nvPr>
            <p:ph type="title"/>
          </p:nvPr>
        </p:nvSpPr>
        <p:spPr>
          <a:xfrm>
            <a:off x="3707452" y="83482"/>
            <a:ext cx="4777095" cy="612073"/>
          </a:xfrm>
        </p:spPr>
        <p:txBody>
          <a:bodyPr>
            <a:normAutofit/>
          </a:bodyPr>
          <a:lstStyle/>
          <a:p>
            <a:r>
              <a:rPr lang="en-US" sz="3600" dirty="0"/>
              <a:t>Existing Community Plan</a:t>
            </a:r>
          </a:p>
        </p:txBody>
      </p:sp>
      <p:pic>
        <p:nvPicPr>
          <p:cNvPr id="2" name="Picture 1">
            <a:extLst>
              <a:ext uri="{FF2B5EF4-FFF2-40B4-BE49-F238E27FC236}">
                <a16:creationId xmlns:a16="http://schemas.microsoft.com/office/drawing/2014/main" id="{76242645-B19C-4E7C-B3FC-2E1C3F48E7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35279" y="695555"/>
            <a:ext cx="2276060" cy="5480765"/>
          </a:xfrm>
          <a:prstGeom prst="rect">
            <a:avLst/>
          </a:prstGeom>
        </p:spPr>
      </p:pic>
      <p:pic>
        <p:nvPicPr>
          <p:cNvPr id="4" name="Picture 3">
            <a:extLst>
              <a:ext uri="{FF2B5EF4-FFF2-40B4-BE49-F238E27FC236}">
                <a16:creationId xmlns:a16="http://schemas.microsoft.com/office/drawing/2014/main" id="{FEEE032B-746C-4BCE-85E4-D28558E53B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08305" y="695555"/>
            <a:ext cx="2026667" cy="612073"/>
          </a:xfrm>
          <a:prstGeom prst="rect">
            <a:avLst/>
          </a:prstGeom>
          <a:ln>
            <a:noFill/>
          </a:ln>
        </p:spPr>
      </p:pic>
      <p:pic>
        <p:nvPicPr>
          <p:cNvPr id="8" name="Picture 7">
            <a:extLst>
              <a:ext uri="{FF2B5EF4-FFF2-40B4-BE49-F238E27FC236}">
                <a16:creationId xmlns:a16="http://schemas.microsoft.com/office/drawing/2014/main" id="{BB44FB58-1444-4F4D-8950-22527E2F17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324"/>
          <a:stretch/>
        </p:blipFill>
        <p:spPr>
          <a:xfrm>
            <a:off x="2127909" y="5543914"/>
            <a:ext cx="1764706" cy="632406"/>
          </a:xfrm>
          <a:prstGeom prst="rect">
            <a:avLst/>
          </a:prstGeom>
        </p:spPr>
      </p:pic>
      <p:sp>
        <p:nvSpPr>
          <p:cNvPr id="11" name="Rectangle 10">
            <a:extLst>
              <a:ext uri="{FF2B5EF4-FFF2-40B4-BE49-F238E27FC236}">
                <a16:creationId xmlns:a16="http://schemas.microsoft.com/office/drawing/2014/main" id="{0233B250-7EDA-48C9-BFF5-3DD04D34AADB}"/>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16</a:t>
            </a:r>
            <a:endParaRPr lang="en-US" dirty="0"/>
          </a:p>
        </p:txBody>
      </p:sp>
    </p:spTree>
    <p:extLst>
      <p:ext uri="{BB962C8B-B14F-4D97-AF65-F5344CB8AC3E}">
        <p14:creationId xmlns:p14="http://schemas.microsoft.com/office/powerpoint/2010/main" val="3949941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B46FD-F488-4A0A-9120-2299A7CA2953}"/>
              </a:ext>
            </a:extLst>
          </p:cNvPr>
          <p:cNvSpPr>
            <a:spLocks noGrp="1"/>
          </p:cNvSpPr>
          <p:nvPr>
            <p:ph type="title"/>
          </p:nvPr>
        </p:nvSpPr>
        <p:spPr>
          <a:xfrm>
            <a:off x="3066408" y="192153"/>
            <a:ext cx="6059185" cy="488884"/>
          </a:xfrm>
        </p:spPr>
        <p:txBody>
          <a:bodyPr>
            <a:noAutofit/>
          </a:bodyPr>
          <a:lstStyle/>
          <a:p>
            <a:r>
              <a:rPr lang="en-US" sz="3600" dirty="0"/>
              <a:t>Development Intensity Element</a:t>
            </a:r>
          </a:p>
        </p:txBody>
      </p:sp>
      <p:pic>
        <p:nvPicPr>
          <p:cNvPr id="3" name="Picture 2">
            <a:extLst>
              <a:ext uri="{FF2B5EF4-FFF2-40B4-BE49-F238E27FC236}">
                <a16:creationId xmlns:a16="http://schemas.microsoft.com/office/drawing/2014/main" id="{51280538-27E2-4971-9618-BCCD04CBF7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357" t="1664" r="6001" b="1664"/>
          <a:stretch/>
        </p:blipFill>
        <p:spPr>
          <a:xfrm>
            <a:off x="2076450" y="681037"/>
            <a:ext cx="4198226" cy="5436703"/>
          </a:xfrm>
          <a:prstGeom prst="rect">
            <a:avLst/>
          </a:prstGeom>
        </p:spPr>
      </p:pic>
      <p:pic>
        <p:nvPicPr>
          <p:cNvPr id="4" name="Picture 3">
            <a:extLst>
              <a:ext uri="{FF2B5EF4-FFF2-40B4-BE49-F238E27FC236}">
                <a16:creationId xmlns:a16="http://schemas.microsoft.com/office/drawing/2014/main" id="{1551ED46-654C-437F-BFAF-931D2050B7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8428" y="805590"/>
            <a:ext cx="4527812" cy="5246819"/>
          </a:xfrm>
          <a:prstGeom prst="rect">
            <a:avLst/>
          </a:prstGeom>
        </p:spPr>
      </p:pic>
      <p:sp>
        <p:nvSpPr>
          <p:cNvPr id="6" name="Rectangle 5">
            <a:extLst>
              <a:ext uri="{FF2B5EF4-FFF2-40B4-BE49-F238E27FC236}">
                <a16:creationId xmlns:a16="http://schemas.microsoft.com/office/drawing/2014/main" id="{821CBFFD-92AE-48E3-9AF4-1981905A0381}"/>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17</a:t>
            </a:r>
            <a:endParaRPr lang="en-US" dirty="0"/>
          </a:p>
        </p:txBody>
      </p:sp>
    </p:spTree>
    <p:extLst>
      <p:ext uri="{BB962C8B-B14F-4D97-AF65-F5344CB8AC3E}">
        <p14:creationId xmlns:p14="http://schemas.microsoft.com/office/powerpoint/2010/main" val="424927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DA1CDA-E5DB-48BE-87A7-3C4BCEA139AF}"/>
              </a:ext>
            </a:extLst>
          </p:cNvPr>
          <p:cNvSpPr/>
          <p:nvPr/>
        </p:nvSpPr>
        <p:spPr>
          <a:xfrm>
            <a:off x="1076325" y="1241454"/>
            <a:ext cx="7600950" cy="4270528"/>
          </a:xfrm>
          <a:prstGeom prst="rect">
            <a:avLst/>
          </a:prstGeom>
        </p:spPr>
        <p:txBody>
          <a:bodyPr wrap="square">
            <a:spAutoFit/>
          </a:bodyPr>
          <a:lstStyle/>
          <a:p>
            <a:pPr marL="252146" indent="-252146">
              <a:lnSpc>
                <a:spcPct val="150000"/>
              </a:lnSpc>
              <a:spcBef>
                <a:spcPts val="971"/>
              </a:spcBef>
              <a:buClr>
                <a:srgbClr val="FEBC0C"/>
              </a:buClr>
              <a:buFont typeface="Wingdings" panose="05000000000000000000" pitchFamily="2" charset="2"/>
              <a:buChar char="Ø"/>
            </a:pPr>
            <a:r>
              <a:rPr lang="en-US" sz="2550" dirty="0">
                <a:solidFill>
                  <a:srgbClr val="58585A"/>
                </a:solidFill>
                <a:latin typeface="Open Sans" panose="020B0606030504020204" pitchFamily="34" charset="0"/>
                <a:ea typeface="Open Sans" panose="020B0606030504020204" pitchFamily="34" charset="0"/>
                <a:cs typeface="Open Sans" panose="020B0606030504020204" pitchFamily="34" charset="0"/>
              </a:rPr>
              <a:t>Reinforce Role as a Major Employment Center</a:t>
            </a:r>
          </a:p>
          <a:p>
            <a:pPr marL="252146" indent="-252146">
              <a:lnSpc>
                <a:spcPct val="150000"/>
              </a:lnSpc>
              <a:spcBef>
                <a:spcPts val="971"/>
              </a:spcBef>
              <a:buClr>
                <a:srgbClr val="FEBC0C"/>
              </a:buClr>
              <a:buFont typeface="Wingdings" panose="05000000000000000000" pitchFamily="2" charset="2"/>
              <a:buChar char="Ø"/>
            </a:pPr>
            <a:r>
              <a:rPr lang="en-US" sz="2550" dirty="0">
                <a:solidFill>
                  <a:srgbClr val="58585A"/>
                </a:solidFill>
                <a:latin typeface="Open Sans" panose="020B0606030504020204" pitchFamily="34" charset="0"/>
                <a:ea typeface="Open Sans" panose="020B0606030504020204" pitchFamily="34" charset="0"/>
                <a:cs typeface="Open Sans" panose="020B0606030504020204" pitchFamily="34" charset="0"/>
              </a:rPr>
              <a:t>Support a Sustainable Pattern of Growth </a:t>
            </a:r>
          </a:p>
          <a:p>
            <a:pPr marL="252146" indent="-252146">
              <a:lnSpc>
                <a:spcPct val="150000"/>
              </a:lnSpc>
              <a:spcBef>
                <a:spcPts val="971"/>
              </a:spcBef>
              <a:buClr>
                <a:srgbClr val="FEBC0C"/>
              </a:buClr>
              <a:buFont typeface="Wingdings" panose="05000000000000000000" pitchFamily="2" charset="2"/>
              <a:buChar char="Ø"/>
            </a:pPr>
            <a:r>
              <a:rPr lang="en-US" sz="2550" dirty="0">
                <a:solidFill>
                  <a:srgbClr val="58585A"/>
                </a:solidFill>
                <a:latin typeface="Open Sans" panose="020B0606030504020204" pitchFamily="34" charset="0"/>
                <a:ea typeface="Open Sans" panose="020B0606030504020204" pitchFamily="34" charset="0"/>
                <a:cs typeface="Open Sans" panose="020B0606030504020204" pitchFamily="34" charset="0"/>
              </a:rPr>
              <a:t>Promote a Well Balanced Mobility Network  </a:t>
            </a:r>
          </a:p>
          <a:p>
            <a:pPr marL="252146" indent="-252146">
              <a:lnSpc>
                <a:spcPct val="150000"/>
              </a:lnSpc>
              <a:spcBef>
                <a:spcPts val="971"/>
              </a:spcBef>
              <a:buClr>
                <a:srgbClr val="FEBC0C"/>
              </a:buClr>
              <a:buFont typeface="Wingdings" panose="05000000000000000000" pitchFamily="2" charset="2"/>
              <a:buChar char="Ø"/>
            </a:pPr>
            <a:r>
              <a:rPr lang="en-US" sz="2550" dirty="0">
                <a:solidFill>
                  <a:srgbClr val="58585A"/>
                </a:solidFill>
                <a:latin typeface="Open Sans" panose="020B0606030504020204" pitchFamily="34" charset="0"/>
                <a:ea typeface="Open Sans" panose="020B0606030504020204" pitchFamily="34" charset="0"/>
                <a:cs typeface="Open Sans" panose="020B0606030504020204" pitchFamily="34" charset="0"/>
              </a:rPr>
              <a:t>Maximize Transit Investment</a:t>
            </a:r>
          </a:p>
          <a:p>
            <a:pPr marL="252146" indent="-252146">
              <a:lnSpc>
                <a:spcPct val="150000"/>
              </a:lnSpc>
              <a:spcBef>
                <a:spcPts val="971"/>
              </a:spcBef>
              <a:buClr>
                <a:srgbClr val="FEBC0C"/>
              </a:buClr>
              <a:buFont typeface="Wingdings" panose="05000000000000000000" pitchFamily="2" charset="2"/>
              <a:buChar char="Ø"/>
            </a:pPr>
            <a:r>
              <a:rPr lang="en-US" sz="2550" dirty="0">
                <a:solidFill>
                  <a:srgbClr val="58585A"/>
                </a:solidFill>
                <a:latin typeface="Open Sans" panose="020B0606030504020204" pitchFamily="34" charset="0"/>
                <a:ea typeface="Open Sans" panose="020B0606030504020204" pitchFamily="34" charset="0"/>
                <a:cs typeface="Open Sans" panose="020B0606030504020204" pitchFamily="34" charset="0"/>
              </a:rPr>
              <a:t>Increase Connectivity of Uses </a:t>
            </a:r>
          </a:p>
          <a:p>
            <a:pPr marL="252146" indent="-252146">
              <a:lnSpc>
                <a:spcPct val="150000"/>
              </a:lnSpc>
              <a:spcBef>
                <a:spcPts val="971"/>
              </a:spcBef>
              <a:buClr>
                <a:srgbClr val="FEBC0C"/>
              </a:buClr>
              <a:buFont typeface="Wingdings" panose="05000000000000000000" pitchFamily="2" charset="2"/>
              <a:buChar char="Ø"/>
            </a:pPr>
            <a:r>
              <a:rPr lang="en-US" sz="2550" dirty="0">
                <a:solidFill>
                  <a:srgbClr val="58585A"/>
                </a:solidFill>
                <a:latin typeface="Open Sans" panose="020B0606030504020204" pitchFamily="34" charset="0"/>
                <a:ea typeface="Open Sans" panose="020B0606030504020204" pitchFamily="34" charset="0"/>
                <a:cs typeface="Open Sans" panose="020B0606030504020204" pitchFamily="34" charset="0"/>
              </a:rPr>
              <a:t>Foster a Place to Live, Work, and Play</a:t>
            </a:r>
          </a:p>
        </p:txBody>
      </p:sp>
      <p:sp>
        <p:nvSpPr>
          <p:cNvPr id="7" name="Title 1">
            <a:extLst>
              <a:ext uri="{FF2B5EF4-FFF2-40B4-BE49-F238E27FC236}">
                <a16:creationId xmlns:a16="http://schemas.microsoft.com/office/drawing/2014/main" id="{021DE9A1-892C-4B93-B241-082155485252}"/>
              </a:ext>
            </a:extLst>
          </p:cNvPr>
          <p:cNvSpPr txBox="1">
            <a:spLocks/>
          </p:cNvSpPr>
          <p:nvPr/>
        </p:nvSpPr>
        <p:spPr>
          <a:xfrm>
            <a:off x="3671237" y="135550"/>
            <a:ext cx="4849527" cy="563849"/>
          </a:xfrm>
          <a:prstGeom prst="rect">
            <a:avLst/>
          </a:prstGeom>
        </p:spPr>
        <p:txBody>
          <a:bodyPr vert="horz" lIns="80682" tIns="40341" rIns="80682" bIns="40341" rtlCol="0" anchor="b">
            <a:no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600" b="0" dirty="0">
                <a:solidFill>
                  <a:srgbClr val="00857C"/>
                </a:solidFill>
              </a:rPr>
              <a:t>Purpose &amp; Opportunities</a:t>
            </a:r>
            <a:r>
              <a:rPr lang="en-US" sz="3600" dirty="0">
                <a:solidFill>
                  <a:srgbClr val="00857C"/>
                </a:solidFill>
              </a:rPr>
              <a:t> </a:t>
            </a:r>
          </a:p>
        </p:txBody>
      </p:sp>
      <p:pic>
        <p:nvPicPr>
          <p:cNvPr id="13" name="Picture 12">
            <a:extLst>
              <a:ext uri="{FF2B5EF4-FFF2-40B4-BE49-F238E27FC236}">
                <a16:creationId xmlns:a16="http://schemas.microsoft.com/office/drawing/2014/main" id="{9846FA82-15B2-4C22-8BB3-01F1FBD0B7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2565" y="4206558"/>
            <a:ext cx="2555967" cy="1710820"/>
          </a:xfrm>
          <a:prstGeom prst="round2DiagRect">
            <a:avLst>
              <a:gd name="adj1" fmla="val 39963"/>
              <a:gd name="adj2" fmla="val 0"/>
            </a:avLst>
          </a:prstGeom>
        </p:spPr>
      </p:pic>
      <p:pic>
        <p:nvPicPr>
          <p:cNvPr id="3" name="Picture 2">
            <a:extLst>
              <a:ext uri="{FF2B5EF4-FFF2-40B4-BE49-F238E27FC236}">
                <a16:creationId xmlns:a16="http://schemas.microsoft.com/office/drawing/2014/main" id="{4527085D-3138-4EB7-B375-9D411CC083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42565" y="2665180"/>
            <a:ext cx="2529915" cy="1423077"/>
          </a:xfrm>
          <a:prstGeom prst="rect">
            <a:avLst/>
          </a:prstGeom>
        </p:spPr>
      </p:pic>
      <p:pic>
        <p:nvPicPr>
          <p:cNvPr id="6" name="Picture 5">
            <a:extLst>
              <a:ext uri="{FF2B5EF4-FFF2-40B4-BE49-F238E27FC236}">
                <a16:creationId xmlns:a16="http://schemas.microsoft.com/office/drawing/2014/main" id="{9DA3D8DB-9918-43AE-AAE5-A5AB6CE3D3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2565" y="853300"/>
            <a:ext cx="2529915" cy="1693579"/>
          </a:xfrm>
          <a:prstGeom prst="rect">
            <a:avLst/>
          </a:prstGeom>
        </p:spPr>
      </p:pic>
      <p:sp>
        <p:nvSpPr>
          <p:cNvPr id="8" name="Rectangle 7">
            <a:extLst>
              <a:ext uri="{FF2B5EF4-FFF2-40B4-BE49-F238E27FC236}">
                <a16:creationId xmlns:a16="http://schemas.microsoft.com/office/drawing/2014/main" id="{53B0C6B2-4317-46EC-8377-0B31A65B9F00}"/>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18</a:t>
            </a:r>
            <a:endParaRPr lang="en-US" dirty="0"/>
          </a:p>
        </p:txBody>
      </p:sp>
    </p:spTree>
    <p:extLst>
      <p:ext uri="{BB962C8B-B14F-4D97-AF65-F5344CB8AC3E}">
        <p14:creationId xmlns:p14="http://schemas.microsoft.com/office/powerpoint/2010/main" val="4201492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FAEB8FD-3D28-471F-A107-269242836207}"/>
              </a:ext>
            </a:extLst>
          </p:cNvPr>
          <p:cNvPicPr>
            <a:picLocks noChangeAspect="1"/>
          </p:cNvPicPr>
          <p:nvPr/>
        </p:nvPicPr>
        <p:blipFill>
          <a:blip r:embed="rId3"/>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13A3D2AA-44C5-4FF5-9D8F-089F7ABAA3F6}"/>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19</a:t>
            </a:r>
            <a:endParaRPr lang="en-US" dirty="0"/>
          </a:p>
        </p:txBody>
      </p:sp>
    </p:spTree>
    <p:extLst>
      <p:ext uri="{BB962C8B-B14F-4D97-AF65-F5344CB8AC3E}">
        <p14:creationId xmlns:p14="http://schemas.microsoft.com/office/powerpoint/2010/main" val="2682919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226C8C-11E0-4DEB-B752-F7B4B60F61E6}"/>
              </a:ext>
            </a:extLst>
          </p:cNvPr>
          <p:cNvSpPr txBox="1">
            <a:spLocks/>
          </p:cNvSpPr>
          <p:nvPr/>
        </p:nvSpPr>
        <p:spPr>
          <a:xfrm>
            <a:off x="3107260" y="132122"/>
            <a:ext cx="5977480" cy="563849"/>
          </a:xfrm>
          <a:prstGeom prst="rect">
            <a:avLst/>
          </a:prstGeom>
        </p:spPr>
        <p:txBody>
          <a:bodyPr vert="horz" lIns="80682" tIns="40341" rIns="80682" bIns="40341" rtlCol="0" anchor="b">
            <a:no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600" b="0" dirty="0">
                <a:solidFill>
                  <a:srgbClr val="00857C"/>
                </a:solidFill>
              </a:rPr>
              <a:t>Community Plan Update Status</a:t>
            </a:r>
            <a:endParaRPr lang="en-US" sz="3600" dirty="0">
              <a:solidFill>
                <a:srgbClr val="00857C"/>
              </a:solidFill>
            </a:endParaRPr>
          </a:p>
        </p:txBody>
      </p:sp>
      <p:sp>
        <p:nvSpPr>
          <p:cNvPr id="12" name="TextBox 11">
            <a:extLst>
              <a:ext uri="{FF2B5EF4-FFF2-40B4-BE49-F238E27FC236}">
                <a16:creationId xmlns:a16="http://schemas.microsoft.com/office/drawing/2014/main" id="{0C97F0E3-B5DC-4E17-AFCD-61BED0F5A984}"/>
              </a:ext>
            </a:extLst>
          </p:cNvPr>
          <p:cNvSpPr txBox="1"/>
          <p:nvPr/>
        </p:nvSpPr>
        <p:spPr>
          <a:xfrm>
            <a:off x="363806" y="1241548"/>
            <a:ext cx="5486908" cy="5370060"/>
          </a:xfrm>
          <a:prstGeom prst="rect">
            <a:avLst/>
          </a:prstGeom>
          <a:noFill/>
        </p:spPr>
        <p:txBody>
          <a:bodyPr wrap="square" rtlCol="0">
            <a:spAutoFit/>
          </a:bodyPr>
          <a:lstStyle/>
          <a:p>
            <a:pPr>
              <a:spcBef>
                <a:spcPts val="971"/>
              </a:spcBef>
              <a:buClr>
                <a:srgbClr val="FEBC0C"/>
              </a:buClr>
            </a:pPr>
            <a:r>
              <a:rPr lang="en-US" sz="3200" b="1" dirty="0">
                <a:solidFill>
                  <a:srgbClr val="FFC000"/>
                </a:solidFill>
              </a:rPr>
              <a:t>September 2018</a:t>
            </a:r>
          </a:p>
          <a:p>
            <a:pPr marL="252146" indent="-252146">
              <a:spcBef>
                <a:spcPts val="971"/>
              </a:spcBef>
              <a:buClr>
                <a:srgbClr val="FEBC0C"/>
              </a:buClr>
              <a:buFont typeface="Wingdings" panose="05000000000000000000" pitchFamily="2" charset="2"/>
              <a:buChar char="Ø"/>
            </a:pPr>
            <a:r>
              <a:rPr lang="en-US" sz="2600" dirty="0">
                <a:solidFill>
                  <a:srgbClr val="58585A"/>
                </a:solidFill>
              </a:rPr>
              <a:t>Community Plan Update Website</a:t>
            </a:r>
          </a:p>
          <a:p>
            <a:pPr marL="252146" indent="-252146">
              <a:spcBef>
                <a:spcPts val="971"/>
              </a:spcBef>
              <a:buClr>
                <a:srgbClr val="FEBC0C"/>
              </a:buClr>
              <a:buFont typeface="Wingdings" panose="05000000000000000000" pitchFamily="2" charset="2"/>
              <a:buChar char="Ø"/>
            </a:pPr>
            <a:r>
              <a:rPr lang="en-US" sz="2600" dirty="0">
                <a:solidFill>
                  <a:srgbClr val="58585A"/>
                </a:solidFill>
              </a:rPr>
              <a:t>Existing Conditions Community Atlas</a:t>
            </a:r>
          </a:p>
          <a:p>
            <a:pPr marL="252146" indent="-252146">
              <a:spcBef>
                <a:spcPts val="971"/>
              </a:spcBef>
              <a:buClr>
                <a:srgbClr val="FEBC0C"/>
              </a:buClr>
              <a:buFont typeface="Wingdings" panose="05000000000000000000" pitchFamily="2" charset="2"/>
              <a:buChar char="Ø"/>
            </a:pPr>
            <a:r>
              <a:rPr lang="en-US" sz="2600" dirty="0">
                <a:solidFill>
                  <a:srgbClr val="58585A"/>
                </a:solidFill>
              </a:rPr>
              <a:t>Informational Brochure</a:t>
            </a:r>
          </a:p>
          <a:p>
            <a:pPr>
              <a:spcBef>
                <a:spcPts val="971"/>
              </a:spcBef>
              <a:buClr>
                <a:srgbClr val="FEBC0C"/>
              </a:buClr>
            </a:pPr>
            <a:r>
              <a:rPr lang="en-US" sz="3200" b="1" dirty="0">
                <a:solidFill>
                  <a:srgbClr val="FFC000"/>
                </a:solidFill>
              </a:rPr>
              <a:t>September 26, 2018</a:t>
            </a:r>
          </a:p>
          <a:p>
            <a:pPr marL="252146" indent="-252146">
              <a:spcBef>
                <a:spcPts val="971"/>
              </a:spcBef>
              <a:buClr>
                <a:srgbClr val="FEBC0C"/>
              </a:buClr>
              <a:buFont typeface="Wingdings" panose="05000000000000000000" pitchFamily="2" charset="2"/>
              <a:buChar char="Ø"/>
            </a:pPr>
            <a:r>
              <a:rPr lang="en-US" sz="2600" dirty="0">
                <a:solidFill>
                  <a:srgbClr val="58585A"/>
                </a:solidFill>
              </a:rPr>
              <a:t>Open House Kick-Off</a:t>
            </a:r>
          </a:p>
          <a:p>
            <a:pPr>
              <a:spcBef>
                <a:spcPts val="971"/>
              </a:spcBef>
              <a:buClr>
                <a:srgbClr val="FEBC0C"/>
              </a:buClr>
            </a:pPr>
            <a:r>
              <a:rPr lang="en-US" sz="3200" b="1" dirty="0">
                <a:solidFill>
                  <a:srgbClr val="FFC000"/>
                </a:solidFill>
              </a:rPr>
              <a:t>October 9,  2018</a:t>
            </a:r>
            <a:endParaRPr lang="en-US" sz="3200" b="1" dirty="0">
              <a:solidFill>
                <a:srgbClr val="58585A"/>
              </a:solidFill>
            </a:endParaRPr>
          </a:p>
          <a:p>
            <a:pPr marL="252146" indent="-252146">
              <a:spcBef>
                <a:spcPts val="971"/>
              </a:spcBef>
              <a:buClr>
                <a:srgbClr val="FEBC0C"/>
              </a:buClr>
              <a:buFont typeface="Wingdings" panose="05000000000000000000" pitchFamily="2" charset="2"/>
              <a:buChar char="Ø"/>
            </a:pPr>
            <a:r>
              <a:rPr lang="en-US" sz="2600" dirty="0">
                <a:solidFill>
                  <a:srgbClr val="58585A"/>
                </a:solidFill>
              </a:rPr>
              <a:t>UCPG Subcommittee Formation</a:t>
            </a:r>
          </a:p>
          <a:p>
            <a:pPr marL="252146" indent="-252146">
              <a:lnSpc>
                <a:spcPct val="150000"/>
              </a:lnSpc>
              <a:spcBef>
                <a:spcPts val="971"/>
              </a:spcBef>
              <a:buClr>
                <a:srgbClr val="FEBC0C"/>
              </a:buClr>
              <a:buFont typeface="Wingdings" panose="05000000000000000000" pitchFamily="2" charset="2"/>
              <a:buChar char="Ø"/>
            </a:pPr>
            <a:endParaRPr lang="en-US" sz="2294" dirty="0">
              <a:solidFill>
                <a:srgbClr val="58585A"/>
              </a:solidFill>
            </a:endParaRPr>
          </a:p>
          <a:p>
            <a:pPr>
              <a:buClr>
                <a:srgbClr val="FEBC0C"/>
              </a:buClr>
            </a:pPr>
            <a:r>
              <a:rPr lang="en-US" sz="1588" dirty="0">
                <a:solidFill>
                  <a:srgbClr val="58585A"/>
                </a:solidFill>
              </a:rPr>
              <a:t> </a:t>
            </a:r>
          </a:p>
        </p:txBody>
      </p:sp>
      <p:pic>
        <p:nvPicPr>
          <p:cNvPr id="10" name="Picture 9">
            <a:extLst>
              <a:ext uri="{FF2B5EF4-FFF2-40B4-BE49-F238E27FC236}">
                <a16:creationId xmlns:a16="http://schemas.microsoft.com/office/drawing/2014/main" id="{9F883DBB-9EB4-4789-AF94-03E632FDD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775" y="3320012"/>
            <a:ext cx="3731965" cy="2414959"/>
          </a:xfrm>
          <a:prstGeom prst="rect">
            <a:avLst/>
          </a:prstGeo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pic>
      <p:pic>
        <p:nvPicPr>
          <p:cNvPr id="8" name="Picture 7">
            <a:extLst>
              <a:ext uri="{FF2B5EF4-FFF2-40B4-BE49-F238E27FC236}">
                <a16:creationId xmlns:a16="http://schemas.microsoft.com/office/drawing/2014/main" id="{DCCE2DB4-2A11-4EDE-94CF-5AB277BF59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6741" y="1839641"/>
            <a:ext cx="2201314" cy="2848386"/>
          </a:xfrm>
          <a:prstGeom prst="rect">
            <a:avLst/>
          </a:prstGeom>
          <a:effectLst>
            <a:outerShdw blurRad="50800" dist="38100" dir="2700000" algn="tl" rotWithShape="0">
              <a:prstClr val="black">
                <a:alpha val="40000"/>
              </a:prstClr>
            </a:outerShdw>
          </a:effectLst>
        </p:spPr>
      </p:pic>
      <p:grpSp>
        <p:nvGrpSpPr>
          <p:cNvPr id="53" name="Group 52">
            <a:extLst>
              <a:ext uri="{FF2B5EF4-FFF2-40B4-BE49-F238E27FC236}">
                <a16:creationId xmlns:a16="http://schemas.microsoft.com/office/drawing/2014/main" id="{49E216F3-65C8-4387-8BE1-792FFBC5A491}"/>
              </a:ext>
            </a:extLst>
          </p:cNvPr>
          <p:cNvGrpSpPr/>
          <p:nvPr/>
        </p:nvGrpSpPr>
        <p:grpSpPr>
          <a:xfrm>
            <a:off x="5123825" y="695971"/>
            <a:ext cx="4068696" cy="2241740"/>
            <a:chOff x="418011" y="4604077"/>
            <a:chExt cx="4611189" cy="2540639"/>
          </a:xfrm>
        </p:grpSpPr>
        <p:grpSp>
          <p:nvGrpSpPr>
            <p:cNvPr id="33" name="Group 32">
              <a:extLst>
                <a:ext uri="{FF2B5EF4-FFF2-40B4-BE49-F238E27FC236}">
                  <a16:creationId xmlns:a16="http://schemas.microsoft.com/office/drawing/2014/main" id="{6BF05118-3A1E-460A-B8F3-EE5F1FDDDBE8}"/>
                </a:ext>
              </a:extLst>
            </p:cNvPr>
            <p:cNvGrpSpPr/>
            <p:nvPr/>
          </p:nvGrpSpPr>
          <p:grpSpPr>
            <a:xfrm>
              <a:off x="418011" y="4604077"/>
              <a:ext cx="2682240" cy="2540639"/>
              <a:chOff x="478971" y="4533251"/>
              <a:chExt cx="2682240" cy="2540639"/>
            </a:xfrm>
          </p:grpSpPr>
          <p:pic>
            <p:nvPicPr>
              <p:cNvPr id="22" name="Graphic 21" descr="Laptop">
                <a:extLst>
                  <a:ext uri="{FF2B5EF4-FFF2-40B4-BE49-F238E27FC236}">
                    <a16:creationId xmlns:a16="http://schemas.microsoft.com/office/drawing/2014/main" id="{EFDD4185-C312-4758-BC91-15BB1E46939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61771" y="5474450"/>
                <a:ext cx="1599440" cy="1599440"/>
              </a:xfrm>
              <a:prstGeom prst="rect">
                <a:avLst/>
              </a:prstGeom>
            </p:spPr>
          </p:pic>
          <p:pic>
            <p:nvPicPr>
              <p:cNvPr id="29" name="Graphic 28" descr="Speech">
                <a:extLst>
                  <a:ext uri="{FF2B5EF4-FFF2-40B4-BE49-F238E27FC236}">
                    <a16:creationId xmlns:a16="http://schemas.microsoft.com/office/drawing/2014/main" id="{F7B80DCB-C187-4F04-A0C2-029B6CCCCA7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8971" y="4533251"/>
                <a:ext cx="1783840" cy="1296160"/>
              </a:xfrm>
              <a:prstGeom prst="rect">
                <a:avLst/>
              </a:prstGeom>
            </p:spPr>
          </p:pic>
          <p:sp>
            <p:nvSpPr>
              <p:cNvPr id="32" name="TextBox 31">
                <a:extLst>
                  <a:ext uri="{FF2B5EF4-FFF2-40B4-BE49-F238E27FC236}">
                    <a16:creationId xmlns:a16="http://schemas.microsoft.com/office/drawing/2014/main" id="{3BE02EA7-28D4-4BD8-A1E0-A6047CCC9C6E}"/>
                  </a:ext>
                </a:extLst>
              </p:cNvPr>
              <p:cNvSpPr txBox="1"/>
              <p:nvPr/>
            </p:nvSpPr>
            <p:spPr>
              <a:xfrm>
                <a:off x="887565" y="4855946"/>
                <a:ext cx="966651" cy="474096"/>
              </a:xfrm>
              <a:prstGeom prst="rect">
                <a:avLst/>
              </a:prstGeom>
              <a:noFill/>
            </p:spPr>
            <p:txBody>
              <a:bodyPr wrap="square" rtlCol="0">
                <a:spAutoFit/>
              </a:bodyPr>
              <a:lstStyle/>
              <a:p>
                <a:r>
                  <a:rPr lang="en-US" sz="1059" dirty="0">
                    <a:solidFill>
                      <a:srgbClr val="87D1CF"/>
                    </a:solidFill>
                  </a:rPr>
                  <a:t>Stay Connected</a:t>
                </a:r>
              </a:p>
            </p:txBody>
          </p:sp>
        </p:grpSp>
        <p:grpSp>
          <p:nvGrpSpPr>
            <p:cNvPr id="52" name="Group 51">
              <a:extLst>
                <a:ext uri="{FF2B5EF4-FFF2-40B4-BE49-F238E27FC236}">
                  <a16:creationId xmlns:a16="http://schemas.microsoft.com/office/drawing/2014/main" id="{A39189D1-4879-4B78-AAC1-7A08812B8698}"/>
                </a:ext>
              </a:extLst>
            </p:cNvPr>
            <p:cNvGrpSpPr/>
            <p:nvPr/>
          </p:nvGrpSpPr>
          <p:grpSpPr>
            <a:xfrm>
              <a:off x="2952204" y="4857243"/>
              <a:ext cx="2076996" cy="1763898"/>
              <a:chOff x="2952204" y="4857243"/>
              <a:chExt cx="2076996" cy="1763898"/>
            </a:xfrm>
          </p:grpSpPr>
          <p:pic>
            <p:nvPicPr>
              <p:cNvPr id="36" name="Graphic 35" descr="Users">
                <a:extLst>
                  <a:ext uri="{FF2B5EF4-FFF2-40B4-BE49-F238E27FC236}">
                    <a16:creationId xmlns:a16="http://schemas.microsoft.com/office/drawing/2014/main" id="{77F128E7-0B6C-4B17-9AAF-8AAE4C032B5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25851" y="5088076"/>
                <a:ext cx="914400" cy="914400"/>
              </a:xfrm>
              <a:prstGeom prst="rect">
                <a:avLst/>
              </a:prstGeom>
            </p:spPr>
          </p:pic>
          <p:cxnSp>
            <p:nvCxnSpPr>
              <p:cNvPr id="48" name="Connector: Curved 47">
                <a:extLst>
                  <a:ext uri="{FF2B5EF4-FFF2-40B4-BE49-F238E27FC236}">
                    <a16:creationId xmlns:a16="http://schemas.microsoft.com/office/drawing/2014/main" id="{CCF8922F-00F6-4496-B110-B679E05F5BC4}"/>
                  </a:ext>
                </a:extLst>
              </p:cNvPr>
              <p:cNvCxnSpPr>
                <a:cxnSpLocks/>
              </p:cNvCxnSpPr>
              <p:nvPr/>
            </p:nvCxnSpPr>
            <p:spPr>
              <a:xfrm flipV="1">
                <a:off x="2952204" y="5686697"/>
                <a:ext cx="1020320" cy="934444"/>
              </a:xfrm>
              <a:prstGeom prst="curvedConnector3">
                <a:avLst/>
              </a:prstGeom>
              <a:ln w="22225">
                <a:solidFill>
                  <a:srgbClr val="FBB457"/>
                </a:solidFill>
                <a:prstDash val="sysDash"/>
                <a:roun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F71C48C-BE97-4CAD-826B-9A5972A5A842}"/>
                  </a:ext>
                </a:extLst>
              </p:cNvPr>
              <p:cNvSpPr txBox="1"/>
              <p:nvPr/>
            </p:nvSpPr>
            <p:spPr>
              <a:xfrm>
                <a:off x="3573500" y="4857243"/>
                <a:ext cx="1455700" cy="474096"/>
              </a:xfrm>
              <a:prstGeom prst="rect">
                <a:avLst/>
              </a:prstGeom>
              <a:noFill/>
            </p:spPr>
            <p:txBody>
              <a:bodyPr wrap="square" rtlCol="0">
                <a:spAutoFit/>
              </a:bodyPr>
              <a:lstStyle/>
              <a:p>
                <a:r>
                  <a:rPr lang="en-US" sz="1059" dirty="0">
                    <a:solidFill>
                      <a:srgbClr val="FBB457"/>
                    </a:solidFill>
                  </a:rPr>
                  <a:t>Your Community  Plan Team </a:t>
                </a:r>
              </a:p>
            </p:txBody>
          </p:sp>
        </p:grpSp>
      </p:grpSp>
      <p:sp>
        <p:nvSpPr>
          <p:cNvPr id="3" name="Rectangle 2">
            <a:extLst>
              <a:ext uri="{FF2B5EF4-FFF2-40B4-BE49-F238E27FC236}">
                <a16:creationId xmlns:a16="http://schemas.microsoft.com/office/drawing/2014/main" id="{3DCAB703-329E-4FC0-BE6F-DB58D85EAF33}"/>
              </a:ext>
            </a:extLst>
          </p:cNvPr>
          <p:cNvSpPr/>
          <p:nvPr/>
        </p:nvSpPr>
        <p:spPr>
          <a:xfrm>
            <a:off x="135283" y="6344885"/>
            <a:ext cx="301686" cy="369332"/>
          </a:xfrm>
          <a:prstGeom prst="rect">
            <a:avLst/>
          </a:prstGeom>
        </p:spPr>
        <p:txBody>
          <a:bodyPr wrap="none">
            <a:spAutoFit/>
          </a:bodyPr>
          <a:lstStyle/>
          <a:p>
            <a:r>
              <a:rPr lang="en-US" dirty="0">
                <a:solidFill>
                  <a:schemeClr val="bg2">
                    <a:lumMod val="90000"/>
                  </a:schemeClr>
                </a:solidFill>
              </a:rPr>
              <a:t>2</a:t>
            </a:r>
            <a:endParaRPr lang="en-US" dirty="0"/>
          </a:p>
        </p:txBody>
      </p:sp>
    </p:spTree>
    <p:extLst>
      <p:ext uri="{BB962C8B-B14F-4D97-AF65-F5344CB8AC3E}">
        <p14:creationId xmlns:p14="http://schemas.microsoft.com/office/powerpoint/2010/main" val="2699123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25719F-3C89-4721-85A8-CACDB4E0A247}"/>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C4EEC3E-C8B4-46DC-BD86-3B53FE0D49B0}"/>
              </a:ext>
            </a:extLst>
          </p:cNvPr>
          <p:cNvPicPr>
            <a:picLocks noChangeAspect="1"/>
          </p:cNvPicPr>
          <p:nvPr/>
        </p:nvPicPr>
        <p:blipFill>
          <a:blip r:embed="rId4"/>
          <a:stretch>
            <a:fillRect/>
          </a:stretch>
        </p:blipFill>
        <p:spPr>
          <a:xfrm>
            <a:off x="0" y="4923455"/>
            <a:ext cx="3429000" cy="1920875"/>
          </a:xfrm>
          <a:prstGeom prst="rect">
            <a:avLst/>
          </a:prstGeom>
        </p:spPr>
      </p:pic>
      <p:sp>
        <p:nvSpPr>
          <p:cNvPr id="12" name="Rectangle 11">
            <a:extLst>
              <a:ext uri="{FF2B5EF4-FFF2-40B4-BE49-F238E27FC236}">
                <a16:creationId xmlns:a16="http://schemas.microsoft.com/office/drawing/2014/main" id="{40D62EDC-4802-42DF-A3C9-DC0C9B8BC6AB}"/>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20</a:t>
            </a:r>
            <a:endParaRPr lang="en-US" dirty="0"/>
          </a:p>
        </p:txBody>
      </p:sp>
      <p:pic>
        <p:nvPicPr>
          <p:cNvPr id="3" name="Picture 2">
            <a:extLst>
              <a:ext uri="{FF2B5EF4-FFF2-40B4-BE49-F238E27FC236}">
                <a16:creationId xmlns:a16="http://schemas.microsoft.com/office/drawing/2014/main" id="{286CCA50-CB24-4DF1-9407-6CE85E886447}"/>
              </a:ext>
            </a:extLst>
          </p:cNvPr>
          <p:cNvPicPr>
            <a:picLocks noChangeAspect="1"/>
          </p:cNvPicPr>
          <p:nvPr/>
        </p:nvPicPr>
        <p:blipFill>
          <a:blip r:embed="rId5"/>
          <a:stretch>
            <a:fillRect/>
          </a:stretch>
        </p:blipFill>
        <p:spPr>
          <a:xfrm>
            <a:off x="-2" y="0"/>
            <a:ext cx="3444682" cy="1491101"/>
          </a:xfrm>
          <a:prstGeom prst="rect">
            <a:avLst/>
          </a:prstGeom>
        </p:spPr>
      </p:pic>
      <p:pic>
        <p:nvPicPr>
          <p:cNvPr id="5" name="Picture 4">
            <a:extLst>
              <a:ext uri="{FF2B5EF4-FFF2-40B4-BE49-F238E27FC236}">
                <a16:creationId xmlns:a16="http://schemas.microsoft.com/office/drawing/2014/main" id="{E1E3612F-02DA-4E07-976C-094B519C6D2E}"/>
              </a:ext>
            </a:extLst>
          </p:cNvPr>
          <p:cNvPicPr>
            <a:picLocks noChangeAspect="1"/>
          </p:cNvPicPr>
          <p:nvPr/>
        </p:nvPicPr>
        <p:blipFill>
          <a:blip r:embed="rId6"/>
          <a:stretch>
            <a:fillRect/>
          </a:stretch>
        </p:blipFill>
        <p:spPr>
          <a:xfrm>
            <a:off x="8763002" y="0"/>
            <a:ext cx="3465576" cy="2302362"/>
          </a:xfrm>
          <a:prstGeom prst="rect">
            <a:avLst/>
          </a:prstGeom>
        </p:spPr>
      </p:pic>
      <p:pic>
        <p:nvPicPr>
          <p:cNvPr id="4" name="Picture 3">
            <a:extLst>
              <a:ext uri="{FF2B5EF4-FFF2-40B4-BE49-F238E27FC236}">
                <a16:creationId xmlns:a16="http://schemas.microsoft.com/office/drawing/2014/main" id="{6B2E1A95-4067-40F6-831B-200AD9FBE8E1}"/>
              </a:ext>
            </a:extLst>
          </p:cNvPr>
          <p:cNvPicPr>
            <a:picLocks noChangeAspect="1"/>
          </p:cNvPicPr>
          <p:nvPr/>
        </p:nvPicPr>
        <p:blipFill>
          <a:blip r:embed="rId7"/>
          <a:stretch>
            <a:fillRect/>
          </a:stretch>
        </p:blipFill>
        <p:spPr>
          <a:xfrm>
            <a:off x="0" y="2130815"/>
            <a:ext cx="3444682" cy="2152926"/>
          </a:xfrm>
          <a:prstGeom prst="rect">
            <a:avLst/>
          </a:prstGeom>
        </p:spPr>
      </p:pic>
      <p:pic>
        <p:nvPicPr>
          <p:cNvPr id="6" name="Picture 5">
            <a:extLst>
              <a:ext uri="{FF2B5EF4-FFF2-40B4-BE49-F238E27FC236}">
                <a16:creationId xmlns:a16="http://schemas.microsoft.com/office/drawing/2014/main" id="{9BD50553-2109-44B2-900A-FA153D042BD3}"/>
              </a:ext>
            </a:extLst>
          </p:cNvPr>
          <p:cNvPicPr>
            <a:picLocks noChangeAspect="1"/>
          </p:cNvPicPr>
          <p:nvPr/>
        </p:nvPicPr>
        <p:blipFill>
          <a:blip r:embed="rId8"/>
          <a:stretch>
            <a:fillRect/>
          </a:stretch>
        </p:blipFill>
        <p:spPr>
          <a:xfrm>
            <a:off x="8763002" y="2651367"/>
            <a:ext cx="3429000" cy="1928813"/>
          </a:xfrm>
          <a:prstGeom prst="rect">
            <a:avLst/>
          </a:prstGeom>
        </p:spPr>
      </p:pic>
      <p:pic>
        <p:nvPicPr>
          <p:cNvPr id="7" name="Picture 6">
            <a:extLst>
              <a:ext uri="{FF2B5EF4-FFF2-40B4-BE49-F238E27FC236}">
                <a16:creationId xmlns:a16="http://schemas.microsoft.com/office/drawing/2014/main" id="{691F23FC-E251-4C74-9751-F173702234E0}"/>
              </a:ext>
            </a:extLst>
          </p:cNvPr>
          <p:cNvPicPr>
            <a:picLocks noChangeAspect="1"/>
          </p:cNvPicPr>
          <p:nvPr/>
        </p:nvPicPr>
        <p:blipFill>
          <a:blip r:embed="rId9"/>
          <a:stretch>
            <a:fillRect/>
          </a:stretch>
        </p:blipFill>
        <p:spPr>
          <a:xfrm>
            <a:off x="8763002" y="4923455"/>
            <a:ext cx="3429000" cy="1928813"/>
          </a:xfrm>
          <a:prstGeom prst="rect">
            <a:avLst/>
          </a:prstGeom>
        </p:spPr>
      </p:pic>
      <p:sp>
        <p:nvSpPr>
          <p:cNvPr id="9" name="TextBox 8">
            <a:extLst>
              <a:ext uri="{FF2B5EF4-FFF2-40B4-BE49-F238E27FC236}">
                <a16:creationId xmlns:a16="http://schemas.microsoft.com/office/drawing/2014/main" id="{AFE2B84D-209A-4B69-82AE-BBDE693550F4}"/>
              </a:ext>
            </a:extLst>
          </p:cNvPr>
          <p:cNvSpPr txBox="1"/>
          <p:nvPr/>
        </p:nvSpPr>
        <p:spPr>
          <a:xfrm>
            <a:off x="8710744" y="4892908"/>
            <a:ext cx="1723485" cy="338554"/>
          </a:xfrm>
          <a:prstGeom prst="rect">
            <a:avLst/>
          </a:prstGeom>
          <a:noFill/>
        </p:spPr>
        <p:txBody>
          <a:bodyPr wrap="none" rtlCol="0">
            <a:spAutoFit/>
          </a:bodyPr>
          <a:lstStyle/>
          <a:p>
            <a:r>
              <a:rPr lang="en-US" sz="1600" i="1" dirty="0">
                <a:solidFill>
                  <a:schemeClr val="bg1"/>
                </a:solidFill>
              </a:rPr>
              <a:t>UTC Transit Center</a:t>
            </a:r>
          </a:p>
        </p:txBody>
      </p:sp>
      <p:sp>
        <p:nvSpPr>
          <p:cNvPr id="13" name="TextBox 12">
            <a:extLst>
              <a:ext uri="{FF2B5EF4-FFF2-40B4-BE49-F238E27FC236}">
                <a16:creationId xmlns:a16="http://schemas.microsoft.com/office/drawing/2014/main" id="{318C6CB7-C996-4853-9D7F-0FE13607274E}"/>
              </a:ext>
            </a:extLst>
          </p:cNvPr>
          <p:cNvSpPr txBox="1"/>
          <p:nvPr/>
        </p:nvSpPr>
        <p:spPr>
          <a:xfrm>
            <a:off x="10703516" y="2645635"/>
            <a:ext cx="1488484" cy="338554"/>
          </a:xfrm>
          <a:prstGeom prst="rect">
            <a:avLst/>
          </a:prstGeom>
          <a:noFill/>
        </p:spPr>
        <p:txBody>
          <a:bodyPr wrap="none" rtlCol="0">
            <a:spAutoFit/>
          </a:bodyPr>
          <a:lstStyle/>
          <a:p>
            <a:r>
              <a:rPr lang="en-US" sz="1600" i="1" dirty="0">
                <a:solidFill>
                  <a:schemeClr val="bg2">
                    <a:lumMod val="25000"/>
                  </a:schemeClr>
                </a:solidFill>
              </a:rPr>
              <a:t>Executive  Drive</a:t>
            </a:r>
          </a:p>
        </p:txBody>
      </p:sp>
      <p:sp>
        <p:nvSpPr>
          <p:cNvPr id="14" name="TextBox 13">
            <a:extLst>
              <a:ext uri="{FF2B5EF4-FFF2-40B4-BE49-F238E27FC236}">
                <a16:creationId xmlns:a16="http://schemas.microsoft.com/office/drawing/2014/main" id="{127558E9-32DD-488F-89FD-98F2E33F5160}"/>
              </a:ext>
            </a:extLst>
          </p:cNvPr>
          <p:cNvSpPr txBox="1"/>
          <p:nvPr/>
        </p:nvSpPr>
        <p:spPr>
          <a:xfrm>
            <a:off x="2281891" y="4892908"/>
            <a:ext cx="1199367" cy="338554"/>
          </a:xfrm>
          <a:prstGeom prst="rect">
            <a:avLst/>
          </a:prstGeom>
          <a:noFill/>
        </p:spPr>
        <p:txBody>
          <a:bodyPr wrap="none" rtlCol="0">
            <a:spAutoFit/>
          </a:bodyPr>
          <a:lstStyle/>
          <a:p>
            <a:r>
              <a:rPr lang="en-US" sz="1600" i="1" dirty="0">
                <a:solidFill>
                  <a:schemeClr val="bg1"/>
                </a:solidFill>
              </a:rPr>
              <a:t>Noble  Drive</a:t>
            </a:r>
          </a:p>
        </p:txBody>
      </p:sp>
      <p:sp>
        <p:nvSpPr>
          <p:cNvPr id="15" name="TextBox 14">
            <a:extLst>
              <a:ext uri="{FF2B5EF4-FFF2-40B4-BE49-F238E27FC236}">
                <a16:creationId xmlns:a16="http://schemas.microsoft.com/office/drawing/2014/main" id="{711E5410-4611-404C-AD18-1DE80414E07C}"/>
              </a:ext>
            </a:extLst>
          </p:cNvPr>
          <p:cNvSpPr txBox="1"/>
          <p:nvPr/>
        </p:nvSpPr>
        <p:spPr>
          <a:xfrm>
            <a:off x="8763002" y="2625"/>
            <a:ext cx="1145763" cy="338554"/>
          </a:xfrm>
          <a:prstGeom prst="rect">
            <a:avLst/>
          </a:prstGeom>
          <a:noFill/>
        </p:spPr>
        <p:txBody>
          <a:bodyPr wrap="none" rtlCol="0">
            <a:spAutoFit/>
          </a:bodyPr>
          <a:lstStyle/>
          <a:p>
            <a:r>
              <a:rPr lang="en-US" sz="1600" i="1" dirty="0">
                <a:solidFill>
                  <a:schemeClr val="bg1"/>
                </a:solidFill>
              </a:rPr>
              <a:t>Voigt  Drive</a:t>
            </a:r>
          </a:p>
        </p:txBody>
      </p:sp>
      <p:sp>
        <p:nvSpPr>
          <p:cNvPr id="16" name="TextBox 15">
            <a:extLst>
              <a:ext uri="{FF2B5EF4-FFF2-40B4-BE49-F238E27FC236}">
                <a16:creationId xmlns:a16="http://schemas.microsoft.com/office/drawing/2014/main" id="{1CE0DC02-1854-4596-9FC7-ABCFBA9B075E}"/>
              </a:ext>
            </a:extLst>
          </p:cNvPr>
          <p:cNvSpPr txBox="1"/>
          <p:nvPr/>
        </p:nvSpPr>
        <p:spPr>
          <a:xfrm>
            <a:off x="2052469" y="-13670"/>
            <a:ext cx="1428789" cy="338554"/>
          </a:xfrm>
          <a:prstGeom prst="rect">
            <a:avLst/>
          </a:prstGeom>
          <a:noFill/>
        </p:spPr>
        <p:txBody>
          <a:bodyPr wrap="none" rtlCol="0">
            <a:spAutoFit/>
          </a:bodyPr>
          <a:lstStyle/>
          <a:p>
            <a:r>
              <a:rPr lang="en-US" sz="1600" i="1" dirty="0">
                <a:solidFill>
                  <a:schemeClr val="bg2">
                    <a:lumMod val="25000"/>
                  </a:schemeClr>
                </a:solidFill>
              </a:rPr>
              <a:t>Pepper Canyon</a:t>
            </a:r>
          </a:p>
        </p:txBody>
      </p:sp>
      <p:sp>
        <p:nvSpPr>
          <p:cNvPr id="17" name="TextBox 16">
            <a:extLst>
              <a:ext uri="{FF2B5EF4-FFF2-40B4-BE49-F238E27FC236}">
                <a16:creationId xmlns:a16="http://schemas.microsoft.com/office/drawing/2014/main" id="{FE2C58B2-F9C2-4A34-A19E-25767FAB2DE9}"/>
              </a:ext>
            </a:extLst>
          </p:cNvPr>
          <p:cNvSpPr txBox="1"/>
          <p:nvPr/>
        </p:nvSpPr>
        <p:spPr>
          <a:xfrm>
            <a:off x="-17474" y="3933572"/>
            <a:ext cx="1709250" cy="338554"/>
          </a:xfrm>
          <a:prstGeom prst="rect">
            <a:avLst/>
          </a:prstGeom>
          <a:noFill/>
        </p:spPr>
        <p:txBody>
          <a:bodyPr wrap="none" rtlCol="0">
            <a:spAutoFit/>
          </a:bodyPr>
          <a:lstStyle/>
          <a:p>
            <a:r>
              <a:rPr lang="en-US" sz="1600" i="1" dirty="0">
                <a:solidFill>
                  <a:schemeClr val="bg1"/>
                </a:solidFill>
              </a:rPr>
              <a:t>VA Medical Center</a:t>
            </a:r>
          </a:p>
        </p:txBody>
      </p:sp>
    </p:spTree>
    <p:extLst>
      <p:ext uri="{BB962C8B-B14F-4D97-AF65-F5344CB8AC3E}">
        <p14:creationId xmlns:p14="http://schemas.microsoft.com/office/powerpoint/2010/main" val="128135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E99463-0F90-4E75-8D67-DE6405EA3722}"/>
              </a:ext>
            </a:extLst>
          </p:cNvPr>
          <p:cNvPicPr>
            <a:picLocks noChangeAspect="1"/>
          </p:cNvPicPr>
          <p:nvPr/>
        </p:nvPicPr>
        <p:blipFill>
          <a:blip r:embed="rId3"/>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A80E31C0-B1B5-4C38-A412-E665A8506B56}"/>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21</a:t>
            </a:r>
            <a:endParaRPr lang="en-US" dirty="0"/>
          </a:p>
        </p:txBody>
      </p:sp>
    </p:spTree>
    <p:extLst>
      <p:ext uri="{BB962C8B-B14F-4D97-AF65-F5344CB8AC3E}">
        <p14:creationId xmlns:p14="http://schemas.microsoft.com/office/powerpoint/2010/main" val="4070623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9AB111-0246-49EE-8BE4-B3B4EFA7DB96}"/>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EA13101-2CB5-4F8B-81DD-8EE235CEE9AA}"/>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22</a:t>
            </a:r>
            <a:endParaRPr lang="en-US" dirty="0"/>
          </a:p>
        </p:txBody>
      </p:sp>
    </p:spTree>
    <p:extLst>
      <p:ext uri="{BB962C8B-B14F-4D97-AF65-F5344CB8AC3E}">
        <p14:creationId xmlns:p14="http://schemas.microsoft.com/office/powerpoint/2010/main" val="366921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153759-2CD1-429E-BD08-6A27A61967B1}"/>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5EB9254-E775-45E0-A5D8-3B7450A16E94}"/>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23</a:t>
            </a:r>
            <a:endParaRPr lang="en-US" dirty="0"/>
          </a:p>
        </p:txBody>
      </p:sp>
    </p:spTree>
    <p:extLst>
      <p:ext uri="{BB962C8B-B14F-4D97-AF65-F5344CB8AC3E}">
        <p14:creationId xmlns:p14="http://schemas.microsoft.com/office/powerpoint/2010/main" val="3414487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4BA342-8FA8-4F78-89E5-C6715C1F9A4F}"/>
              </a:ext>
            </a:extLst>
          </p:cNvPr>
          <p:cNvSpPr/>
          <p:nvPr/>
        </p:nvSpPr>
        <p:spPr>
          <a:xfrm>
            <a:off x="-228600" y="-200025"/>
            <a:ext cx="12649200" cy="70580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153759-2CD1-429E-BD08-6A27A61967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999442" cy="6857999"/>
          </a:xfrm>
          <a:prstGeom prst="rect">
            <a:avLst/>
          </a:prstGeom>
        </p:spPr>
      </p:pic>
      <p:pic>
        <p:nvPicPr>
          <p:cNvPr id="5" name="Picture 4">
            <a:extLst>
              <a:ext uri="{FF2B5EF4-FFF2-40B4-BE49-F238E27FC236}">
                <a16:creationId xmlns:a16="http://schemas.microsoft.com/office/drawing/2014/main" id="{2C96E361-959C-452B-AD8A-B54C9656B1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42353" y="2690811"/>
            <a:ext cx="6075088" cy="1476376"/>
          </a:xfrm>
          <a:prstGeom prst="rect">
            <a:avLst/>
          </a:prstGeom>
        </p:spPr>
      </p:pic>
      <p:sp>
        <p:nvSpPr>
          <p:cNvPr id="8" name="Rectangle 7">
            <a:extLst>
              <a:ext uri="{FF2B5EF4-FFF2-40B4-BE49-F238E27FC236}">
                <a16:creationId xmlns:a16="http://schemas.microsoft.com/office/drawing/2014/main" id="{6E46C9F1-250B-4BC1-829A-6FC72F11154E}"/>
              </a:ext>
            </a:extLst>
          </p:cNvPr>
          <p:cNvSpPr/>
          <p:nvPr/>
        </p:nvSpPr>
        <p:spPr>
          <a:xfrm>
            <a:off x="135283" y="6344885"/>
            <a:ext cx="418704" cy="369332"/>
          </a:xfrm>
          <a:prstGeom prst="rect">
            <a:avLst/>
          </a:prstGeom>
        </p:spPr>
        <p:txBody>
          <a:bodyPr wrap="none">
            <a:spAutoFit/>
          </a:bodyPr>
          <a:lstStyle/>
          <a:p>
            <a:r>
              <a:rPr lang="en-US" dirty="0">
                <a:solidFill>
                  <a:schemeClr val="bg2">
                    <a:lumMod val="50000"/>
                  </a:schemeClr>
                </a:solidFill>
              </a:rPr>
              <a:t>24</a:t>
            </a:r>
          </a:p>
        </p:txBody>
      </p:sp>
    </p:spTree>
    <p:extLst>
      <p:ext uri="{BB962C8B-B14F-4D97-AF65-F5344CB8AC3E}">
        <p14:creationId xmlns:p14="http://schemas.microsoft.com/office/powerpoint/2010/main" val="3242338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2C91-D688-4BAF-B1BC-34E175E82AE4}"/>
              </a:ext>
            </a:extLst>
          </p:cNvPr>
          <p:cNvSpPr>
            <a:spLocks noGrp="1"/>
          </p:cNvSpPr>
          <p:nvPr>
            <p:ph type="title"/>
          </p:nvPr>
        </p:nvSpPr>
        <p:spPr>
          <a:xfrm>
            <a:off x="4128666" y="0"/>
            <a:ext cx="3934669" cy="662373"/>
          </a:xfrm>
        </p:spPr>
        <p:txBody>
          <a:bodyPr/>
          <a:lstStyle/>
          <a:p>
            <a:r>
              <a:rPr lang="en-US" sz="3600" b="0" dirty="0">
                <a:solidFill>
                  <a:srgbClr val="008080"/>
                </a:solidFill>
              </a:rPr>
              <a:t>Open House Kickoff </a:t>
            </a:r>
          </a:p>
        </p:txBody>
      </p:sp>
      <p:sp>
        <p:nvSpPr>
          <p:cNvPr id="4" name="Text Placeholder 3">
            <a:extLst>
              <a:ext uri="{FF2B5EF4-FFF2-40B4-BE49-F238E27FC236}">
                <a16:creationId xmlns:a16="http://schemas.microsoft.com/office/drawing/2014/main" id="{7A663014-07AB-45BA-8B66-123EEDC10727}"/>
              </a:ext>
            </a:extLst>
          </p:cNvPr>
          <p:cNvSpPr>
            <a:spLocks noGrp="1"/>
          </p:cNvSpPr>
          <p:nvPr>
            <p:ph type="body" sz="half" idx="2"/>
          </p:nvPr>
        </p:nvSpPr>
        <p:spPr>
          <a:xfrm>
            <a:off x="135283" y="1472330"/>
            <a:ext cx="6636992" cy="3747028"/>
          </a:xfrm>
        </p:spPr>
        <p:txBody>
          <a:bodyPr>
            <a:normAutofit/>
          </a:bodyPr>
          <a:lstStyle/>
          <a:p>
            <a:pPr marL="285750" indent="-285750">
              <a:lnSpc>
                <a:spcPct val="100000"/>
              </a:lnSpc>
              <a:buClr>
                <a:srgbClr val="FBB457"/>
              </a:buClr>
              <a:buFont typeface="Wingdings" panose="05000000000000000000" pitchFamily="2" charset="2"/>
              <a:buChar char="Ø"/>
            </a:pPr>
            <a:r>
              <a:rPr lang="en-US" sz="2600" dirty="0"/>
              <a:t>Over 115 attended the event </a:t>
            </a:r>
          </a:p>
          <a:p>
            <a:pPr marL="285750" indent="-285750">
              <a:lnSpc>
                <a:spcPct val="100000"/>
              </a:lnSpc>
              <a:buClr>
                <a:srgbClr val="FEBC0C"/>
              </a:buClr>
              <a:buFont typeface="Wingdings" panose="05000000000000000000" pitchFamily="2" charset="2"/>
              <a:buChar char="Ø"/>
            </a:pPr>
            <a:r>
              <a:rPr lang="en-US" sz="2600" dirty="0"/>
              <a:t>Planning Director Mike Hansen  kicked off the Community Plan Update efforts </a:t>
            </a:r>
          </a:p>
          <a:p>
            <a:pPr marL="285750" indent="-285750">
              <a:lnSpc>
                <a:spcPct val="100000"/>
              </a:lnSpc>
              <a:buClr>
                <a:srgbClr val="FEBC0C"/>
              </a:buClr>
              <a:buFont typeface="Wingdings" panose="05000000000000000000" pitchFamily="2" charset="2"/>
              <a:buChar char="Ø"/>
            </a:pPr>
            <a:r>
              <a:rPr lang="en-US" sz="2600" dirty="0"/>
              <a:t>Council member Barbara </a:t>
            </a:r>
            <a:r>
              <a:rPr lang="en-US" sz="2600" dirty="0" err="1"/>
              <a:t>Bry</a:t>
            </a:r>
            <a:r>
              <a:rPr lang="en-US" sz="2600" dirty="0"/>
              <a:t> attended in support of the public process</a:t>
            </a:r>
          </a:p>
          <a:p>
            <a:pPr marL="285750" indent="-285750">
              <a:lnSpc>
                <a:spcPct val="100000"/>
              </a:lnSpc>
              <a:buClr>
                <a:srgbClr val="FEBC0C"/>
              </a:buClr>
              <a:buFont typeface="Wingdings" panose="05000000000000000000" pitchFamily="2" charset="2"/>
              <a:buChar char="Ø"/>
            </a:pPr>
            <a:r>
              <a:rPr lang="en-US" sz="2600" dirty="0"/>
              <a:t>Community members provided their feedback through various activities and comment cards </a:t>
            </a:r>
          </a:p>
          <a:p>
            <a:endParaRPr lang="en-US" dirty="0"/>
          </a:p>
        </p:txBody>
      </p:sp>
      <p:pic>
        <p:nvPicPr>
          <p:cNvPr id="5" name="Content Placeholder 4" descr="A group of people standing in a room&#10;&#10;Description generated with very high confidence">
            <a:extLst>
              <a:ext uri="{FF2B5EF4-FFF2-40B4-BE49-F238E27FC236}">
                <a16:creationId xmlns:a16="http://schemas.microsoft.com/office/drawing/2014/main" id="{C673BC63-1A85-4654-AE88-F317E21E358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909683" y="899902"/>
            <a:ext cx="3934669" cy="2445942"/>
          </a:xfrm>
          <a:prstGeom prst="rect">
            <a:avLst/>
          </a:prstGeom>
          <a:ln>
            <a:solidFill>
              <a:schemeClr val="bg1"/>
            </a:solidFill>
          </a:ln>
        </p:spPr>
      </p:pic>
      <p:pic>
        <p:nvPicPr>
          <p:cNvPr id="6" name="Picture 5" descr="A group of people standing in a room&#10;&#10;Description generated with very high confidence">
            <a:extLst>
              <a:ext uri="{FF2B5EF4-FFF2-40B4-BE49-F238E27FC236}">
                <a16:creationId xmlns:a16="http://schemas.microsoft.com/office/drawing/2014/main" id="{B1B15084-550A-49D0-ADB6-96E3934208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09683" y="3512156"/>
            <a:ext cx="3934669" cy="2445942"/>
          </a:xfrm>
          <a:prstGeom prst="rect">
            <a:avLst/>
          </a:prstGeom>
          <a:ln>
            <a:solidFill>
              <a:schemeClr val="bg1"/>
            </a:solidFill>
          </a:ln>
        </p:spPr>
      </p:pic>
      <p:sp>
        <p:nvSpPr>
          <p:cNvPr id="8" name="Rectangle 7">
            <a:extLst>
              <a:ext uri="{FF2B5EF4-FFF2-40B4-BE49-F238E27FC236}">
                <a16:creationId xmlns:a16="http://schemas.microsoft.com/office/drawing/2014/main" id="{9C4E6768-7F34-4BDC-8A2B-722459F6AEEC}"/>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25</a:t>
            </a:r>
            <a:endParaRPr lang="en-US" dirty="0"/>
          </a:p>
        </p:txBody>
      </p:sp>
    </p:spTree>
    <p:extLst>
      <p:ext uri="{BB962C8B-B14F-4D97-AF65-F5344CB8AC3E}">
        <p14:creationId xmlns:p14="http://schemas.microsoft.com/office/powerpoint/2010/main" val="2343146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D8E6-60CC-4054-A367-8A89D1968E7E}"/>
              </a:ext>
            </a:extLst>
          </p:cNvPr>
          <p:cNvSpPr txBox="1">
            <a:spLocks/>
          </p:cNvSpPr>
          <p:nvPr/>
        </p:nvSpPr>
        <p:spPr>
          <a:xfrm>
            <a:off x="2275958" y="90376"/>
            <a:ext cx="7640085" cy="4447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857C"/>
                </a:solidFill>
                <a:latin typeface="+mn-lt"/>
              </a:rPr>
              <a:t>Community Feedback</a:t>
            </a:r>
          </a:p>
        </p:txBody>
      </p:sp>
      <p:sp>
        <p:nvSpPr>
          <p:cNvPr id="3" name="Content Placeholder 2">
            <a:extLst>
              <a:ext uri="{FF2B5EF4-FFF2-40B4-BE49-F238E27FC236}">
                <a16:creationId xmlns:a16="http://schemas.microsoft.com/office/drawing/2014/main" id="{D23895E5-50E8-4B72-A93E-72E147D93FEE}"/>
              </a:ext>
            </a:extLst>
          </p:cNvPr>
          <p:cNvSpPr txBox="1">
            <a:spLocks/>
          </p:cNvSpPr>
          <p:nvPr/>
        </p:nvSpPr>
        <p:spPr>
          <a:xfrm>
            <a:off x="-152400" y="1114425"/>
            <a:ext cx="8630685" cy="46863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56666" lvl="1" indent="-285750">
              <a:lnSpc>
                <a:spcPct val="110000"/>
              </a:lnSpc>
              <a:spcBef>
                <a:spcPts val="1100"/>
              </a:spcBef>
              <a:buClr>
                <a:srgbClr val="FEBC0C"/>
              </a:buClr>
              <a:buFont typeface="Wingdings" panose="05000000000000000000" pitchFamily="2" charset="2"/>
              <a:buChar char="Ø"/>
            </a:pPr>
            <a:r>
              <a:rPr lang="en-US" sz="2600" dirty="0">
                <a:solidFill>
                  <a:srgbClr val="58585A"/>
                </a:solidFill>
              </a:rPr>
              <a:t>Long term balanced development for Economic "Upward" development in North University without sprawling "outward" into parks and open space areas</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Ensuring a workable circulation system with better bicycle, pedestrian and transit connections</a:t>
            </a:r>
          </a:p>
          <a:p>
            <a:pPr marL="756666" lvl="1" indent="-285750">
              <a:lnSpc>
                <a:spcPct val="150000"/>
              </a:lnSpc>
              <a:spcBef>
                <a:spcPts val="1100"/>
              </a:spcBef>
              <a:buClr>
                <a:srgbClr val="FEBC0C"/>
              </a:buClr>
              <a:buFont typeface="Wingdings" panose="05000000000000000000" pitchFamily="2" charset="2"/>
              <a:buChar char="Ø"/>
            </a:pPr>
            <a:r>
              <a:rPr lang="en-US" sz="2600" dirty="0">
                <a:solidFill>
                  <a:srgbClr val="58585A"/>
                </a:solidFill>
              </a:rPr>
              <a:t>Focus on community beautification   </a:t>
            </a:r>
          </a:p>
          <a:p>
            <a:pPr marL="756666" lvl="1" indent="-285750">
              <a:lnSpc>
                <a:spcPct val="150000"/>
              </a:lnSpc>
              <a:spcBef>
                <a:spcPts val="1100"/>
              </a:spcBef>
              <a:buClr>
                <a:srgbClr val="FEBC0C"/>
              </a:buClr>
              <a:buFont typeface="Wingdings" panose="05000000000000000000" pitchFamily="2" charset="2"/>
              <a:buChar char="Ø"/>
            </a:pPr>
            <a:r>
              <a:rPr lang="en-US" sz="2600" dirty="0">
                <a:solidFill>
                  <a:srgbClr val="58585A"/>
                </a:solidFill>
              </a:rPr>
              <a:t>Preserve and protect community Open Space areas</a:t>
            </a:r>
          </a:p>
          <a:p>
            <a:pPr marL="756666" lvl="1" indent="-285750">
              <a:lnSpc>
                <a:spcPct val="150000"/>
              </a:lnSpc>
              <a:spcBef>
                <a:spcPts val="1100"/>
              </a:spcBef>
              <a:buClr>
                <a:srgbClr val="FEBC0C"/>
              </a:buClr>
              <a:buFont typeface="Wingdings" panose="05000000000000000000" pitchFamily="2" charset="2"/>
              <a:buChar char="Ø"/>
            </a:pPr>
            <a:r>
              <a:rPr lang="en-US" sz="2600" dirty="0">
                <a:solidFill>
                  <a:srgbClr val="58585A"/>
                </a:solidFill>
              </a:rPr>
              <a:t>Develop canyon overlook park </a:t>
            </a:r>
          </a:p>
        </p:txBody>
      </p:sp>
      <p:pic>
        <p:nvPicPr>
          <p:cNvPr id="4" name="Picture 3" descr="A screenshot of a cell phone&#10;&#10;Description generated with very high confidence">
            <a:extLst>
              <a:ext uri="{FF2B5EF4-FFF2-40B4-BE49-F238E27FC236}">
                <a16:creationId xmlns:a16="http://schemas.microsoft.com/office/drawing/2014/main" id="{650C87B4-CFD0-4481-820E-6EF6D499F6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6554" y="866369"/>
            <a:ext cx="3955869" cy="2225178"/>
          </a:xfrm>
          <a:prstGeom prst="rect">
            <a:avLst/>
          </a:prstGeom>
          <a:ln>
            <a:solidFill>
              <a:srgbClr val="A9A9A9"/>
            </a:solidFill>
          </a:ln>
        </p:spPr>
      </p:pic>
      <p:graphicFrame>
        <p:nvGraphicFramePr>
          <p:cNvPr id="5" name="Table 4">
            <a:extLst>
              <a:ext uri="{FF2B5EF4-FFF2-40B4-BE49-F238E27FC236}">
                <a16:creationId xmlns:a16="http://schemas.microsoft.com/office/drawing/2014/main" id="{98333795-173B-4DE7-BB9C-3A2DD0311931}"/>
              </a:ext>
            </a:extLst>
          </p:cNvPr>
          <p:cNvGraphicFramePr>
            <a:graphicFrameLocks noGrp="1"/>
          </p:cNvGraphicFramePr>
          <p:nvPr>
            <p:extLst>
              <p:ext uri="{D42A27DB-BD31-4B8C-83A1-F6EECF244321}">
                <p14:modId xmlns:p14="http://schemas.microsoft.com/office/powerpoint/2010/main" val="4007922788"/>
              </p:ext>
            </p:extLst>
          </p:nvPr>
        </p:nvGraphicFramePr>
        <p:xfrm>
          <a:off x="8046554" y="3271153"/>
          <a:ext cx="3955868" cy="2329548"/>
        </p:xfrm>
        <a:graphic>
          <a:graphicData uri="http://schemas.openxmlformats.org/drawingml/2006/table">
            <a:tbl>
              <a:tblPr/>
              <a:tblGrid>
                <a:gridCol w="2095047">
                  <a:extLst>
                    <a:ext uri="{9D8B030D-6E8A-4147-A177-3AD203B41FA5}">
                      <a16:colId xmlns:a16="http://schemas.microsoft.com/office/drawing/2014/main" val="3218411053"/>
                    </a:ext>
                  </a:extLst>
                </a:gridCol>
                <a:gridCol w="1860821">
                  <a:extLst>
                    <a:ext uri="{9D8B030D-6E8A-4147-A177-3AD203B41FA5}">
                      <a16:colId xmlns:a16="http://schemas.microsoft.com/office/drawing/2014/main" val="2783932151"/>
                    </a:ext>
                  </a:extLst>
                </a:gridCol>
              </a:tblGrid>
              <a:tr h="315981">
                <a:tc gridSpan="2">
                  <a:txBody>
                    <a:bodyPr/>
                    <a:lstStyle/>
                    <a:p>
                      <a:pPr algn="ctr" fontAlgn="ctr"/>
                      <a:r>
                        <a:rPr lang="en-US" sz="1400" b="1" i="0" u="none" strike="noStrike">
                          <a:solidFill>
                            <a:srgbClr val="000000"/>
                          </a:solidFill>
                          <a:effectLst/>
                          <a:latin typeface="Calibri" panose="020F0502020204030204" pitchFamily="34" charset="0"/>
                        </a:rPr>
                        <a:t>Comment Cards Summary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E0D3"/>
                    </a:solidFill>
                  </a:tcPr>
                </a:tc>
                <a:tc hMerge="1">
                  <a:txBody>
                    <a:bodyPr/>
                    <a:lstStyle/>
                    <a:p>
                      <a:endParaRPr lang="en-US"/>
                    </a:p>
                  </a:txBody>
                  <a:tcPr/>
                </a:tc>
                <a:extLst>
                  <a:ext uri="{0D108BD9-81ED-4DB2-BD59-A6C34878D82A}">
                    <a16:rowId xmlns:a16="http://schemas.microsoft.com/office/drawing/2014/main" val="645140423"/>
                  </a:ext>
                </a:extLst>
              </a:tr>
              <a:tr h="229436">
                <a:tc>
                  <a:txBody>
                    <a:bodyPr/>
                    <a:lstStyle/>
                    <a:p>
                      <a:pPr algn="l" fontAlgn="t"/>
                      <a:r>
                        <a:rPr lang="en-US" sz="1100" b="0" i="0" u="none" strike="noStrike">
                          <a:solidFill>
                            <a:srgbClr val="000000"/>
                          </a:solidFill>
                          <a:effectLst/>
                          <a:latin typeface="Calibri" panose="020F0502020204030204" pitchFamily="34" charset="0"/>
                        </a:rPr>
                        <a:t>Land Use </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549140"/>
                  </a:ext>
                </a:extLst>
              </a:tr>
              <a:tr h="251164">
                <a:tc>
                  <a:txBody>
                    <a:bodyPr/>
                    <a:lstStyle/>
                    <a:p>
                      <a:pPr algn="l" fontAlgn="t"/>
                      <a:r>
                        <a:rPr lang="en-US" sz="1100" b="0" i="0" u="none" strike="noStrike">
                          <a:solidFill>
                            <a:srgbClr val="000000"/>
                          </a:solidFill>
                          <a:effectLst/>
                          <a:latin typeface="Calibri" panose="020F0502020204030204" pitchFamily="34" charset="0"/>
                        </a:rPr>
                        <a:t>Mobility </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389796554"/>
                  </a:ext>
                </a:extLst>
              </a:tr>
              <a:tr h="246981">
                <a:tc>
                  <a:txBody>
                    <a:bodyPr/>
                    <a:lstStyle/>
                    <a:p>
                      <a:pPr algn="l" fontAlgn="t"/>
                      <a:r>
                        <a:rPr lang="en-US" sz="1100" b="0" i="0" u="none" strike="noStrike">
                          <a:solidFill>
                            <a:srgbClr val="000000"/>
                          </a:solidFill>
                          <a:effectLst/>
                          <a:latin typeface="Calibri" panose="020F0502020204030204" pitchFamily="34" charset="0"/>
                        </a:rPr>
                        <a:t>Urban Design </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7845393"/>
                  </a:ext>
                </a:extLst>
              </a:tr>
              <a:tr h="246981">
                <a:tc>
                  <a:txBody>
                    <a:bodyPr/>
                    <a:lstStyle/>
                    <a:p>
                      <a:pPr algn="l" fontAlgn="t"/>
                      <a:r>
                        <a:rPr lang="en-US" sz="1100" b="0" i="0" u="none" strike="noStrike">
                          <a:solidFill>
                            <a:srgbClr val="000000"/>
                          </a:solidFill>
                          <a:effectLst/>
                          <a:latin typeface="Calibri" panose="020F0502020204030204" pitchFamily="34" charset="0"/>
                        </a:rPr>
                        <a:t>Open Space </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401611699"/>
                  </a:ext>
                </a:extLst>
              </a:tr>
              <a:tr h="251164">
                <a:tc>
                  <a:txBody>
                    <a:bodyPr/>
                    <a:lstStyle/>
                    <a:p>
                      <a:pPr algn="l" fontAlgn="t"/>
                      <a:r>
                        <a:rPr lang="en-US" sz="1100" b="0" i="0" u="none" strike="noStrike">
                          <a:solidFill>
                            <a:srgbClr val="000000"/>
                          </a:solidFill>
                          <a:effectLst/>
                          <a:latin typeface="Calibri" panose="020F0502020204030204" pitchFamily="34" charset="0"/>
                        </a:rPr>
                        <a:t>Sustainability</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5338928"/>
                  </a:ext>
                </a:extLst>
              </a:tr>
              <a:tr h="251164">
                <a:tc>
                  <a:txBody>
                    <a:bodyPr/>
                    <a:lstStyle/>
                    <a:p>
                      <a:pPr algn="l" fontAlgn="t"/>
                      <a:r>
                        <a:rPr lang="en-US" sz="1100" b="0" i="0" u="none" strike="noStrike">
                          <a:solidFill>
                            <a:srgbClr val="000000"/>
                          </a:solidFill>
                          <a:effectLst/>
                          <a:latin typeface="Calibri" panose="020F0502020204030204" pitchFamily="34" charset="0"/>
                        </a:rPr>
                        <a:t>Parks </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7660919"/>
                  </a:ext>
                </a:extLst>
              </a:tr>
              <a:tr h="285513">
                <a:tc>
                  <a:txBody>
                    <a:bodyPr/>
                    <a:lstStyle/>
                    <a:p>
                      <a:pPr algn="l" fontAlgn="t"/>
                      <a:r>
                        <a:rPr lang="en-US" sz="1100" b="0" i="0" u="none" strike="noStrike">
                          <a:solidFill>
                            <a:srgbClr val="000000"/>
                          </a:solidFill>
                          <a:effectLst/>
                          <a:latin typeface="Calibri" panose="020F0502020204030204" pitchFamily="34" charset="0"/>
                        </a:rPr>
                        <a:t>Suggestions to City Staff</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8185573"/>
                  </a:ext>
                </a:extLst>
              </a:tr>
              <a:tr h="251164">
                <a:tc>
                  <a:txBody>
                    <a:bodyPr/>
                    <a:lstStyle/>
                    <a:p>
                      <a:pPr algn="ctr" fontAlgn="b"/>
                      <a:r>
                        <a:rPr lang="en-US" sz="1100" b="1" i="0" u="none" strike="noStrike" dirty="0">
                          <a:solidFill>
                            <a:srgbClr val="000000"/>
                          </a:solidFill>
                          <a:effectLst/>
                          <a:latin typeface="Calibri" panose="020F0502020204030204" pitchFamily="34" charset="0"/>
                        </a:rPr>
                        <a:t>Overall Total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a:solidFill>
                            <a:srgbClr val="000000"/>
                          </a:solidFill>
                          <a:effectLst/>
                          <a:latin typeface="Calibri" panose="020F0502020204030204" pitchFamily="34" charset="0"/>
                        </a:rPr>
                        <a:t>87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439944847"/>
                  </a:ext>
                </a:extLst>
              </a:tr>
            </a:tbl>
          </a:graphicData>
        </a:graphic>
      </p:graphicFrame>
      <p:sp>
        <p:nvSpPr>
          <p:cNvPr id="7" name="TextBox 6">
            <a:extLst>
              <a:ext uri="{FF2B5EF4-FFF2-40B4-BE49-F238E27FC236}">
                <a16:creationId xmlns:a16="http://schemas.microsoft.com/office/drawing/2014/main" id="{75850BAD-1990-4E4F-834F-050D0DC0D397}"/>
              </a:ext>
            </a:extLst>
          </p:cNvPr>
          <p:cNvSpPr txBox="1"/>
          <p:nvPr/>
        </p:nvSpPr>
        <p:spPr>
          <a:xfrm>
            <a:off x="94593" y="6356350"/>
            <a:ext cx="418704" cy="369332"/>
          </a:xfrm>
          <a:prstGeom prst="rect">
            <a:avLst/>
          </a:prstGeom>
          <a:noFill/>
        </p:spPr>
        <p:txBody>
          <a:bodyPr wrap="none" rtlCol="0">
            <a:spAutoFit/>
          </a:bodyPr>
          <a:lstStyle/>
          <a:p>
            <a:r>
              <a:rPr lang="en-US" dirty="0">
                <a:solidFill>
                  <a:schemeClr val="bg2">
                    <a:lumMod val="90000"/>
                  </a:schemeClr>
                </a:solidFill>
              </a:rPr>
              <a:t>26</a:t>
            </a:r>
          </a:p>
        </p:txBody>
      </p:sp>
    </p:spTree>
    <p:extLst>
      <p:ext uri="{BB962C8B-B14F-4D97-AF65-F5344CB8AC3E}">
        <p14:creationId xmlns:p14="http://schemas.microsoft.com/office/powerpoint/2010/main" val="2895215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D8E6-60CC-4054-A367-8A89D1968E7E}"/>
              </a:ext>
            </a:extLst>
          </p:cNvPr>
          <p:cNvSpPr txBox="1">
            <a:spLocks/>
          </p:cNvSpPr>
          <p:nvPr/>
        </p:nvSpPr>
        <p:spPr>
          <a:xfrm>
            <a:off x="2122005" y="102240"/>
            <a:ext cx="7947989" cy="4447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857C"/>
                </a:solidFill>
                <a:latin typeface="+mn-lt"/>
              </a:rPr>
              <a:t>Community Feedback</a:t>
            </a:r>
          </a:p>
        </p:txBody>
      </p:sp>
      <p:sp>
        <p:nvSpPr>
          <p:cNvPr id="6" name="Title 1">
            <a:extLst>
              <a:ext uri="{FF2B5EF4-FFF2-40B4-BE49-F238E27FC236}">
                <a16:creationId xmlns:a16="http://schemas.microsoft.com/office/drawing/2014/main" id="{1DBA1DA2-6838-43BB-AB69-FA7301817C3F}"/>
              </a:ext>
            </a:extLst>
          </p:cNvPr>
          <p:cNvSpPr txBox="1">
            <a:spLocks/>
          </p:cNvSpPr>
          <p:nvPr/>
        </p:nvSpPr>
        <p:spPr>
          <a:xfrm>
            <a:off x="2122005" y="748426"/>
            <a:ext cx="8608322" cy="4920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EBC0C"/>
                </a:solidFill>
                <a:latin typeface="+mn-lt"/>
              </a:rPr>
              <a:t>What is special about the University Community?</a:t>
            </a:r>
            <a:endParaRPr lang="en-US" sz="3200" b="1" dirty="0">
              <a:latin typeface="+mn-lt"/>
            </a:endParaRPr>
          </a:p>
        </p:txBody>
      </p:sp>
      <p:sp>
        <p:nvSpPr>
          <p:cNvPr id="8" name="Text Placeholder 3">
            <a:extLst>
              <a:ext uri="{FF2B5EF4-FFF2-40B4-BE49-F238E27FC236}">
                <a16:creationId xmlns:a16="http://schemas.microsoft.com/office/drawing/2014/main" id="{3C9E0E89-79FE-4D9C-BFF7-413B418CF2A8}"/>
              </a:ext>
            </a:extLst>
          </p:cNvPr>
          <p:cNvSpPr txBox="1">
            <a:spLocks/>
          </p:cNvSpPr>
          <p:nvPr/>
        </p:nvSpPr>
        <p:spPr>
          <a:xfrm>
            <a:off x="553987" y="1441901"/>
            <a:ext cx="4268683" cy="44107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600" b="1" dirty="0">
                <a:solidFill>
                  <a:srgbClr val="00857C"/>
                </a:solidFill>
              </a:rPr>
              <a:t>I Like…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Jobs</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Sense of Community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Mass Transit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Rose Canyon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Walkability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Culture Diversity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UCSD</a:t>
            </a:r>
            <a:endParaRPr lang="en-US" sz="2600" dirty="0">
              <a:solidFill>
                <a:srgbClr val="FEBC0C"/>
              </a:solidFill>
            </a:endParaRPr>
          </a:p>
          <a:p>
            <a:endParaRPr lang="en-US" dirty="0"/>
          </a:p>
        </p:txBody>
      </p:sp>
      <p:pic>
        <p:nvPicPr>
          <p:cNvPr id="9" name="Picture 8" descr="A close up of text on a white background&#10;&#10;Description generated with high confidence">
            <a:extLst>
              <a:ext uri="{FF2B5EF4-FFF2-40B4-BE49-F238E27FC236}">
                <a16:creationId xmlns:a16="http://schemas.microsoft.com/office/drawing/2014/main" id="{D5088581-46C4-40E5-ABCC-C2075CF19E6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4413095" y="1441899"/>
            <a:ext cx="4153100" cy="4410729"/>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0AC16C9A-44AF-47E7-A255-C079AF597D59}"/>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27</a:t>
            </a:r>
            <a:endParaRPr lang="en-US" dirty="0"/>
          </a:p>
        </p:txBody>
      </p:sp>
      <p:pic>
        <p:nvPicPr>
          <p:cNvPr id="4" name="Picture 3">
            <a:extLst>
              <a:ext uri="{FF2B5EF4-FFF2-40B4-BE49-F238E27FC236}">
                <a16:creationId xmlns:a16="http://schemas.microsoft.com/office/drawing/2014/main" id="{B285BB9D-F1A9-4C3E-8877-C72E4ED7E481}"/>
              </a:ext>
            </a:extLst>
          </p:cNvPr>
          <p:cNvPicPr>
            <a:picLocks noChangeAspect="1"/>
          </p:cNvPicPr>
          <p:nvPr/>
        </p:nvPicPr>
        <p:blipFill>
          <a:blip r:embed="rId5"/>
          <a:stretch>
            <a:fillRect/>
          </a:stretch>
        </p:blipFill>
        <p:spPr>
          <a:xfrm>
            <a:off x="8684449" y="1577223"/>
            <a:ext cx="3428863" cy="4133640"/>
          </a:xfrm>
          <a:prstGeom prst="rect">
            <a:avLst/>
          </a:prstGeom>
        </p:spPr>
      </p:pic>
    </p:spTree>
    <p:extLst>
      <p:ext uri="{BB962C8B-B14F-4D97-AF65-F5344CB8AC3E}">
        <p14:creationId xmlns:p14="http://schemas.microsoft.com/office/powerpoint/2010/main" val="3174752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D8E6-60CC-4054-A367-8A89D1968E7E}"/>
              </a:ext>
            </a:extLst>
          </p:cNvPr>
          <p:cNvSpPr txBox="1">
            <a:spLocks/>
          </p:cNvSpPr>
          <p:nvPr/>
        </p:nvSpPr>
        <p:spPr>
          <a:xfrm>
            <a:off x="2122005" y="93621"/>
            <a:ext cx="7947989" cy="4447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857C"/>
                </a:solidFill>
                <a:latin typeface="+mn-lt"/>
              </a:rPr>
              <a:t>Community Feedback</a:t>
            </a:r>
          </a:p>
        </p:txBody>
      </p:sp>
      <p:sp>
        <p:nvSpPr>
          <p:cNvPr id="6" name="Title 1">
            <a:extLst>
              <a:ext uri="{FF2B5EF4-FFF2-40B4-BE49-F238E27FC236}">
                <a16:creationId xmlns:a16="http://schemas.microsoft.com/office/drawing/2014/main" id="{1DBA1DA2-6838-43BB-AB69-FA7301817C3F}"/>
              </a:ext>
            </a:extLst>
          </p:cNvPr>
          <p:cNvSpPr txBox="1">
            <a:spLocks/>
          </p:cNvSpPr>
          <p:nvPr/>
        </p:nvSpPr>
        <p:spPr>
          <a:xfrm>
            <a:off x="2122005" y="757221"/>
            <a:ext cx="9495095" cy="4920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EBC0C"/>
                </a:solidFill>
                <a:latin typeface="+mn-lt"/>
              </a:rPr>
              <a:t>What are challenges facing the University Community? </a:t>
            </a:r>
            <a:endParaRPr lang="en-US" sz="3200" b="1" dirty="0">
              <a:latin typeface="+mn-lt"/>
            </a:endParaRPr>
          </a:p>
        </p:txBody>
      </p:sp>
      <p:sp>
        <p:nvSpPr>
          <p:cNvPr id="8" name="Text Placeholder 3">
            <a:extLst>
              <a:ext uri="{FF2B5EF4-FFF2-40B4-BE49-F238E27FC236}">
                <a16:creationId xmlns:a16="http://schemas.microsoft.com/office/drawing/2014/main" id="{3C9E0E89-79FE-4D9C-BFF7-413B418CF2A8}"/>
              </a:ext>
            </a:extLst>
          </p:cNvPr>
          <p:cNvSpPr txBox="1">
            <a:spLocks/>
          </p:cNvSpPr>
          <p:nvPr/>
        </p:nvSpPr>
        <p:spPr>
          <a:xfrm>
            <a:off x="553987" y="1459925"/>
            <a:ext cx="4709823" cy="442660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600" b="1" dirty="0">
                <a:solidFill>
                  <a:srgbClr val="00857C"/>
                </a:solidFill>
              </a:rPr>
              <a:t>I Wonder…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Traffic and congestion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No more development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Preserving Rose Canyon</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High cost of housing and rent</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Preserving neighborhoods</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Noise</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Homeless</a:t>
            </a:r>
          </a:p>
          <a:p>
            <a:pPr marL="0" indent="0">
              <a:buNone/>
            </a:pPr>
            <a:endParaRPr lang="en-US" dirty="0"/>
          </a:p>
        </p:txBody>
      </p:sp>
      <p:pic>
        <p:nvPicPr>
          <p:cNvPr id="7" name="Content Placeholder 8" descr="A picture containing text, whiteboard&#10;&#10;Description generated with very high confidence">
            <a:extLst>
              <a:ext uri="{FF2B5EF4-FFF2-40B4-BE49-F238E27FC236}">
                <a16:creationId xmlns:a16="http://schemas.microsoft.com/office/drawing/2014/main" id="{0C435750-8665-41C6-91BF-14D105C9070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5054757" y="1459925"/>
            <a:ext cx="3989672" cy="4520162"/>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20BBE947-CEB6-4473-A6E6-3B2B179C97AA}"/>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28</a:t>
            </a:r>
            <a:endParaRPr lang="en-US" dirty="0"/>
          </a:p>
        </p:txBody>
      </p:sp>
      <p:pic>
        <p:nvPicPr>
          <p:cNvPr id="4" name="Picture 3">
            <a:extLst>
              <a:ext uri="{FF2B5EF4-FFF2-40B4-BE49-F238E27FC236}">
                <a16:creationId xmlns:a16="http://schemas.microsoft.com/office/drawing/2014/main" id="{D72A3642-3514-4C59-A253-BE17D8B6E32A}"/>
              </a:ext>
            </a:extLst>
          </p:cNvPr>
          <p:cNvPicPr>
            <a:picLocks noChangeAspect="1"/>
          </p:cNvPicPr>
          <p:nvPr/>
        </p:nvPicPr>
        <p:blipFill>
          <a:blip r:embed="rId5"/>
          <a:stretch>
            <a:fillRect/>
          </a:stretch>
        </p:blipFill>
        <p:spPr>
          <a:xfrm>
            <a:off x="9044429" y="2170813"/>
            <a:ext cx="3147571" cy="3000429"/>
          </a:xfrm>
          <a:prstGeom prst="rect">
            <a:avLst/>
          </a:prstGeom>
        </p:spPr>
      </p:pic>
    </p:spTree>
    <p:extLst>
      <p:ext uri="{BB962C8B-B14F-4D97-AF65-F5344CB8AC3E}">
        <p14:creationId xmlns:p14="http://schemas.microsoft.com/office/powerpoint/2010/main" val="2922017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D8E6-60CC-4054-A367-8A89D1968E7E}"/>
              </a:ext>
            </a:extLst>
          </p:cNvPr>
          <p:cNvSpPr txBox="1">
            <a:spLocks/>
          </p:cNvSpPr>
          <p:nvPr/>
        </p:nvSpPr>
        <p:spPr>
          <a:xfrm>
            <a:off x="2122006" y="119735"/>
            <a:ext cx="7947989" cy="4447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857C"/>
                </a:solidFill>
                <a:latin typeface="+mn-lt"/>
              </a:rPr>
              <a:t>Community Feedback</a:t>
            </a:r>
          </a:p>
        </p:txBody>
      </p:sp>
      <p:sp>
        <p:nvSpPr>
          <p:cNvPr id="6" name="Title 1">
            <a:extLst>
              <a:ext uri="{FF2B5EF4-FFF2-40B4-BE49-F238E27FC236}">
                <a16:creationId xmlns:a16="http://schemas.microsoft.com/office/drawing/2014/main" id="{1DBA1DA2-6838-43BB-AB69-FA7301817C3F}"/>
              </a:ext>
            </a:extLst>
          </p:cNvPr>
          <p:cNvSpPr txBox="1">
            <a:spLocks/>
          </p:cNvSpPr>
          <p:nvPr/>
        </p:nvSpPr>
        <p:spPr>
          <a:xfrm>
            <a:off x="2050006" y="730257"/>
            <a:ext cx="10703969" cy="7659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000" b="1" dirty="0">
                <a:solidFill>
                  <a:srgbClr val="FEBC0C"/>
                </a:solidFill>
                <a:latin typeface="+mn-lt"/>
              </a:rPr>
              <a:t>What future opportunities exist in the University Community? </a:t>
            </a:r>
          </a:p>
        </p:txBody>
      </p:sp>
      <p:sp>
        <p:nvSpPr>
          <p:cNvPr id="8" name="Text Placeholder 3">
            <a:extLst>
              <a:ext uri="{FF2B5EF4-FFF2-40B4-BE49-F238E27FC236}">
                <a16:creationId xmlns:a16="http://schemas.microsoft.com/office/drawing/2014/main" id="{3C9E0E89-79FE-4D9C-BFF7-413B418CF2A8}"/>
              </a:ext>
            </a:extLst>
          </p:cNvPr>
          <p:cNvSpPr txBox="1">
            <a:spLocks/>
          </p:cNvSpPr>
          <p:nvPr/>
        </p:nvSpPr>
        <p:spPr>
          <a:xfrm>
            <a:off x="554186" y="1471019"/>
            <a:ext cx="4408340" cy="41331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600" b="1" dirty="0">
                <a:solidFill>
                  <a:srgbClr val="00857C"/>
                </a:solidFill>
              </a:rPr>
              <a:t>I Wish…</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Jobs! Jobs! Jobs!</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Affordable housing</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More senior, student and affordable housing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More dog parks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Preserve and protect Rose Canyon</a:t>
            </a:r>
          </a:p>
          <a:p>
            <a:pPr marL="0" indent="0">
              <a:buNone/>
            </a:pPr>
            <a:endParaRPr lang="en-US" dirty="0"/>
          </a:p>
        </p:txBody>
      </p:sp>
      <p:pic>
        <p:nvPicPr>
          <p:cNvPr id="9" name="Picture 8" descr="A close up of text on a white background&#10;&#10;Description generated with high confidence">
            <a:extLst>
              <a:ext uri="{FF2B5EF4-FFF2-40B4-BE49-F238E27FC236}">
                <a16:creationId xmlns:a16="http://schemas.microsoft.com/office/drawing/2014/main" id="{E55AB86C-BB3C-408C-97B3-8FAFA417C51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4895852" y="1378002"/>
            <a:ext cx="3838574" cy="4658282"/>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17912521-BC1D-4DAF-9612-968FCE67EEED}"/>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29</a:t>
            </a:r>
            <a:endParaRPr lang="en-US" dirty="0"/>
          </a:p>
        </p:txBody>
      </p:sp>
      <p:pic>
        <p:nvPicPr>
          <p:cNvPr id="4" name="Picture 3">
            <a:extLst>
              <a:ext uri="{FF2B5EF4-FFF2-40B4-BE49-F238E27FC236}">
                <a16:creationId xmlns:a16="http://schemas.microsoft.com/office/drawing/2014/main" id="{5A1E5047-8C21-416E-A5EA-818C330ABB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4718" y="2248288"/>
            <a:ext cx="3502676" cy="2578566"/>
          </a:xfrm>
          <a:prstGeom prst="rect">
            <a:avLst/>
          </a:prstGeom>
        </p:spPr>
      </p:pic>
    </p:spTree>
    <p:extLst>
      <p:ext uri="{BB962C8B-B14F-4D97-AF65-F5344CB8AC3E}">
        <p14:creationId xmlns:p14="http://schemas.microsoft.com/office/powerpoint/2010/main" val="2297709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156D-4EEB-4077-8431-08DD00D8960E}"/>
              </a:ext>
            </a:extLst>
          </p:cNvPr>
          <p:cNvSpPr>
            <a:spLocks noGrp="1"/>
          </p:cNvSpPr>
          <p:nvPr>
            <p:ph type="title"/>
          </p:nvPr>
        </p:nvSpPr>
        <p:spPr>
          <a:xfrm>
            <a:off x="2458279" y="96203"/>
            <a:ext cx="8488017" cy="629005"/>
          </a:xfrm>
        </p:spPr>
        <p:txBody>
          <a:bodyPr>
            <a:noAutofit/>
          </a:bodyPr>
          <a:lstStyle/>
          <a:p>
            <a:r>
              <a:rPr lang="en-US" sz="3600" dirty="0"/>
              <a:t>University Community Planning Group CPUS </a:t>
            </a:r>
          </a:p>
        </p:txBody>
      </p:sp>
      <p:sp>
        <p:nvSpPr>
          <p:cNvPr id="6" name="TextBox 5">
            <a:extLst>
              <a:ext uri="{FF2B5EF4-FFF2-40B4-BE49-F238E27FC236}">
                <a16:creationId xmlns:a16="http://schemas.microsoft.com/office/drawing/2014/main" id="{22F6CAAB-829A-4579-BB7A-698D57EA21AE}"/>
              </a:ext>
            </a:extLst>
          </p:cNvPr>
          <p:cNvSpPr txBox="1"/>
          <p:nvPr/>
        </p:nvSpPr>
        <p:spPr>
          <a:xfrm>
            <a:off x="308113" y="2117034"/>
            <a:ext cx="5446644" cy="2292935"/>
          </a:xfrm>
          <a:prstGeom prst="rect">
            <a:avLst/>
          </a:prstGeom>
          <a:noFill/>
          <a:ln>
            <a:noFill/>
          </a:ln>
        </p:spPr>
        <p:txBody>
          <a:bodyPr wrap="square" rtlCol="0">
            <a:spAutoFit/>
          </a:bodyPr>
          <a:lstStyle/>
          <a:p>
            <a:r>
              <a:rPr lang="en-US" sz="2600" b="1" u="sng" dirty="0">
                <a:solidFill>
                  <a:srgbClr val="008080"/>
                </a:solidFill>
                <a:latin typeface="Open Sans" panose="020B0606030504020204" pitchFamily="34" charset="0"/>
                <a:ea typeface="Open Sans" panose="020B0606030504020204" pitchFamily="34" charset="0"/>
                <a:cs typeface="Open Sans" panose="020B0606030504020204" pitchFamily="34" charset="0"/>
              </a:rPr>
              <a:t>Community Plan Update Subcommittee (CPUS) Meetings </a:t>
            </a:r>
          </a:p>
          <a:p>
            <a:pPr marL="457200" indent="-457200">
              <a:lnSpc>
                <a:spcPct val="150000"/>
              </a:lnSpc>
              <a:buFont typeface="Arial" panose="020B0604020202020204" pitchFamily="34" charset="0"/>
              <a:buChar char="•"/>
            </a:pPr>
            <a:r>
              <a:rPr lang="en-US" sz="2600" dirty="0">
                <a:solidFill>
                  <a:srgbClr val="008080"/>
                </a:solidFill>
                <a:latin typeface="Open Sans" panose="020B0606030504020204" pitchFamily="34" charset="0"/>
                <a:ea typeface="Open Sans" panose="020B0606030504020204" pitchFamily="34" charset="0"/>
                <a:cs typeface="Open Sans" panose="020B0606030504020204" pitchFamily="34" charset="0"/>
              </a:rPr>
              <a:t>January 8, 2019</a:t>
            </a:r>
          </a:p>
          <a:p>
            <a:pPr marL="457200" indent="-457200">
              <a:buFont typeface="Arial" panose="020B0604020202020204" pitchFamily="34" charset="0"/>
              <a:buChar char="•"/>
            </a:pPr>
            <a:r>
              <a:rPr lang="en-US" sz="2600" dirty="0">
                <a:solidFill>
                  <a:srgbClr val="008080"/>
                </a:solidFill>
                <a:latin typeface="Open Sans" panose="020B0606030504020204" pitchFamily="34" charset="0"/>
                <a:ea typeface="Open Sans" panose="020B0606030504020204" pitchFamily="34" charset="0"/>
                <a:cs typeface="Open Sans" panose="020B0606030504020204" pitchFamily="34" charset="0"/>
              </a:rPr>
              <a:t>February 12, 2019</a:t>
            </a:r>
          </a:p>
          <a:p>
            <a:pPr marL="457200" indent="-457200">
              <a:buClr>
                <a:srgbClr val="008080"/>
              </a:buClr>
              <a:buFont typeface="Arial" panose="020B0604020202020204" pitchFamily="34" charset="0"/>
              <a:buChar char="•"/>
            </a:pPr>
            <a:r>
              <a:rPr lang="en-US" sz="2600" dirty="0">
                <a:solidFill>
                  <a:srgbClr val="FFC000"/>
                </a:solidFill>
                <a:latin typeface="Open Sans" panose="020B0606030504020204" pitchFamily="34" charset="0"/>
                <a:ea typeface="Open Sans" panose="020B0606030504020204" pitchFamily="34" charset="0"/>
                <a:cs typeface="Open Sans" panose="020B0606030504020204" pitchFamily="34" charset="0"/>
              </a:rPr>
              <a:t>March 19, 2019</a:t>
            </a:r>
          </a:p>
        </p:txBody>
      </p:sp>
      <p:sp>
        <p:nvSpPr>
          <p:cNvPr id="7" name="Rectangle 6">
            <a:extLst>
              <a:ext uri="{FF2B5EF4-FFF2-40B4-BE49-F238E27FC236}">
                <a16:creationId xmlns:a16="http://schemas.microsoft.com/office/drawing/2014/main" id="{E9FF1F97-4E8C-4534-A07B-6D731B770771}"/>
              </a:ext>
            </a:extLst>
          </p:cNvPr>
          <p:cNvSpPr/>
          <p:nvPr/>
        </p:nvSpPr>
        <p:spPr>
          <a:xfrm>
            <a:off x="135283" y="6344885"/>
            <a:ext cx="301686" cy="369332"/>
          </a:xfrm>
          <a:prstGeom prst="rect">
            <a:avLst/>
          </a:prstGeom>
        </p:spPr>
        <p:txBody>
          <a:bodyPr wrap="none">
            <a:spAutoFit/>
          </a:bodyPr>
          <a:lstStyle/>
          <a:p>
            <a:r>
              <a:rPr lang="en-US" dirty="0">
                <a:solidFill>
                  <a:schemeClr val="bg2">
                    <a:lumMod val="90000"/>
                  </a:schemeClr>
                </a:solidFill>
              </a:rPr>
              <a:t>3</a:t>
            </a:r>
            <a:endParaRPr lang="en-US" dirty="0"/>
          </a:p>
        </p:txBody>
      </p:sp>
      <p:pic>
        <p:nvPicPr>
          <p:cNvPr id="8" name="Picture 7">
            <a:extLst>
              <a:ext uri="{FF2B5EF4-FFF2-40B4-BE49-F238E27FC236}">
                <a16:creationId xmlns:a16="http://schemas.microsoft.com/office/drawing/2014/main" id="{657EAC2E-A69E-49F5-9DAE-D45C53CD9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990" y="1319101"/>
            <a:ext cx="5626393" cy="42197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79213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D8E6-60CC-4054-A367-8A89D1968E7E}"/>
              </a:ext>
            </a:extLst>
          </p:cNvPr>
          <p:cNvSpPr txBox="1">
            <a:spLocks/>
          </p:cNvSpPr>
          <p:nvPr/>
        </p:nvSpPr>
        <p:spPr>
          <a:xfrm>
            <a:off x="2122005" y="118951"/>
            <a:ext cx="7947989" cy="4447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857C"/>
                </a:solidFill>
                <a:latin typeface="+mn-lt"/>
              </a:rPr>
              <a:t>Community Feedback</a:t>
            </a:r>
          </a:p>
        </p:txBody>
      </p:sp>
      <p:sp>
        <p:nvSpPr>
          <p:cNvPr id="8" name="Text Placeholder 3">
            <a:extLst>
              <a:ext uri="{FF2B5EF4-FFF2-40B4-BE49-F238E27FC236}">
                <a16:creationId xmlns:a16="http://schemas.microsoft.com/office/drawing/2014/main" id="{3C9E0E89-79FE-4D9C-BFF7-413B418CF2A8}"/>
              </a:ext>
            </a:extLst>
          </p:cNvPr>
          <p:cNvSpPr txBox="1">
            <a:spLocks/>
          </p:cNvSpPr>
          <p:nvPr/>
        </p:nvSpPr>
        <p:spPr>
          <a:xfrm>
            <a:off x="686903" y="1256771"/>
            <a:ext cx="6298095" cy="43444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3200" dirty="0">
                <a:solidFill>
                  <a:srgbClr val="FFC000"/>
                </a:solidFill>
              </a:rPr>
              <a:t>Mobility Station</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Received 200 comments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Stickers and written comments provided on a map</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Stickers identified a mode of travel</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Staff available for discussion</a:t>
            </a:r>
          </a:p>
          <a:p>
            <a:pPr marL="0" indent="0">
              <a:buNone/>
            </a:pPr>
            <a:endParaRPr lang="en-US" dirty="0"/>
          </a:p>
        </p:txBody>
      </p:sp>
      <p:pic>
        <p:nvPicPr>
          <p:cNvPr id="7" name="Picture 6" descr="A close up of a logo&#10;&#10;Description generated with high confidence">
            <a:extLst>
              <a:ext uri="{FF2B5EF4-FFF2-40B4-BE49-F238E27FC236}">
                <a16:creationId xmlns:a16="http://schemas.microsoft.com/office/drawing/2014/main" id="{A3A1C7A7-A2EB-4836-BBA6-88CE2D3DAC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84998" y="741136"/>
            <a:ext cx="4184483" cy="5375728"/>
          </a:xfrm>
          <a:prstGeom prst="rect">
            <a:avLst/>
          </a:prstGeom>
        </p:spPr>
      </p:pic>
      <p:sp>
        <p:nvSpPr>
          <p:cNvPr id="6" name="Rectangle 5">
            <a:extLst>
              <a:ext uri="{FF2B5EF4-FFF2-40B4-BE49-F238E27FC236}">
                <a16:creationId xmlns:a16="http://schemas.microsoft.com/office/drawing/2014/main" id="{18EC5940-625E-488E-99D5-0B02F2AB6D8F}"/>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30</a:t>
            </a:r>
            <a:endParaRPr lang="en-US" dirty="0"/>
          </a:p>
        </p:txBody>
      </p:sp>
    </p:spTree>
    <p:extLst>
      <p:ext uri="{BB962C8B-B14F-4D97-AF65-F5344CB8AC3E}">
        <p14:creationId xmlns:p14="http://schemas.microsoft.com/office/powerpoint/2010/main" val="2268515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D8E6-60CC-4054-A367-8A89D1968E7E}"/>
              </a:ext>
            </a:extLst>
          </p:cNvPr>
          <p:cNvSpPr txBox="1">
            <a:spLocks/>
          </p:cNvSpPr>
          <p:nvPr/>
        </p:nvSpPr>
        <p:spPr>
          <a:xfrm>
            <a:off x="2122005" y="160956"/>
            <a:ext cx="7947989" cy="8416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857C"/>
                </a:solidFill>
                <a:latin typeface="+mn-lt"/>
              </a:rPr>
              <a:t>Community Feedback</a:t>
            </a:r>
          </a:p>
        </p:txBody>
      </p:sp>
      <p:sp>
        <p:nvSpPr>
          <p:cNvPr id="6" name="Title 1">
            <a:extLst>
              <a:ext uri="{FF2B5EF4-FFF2-40B4-BE49-F238E27FC236}">
                <a16:creationId xmlns:a16="http://schemas.microsoft.com/office/drawing/2014/main" id="{1DBA1DA2-6838-43BB-AB69-FA7301817C3F}"/>
              </a:ext>
            </a:extLst>
          </p:cNvPr>
          <p:cNvSpPr txBox="1">
            <a:spLocks/>
          </p:cNvSpPr>
          <p:nvPr/>
        </p:nvSpPr>
        <p:spPr>
          <a:xfrm>
            <a:off x="431371" y="1208006"/>
            <a:ext cx="6779053" cy="8416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dirty="0">
                <a:solidFill>
                  <a:srgbClr val="FEBC0C"/>
                </a:solidFill>
                <a:latin typeface="+mn-lt"/>
              </a:rPr>
              <a:t>Mobility Station Community Comments </a:t>
            </a:r>
          </a:p>
        </p:txBody>
      </p:sp>
      <p:sp>
        <p:nvSpPr>
          <p:cNvPr id="8" name="Text Placeholder 3">
            <a:extLst>
              <a:ext uri="{FF2B5EF4-FFF2-40B4-BE49-F238E27FC236}">
                <a16:creationId xmlns:a16="http://schemas.microsoft.com/office/drawing/2014/main" id="{3C9E0E89-79FE-4D9C-BFF7-413B418CF2A8}"/>
              </a:ext>
            </a:extLst>
          </p:cNvPr>
          <p:cNvSpPr txBox="1">
            <a:spLocks/>
          </p:cNvSpPr>
          <p:nvPr/>
        </p:nvSpPr>
        <p:spPr>
          <a:xfrm>
            <a:off x="1155272" y="1847178"/>
            <a:ext cx="6602192" cy="42768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 indent="0">
              <a:lnSpc>
                <a:spcPct val="100000"/>
              </a:lnSpc>
              <a:spcBef>
                <a:spcPts val="1100"/>
              </a:spcBef>
              <a:buClr>
                <a:srgbClr val="FEBC0C"/>
              </a:buClr>
              <a:buNone/>
            </a:pPr>
            <a:r>
              <a:rPr lang="en-US" sz="2600" dirty="0">
                <a:solidFill>
                  <a:srgbClr val="58585A"/>
                </a:solidFill>
              </a:rPr>
              <a:t>Comments identified need for:</a:t>
            </a:r>
          </a:p>
          <a:p>
            <a:pPr marL="80238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Slowing speeds along corridors</a:t>
            </a:r>
          </a:p>
          <a:p>
            <a:pPr marL="80238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Intersection improvements</a:t>
            </a:r>
          </a:p>
          <a:p>
            <a:pPr marL="80238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New and improved bicycle facilities and connections</a:t>
            </a:r>
          </a:p>
          <a:p>
            <a:pPr marL="80238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Protection of canyons </a:t>
            </a:r>
          </a:p>
          <a:p>
            <a:pPr marL="80238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Bus service/station improvements</a:t>
            </a:r>
          </a:p>
          <a:p>
            <a:pPr marL="80238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Safer crossings </a:t>
            </a:r>
          </a:p>
          <a:p>
            <a:pPr marL="0" indent="0">
              <a:buNone/>
            </a:pPr>
            <a:endParaRPr lang="en-US" dirty="0"/>
          </a:p>
        </p:txBody>
      </p:sp>
      <p:pic>
        <p:nvPicPr>
          <p:cNvPr id="7" name="Picture 6">
            <a:extLst>
              <a:ext uri="{FF2B5EF4-FFF2-40B4-BE49-F238E27FC236}">
                <a16:creationId xmlns:a16="http://schemas.microsoft.com/office/drawing/2014/main" id="{80D28AA0-DB6F-4C85-B088-FF96E7E00AB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b="-1"/>
          <a:stretch/>
        </p:blipFill>
        <p:spPr>
          <a:xfrm>
            <a:off x="7389164" y="733933"/>
            <a:ext cx="3511964" cy="2631540"/>
          </a:xfrm>
          <a:prstGeom prst="rect">
            <a:avLst/>
          </a:prstGeom>
        </p:spPr>
      </p:pic>
      <p:pic>
        <p:nvPicPr>
          <p:cNvPr id="11" name="Picture 10" descr="A group of people standing in a room&#10;&#10;Description generated with very high confidence">
            <a:extLst>
              <a:ext uri="{FF2B5EF4-FFF2-40B4-BE49-F238E27FC236}">
                <a16:creationId xmlns:a16="http://schemas.microsoft.com/office/drawing/2014/main" id="{3B1641A7-8BB2-4296-B980-0B2563C0E3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89164" y="3517601"/>
            <a:ext cx="3511964" cy="2639447"/>
          </a:xfrm>
          <a:prstGeom prst="rect">
            <a:avLst/>
          </a:prstGeom>
        </p:spPr>
      </p:pic>
      <p:sp>
        <p:nvSpPr>
          <p:cNvPr id="9" name="Rectangle 8">
            <a:extLst>
              <a:ext uri="{FF2B5EF4-FFF2-40B4-BE49-F238E27FC236}">
                <a16:creationId xmlns:a16="http://schemas.microsoft.com/office/drawing/2014/main" id="{78EFF2B1-CB20-4DEF-9005-F25D62E9BC0C}"/>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31</a:t>
            </a:r>
            <a:endParaRPr lang="en-US" dirty="0"/>
          </a:p>
        </p:txBody>
      </p:sp>
    </p:spTree>
    <p:extLst>
      <p:ext uri="{BB962C8B-B14F-4D97-AF65-F5344CB8AC3E}">
        <p14:creationId xmlns:p14="http://schemas.microsoft.com/office/powerpoint/2010/main" val="1736181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D8E6-60CC-4054-A367-8A89D1968E7E}"/>
              </a:ext>
            </a:extLst>
          </p:cNvPr>
          <p:cNvSpPr txBox="1">
            <a:spLocks/>
          </p:cNvSpPr>
          <p:nvPr/>
        </p:nvSpPr>
        <p:spPr>
          <a:xfrm>
            <a:off x="2122005" y="119929"/>
            <a:ext cx="7947989" cy="4447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857C"/>
                </a:solidFill>
                <a:latin typeface="+mn-lt"/>
              </a:rPr>
              <a:t>Community Feedback</a:t>
            </a:r>
          </a:p>
        </p:txBody>
      </p:sp>
      <p:sp>
        <p:nvSpPr>
          <p:cNvPr id="6" name="Title 1">
            <a:extLst>
              <a:ext uri="{FF2B5EF4-FFF2-40B4-BE49-F238E27FC236}">
                <a16:creationId xmlns:a16="http://schemas.microsoft.com/office/drawing/2014/main" id="{1DBA1DA2-6838-43BB-AB69-FA7301817C3F}"/>
              </a:ext>
            </a:extLst>
          </p:cNvPr>
          <p:cNvSpPr txBox="1">
            <a:spLocks/>
          </p:cNvSpPr>
          <p:nvPr/>
        </p:nvSpPr>
        <p:spPr>
          <a:xfrm>
            <a:off x="2259275" y="698387"/>
            <a:ext cx="9570775" cy="4920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b="1" dirty="0">
                <a:solidFill>
                  <a:srgbClr val="FEBC0C"/>
                </a:solidFill>
              </a:rPr>
              <a:t>What amenities do you want more of in  your public park? </a:t>
            </a:r>
          </a:p>
        </p:txBody>
      </p:sp>
      <p:sp>
        <p:nvSpPr>
          <p:cNvPr id="7" name="Content Placeholder 2">
            <a:extLst>
              <a:ext uri="{FF2B5EF4-FFF2-40B4-BE49-F238E27FC236}">
                <a16:creationId xmlns:a16="http://schemas.microsoft.com/office/drawing/2014/main" id="{7D93A210-5E90-4DB6-AD1A-931925055B46}"/>
              </a:ext>
            </a:extLst>
          </p:cNvPr>
          <p:cNvSpPr txBox="1">
            <a:spLocks/>
          </p:cNvSpPr>
          <p:nvPr/>
        </p:nvSpPr>
        <p:spPr>
          <a:xfrm>
            <a:off x="1939178" y="1484125"/>
            <a:ext cx="5249021" cy="23358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Multi-Use Trail</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Nature exploration areas</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Off-leash dog parks</a:t>
            </a:r>
            <a:endParaRPr lang="en-US" sz="2600" dirty="0">
              <a:solidFill>
                <a:srgbClr val="FEBC0C"/>
              </a:solidFill>
            </a:endParaRP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Non-programmed turf areas, picnic areas, fitness course</a:t>
            </a:r>
          </a:p>
          <a:p>
            <a:pPr marL="470916" lvl="1" indent="0">
              <a:lnSpc>
                <a:spcPct val="100000"/>
              </a:lnSpc>
              <a:spcBef>
                <a:spcPts val="1100"/>
              </a:spcBef>
              <a:buClr>
                <a:srgbClr val="FEBC0C"/>
              </a:buClr>
              <a:buFont typeface="Arial" panose="020B0604020202020204" pitchFamily="34" charset="0"/>
              <a:buNone/>
            </a:pPr>
            <a:endParaRPr lang="en-US" sz="1800" dirty="0">
              <a:solidFill>
                <a:srgbClr val="58585A"/>
              </a:solidFill>
            </a:endParaRPr>
          </a:p>
        </p:txBody>
      </p:sp>
      <p:pic>
        <p:nvPicPr>
          <p:cNvPr id="11" name="Picture 10">
            <a:extLst>
              <a:ext uri="{FF2B5EF4-FFF2-40B4-BE49-F238E27FC236}">
                <a16:creationId xmlns:a16="http://schemas.microsoft.com/office/drawing/2014/main" id="{6CED38B7-7FB4-4DB8-BF73-CE2723B34D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88199" y="1489775"/>
            <a:ext cx="3647219" cy="4690366"/>
          </a:xfrm>
          <a:prstGeom prst="rect">
            <a:avLst/>
          </a:prstGeom>
        </p:spPr>
      </p:pic>
      <p:pic>
        <p:nvPicPr>
          <p:cNvPr id="12" name="Picture 11" descr="A group of people standing in a room&#10;&#10;Description generated with very high confidence">
            <a:extLst>
              <a:ext uri="{FF2B5EF4-FFF2-40B4-BE49-F238E27FC236}">
                <a16:creationId xmlns:a16="http://schemas.microsoft.com/office/drawing/2014/main" id="{FD93EB74-CDED-4AB5-BDE3-DAA5A570318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2798118" y="3845999"/>
            <a:ext cx="3297882" cy="2169763"/>
          </a:xfrm>
          <a:prstGeom prst="rect">
            <a:avLst/>
          </a:prstGeom>
        </p:spPr>
      </p:pic>
      <p:sp>
        <p:nvSpPr>
          <p:cNvPr id="8" name="Rectangle 7">
            <a:extLst>
              <a:ext uri="{FF2B5EF4-FFF2-40B4-BE49-F238E27FC236}">
                <a16:creationId xmlns:a16="http://schemas.microsoft.com/office/drawing/2014/main" id="{8E55D134-C095-45CD-B788-6F73A94B90CC}"/>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32</a:t>
            </a:r>
            <a:endParaRPr lang="en-US" dirty="0"/>
          </a:p>
        </p:txBody>
      </p:sp>
    </p:spTree>
    <p:extLst>
      <p:ext uri="{BB962C8B-B14F-4D97-AF65-F5344CB8AC3E}">
        <p14:creationId xmlns:p14="http://schemas.microsoft.com/office/powerpoint/2010/main" val="868193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generated with very high confidence">
            <a:extLst>
              <a:ext uri="{FF2B5EF4-FFF2-40B4-BE49-F238E27FC236}">
                <a16:creationId xmlns:a16="http://schemas.microsoft.com/office/drawing/2014/main" id="{D604C72C-520F-4F97-B727-8927530C517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5782202" y="960308"/>
            <a:ext cx="5442371" cy="4937383"/>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440ED10F-3EBF-4CD4-987E-EFAE591D2351}"/>
              </a:ext>
            </a:extLst>
          </p:cNvPr>
          <p:cNvSpPr txBox="1">
            <a:spLocks/>
          </p:cNvSpPr>
          <p:nvPr/>
        </p:nvSpPr>
        <p:spPr>
          <a:xfrm>
            <a:off x="-270343" y="1911803"/>
            <a:ext cx="6128745" cy="4082142"/>
          </a:xfrm>
          <a:prstGeom prst="rect">
            <a:avLst/>
          </a:prstGeom>
        </p:spPr>
        <p:txBody>
          <a:bodyPr>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Protect Open Space areas</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Create overlook parks at end of Regents Road on both sides of canyon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Keep hardscape out of Open Space </a:t>
            </a:r>
          </a:p>
          <a:p>
            <a:pPr marL="756666" lvl="1" indent="-285750">
              <a:lnSpc>
                <a:spcPct val="100000"/>
              </a:lnSpc>
              <a:spcBef>
                <a:spcPts val="1100"/>
              </a:spcBef>
              <a:buClr>
                <a:srgbClr val="FEBC0C"/>
              </a:buClr>
              <a:buFont typeface="Wingdings" panose="05000000000000000000" pitchFamily="2" charset="2"/>
              <a:buChar char="Ø"/>
            </a:pPr>
            <a:r>
              <a:rPr lang="en-US" sz="2600" dirty="0">
                <a:solidFill>
                  <a:srgbClr val="58585A"/>
                </a:solidFill>
              </a:rPr>
              <a:t>Need connected parks and neighborhoods</a:t>
            </a:r>
          </a:p>
          <a:p>
            <a:pPr marL="756666" lvl="1" indent="-285750">
              <a:lnSpc>
                <a:spcPct val="100000"/>
              </a:lnSpc>
              <a:spcBef>
                <a:spcPts val="1100"/>
              </a:spcBef>
              <a:buClr>
                <a:srgbClr val="FEBC0C"/>
              </a:buClr>
              <a:buFont typeface="Wingdings" panose="05000000000000000000" pitchFamily="2" charset="2"/>
              <a:buChar char="Ø"/>
            </a:pPr>
            <a:endParaRPr lang="en-US" sz="1800" dirty="0">
              <a:solidFill>
                <a:srgbClr val="58585A"/>
              </a:solidFill>
            </a:endParaRPr>
          </a:p>
        </p:txBody>
      </p:sp>
      <p:sp>
        <p:nvSpPr>
          <p:cNvPr id="4" name="Title 1">
            <a:extLst>
              <a:ext uri="{FF2B5EF4-FFF2-40B4-BE49-F238E27FC236}">
                <a16:creationId xmlns:a16="http://schemas.microsoft.com/office/drawing/2014/main" id="{65544D06-BAE7-45FE-B874-8C4FDF0764CA}"/>
              </a:ext>
            </a:extLst>
          </p:cNvPr>
          <p:cNvSpPr txBox="1">
            <a:spLocks/>
          </p:cNvSpPr>
          <p:nvPr/>
        </p:nvSpPr>
        <p:spPr>
          <a:xfrm>
            <a:off x="2122005" y="85493"/>
            <a:ext cx="7947989" cy="4447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857C"/>
                </a:solidFill>
                <a:latin typeface="+mn-lt"/>
              </a:rPr>
              <a:t>Community Feedback</a:t>
            </a:r>
          </a:p>
        </p:txBody>
      </p:sp>
      <p:sp>
        <p:nvSpPr>
          <p:cNvPr id="6" name="Rectangle 5">
            <a:extLst>
              <a:ext uri="{FF2B5EF4-FFF2-40B4-BE49-F238E27FC236}">
                <a16:creationId xmlns:a16="http://schemas.microsoft.com/office/drawing/2014/main" id="{A60D149A-31E4-49BF-BBA4-CF901BBE14BA}"/>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33</a:t>
            </a:r>
            <a:endParaRPr lang="en-US" dirty="0"/>
          </a:p>
        </p:txBody>
      </p:sp>
    </p:spTree>
    <p:extLst>
      <p:ext uri="{BB962C8B-B14F-4D97-AF65-F5344CB8AC3E}">
        <p14:creationId xmlns:p14="http://schemas.microsoft.com/office/powerpoint/2010/main" val="3161536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1DE9A1-892C-4B93-B241-082155485252}"/>
              </a:ext>
            </a:extLst>
          </p:cNvPr>
          <p:cNvSpPr txBox="1">
            <a:spLocks/>
          </p:cNvSpPr>
          <p:nvPr/>
        </p:nvSpPr>
        <p:spPr>
          <a:xfrm>
            <a:off x="3925676" y="135550"/>
            <a:ext cx="4340649" cy="563849"/>
          </a:xfrm>
          <a:prstGeom prst="rect">
            <a:avLst/>
          </a:prstGeom>
        </p:spPr>
        <p:txBody>
          <a:bodyPr vert="horz" lIns="80682" tIns="40341" rIns="80682" bIns="40341" rtlCol="0" anchor="b">
            <a:no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600" b="0" dirty="0">
                <a:solidFill>
                  <a:srgbClr val="00857C"/>
                </a:solidFill>
              </a:rPr>
              <a:t>Open House Summary</a:t>
            </a:r>
            <a:endParaRPr lang="en-US" sz="3600" dirty="0">
              <a:solidFill>
                <a:srgbClr val="00857C"/>
              </a:solidFill>
            </a:endParaRPr>
          </a:p>
        </p:txBody>
      </p:sp>
      <p:pic>
        <p:nvPicPr>
          <p:cNvPr id="2" name="Picture 1">
            <a:extLst>
              <a:ext uri="{FF2B5EF4-FFF2-40B4-BE49-F238E27FC236}">
                <a16:creationId xmlns:a16="http://schemas.microsoft.com/office/drawing/2014/main" id="{ED81C1FE-4CB6-4D49-8996-6AC548D3FB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311" y="1212952"/>
            <a:ext cx="3701446" cy="4785122"/>
          </a:xfrm>
          <a:prstGeom prst="rect">
            <a:avLst/>
          </a:prstGeom>
          <a:ln>
            <a:solidFill>
              <a:schemeClr val="bg1">
                <a:lumMod val="85000"/>
              </a:schemeClr>
            </a:solidFill>
          </a:ln>
          <a:effectLst>
            <a:outerShdw blurRad="76200" dir="18900000" sy="23000" kx="-1200000" algn="bl" rotWithShape="0">
              <a:prstClr val="black">
                <a:alpha val="20000"/>
              </a:prstClr>
            </a:outerShdw>
          </a:effectLst>
        </p:spPr>
      </p:pic>
      <p:sp>
        <p:nvSpPr>
          <p:cNvPr id="6" name="TextBox 5">
            <a:extLst>
              <a:ext uri="{FF2B5EF4-FFF2-40B4-BE49-F238E27FC236}">
                <a16:creationId xmlns:a16="http://schemas.microsoft.com/office/drawing/2014/main" id="{4494D45C-08EF-4011-9AC6-A7C7F6AF79ED}"/>
              </a:ext>
            </a:extLst>
          </p:cNvPr>
          <p:cNvSpPr txBox="1"/>
          <p:nvPr/>
        </p:nvSpPr>
        <p:spPr>
          <a:xfrm>
            <a:off x="4514127" y="1212952"/>
            <a:ext cx="7504396" cy="2554545"/>
          </a:xfrm>
          <a:prstGeom prst="rect">
            <a:avLst/>
          </a:prstGeom>
          <a:noFill/>
        </p:spPr>
        <p:txBody>
          <a:bodyPr wrap="square" rtlCol="0">
            <a:spAutoFit/>
          </a:bodyPr>
          <a:lstStyle/>
          <a:p>
            <a:pPr marL="285750" indent="-285750">
              <a:spcAft>
                <a:spcPts val="1200"/>
              </a:spcAft>
              <a:buClr>
                <a:srgbClr val="FFC000"/>
              </a:buClr>
              <a:buFont typeface="Wingdings" panose="05000000000000000000" pitchFamily="2" charset="2"/>
              <a:buChar char="Ø"/>
            </a:pPr>
            <a:r>
              <a:rPr lang="en-US" sz="2800" dirty="0">
                <a:solidFill>
                  <a:schemeClr val="tx1">
                    <a:lumMod val="65000"/>
                    <a:lumOff val="35000"/>
                  </a:schemeClr>
                </a:solidFill>
              </a:rPr>
              <a:t>Open House Summary Document </a:t>
            </a:r>
          </a:p>
          <a:p>
            <a:pPr marL="285750" indent="-285750">
              <a:spcAft>
                <a:spcPts val="1200"/>
              </a:spcAft>
              <a:buClr>
                <a:srgbClr val="FFC000"/>
              </a:buClr>
              <a:buFont typeface="Wingdings" panose="05000000000000000000" pitchFamily="2" charset="2"/>
              <a:buChar char="Ø"/>
            </a:pPr>
            <a:r>
              <a:rPr lang="en-US" sz="2800" dirty="0">
                <a:solidFill>
                  <a:schemeClr val="tx1">
                    <a:lumMod val="65000"/>
                    <a:lumOff val="35000"/>
                  </a:schemeClr>
                </a:solidFill>
              </a:rPr>
              <a:t>All Open House comments are posted online</a:t>
            </a:r>
          </a:p>
          <a:p>
            <a:pPr marL="285750" indent="-285750">
              <a:spcAft>
                <a:spcPts val="1200"/>
              </a:spcAft>
              <a:buClr>
                <a:srgbClr val="FFC000"/>
              </a:buClr>
              <a:buFont typeface="Wingdings" panose="05000000000000000000" pitchFamily="2" charset="2"/>
              <a:buChar char="Ø"/>
            </a:pPr>
            <a:r>
              <a:rPr lang="en-US" sz="2800" dirty="0">
                <a:solidFill>
                  <a:schemeClr val="tx1">
                    <a:lumMod val="65000"/>
                    <a:lumOff val="35000"/>
                  </a:schemeClr>
                </a:solidFill>
              </a:rPr>
              <a:t>Open House Feedback will be used to inform the process, assist in developing a vision for the community, and identifying priorities</a:t>
            </a:r>
          </a:p>
        </p:txBody>
      </p:sp>
      <p:sp>
        <p:nvSpPr>
          <p:cNvPr id="8" name="Rectangle 7">
            <a:extLst>
              <a:ext uri="{FF2B5EF4-FFF2-40B4-BE49-F238E27FC236}">
                <a16:creationId xmlns:a16="http://schemas.microsoft.com/office/drawing/2014/main" id="{6B0AAF5A-5468-49B1-A025-F419C75425AE}"/>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34</a:t>
            </a:r>
            <a:endParaRPr lang="en-US" dirty="0"/>
          </a:p>
        </p:txBody>
      </p:sp>
    </p:spTree>
    <p:extLst>
      <p:ext uri="{BB962C8B-B14F-4D97-AF65-F5344CB8AC3E}">
        <p14:creationId xmlns:p14="http://schemas.microsoft.com/office/powerpoint/2010/main" val="1597306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DA2623-BA0A-4B34-B790-1DA267B5AFA0}"/>
              </a:ext>
            </a:extLst>
          </p:cNvPr>
          <p:cNvSpPr txBox="1">
            <a:spLocks/>
          </p:cNvSpPr>
          <p:nvPr/>
        </p:nvSpPr>
        <p:spPr>
          <a:xfrm>
            <a:off x="5190921" y="185270"/>
            <a:ext cx="1810158" cy="563849"/>
          </a:xfrm>
          <a:prstGeom prst="rect">
            <a:avLst/>
          </a:prstGeom>
        </p:spPr>
        <p:txBody>
          <a:bodyPr vert="horz" lIns="80682" tIns="40341" rIns="80682" bIns="40341" rtlCol="0" anchor="b">
            <a:no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600" b="0" dirty="0">
                <a:solidFill>
                  <a:srgbClr val="00857C"/>
                </a:solidFill>
              </a:rPr>
              <a:t>Timeline</a:t>
            </a:r>
            <a:endParaRPr lang="en-US" sz="3600" dirty="0">
              <a:solidFill>
                <a:srgbClr val="58585A"/>
              </a:solidFill>
            </a:endParaRPr>
          </a:p>
        </p:txBody>
      </p:sp>
      <p:sp>
        <p:nvSpPr>
          <p:cNvPr id="4" name="Freeform: Shape 3">
            <a:extLst>
              <a:ext uri="{FF2B5EF4-FFF2-40B4-BE49-F238E27FC236}">
                <a16:creationId xmlns:a16="http://schemas.microsoft.com/office/drawing/2014/main" id="{DD28FC74-6BE0-4922-910A-E5B35CF7B5B9}"/>
              </a:ext>
            </a:extLst>
          </p:cNvPr>
          <p:cNvSpPr/>
          <p:nvPr/>
        </p:nvSpPr>
        <p:spPr>
          <a:xfrm>
            <a:off x="2042272" y="2017826"/>
            <a:ext cx="2078692" cy="2528961"/>
          </a:xfrm>
          <a:custGeom>
            <a:avLst/>
            <a:gdLst>
              <a:gd name="connsiteX0" fmla="*/ 0 w 1999380"/>
              <a:gd name="connsiteY0" fmla="*/ 0 h 2335833"/>
              <a:gd name="connsiteX1" fmla="*/ 1999380 w 1999380"/>
              <a:gd name="connsiteY1" fmla="*/ 0 h 2335833"/>
              <a:gd name="connsiteX2" fmla="*/ 1999380 w 1999380"/>
              <a:gd name="connsiteY2" fmla="*/ 2335833 h 2335833"/>
              <a:gd name="connsiteX3" fmla="*/ 0 w 1999380"/>
              <a:gd name="connsiteY3" fmla="*/ 2335833 h 2335833"/>
              <a:gd name="connsiteX4" fmla="*/ 0 w 1999380"/>
              <a:gd name="connsiteY4" fmla="*/ 0 h 233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80" h="2335833">
                <a:moveTo>
                  <a:pt x="0" y="0"/>
                </a:moveTo>
                <a:lnTo>
                  <a:pt x="1999380" y="0"/>
                </a:lnTo>
                <a:lnTo>
                  <a:pt x="1999380" y="2335833"/>
                </a:lnTo>
                <a:lnTo>
                  <a:pt x="0" y="2335833"/>
                </a:lnTo>
                <a:lnTo>
                  <a:pt x="0" y="0"/>
                </a:lnTo>
                <a:close/>
              </a:path>
            </a:pathLst>
          </a:custGeom>
          <a:effectLst>
            <a:outerShdw blurRad="50800" dist="38100" dir="2700000" algn="tl" rotWithShape="0">
              <a:prstClr val="black">
                <a:alpha val="40000"/>
              </a:prstClr>
            </a:outerShdw>
          </a:effectLst>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3703" tIns="43703" rIns="43703" bIns="43703" numCol="1" spcCol="1270" anchor="t" anchorCtr="0">
            <a:noAutofit/>
          </a:bodyPr>
          <a:lstStyle/>
          <a:p>
            <a:pPr defTabSz="509895">
              <a:lnSpc>
                <a:spcPct val="90000"/>
              </a:lnSpc>
              <a:spcBef>
                <a:spcPct val="0"/>
              </a:spcBef>
            </a:pPr>
            <a:endParaRPr lang="en-US" sz="1765" dirty="0">
              <a:solidFill>
                <a:srgbClr val="58585A"/>
              </a:solidFill>
            </a:endParaRPr>
          </a:p>
          <a:p>
            <a:pPr defTabSz="509895">
              <a:lnSpc>
                <a:spcPct val="90000"/>
              </a:lnSpc>
              <a:spcBef>
                <a:spcPct val="0"/>
              </a:spcBef>
            </a:pPr>
            <a:endParaRPr lang="en-US" sz="1765" dirty="0">
              <a:solidFill>
                <a:srgbClr val="58585A"/>
              </a:solidFill>
            </a:endParaRPr>
          </a:p>
          <a:p>
            <a:pPr defTabSz="509895">
              <a:lnSpc>
                <a:spcPct val="90000"/>
              </a:lnSpc>
              <a:spcBef>
                <a:spcPct val="0"/>
              </a:spcBef>
            </a:pPr>
            <a:r>
              <a:rPr lang="en-US" sz="1765" dirty="0">
                <a:solidFill>
                  <a:srgbClr val="58585A"/>
                </a:solidFill>
              </a:rPr>
              <a:t>PLAN UPDATE LAUNCH</a:t>
            </a:r>
          </a:p>
          <a:p>
            <a:pPr defTabSz="509895">
              <a:lnSpc>
                <a:spcPct val="90000"/>
              </a:lnSpc>
              <a:spcBef>
                <a:spcPct val="0"/>
              </a:spcBef>
            </a:pPr>
            <a:endParaRPr lang="en-US" sz="1765" dirty="0">
              <a:solidFill>
                <a:srgbClr val="58585A"/>
              </a:solidFill>
            </a:endParaRPr>
          </a:p>
          <a:p>
            <a:pPr defTabSz="509895">
              <a:lnSpc>
                <a:spcPct val="90000"/>
              </a:lnSpc>
              <a:spcBef>
                <a:spcPct val="0"/>
              </a:spcBef>
              <a:spcAft>
                <a:spcPct val="35000"/>
              </a:spcAft>
            </a:pPr>
            <a:endParaRPr lang="en-US" sz="1147" dirty="0">
              <a:solidFill>
                <a:srgbClr val="58585A"/>
              </a:solidFill>
            </a:endParaRPr>
          </a:p>
        </p:txBody>
      </p:sp>
      <p:sp>
        <p:nvSpPr>
          <p:cNvPr id="6" name="Freeform: Shape 5">
            <a:extLst>
              <a:ext uri="{FF2B5EF4-FFF2-40B4-BE49-F238E27FC236}">
                <a16:creationId xmlns:a16="http://schemas.microsoft.com/office/drawing/2014/main" id="{5FC0E3D9-D0DC-4BB9-AFB0-266743B1D49A}"/>
              </a:ext>
            </a:extLst>
          </p:cNvPr>
          <p:cNvSpPr/>
          <p:nvPr/>
        </p:nvSpPr>
        <p:spPr>
          <a:xfrm>
            <a:off x="4033350" y="2389111"/>
            <a:ext cx="2078692" cy="2528960"/>
          </a:xfrm>
          <a:custGeom>
            <a:avLst/>
            <a:gdLst>
              <a:gd name="connsiteX0" fmla="*/ 0 w 1999380"/>
              <a:gd name="connsiteY0" fmla="*/ 0 h 2276296"/>
              <a:gd name="connsiteX1" fmla="*/ 1999380 w 1999380"/>
              <a:gd name="connsiteY1" fmla="*/ 0 h 2276296"/>
              <a:gd name="connsiteX2" fmla="*/ 1999380 w 1999380"/>
              <a:gd name="connsiteY2" fmla="*/ 2276296 h 2276296"/>
              <a:gd name="connsiteX3" fmla="*/ 0 w 1999380"/>
              <a:gd name="connsiteY3" fmla="*/ 2276296 h 2276296"/>
              <a:gd name="connsiteX4" fmla="*/ 0 w 1999380"/>
              <a:gd name="connsiteY4" fmla="*/ 0 h 227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80" h="2276296">
                <a:moveTo>
                  <a:pt x="0" y="0"/>
                </a:moveTo>
                <a:lnTo>
                  <a:pt x="1999380" y="0"/>
                </a:lnTo>
                <a:lnTo>
                  <a:pt x="1999380" y="2276296"/>
                </a:lnTo>
                <a:lnTo>
                  <a:pt x="0" y="2276296"/>
                </a:lnTo>
                <a:lnTo>
                  <a:pt x="0" y="0"/>
                </a:lnTo>
                <a:close/>
              </a:path>
            </a:pathLst>
          </a:custGeom>
          <a:effectLst>
            <a:outerShdw blurRad="50800" dist="38100" dir="2700000" algn="tl" rotWithShape="0">
              <a:prstClr val="black">
                <a:alpha val="40000"/>
              </a:prstClr>
            </a:outerShdw>
          </a:effectLst>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3703" tIns="43703" rIns="43703" bIns="43703" numCol="1" spcCol="1270" anchor="t" anchorCtr="0">
            <a:noAutofit/>
          </a:bodyPr>
          <a:lstStyle/>
          <a:p>
            <a:pPr defTabSz="509895">
              <a:lnSpc>
                <a:spcPct val="90000"/>
              </a:lnSpc>
              <a:spcBef>
                <a:spcPct val="0"/>
              </a:spcBef>
            </a:pPr>
            <a:endParaRPr lang="en-US" sz="1765" dirty="0">
              <a:solidFill>
                <a:srgbClr val="58585A"/>
              </a:solidFill>
            </a:endParaRPr>
          </a:p>
          <a:p>
            <a:pPr defTabSz="509895">
              <a:lnSpc>
                <a:spcPct val="90000"/>
              </a:lnSpc>
              <a:spcBef>
                <a:spcPct val="0"/>
              </a:spcBef>
            </a:pPr>
            <a:endParaRPr lang="en-US" sz="1765" dirty="0">
              <a:solidFill>
                <a:srgbClr val="58585A"/>
              </a:solidFill>
            </a:endParaRPr>
          </a:p>
          <a:p>
            <a:pPr defTabSz="509895">
              <a:lnSpc>
                <a:spcPct val="90000"/>
              </a:lnSpc>
              <a:spcBef>
                <a:spcPct val="0"/>
              </a:spcBef>
            </a:pPr>
            <a:r>
              <a:rPr lang="en-US" sz="1765" dirty="0">
                <a:solidFill>
                  <a:srgbClr val="58585A"/>
                </a:solidFill>
              </a:rPr>
              <a:t>CPUS MEETINGS</a:t>
            </a:r>
          </a:p>
          <a:p>
            <a:pPr defTabSz="509895">
              <a:lnSpc>
                <a:spcPct val="90000"/>
              </a:lnSpc>
              <a:spcBef>
                <a:spcPct val="0"/>
              </a:spcBef>
            </a:pPr>
            <a:endParaRPr lang="en-US" sz="1765" dirty="0">
              <a:solidFill>
                <a:srgbClr val="58585A"/>
              </a:solidFill>
            </a:endParaRPr>
          </a:p>
          <a:p>
            <a:pPr defTabSz="509895">
              <a:lnSpc>
                <a:spcPct val="90000"/>
              </a:lnSpc>
              <a:spcBef>
                <a:spcPct val="0"/>
              </a:spcBef>
            </a:pPr>
            <a:r>
              <a:rPr lang="en-US" sz="1765" dirty="0">
                <a:solidFill>
                  <a:srgbClr val="58585A"/>
                </a:solidFill>
              </a:rPr>
              <a:t>DEVELOPMENT OF PLAN ALTERNATIVES</a:t>
            </a:r>
          </a:p>
        </p:txBody>
      </p:sp>
      <p:sp>
        <p:nvSpPr>
          <p:cNvPr id="9" name="Freeform: Shape 8">
            <a:extLst>
              <a:ext uri="{FF2B5EF4-FFF2-40B4-BE49-F238E27FC236}">
                <a16:creationId xmlns:a16="http://schemas.microsoft.com/office/drawing/2014/main" id="{3379A604-A1A2-4A76-94DC-CD1B81F3E22A}"/>
              </a:ext>
            </a:extLst>
          </p:cNvPr>
          <p:cNvSpPr/>
          <p:nvPr/>
        </p:nvSpPr>
        <p:spPr>
          <a:xfrm>
            <a:off x="6091663" y="2760397"/>
            <a:ext cx="2078692" cy="2528960"/>
          </a:xfrm>
          <a:custGeom>
            <a:avLst/>
            <a:gdLst>
              <a:gd name="connsiteX0" fmla="*/ 0 w 1999380"/>
              <a:gd name="connsiteY0" fmla="*/ 0 h 2291516"/>
              <a:gd name="connsiteX1" fmla="*/ 1999380 w 1999380"/>
              <a:gd name="connsiteY1" fmla="*/ 0 h 2291516"/>
              <a:gd name="connsiteX2" fmla="*/ 1999380 w 1999380"/>
              <a:gd name="connsiteY2" fmla="*/ 2291516 h 2291516"/>
              <a:gd name="connsiteX3" fmla="*/ 0 w 1999380"/>
              <a:gd name="connsiteY3" fmla="*/ 2291516 h 2291516"/>
              <a:gd name="connsiteX4" fmla="*/ 0 w 1999380"/>
              <a:gd name="connsiteY4" fmla="*/ 0 h 229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80" h="2291516">
                <a:moveTo>
                  <a:pt x="0" y="0"/>
                </a:moveTo>
                <a:lnTo>
                  <a:pt x="1999380" y="0"/>
                </a:lnTo>
                <a:lnTo>
                  <a:pt x="1999380" y="2291516"/>
                </a:lnTo>
                <a:lnTo>
                  <a:pt x="0" y="2291516"/>
                </a:lnTo>
                <a:lnTo>
                  <a:pt x="0" y="0"/>
                </a:lnTo>
                <a:close/>
              </a:path>
            </a:pathLst>
          </a:custGeom>
          <a:effectLst>
            <a:outerShdw blurRad="50800" dist="38100" dir="2700000" algn="tl" rotWithShape="0">
              <a:prstClr val="black">
                <a:alpha val="40000"/>
              </a:prstClr>
            </a:outerShdw>
          </a:effectLst>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3703" tIns="43703" rIns="43703" bIns="43703" numCol="1" spcCol="1270" anchor="t" anchorCtr="0">
            <a:noAutofit/>
          </a:bodyPr>
          <a:lstStyle/>
          <a:p>
            <a:pPr defTabSz="509895">
              <a:lnSpc>
                <a:spcPct val="90000"/>
              </a:lnSpc>
              <a:spcBef>
                <a:spcPct val="0"/>
              </a:spcBef>
            </a:pPr>
            <a:endParaRPr lang="en-US" sz="1765" dirty="0">
              <a:solidFill>
                <a:srgbClr val="58585A"/>
              </a:solidFill>
            </a:endParaRPr>
          </a:p>
          <a:p>
            <a:pPr defTabSz="509895">
              <a:lnSpc>
                <a:spcPct val="90000"/>
              </a:lnSpc>
              <a:spcBef>
                <a:spcPct val="0"/>
              </a:spcBef>
            </a:pPr>
            <a:endParaRPr lang="en-US" sz="1765" dirty="0">
              <a:solidFill>
                <a:srgbClr val="58585A"/>
              </a:solidFill>
            </a:endParaRPr>
          </a:p>
          <a:p>
            <a:pPr defTabSz="509895">
              <a:lnSpc>
                <a:spcPct val="90000"/>
              </a:lnSpc>
              <a:spcBef>
                <a:spcPct val="0"/>
              </a:spcBef>
            </a:pPr>
            <a:r>
              <a:rPr lang="en-US" sz="1765" dirty="0">
                <a:solidFill>
                  <a:srgbClr val="58585A"/>
                </a:solidFill>
              </a:rPr>
              <a:t>CEQA ENVIRONMENTAL REVIEW</a:t>
            </a:r>
          </a:p>
          <a:p>
            <a:pPr defTabSz="509895">
              <a:lnSpc>
                <a:spcPct val="90000"/>
              </a:lnSpc>
              <a:spcBef>
                <a:spcPct val="0"/>
              </a:spcBef>
            </a:pPr>
            <a:endParaRPr lang="en-US" sz="1765" dirty="0">
              <a:solidFill>
                <a:srgbClr val="58585A"/>
              </a:solidFill>
            </a:endParaRPr>
          </a:p>
          <a:p>
            <a:pPr defTabSz="509895">
              <a:lnSpc>
                <a:spcPct val="90000"/>
              </a:lnSpc>
              <a:spcBef>
                <a:spcPct val="0"/>
              </a:spcBef>
            </a:pPr>
            <a:endParaRPr lang="en-US" sz="1765" dirty="0">
              <a:solidFill>
                <a:srgbClr val="58585A"/>
              </a:solidFill>
            </a:endParaRPr>
          </a:p>
        </p:txBody>
      </p:sp>
      <p:sp>
        <p:nvSpPr>
          <p:cNvPr id="11" name="Freeform: Shape 10">
            <a:extLst>
              <a:ext uri="{FF2B5EF4-FFF2-40B4-BE49-F238E27FC236}">
                <a16:creationId xmlns:a16="http://schemas.microsoft.com/office/drawing/2014/main" id="{289A0746-2BF2-4704-AC13-63A9B9AECBFB}"/>
              </a:ext>
            </a:extLst>
          </p:cNvPr>
          <p:cNvSpPr/>
          <p:nvPr/>
        </p:nvSpPr>
        <p:spPr>
          <a:xfrm>
            <a:off x="8158382" y="3072852"/>
            <a:ext cx="2190251" cy="2528960"/>
          </a:xfrm>
          <a:custGeom>
            <a:avLst/>
            <a:gdLst>
              <a:gd name="connsiteX0" fmla="*/ 0 w 2017595"/>
              <a:gd name="connsiteY0" fmla="*/ 0 h 2318375"/>
              <a:gd name="connsiteX1" fmla="*/ 2017595 w 2017595"/>
              <a:gd name="connsiteY1" fmla="*/ 0 h 2318375"/>
              <a:gd name="connsiteX2" fmla="*/ 2017595 w 2017595"/>
              <a:gd name="connsiteY2" fmla="*/ 2318375 h 2318375"/>
              <a:gd name="connsiteX3" fmla="*/ 0 w 2017595"/>
              <a:gd name="connsiteY3" fmla="*/ 2318375 h 2318375"/>
              <a:gd name="connsiteX4" fmla="*/ 0 w 2017595"/>
              <a:gd name="connsiteY4" fmla="*/ 0 h 231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595" h="2318375">
                <a:moveTo>
                  <a:pt x="0" y="0"/>
                </a:moveTo>
                <a:lnTo>
                  <a:pt x="2017595" y="0"/>
                </a:lnTo>
                <a:lnTo>
                  <a:pt x="2017595" y="2318375"/>
                </a:lnTo>
                <a:lnTo>
                  <a:pt x="0" y="2318375"/>
                </a:lnTo>
                <a:lnTo>
                  <a:pt x="0" y="0"/>
                </a:lnTo>
                <a:close/>
              </a:path>
            </a:pathLst>
          </a:custGeom>
          <a:effectLst>
            <a:outerShdw blurRad="50800" dist="38100" dir="2700000" algn="tl" rotWithShape="0">
              <a:prstClr val="black">
                <a:alpha val="40000"/>
              </a:prstClr>
            </a:outerShdw>
          </a:effectLst>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3703" tIns="43703" rIns="43703" bIns="43703" numCol="1" spcCol="1270" anchor="t" anchorCtr="0">
            <a:noAutofit/>
          </a:bodyPr>
          <a:lstStyle/>
          <a:p>
            <a:pPr defTabSz="509895">
              <a:lnSpc>
                <a:spcPct val="90000"/>
              </a:lnSpc>
              <a:spcBef>
                <a:spcPct val="0"/>
              </a:spcBef>
              <a:spcAft>
                <a:spcPct val="35000"/>
              </a:spcAft>
            </a:pPr>
            <a:endParaRPr lang="en-US" sz="1765" dirty="0">
              <a:solidFill>
                <a:srgbClr val="58585A"/>
              </a:solidFill>
            </a:endParaRPr>
          </a:p>
          <a:p>
            <a:pPr defTabSz="509895">
              <a:lnSpc>
                <a:spcPct val="90000"/>
              </a:lnSpc>
              <a:spcBef>
                <a:spcPct val="0"/>
              </a:spcBef>
              <a:spcAft>
                <a:spcPct val="35000"/>
              </a:spcAft>
            </a:pPr>
            <a:endParaRPr lang="en-US" sz="1765" dirty="0">
              <a:solidFill>
                <a:srgbClr val="58585A"/>
              </a:solidFill>
            </a:endParaRPr>
          </a:p>
          <a:p>
            <a:pPr defTabSz="509895">
              <a:lnSpc>
                <a:spcPct val="90000"/>
              </a:lnSpc>
              <a:spcBef>
                <a:spcPct val="0"/>
              </a:spcBef>
              <a:spcAft>
                <a:spcPct val="35000"/>
              </a:spcAft>
            </a:pPr>
            <a:r>
              <a:rPr lang="en-US" sz="1765" dirty="0">
                <a:solidFill>
                  <a:srgbClr val="58585A"/>
                </a:solidFill>
              </a:rPr>
              <a:t>PREPARATION OF FINAL COMMUNITY PLAN &amp; EIR </a:t>
            </a:r>
          </a:p>
          <a:p>
            <a:pPr defTabSz="509895">
              <a:lnSpc>
                <a:spcPct val="90000"/>
              </a:lnSpc>
              <a:spcBef>
                <a:spcPct val="0"/>
              </a:spcBef>
              <a:spcAft>
                <a:spcPct val="35000"/>
              </a:spcAft>
            </a:pPr>
            <a:endParaRPr lang="en-US" sz="1765" dirty="0">
              <a:solidFill>
                <a:srgbClr val="58585A"/>
              </a:solidFill>
            </a:endParaRPr>
          </a:p>
        </p:txBody>
      </p:sp>
      <p:sp>
        <p:nvSpPr>
          <p:cNvPr id="14" name="Rectangle 13">
            <a:extLst>
              <a:ext uri="{FF2B5EF4-FFF2-40B4-BE49-F238E27FC236}">
                <a16:creationId xmlns:a16="http://schemas.microsoft.com/office/drawing/2014/main" id="{4C73EAAC-B75A-490A-92DC-8D355C51E3BC}"/>
              </a:ext>
            </a:extLst>
          </p:cNvPr>
          <p:cNvSpPr/>
          <p:nvPr/>
        </p:nvSpPr>
        <p:spPr>
          <a:xfrm>
            <a:off x="8151127" y="2540264"/>
            <a:ext cx="2197505" cy="558820"/>
          </a:xfrm>
          <a:prstGeom prst="rect">
            <a:avLst/>
          </a:prstGeom>
          <a:solidFill>
            <a:srgbClr val="A9A9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80682" rtlCol="0" anchor="b"/>
          <a:lstStyle/>
          <a:p>
            <a:r>
              <a:rPr lang="en-US" sz="1765" b="1" dirty="0"/>
              <a:t>             </a:t>
            </a:r>
            <a:r>
              <a:rPr lang="en-US" sz="2118" b="1" dirty="0"/>
              <a:t>2021</a:t>
            </a:r>
          </a:p>
        </p:txBody>
      </p:sp>
      <p:sp>
        <p:nvSpPr>
          <p:cNvPr id="8" name="Freeform: Shape 7">
            <a:extLst>
              <a:ext uri="{FF2B5EF4-FFF2-40B4-BE49-F238E27FC236}">
                <a16:creationId xmlns:a16="http://schemas.microsoft.com/office/drawing/2014/main" id="{6E7487E4-1705-4B56-BB2A-7D6216FF62D7}"/>
              </a:ext>
            </a:extLst>
          </p:cNvPr>
          <p:cNvSpPr/>
          <p:nvPr/>
        </p:nvSpPr>
        <p:spPr>
          <a:xfrm>
            <a:off x="6077587" y="1952235"/>
            <a:ext cx="2859104" cy="1114251"/>
          </a:xfrm>
          <a:custGeom>
            <a:avLst/>
            <a:gdLst>
              <a:gd name="connsiteX0" fmla="*/ 0 w 2456984"/>
              <a:gd name="connsiteY0" fmla="*/ 315705 h 1262818"/>
              <a:gd name="connsiteX1" fmla="*/ 1825575 w 2456984"/>
              <a:gd name="connsiteY1" fmla="*/ 315705 h 1262818"/>
              <a:gd name="connsiteX2" fmla="*/ 1825575 w 2456984"/>
              <a:gd name="connsiteY2" fmla="*/ 0 h 1262818"/>
              <a:gd name="connsiteX3" fmla="*/ 2456984 w 2456984"/>
              <a:gd name="connsiteY3" fmla="*/ 631409 h 1262818"/>
              <a:gd name="connsiteX4" fmla="*/ 1825575 w 2456984"/>
              <a:gd name="connsiteY4" fmla="*/ 1262818 h 1262818"/>
              <a:gd name="connsiteX5" fmla="*/ 1825575 w 2456984"/>
              <a:gd name="connsiteY5" fmla="*/ 947114 h 1262818"/>
              <a:gd name="connsiteX6" fmla="*/ 0 w 2456984"/>
              <a:gd name="connsiteY6" fmla="*/ 947114 h 1262818"/>
              <a:gd name="connsiteX7" fmla="*/ 0 w 2456984"/>
              <a:gd name="connsiteY7" fmla="*/ 315705 h 126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84" h="1262818">
                <a:moveTo>
                  <a:pt x="0" y="315705"/>
                </a:moveTo>
                <a:lnTo>
                  <a:pt x="1825575" y="315705"/>
                </a:lnTo>
                <a:lnTo>
                  <a:pt x="1825575" y="0"/>
                </a:lnTo>
                <a:lnTo>
                  <a:pt x="2456984" y="631409"/>
                </a:lnTo>
                <a:lnTo>
                  <a:pt x="1825575" y="1262818"/>
                </a:lnTo>
                <a:lnTo>
                  <a:pt x="1825575" y="947114"/>
                </a:lnTo>
                <a:lnTo>
                  <a:pt x="0" y="947114"/>
                </a:lnTo>
                <a:lnTo>
                  <a:pt x="0" y="315705"/>
                </a:lnTo>
                <a:close/>
              </a:path>
            </a:pathLst>
          </a:custGeom>
          <a:solidFill>
            <a:srgbClr val="FEBC0C"/>
          </a:solidFill>
        </p:spPr>
        <p:style>
          <a:lnRef idx="2">
            <a:schemeClr val="lt1">
              <a:hueOff val="0"/>
              <a:satOff val="0"/>
              <a:lumOff val="0"/>
              <a:alphaOff val="0"/>
            </a:schemeClr>
          </a:lnRef>
          <a:fillRef idx="1">
            <a:scrgbClr r="0" g="0" b="0"/>
          </a:fillRef>
          <a:effectRef idx="0">
            <a:schemeClr val="accent4">
              <a:shade val="50000"/>
              <a:hueOff val="-594204"/>
              <a:satOff val="0"/>
              <a:lumOff val="48303"/>
              <a:alphaOff val="0"/>
            </a:schemeClr>
          </a:effectRef>
          <a:fontRef idx="minor">
            <a:schemeClr val="lt1"/>
          </a:fontRef>
        </p:style>
        <p:txBody>
          <a:bodyPr spcFirstLastPara="0" vert="horz" wrap="square" lIns="43703" tIns="322266" rIns="502680" bIns="403412" numCol="1" spcCol="1270" anchor="b" anchorCtr="0">
            <a:noAutofit/>
          </a:bodyPr>
          <a:lstStyle/>
          <a:p>
            <a:pPr lvl="1" defTabSz="509895">
              <a:lnSpc>
                <a:spcPct val="90000"/>
              </a:lnSpc>
              <a:spcBef>
                <a:spcPct val="0"/>
              </a:spcBef>
              <a:spcAft>
                <a:spcPct val="35000"/>
              </a:spcAft>
            </a:pPr>
            <a:r>
              <a:rPr lang="en-US" sz="2118" b="1" dirty="0"/>
              <a:t>    2020</a:t>
            </a:r>
            <a:r>
              <a:rPr lang="en-US" sz="2118" dirty="0"/>
              <a:t>                     </a:t>
            </a:r>
          </a:p>
        </p:txBody>
      </p:sp>
      <p:sp>
        <p:nvSpPr>
          <p:cNvPr id="5" name="Freeform: Shape 4">
            <a:extLst>
              <a:ext uri="{FF2B5EF4-FFF2-40B4-BE49-F238E27FC236}">
                <a16:creationId xmlns:a16="http://schemas.microsoft.com/office/drawing/2014/main" id="{8551FE90-9B24-4A43-8EE8-B42D612CC020}"/>
              </a:ext>
            </a:extLst>
          </p:cNvPr>
          <p:cNvSpPr/>
          <p:nvPr/>
        </p:nvSpPr>
        <p:spPr>
          <a:xfrm>
            <a:off x="4029679" y="1590153"/>
            <a:ext cx="2747718" cy="1114251"/>
          </a:xfrm>
          <a:custGeom>
            <a:avLst/>
            <a:gdLst>
              <a:gd name="connsiteX0" fmla="*/ 0 w 2687575"/>
              <a:gd name="connsiteY0" fmla="*/ 315705 h 1262818"/>
              <a:gd name="connsiteX1" fmla="*/ 2056166 w 2687575"/>
              <a:gd name="connsiteY1" fmla="*/ 315705 h 1262818"/>
              <a:gd name="connsiteX2" fmla="*/ 2056166 w 2687575"/>
              <a:gd name="connsiteY2" fmla="*/ 0 h 1262818"/>
              <a:gd name="connsiteX3" fmla="*/ 2687575 w 2687575"/>
              <a:gd name="connsiteY3" fmla="*/ 631409 h 1262818"/>
              <a:gd name="connsiteX4" fmla="*/ 2056166 w 2687575"/>
              <a:gd name="connsiteY4" fmla="*/ 1262818 h 1262818"/>
              <a:gd name="connsiteX5" fmla="*/ 2056166 w 2687575"/>
              <a:gd name="connsiteY5" fmla="*/ 947114 h 1262818"/>
              <a:gd name="connsiteX6" fmla="*/ 0 w 2687575"/>
              <a:gd name="connsiteY6" fmla="*/ 947114 h 1262818"/>
              <a:gd name="connsiteX7" fmla="*/ 0 w 2687575"/>
              <a:gd name="connsiteY7" fmla="*/ 315705 h 126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7575" h="1262818">
                <a:moveTo>
                  <a:pt x="0" y="315705"/>
                </a:moveTo>
                <a:lnTo>
                  <a:pt x="2056166" y="315705"/>
                </a:lnTo>
                <a:lnTo>
                  <a:pt x="2056166" y="0"/>
                </a:lnTo>
                <a:lnTo>
                  <a:pt x="2687575" y="631409"/>
                </a:lnTo>
                <a:lnTo>
                  <a:pt x="2056166" y="1262818"/>
                </a:lnTo>
                <a:lnTo>
                  <a:pt x="2056166" y="947114"/>
                </a:lnTo>
                <a:lnTo>
                  <a:pt x="0" y="947114"/>
                </a:lnTo>
                <a:lnTo>
                  <a:pt x="0" y="315705"/>
                </a:lnTo>
                <a:close/>
              </a:path>
            </a:pathLst>
          </a:custGeom>
          <a:solidFill>
            <a:srgbClr val="A9A9A9"/>
          </a:solidFill>
        </p:spPr>
        <p:style>
          <a:lnRef idx="2">
            <a:schemeClr val="lt1">
              <a:hueOff val="0"/>
              <a:satOff val="0"/>
              <a:lumOff val="0"/>
              <a:alphaOff val="0"/>
            </a:schemeClr>
          </a:lnRef>
          <a:fillRef idx="1">
            <a:scrgbClr r="0" g="0" b="0"/>
          </a:fillRef>
          <a:effectRef idx="0">
            <a:schemeClr val="accent4">
              <a:shade val="50000"/>
              <a:hueOff val="-297102"/>
              <a:satOff val="0"/>
              <a:lumOff val="24151"/>
              <a:alphaOff val="0"/>
            </a:schemeClr>
          </a:effectRef>
          <a:fontRef idx="minor">
            <a:schemeClr val="lt1"/>
          </a:fontRef>
        </p:style>
        <p:txBody>
          <a:bodyPr spcFirstLastPara="0" vert="horz" wrap="square" lIns="43703" tIns="322266" rIns="502680" bIns="403412" numCol="1" spcCol="1270" anchor="b" anchorCtr="0">
            <a:noAutofit/>
          </a:bodyPr>
          <a:lstStyle/>
          <a:p>
            <a:pPr defTabSz="509895">
              <a:spcBef>
                <a:spcPct val="0"/>
              </a:spcBef>
            </a:pPr>
            <a:r>
              <a:rPr lang="en-US" sz="2118" b="1" dirty="0"/>
              <a:t>	  2019  </a:t>
            </a:r>
          </a:p>
        </p:txBody>
      </p:sp>
      <p:sp>
        <p:nvSpPr>
          <p:cNvPr id="3" name="Freeform: Shape 2">
            <a:extLst>
              <a:ext uri="{FF2B5EF4-FFF2-40B4-BE49-F238E27FC236}">
                <a16:creationId xmlns:a16="http://schemas.microsoft.com/office/drawing/2014/main" id="{B832C8E4-A2D6-4215-89F0-A253BEDF3271}"/>
              </a:ext>
            </a:extLst>
          </p:cNvPr>
          <p:cNvSpPr/>
          <p:nvPr/>
        </p:nvSpPr>
        <p:spPr>
          <a:xfrm>
            <a:off x="2037450" y="1178390"/>
            <a:ext cx="2666407" cy="1114251"/>
          </a:xfrm>
          <a:custGeom>
            <a:avLst/>
            <a:gdLst>
              <a:gd name="connsiteX0" fmla="*/ 0 w 2708227"/>
              <a:gd name="connsiteY0" fmla="*/ 315705 h 1262818"/>
              <a:gd name="connsiteX1" fmla="*/ 2076818 w 2708227"/>
              <a:gd name="connsiteY1" fmla="*/ 315705 h 1262818"/>
              <a:gd name="connsiteX2" fmla="*/ 2076818 w 2708227"/>
              <a:gd name="connsiteY2" fmla="*/ 0 h 1262818"/>
              <a:gd name="connsiteX3" fmla="*/ 2708227 w 2708227"/>
              <a:gd name="connsiteY3" fmla="*/ 631409 h 1262818"/>
              <a:gd name="connsiteX4" fmla="*/ 2076818 w 2708227"/>
              <a:gd name="connsiteY4" fmla="*/ 1262818 h 1262818"/>
              <a:gd name="connsiteX5" fmla="*/ 2076818 w 2708227"/>
              <a:gd name="connsiteY5" fmla="*/ 947114 h 1262818"/>
              <a:gd name="connsiteX6" fmla="*/ 0 w 2708227"/>
              <a:gd name="connsiteY6" fmla="*/ 947114 h 1262818"/>
              <a:gd name="connsiteX7" fmla="*/ 0 w 2708227"/>
              <a:gd name="connsiteY7" fmla="*/ 315705 h 126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8227" h="1262818">
                <a:moveTo>
                  <a:pt x="0" y="315705"/>
                </a:moveTo>
                <a:lnTo>
                  <a:pt x="2076818" y="315705"/>
                </a:lnTo>
                <a:lnTo>
                  <a:pt x="2076818" y="0"/>
                </a:lnTo>
                <a:lnTo>
                  <a:pt x="2708227" y="631409"/>
                </a:lnTo>
                <a:lnTo>
                  <a:pt x="2076818" y="1262818"/>
                </a:lnTo>
                <a:lnTo>
                  <a:pt x="2076818" y="947114"/>
                </a:lnTo>
                <a:lnTo>
                  <a:pt x="0" y="947114"/>
                </a:lnTo>
                <a:lnTo>
                  <a:pt x="0" y="315705"/>
                </a:lnTo>
                <a:close/>
              </a:path>
            </a:pathLst>
          </a:custGeom>
          <a:solidFill>
            <a:srgbClr val="FEBC0C"/>
          </a:solidFill>
        </p:spPr>
        <p:style>
          <a:lnRef idx="2">
            <a:schemeClr val="lt1">
              <a:hueOff val="0"/>
              <a:satOff val="0"/>
              <a:lumOff val="0"/>
              <a:alphaOff val="0"/>
            </a:schemeClr>
          </a:lnRef>
          <a:fillRef idx="1">
            <a:scrgbClr r="0" g="0" b="0"/>
          </a:fillRef>
          <a:effectRef idx="0">
            <a:schemeClr val="accent4">
              <a:shade val="50000"/>
              <a:hueOff val="0"/>
              <a:satOff val="0"/>
              <a:lumOff val="0"/>
              <a:alphaOff val="0"/>
            </a:schemeClr>
          </a:effectRef>
          <a:fontRef idx="minor">
            <a:schemeClr val="lt1"/>
          </a:fontRef>
        </p:style>
        <p:txBody>
          <a:bodyPr spcFirstLastPara="0" vert="horz" wrap="square" lIns="43703" tIns="322266" rIns="502680" bIns="403412" numCol="1" spcCol="1270" anchor="b" anchorCtr="0">
            <a:noAutofit/>
          </a:bodyPr>
          <a:lstStyle/>
          <a:p>
            <a:pPr lvl="1" defTabSz="509895">
              <a:lnSpc>
                <a:spcPct val="90000"/>
              </a:lnSpc>
              <a:spcBef>
                <a:spcPct val="0"/>
              </a:spcBef>
              <a:spcAft>
                <a:spcPct val="35000"/>
              </a:spcAft>
            </a:pPr>
            <a:r>
              <a:rPr lang="en-US" sz="2118" b="1" dirty="0"/>
              <a:t>2018</a:t>
            </a:r>
            <a:r>
              <a:rPr lang="en-US" sz="1147" b="1" dirty="0"/>
              <a:t>                                          </a:t>
            </a:r>
            <a:endParaRPr lang="en-US" sz="1147" dirty="0"/>
          </a:p>
        </p:txBody>
      </p:sp>
      <p:sp>
        <p:nvSpPr>
          <p:cNvPr id="12" name="Rectangle 11">
            <a:extLst>
              <a:ext uri="{FF2B5EF4-FFF2-40B4-BE49-F238E27FC236}">
                <a16:creationId xmlns:a16="http://schemas.microsoft.com/office/drawing/2014/main" id="{16AE2FDE-62B4-4C13-9184-A849FABFBEB3}"/>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35</a:t>
            </a:r>
            <a:endParaRPr lang="en-US" dirty="0"/>
          </a:p>
        </p:txBody>
      </p:sp>
    </p:spTree>
    <p:extLst>
      <p:ext uri="{BB962C8B-B14F-4D97-AF65-F5344CB8AC3E}">
        <p14:creationId xmlns:p14="http://schemas.microsoft.com/office/powerpoint/2010/main" val="412683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61E884D-19E2-4E5C-BB38-A81AE95AECCE}"/>
              </a:ext>
            </a:extLst>
          </p:cNvPr>
          <p:cNvSpPr>
            <a:spLocks noGrp="1"/>
          </p:cNvSpPr>
          <p:nvPr>
            <p:ph idx="1"/>
          </p:nvPr>
        </p:nvSpPr>
        <p:spPr>
          <a:xfrm>
            <a:off x="2168740" y="742950"/>
            <a:ext cx="8934450" cy="5372099"/>
          </a:xfrm>
        </p:spPr>
        <p:txBody>
          <a:bodyPr>
            <a:normAutofit/>
          </a:bodyPr>
          <a:lstStyle/>
          <a:p>
            <a:pPr marL="0" indent="0">
              <a:buNone/>
            </a:pPr>
            <a:r>
              <a:rPr lang="en-US" sz="2000" b="1" dirty="0">
                <a:solidFill>
                  <a:srgbClr val="58585A"/>
                </a:solidFill>
              </a:rPr>
              <a:t>Visit Us On The Web</a:t>
            </a:r>
          </a:p>
          <a:p>
            <a:pPr marL="502920" lvl="1" indent="0">
              <a:buNone/>
            </a:pPr>
            <a:r>
              <a:rPr lang="en-US" sz="2000" dirty="0">
                <a:hlinkClick r:id="rId3"/>
              </a:rPr>
              <a:t>https://www.sandiego.gov/planning/community/cpu/university</a:t>
            </a:r>
            <a:endParaRPr lang="en-US" sz="2000" dirty="0">
              <a:solidFill>
                <a:srgbClr val="58585A"/>
              </a:solidFill>
            </a:endParaRPr>
          </a:p>
          <a:p>
            <a:pPr marL="0" indent="0" algn="r">
              <a:buNone/>
            </a:pPr>
            <a:endParaRPr lang="en-US" sz="2000" b="1" dirty="0">
              <a:solidFill>
                <a:srgbClr val="58585A"/>
              </a:solidFill>
            </a:endParaRPr>
          </a:p>
          <a:p>
            <a:pPr marL="0" indent="0" algn="r">
              <a:buNone/>
            </a:pPr>
            <a:endParaRPr lang="en-US" sz="2000" b="1" dirty="0">
              <a:solidFill>
                <a:srgbClr val="58585A"/>
              </a:solidFill>
            </a:endParaRPr>
          </a:p>
          <a:p>
            <a:pPr marL="0" indent="0" algn="r">
              <a:buNone/>
            </a:pPr>
            <a:r>
              <a:rPr lang="en-US" sz="2000" b="1" dirty="0">
                <a:solidFill>
                  <a:srgbClr val="58585A"/>
                </a:solidFill>
              </a:rPr>
              <a:t>Contact Us:</a:t>
            </a:r>
          </a:p>
          <a:p>
            <a:pPr marL="0" indent="0" algn="r">
              <a:buNone/>
            </a:pPr>
            <a:r>
              <a:rPr lang="en-US" sz="2000" b="1" dirty="0">
                <a:solidFill>
                  <a:srgbClr val="58585A"/>
                </a:solidFill>
              </a:rPr>
              <a:t>Dan Monroe</a:t>
            </a:r>
            <a:endParaRPr lang="en-US" sz="2000" dirty="0">
              <a:solidFill>
                <a:srgbClr val="58585A"/>
              </a:solidFill>
            </a:endParaRPr>
          </a:p>
          <a:p>
            <a:pPr marL="0" indent="0" algn="r">
              <a:buNone/>
            </a:pPr>
            <a:r>
              <a:rPr lang="en-US" sz="2000" dirty="0">
                <a:solidFill>
                  <a:srgbClr val="58585A"/>
                </a:solidFill>
              </a:rPr>
              <a:t>Senior Planner</a:t>
            </a:r>
          </a:p>
          <a:p>
            <a:pPr marL="0" indent="0" algn="r">
              <a:buNone/>
            </a:pPr>
            <a:r>
              <a:rPr lang="en-US" sz="2000" dirty="0">
                <a:solidFill>
                  <a:srgbClr val="58585A"/>
                </a:solidFill>
              </a:rPr>
              <a:t>City of San Diego</a:t>
            </a:r>
          </a:p>
          <a:p>
            <a:pPr marL="0" indent="0" algn="r">
              <a:buNone/>
            </a:pPr>
            <a:r>
              <a:rPr lang="en-US" sz="2000" dirty="0">
                <a:solidFill>
                  <a:srgbClr val="58585A"/>
                </a:solidFill>
              </a:rPr>
              <a:t>Planning Department</a:t>
            </a:r>
          </a:p>
          <a:p>
            <a:pPr marL="0" indent="0" algn="r">
              <a:buNone/>
            </a:pPr>
            <a:r>
              <a:rPr lang="en-US" sz="2000" dirty="0">
                <a:solidFill>
                  <a:srgbClr val="58585A"/>
                </a:solidFill>
              </a:rPr>
              <a:t> </a:t>
            </a:r>
          </a:p>
          <a:p>
            <a:pPr marL="0" indent="0" algn="r">
              <a:buNone/>
            </a:pPr>
            <a:r>
              <a:rPr lang="en-US" sz="2000" dirty="0">
                <a:solidFill>
                  <a:srgbClr val="58585A"/>
                </a:solidFill>
              </a:rPr>
              <a:t>T (619) 236-5529</a:t>
            </a:r>
          </a:p>
          <a:p>
            <a:pPr marL="0" indent="0" algn="r">
              <a:buNone/>
            </a:pPr>
            <a:r>
              <a:rPr lang="en-US" sz="2000" u="sng" dirty="0">
                <a:solidFill>
                  <a:srgbClr val="58585A"/>
                </a:solidFill>
                <a:hlinkClick r:id="rId4"/>
              </a:rPr>
              <a:t>DMMonroe@sandiego.gov</a:t>
            </a:r>
            <a:endParaRPr lang="en-US" sz="2000" dirty="0">
              <a:solidFill>
                <a:srgbClr val="58585A"/>
              </a:solidFill>
            </a:endParaRPr>
          </a:p>
          <a:p>
            <a:pPr marL="502920" lvl="1" indent="0">
              <a:buNone/>
            </a:pPr>
            <a:endParaRPr lang="en-US" dirty="0"/>
          </a:p>
        </p:txBody>
      </p:sp>
      <p:sp>
        <p:nvSpPr>
          <p:cNvPr id="5" name="Title 1">
            <a:extLst>
              <a:ext uri="{FF2B5EF4-FFF2-40B4-BE49-F238E27FC236}">
                <a16:creationId xmlns:a16="http://schemas.microsoft.com/office/drawing/2014/main" id="{3F51F23C-65CE-4DFC-A633-C5486D3A25CD}"/>
              </a:ext>
            </a:extLst>
          </p:cNvPr>
          <p:cNvSpPr txBox="1">
            <a:spLocks/>
          </p:cNvSpPr>
          <p:nvPr/>
        </p:nvSpPr>
        <p:spPr>
          <a:xfrm>
            <a:off x="2799923" y="0"/>
            <a:ext cx="6592155" cy="639029"/>
          </a:xfrm>
          <a:prstGeom prst="rect">
            <a:avLst/>
          </a:prstGeom>
        </p:spPr>
        <p:txBody>
          <a:bodyPr vert="horz" lIns="91440" tIns="45720" rIns="91440" bIns="45720" rtlCol="0" anchor="b">
            <a:normAutofit/>
          </a:bodyPr>
          <a:lstStyle>
            <a:lvl1pPr algn="l" defTabSz="1005840" rtl="0" eaLnBrk="1" latinLnBrk="0" hangingPunct="1">
              <a:lnSpc>
                <a:spcPct val="90000"/>
              </a:lnSpc>
              <a:spcBef>
                <a:spcPct val="0"/>
              </a:spcBef>
              <a:buNone/>
              <a:defRPr sz="3000" b="1" kern="1200">
                <a:solidFill>
                  <a:srgbClr val="FBB457"/>
                </a:solidFill>
                <a:latin typeface="+mn-lt"/>
                <a:ea typeface="+mj-ea"/>
                <a:cs typeface="+mj-cs"/>
              </a:defRPr>
            </a:lvl1pPr>
          </a:lstStyle>
          <a:p>
            <a:r>
              <a:rPr lang="en-US" sz="3200" b="0" dirty="0">
                <a:solidFill>
                  <a:srgbClr val="00857C"/>
                </a:solidFill>
              </a:rPr>
              <a:t>YOUR VOICE COUNTS </a:t>
            </a:r>
            <a:r>
              <a:rPr lang="en-US" sz="3200" b="0" dirty="0">
                <a:solidFill>
                  <a:srgbClr val="58585A"/>
                </a:solidFill>
              </a:rPr>
              <a:t>– </a:t>
            </a:r>
            <a:r>
              <a:rPr lang="en-US" sz="2800" b="0" dirty="0">
                <a:solidFill>
                  <a:srgbClr val="58585A"/>
                </a:solidFill>
              </a:rPr>
              <a:t>STAY UP TO DATE</a:t>
            </a:r>
            <a:endParaRPr lang="en-US" sz="2800" dirty="0">
              <a:solidFill>
                <a:srgbClr val="58585A"/>
              </a:solidFill>
            </a:endParaRPr>
          </a:p>
        </p:txBody>
      </p:sp>
      <p:pic>
        <p:nvPicPr>
          <p:cNvPr id="6" name="Picture 5">
            <a:extLst>
              <a:ext uri="{FF2B5EF4-FFF2-40B4-BE49-F238E27FC236}">
                <a16:creationId xmlns:a16="http://schemas.microsoft.com/office/drawing/2014/main" id="{1310D374-5B42-4A92-AC79-EDF6F6AEA5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2251" y="1819548"/>
            <a:ext cx="5159829" cy="3218902"/>
          </a:xfrm>
          <a:prstGeom prst="rect">
            <a:avLst/>
          </a:prstGeom>
        </p:spPr>
      </p:pic>
      <p:pic>
        <p:nvPicPr>
          <p:cNvPr id="7" name="Picture 6">
            <a:extLst>
              <a:ext uri="{FF2B5EF4-FFF2-40B4-BE49-F238E27FC236}">
                <a16:creationId xmlns:a16="http://schemas.microsoft.com/office/drawing/2014/main" id="{6EDFB0F2-9BB1-4AA1-B3D3-EFD2DB6175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8740" y="4905072"/>
            <a:ext cx="1276350" cy="1276350"/>
          </a:xfrm>
          <a:prstGeom prst="rect">
            <a:avLst/>
          </a:prstGeom>
        </p:spPr>
      </p:pic>
      <p:sp>
        <p:nvSpPr>
          <p:cNvPr id="8" name="Rectangle 7">
            <a:extLst>
              <a:ext uri="{FF2B5EF4-FFF2-40B4-BE49-F238E27FC236}">
                <a16:creationId xmlns:a16="http://schemas.microsoft.com/office/drawing/2014/main" id="{4605A2E4-0376-45FE-8C16-C69FCC6FC4D8}"/>
              </a:ext>
            </a:extLst>
          </p:cNvPr>
          <p:cNvSpPr/>
          <p:nvPr/>
        </p:nvSpPr>
        <p:spPr>
          <a:xfrm>
            <a:off x="135283" y="6344885"/>
            <a:ext cx="418704" cy="369332"/>
          </a:xfrm>
          <a:prstGeom prst="rect">
            <a:avLst/>
          </a:prstGeom>
        </p:spPr>
        <p:txBody>
          <a:bodyPr wrap="none">
            <a:spAutoFit/>
          </a:bodyPr>
          <a:lstStyle/>
          <a:p>
            <a:r>
              <a:rPr lang="en-US" dirty="0">
                <a:solidFill>
                  <a:schemeClr val="bg2">
                    <a:lumMod val="90000"/>
                  </a:schemeClr>
                </a:solidFill>
              </a:rPr>
              <a:t>36</a:t>
            </a:r>
            <a:endParaRPr lang="en-US" dirty="0"/>
          </a:p>
        </p:txBody>
      </p:sp>
    </p:spTree>
    <p:extLst>
      <p:ext uri="{BB962C8B-B14F-4D97-AF65-F5344CB8AC3E}">
        <p14:creationId xmlns:p14="http://schemas.microsoft.com/office/powerpoint/2010/main" val="282709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6E7F07-95C4-4F13-81BB-EF7AE4E8E5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1930" y="800679"/>
            <a:ext cx="7928140" cy="5256642"/>
          </a:xfrm>
          <a:prstGeom prst="rect">
            <a:avLst/>
          </a:prstGeom>
          <a:effectLst>
            <a:softEdge rad="127000"/>
          </a:effectLst>
        </p:spPr>
      </p:pic>
      <p:sp>
        <p:nvSpPr>
          <p:cNvPr id="2" name="TextBox 1">
            <a:extLst>
              <a:ext uri="{FF2B5EF4-FFF2-40B4-BE49-F238E27FC236}">
                <a16:creationId xmlns:a16="http://schemas.microsoft.com/office/drawing/2014/main" id="{DB941EC6-3242-44F8-83FC-FADC8CA6736B}"/>
              </a:ext>
            </a:extLst>
          </p:cNvPr>
          <p:cNvSpPr txBox="1"/>
          <p:nvPr/>
        </p:nvSpPr>
        <p:spPr>
          <a:xfrm>
            <a:off x="4471997" y="2274838"/>
            <a:ext cx="3248005" cy="2308324"/>
          </a:xfrm>
          <a:prstGeom prst="rect">
            <a:avLst/>
          </a:prstGeom>
          <a:noFill/>
        </p:spPr>
        <p:txBody>
          <a:bodyPr wrap="none" rtlCol="0">
            <a:spAutoFit/>
          </a:bodyPr>
          <a:lstStyle/>
          <a:p>
            <a:pPr algn="ctr"/>
            <a:r>
              <a:rPr lang="en-US" sz="4800" dirty="0">
                <a:solidFill>
                  <a:schemeClr val="accent6">
                    <a:lumMod val="20000"/>
                    <a:lumOff val="80000"/>
                  </a:schemeClr>
                </a:solidFill>
              </a:rPr>
              <a:t>QUESTIONS</a:t>
            </a:r>
          </a:p>
          <a:p>
            <a:pPr algn="ctr"/>
            <a:r>
              <a:rPr lang="en-US" sz="4800" dirty="0">
                <a:solidFill>
                  <a:schemeClr val="accent6">
                    <a:lumMod val="20000"/>
                    <a:lumOff val="80000"/>
                  </a:schemeClr>
                </a:solidFill>
              </a:rPr>
              <a:t>&amp;</a:t>
            </a:r>
          </a:p>
          <a:p>
            <a:pPr algn="ctr"/>
            <a:r>
              <a:rPr lang="en-US" sz="4800" dirty="0">
                <a:solidFill>
                  <a:schemeClr val="accent6">
                    <a:lumMod val="20000"/>
                    <a:lumOff val="80000"/>
                  </a:schemeClr>
                </a:solidFill>
              </a:rPr>
              <a:t>DISCUSSION</a:t>
            </a:r>
          </a:p>
        </p:txBody>
      </p:sp>
    </p:spTree>
    <p:extLst>
      <p:ext uri="{BB962C8B-B14F-4D97-AF65-F5344CB8AC3E}">
        <p14:creationId xmlns:p14="http://schemas.microsoft.com/office/powerpoint/2010/main" val="3866996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E361-4F54-4BBF-BE86-1ADAFBD105C6}"/>
              </a:ext>
            </a:extLst>
          </p:cNvPr>
          <p:cNvSpPr>
            <a:spLocks noGrp="1"/>
          </p:cNvSpPr>
          <p:nvPr>
            <p:ph type="title"/>
          </p:nvPr>
        </p:nvSpPr>
        <p:spPr>
          <a:xfrm>
            <a:off x="4256904" y="106138"/>
            <a:ext cx="3678193" cy="554069"/>
          </a:xfrm>
        </p:spPr>
        <p:txBody>
          <a:bodyPr>
            <a:noAutofit/>
          </a:bodyPr>
          <a:lstStyle/>
          <a:p>
            <a:r>
              <a:rPr lang="en-US" sz="3600" dirty="0"/>
              <a:t>Pedestrian Bridges</a:t>
            </a:r>
          </a:p>
        </p:txBody>
      </p:sp>
      <p:pic>
        <p:nvPicPr>
          <p:cNvPr id="5" name="Picture 4">
            <a:extLst>
              <a:ext uri="{FF2B5EF4-FFF2-40B4-BE49-F238E27FC236}">
                <a16:creationId xmlns:a16="http://schemas.microsoft.com/office/drawing/2014/main" id="{28579C3A-5848-4B9E-9D4B-016BDCA14E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1099" y="1221429"/>
            <a:ext cx="9829802" cy="4742149"/>
          </a:xfrm>
          <a:prstGeom prst="rect">
            <a:avLst/>
          </a:prstGeom>
        </p:spPr>
      </p:pic>
      <p:cxnSp>
        <p:nvCxnSpPr>
          <p:cNvPr id="7" name="Straight Arrow Connector 6">
            <a:extLst>
              <a:ext uri="{FF2B5EF4-FFF2-40B4-BE49-F238E27FC236}">
                <a16:creationId xmlns:a16="http://schemas.microsoft.com/office/drawing/2014/main" id="{0DCB8388-6CB8-4D67-B2C8-A5B2B713B8F3}"/>
              </a:ext>
            </a:extLst>
          </p:cNvPr>
          <p:cNvCxnSpPr>
            <a:cxnSpLocks/>
          </p:cNvCxnSpPr>
          <p:nvPr/>
        </p:nvCxnSpPr>
        <p:spPr>
          <a:xfrm flipH="1">
            <a:off x="1669473" y="3145694"/>
            <a:ext cx="90055" cy="512618"/>
          </a:xfrm>
          <a:prstGeom prst="straightConnector1">
            <a:avLst/>
          </a:prstGeom>
          <a:ln w="38100">
            <a:solidFill>
              <a:srgbClr val="66FF33"/>
            </a:solidFill>
            <a:headEnd type="triangle"/>
            <a:tailEnd type="triangle"/>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7DDC521-52AE-4615-B065-63E92FDDC3F2}"/>
              </a:ext>
            </a:extLst>
          </p:cNvPr>
          <p:cNvCxnSpPr>
            <a:cxnSpLocks/>
          </p:cNvCxnSpPr>
          <p:nvPr/>
        </p:nvCxnSpPr>
        <p:spPr>
          <a:xfrm>
            <a:off x="7467600" y="3007149"/>
            <a:ext cx="110836" cy="450985"/>
          </a:xfrm>
          <a:prstGeom prst="straightConnector1">
            <a:avLst/>
          </a:prstGeom>
          <a:ln w="38100">
            <a:solidFill>
              <a:srgbClr val="FF0000"/>
            </a:solidFill>
            <a:headEnd type="triangle"/>
            <a:tailEnd type="triangle"/>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26F8DBF-D99A-4BA6-A1DF-E458194C9E2D}"/>
              </a:ext>
            </a:extLst>
          </p:cNvPr>
          <p:cNvCxnSpPr>
            <a:cxnSpLocks/>
          </p:cNvCxnSpPr>
          <p:nvPr/>
        </p:nvCxnSpPr>
        <p:spPr>
          <a:xfrm>
            <a:off x="9344459" y="2417618"/>
            <a:ext cx="78796" cy="527185"/>
          </a:xfrm>
          <a:prstGeom prst="straightConnector1">
            <a:avLst/>
          </a:prstGeom>
          <a:ln w="38100">
            <a:solidFill>
              <a:srgbClr val="FF0000"/>
            </a:solidFill>
            <a:headEnd type="triangle"/>
            <a:tailEnd type="triangle"/>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BC3CD8-7D7D-41B2-8D8D-5573DE60BB4A}"/>
              </a:ext>
            </a:extLst>
          </p:cNvPr>
          <p:cNvCxnSpPr>
            <a:cxnSpLocks/>
          </p:cNvCxnSpPr>
          <p:nvPr/>
        </p:nvCxnSpPr>
        <p:spPr>
          <a:xfrm>
            <a:off x="8158593" y="2782368"/>
            <a:ext cx="311729" cy="450273"/>
          </a:xfrm>
          <a:prstGeom prst="straightConnector1">
            <a:avLst/>
          </a:prstGeom>
          <a:ln w="38100">
            <a:solidFill>
              <a:srgbClr val="66FF33"/>
            </a:solidFill>
            <a:headEnd type="triangle"/>
            <a:tailEnd type="triangle"/>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2C9D70-4BA0-42F6-BE77-93B432A696E2}"/>
              </a:ext>
            </a:extLst>
          </p:cNvPr>
          <p:cNvCxnSpPr>
            <a:cxnSpLocks/>
          </p:cNvCxnSpPr>
          <p:nvPr/>
        </p:nvCxnSpPr>
        <p:spPr>
          <a:xfrm flipH="1">
            <a:off x="7642513" y="2611582"/>
            <a:ext cx="516080" cy="0"/>
          </a:xfrm>
          <a:prstGeom prst="straightConnector1">
            <a:avLst/>
          </a:prstGeom>
          <a:ln w="38100">
            <a:solidFill>
              <a:srgbClr val="FFFF00"/>
            </a:solidFill>
            <a:headEnd type="triangle"/>
            <a:tailEnd type="triangle"/>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37A961F-5C30-498C-8346-435308923BAF}"/>
              </a:ext>
            </a:extLst>
          </p:cNvPr>
          <p:cNvCxnSpPr>
            <a:cxnSpLocks/>
          </p:cNvCxnSpPr>
          <p:nvPr/>
        </p:nvCxnSpPr>
        <p:spPr>
          <a:xfrm flipH="1">
            <a:off x="7642513" y="4565073"/>
            <a:ext cx="529936" cy="0"/>
          </a:xfrm>
          <a:prstGeom prst="straightConnector1">
            <a:avLst/>
          </a:prstGeom>
          <a:ln w="38100">
            <a:solidFill>
              <a:srgbClr val="FFFF00"/>
            </a:solidFill>
            <a:headEnd type="triangle"/>
            <a:tailEnd type="triangle"/>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94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E8CD-11C8-403A-99F4-82707DD8FE50}"/>
              </a:ext>
            </a:extLst>
          </p:cNvPr>
          <p:cNvSpPr>
            <a:spLocks noGrp="1"/>
          </p:cNvSpPr>
          <p:nvPr>
            <p:ph type="title"/>
          </p:nvPr>
        </p:nvSpPr>
        <p:spPr>
          <a:xfrm>
            <a:off x="4346552" y="192153"/>
            <a:ext cx="3498896" cy="488884"/>
          </a:xfrm>
        </p:spPr>
        <p:txBody>
          <a:bodyPr>
            <a:noAutofit/>
          </a:bodyPr>
          <a:lstStyle/>
          <a:p>
            <a:r>
              <a:rPr lang="en-US" sz="3600" dirty="0"/>
              <a:t>Regional Location </a:t>
            </a:r>
          </a:p>
        </p:txBody>
      </p:sp>
      <p:pic>
        <p:nvPicPr>
          <p:cNvPr id="8" name="Picture 7">
            <a:extLst>
              <a:ext uri="{FF2B5EF4-FFF2-40B4-BE49-F238E27FC236}">
                <a16:creationId xmlns:a16="http://schemas.microsoft.com/office/drawing/2014/main" id="{2D3BB8A9-E35D-4E4B-BEF3-0E6C7A749B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219" t="3412" r="2462" b="3559"/>
          <a:stretch/>
        </p:blipFill>
        <p:spPr>
          <a:xfrm>
            <a:off x="2320040" y="741656"/>
            <a:ext cx="8517828" cy="5430543"/>
          </a:xfrm>
          <a:prstGeom prst="rect">
            <a:avLst/>
          </a:prstGeom>
          <a:ln>
            <a:noFill/>
          </a:ln>
          <a:effectLst/>
        </p:spPr>
      </p:pic>
      <p:pic>
        <p:nvPicPr>
          <p:cNvPr id="4" name="Picture 3">
            <a:extLst>
              <a:ext uri="{FF2B5EF4-FFF2-40B4-BE49-F238E27FC236}">
                <a16:creationId xmlns:a16="http://schemas.microsoft.com/office/drawing/2014/main" id="{EED09B93-06E1-C84A-AAFD-7865006468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7962" t="3412" r="2462" b="67596"/>
          <a:stretch/>
        </p:blipFill>
        <p:spPr>
          <a:xfrm>
            <a:off x="9065624" y="767782"/>
            <a:ext cx="3114258" cy="2981258"/>
          </a:xfrm>
          <a:prstGeom prst="rect">
            <a:avLst/>
          </a:prstGeom>
          <a:ln>
            <a:noFill/>
          </a:ln>
          <a:effectLst/>
        </p:spPr>
      </p:pic>
      <p:sp>
        <p:nvSpPr>
          <p:cNvPr id="6" name="Rectangle 5">
            <a:extLst>
              <a:ext uri="{FF2B5EF4-FFF2-40B4-BE49-F238E27FC236}">
                <a16:creationId xmlns:a16="http://schemas.microsoft.com/office/drawing/2014/main" id="{75D7557C-109E-4785-AEFE-34870FCE47F8}"/>
              </a:ext>
            </a:extLst>
          </p:cNvPr>
          <p:cNvSpPr/>
          <p:nvPr/>
        </p:nvSpPr>
        <p:spPr>
          <a:xfrm>
            <a:off x="135283" y="6344885"/>
            <a:ext cx="301686" cy="369332"/>
          </a:xfrm>
          <a:prstGeom prst="rect">
            <a:avLst/>
          </a:prstGeom>
        </p:spPr>
        <p:txBody>
          <a:bodyPr wrap="none">
            <a:spAutoFit/>
          </a:bodyPr>
          <a:lstStyle/>
          <a:p>
            <a:r>
              <a:rPr lang="en-US" dirty="0">
                <a:solidFill>
                  <a:schemeClr val="bg2">
                    <a:lumMod val="90000"/>
                  </a:schemeClr>
                </a:solidFill>
              </a:rPr>
              <a:t>4</a:t>
            </a:r>
            <a:endParaRPr lang="en-US" dirty="0"/>
          </a:p>
        </p:txBody>
      </p:sp>
      <p:sp>
        <p:nvSpPr>
          <p:cNvPr id="5" name="Freeform: Shape 4">
            <a:extLst>
              <a:ext uri="{FF2B5EF4-FFF2-40B4-BE49-F238E27FC236}">
                <a16:creationId xmlns:a16="http://schemas.microsoft.com/office/drawing/2014/main" id="{340C9BC4-F126-4AA6-9826-568360D6D732}"/>
              </a:ext>
            </a:extLst>
          </p:cNvPr>
          <p:cNvSpPr/>
          <p:nvPr/>
        </p:nvSpPr>
        <p:spPr>
          <a:xfrm>
            <a:off x="4367463" y="2169695"/>
            <a:ext cx="1395663" cy="1756610"/>
          </a:xfrm>
          <a:custGeom>
            <a:avLst/>
            <a:gdLst>
              <a:gd name="connsiteX0" fmla="*/ 0 w 1395663"/>
              <a:gd name="connsiteY0" fmla="*/ 16042 h 1756610"/>
              <a:gd name="connsiteX1" fmla="*/ 20053 w 1395663"/>
              <a:gd name="connsiteY1" fmla="*/ 276726 h 1756610"/>
              <a:gd name="connsiteX2" fmla="*/ 60158 w 1395663"/>
              <a:gd name="connsiteY2" fmla="*/ 368968 h 1756610"/>
              <a:gd name="connsiteX3" fmla="*/ 60158 w 1395663"/>
              <a:gd name="connsiteY3" fmla="*/ 409073 h 1756610"/>
              <a:gd name="connsiteX4" fmla="*/ 84221 w 1395663"/>
              <a:gd name="connsiteY4" fmla="*/ 445168 h 1756610"/>
              <a:gd name="connsiteX5" fmla="*/ 104274 w 1395663"/>
              <a:gd name="connsiteY5" fmla="*/ 605589 h 1756610"/>
              <a:gd name="connsiteX6" fmla="*/ 112295 w 1395663"/>
              <a:gd name="connsiteY6" fmla="*/ 822158 h 1756610"/>
              <a:gd name="connsiteX7" fmla="*/ 264695 w 1395663"/>
              <a:gd name="connsiteY7" fmla="*/ 822158 h 1756610"/>
              <a:gd name="connsiteX8" fmla="*/ 256674 w 1395663"/>
              <a:gd name="connsiteY8" fmla="*/ 1106905 h 1756610"/>
              <a:gd name="connsiteX9" fmla="*/ 268705 w 1395663"/>
              <a:gd name="connsiteY9" fmla="*/ 1122947 h 1756610"/>
              <a:gd name="connsiteX10" fmla="*/ 292769 w 1395663"/>
              <a:gd name="connsiteY10" fmla="*/ 1134979 h 1756610"/>
              <a:gd name="connsiteX11" fmla="*/ 308811 w 1395663"/>
              <a:gd name="connsiteY11" fmla="*/ 1126958 h 1756610"/>
              <a:gd name="connsiteX12" fmla="*/ 352926 w 1395663"/>
              <a:gd name="connsiteY12" fmla="*/ 1110916 h 1756610"/>
              <a:gd name="connsiteX13" fmla="*/ 348916 w 1395663"/>
              <a:gd name="connsiteY13" fmla="*/ 1155031 h 1756610"/>
              <a:gd name="connsiteX14" fmla="*/ 393032 w 1395663"/>
              <a:gd name="connsiteY14" fmla="*/ 1267326 h 1756610"/>
              <a:gd name="connsiteX15" fmla="*/ 364958 w 1395663"/>
              <a:gd name="connsiteY15" fmla="*/ 1323473 h 1756610"/>
              <a:gd name="connsiteX16" fmla="*/ 364958 w 1395663"/>
              <a:gd name="connsiteY16" fmla="*/ 1367589 h 1756610"/>
              <a:gd name="connsiteX17" fmla="*/ 368969 w 1395663"/>
              <a:gd name="connsiteY17" fmla="*/ 1487905 h 1756610"/>
              <a:gd name="connsiteX18" fmla="*/ 397042 w 1395663"/>
              <a:gd name="connsiteY18" fmla="*/ 1532021 h 1756610"/>
              <a:gd name="connsiteX19" fmla="*/ 376990 w 1395663"/>
              <a:gd name="connsiteY19" fmla="*/ 1588168 h 1756610"/>
              <a:gd name="connsiteX20" fmla="*/ 368969 w 1395663"/>
              <a:gd name="connsiteY20" fmla="*/ 1640305 h 1756610"/>
              <a:gd name="connsiteX21" fmla="*/ 376990 w 1395663"/>
              <a:gd name="connsiteY21" fmla="*/ 1684421 h 1756610"/>
              <a:gd name="connsiteX22" fmla="*/ 397042 w 1395663"/>
              <a:gd name="connsiteY22" fmla="*/ 1740568 h 1756610"/>
              <a:gd name="connsiteX23" fmla="*/ 401053 w 1395663"/>
              <a:gd name="connsiteY23" fmla="*/ 1756610 h 1756610"/>
              <a:gd name="connsiteX24" fmla="*/ 621632 w 1395663"/>
              <a:gd name="connsiteY24" fmla="*/ 1708484 h 1756610"/>
              <a:gd name="connsiteX25" fmla="*/ 838200 w 1395663"/>
              <a:gd name="connsiteY25" fmla="*/ 1588168 h 1756610"/>
              <a:gd name="connsiteX26" fmla="*/ 894348 w 1395663"/>
              <a:gd name="connsiteY26" fmla="*/ 1580147 h 1756610"/>
              <a:gd name="connsiteX27" fmla="*/ 934453 w 1395663"/>
              <a:gd name="connsiteY27" fmla="*/ 1580147 h 1756610"/>
              <a:gd name="connsiteX28" fmla="*/ 998621 w 1395663"/>
              <a:gd name="connsiteY28" fmla="*/ 1604210 h 1756610"/>
              <a:gd name="connsiteX29" fmla="*/ 1066800 w 1395663"/>
              <a:gd name="connsiteY29" fmla="*/ 1612231 h 1756610"/>
              <a:gd name="connsiteX30" fmla="*/ 1086853 w 1395663"/>
              <a:gd name="connsiteY30" fmla="*/ 1612231 h 1756610"/>
              <a:gd name="connsiteX31" fmla="*/ 1331495 w 1395663"/>
              <a:gd name="connsiteY31" fmla="*/ 1568116 h 1756610"/>
              <a:gd name="connsiteX32" fmla="*/ 1143000 w 1395663"/>
              <a:gd name="connsiteY32" fmla="*/ 1207168 h 1756610"/>
              <a:gd name="connsiteX33" fmla="*/ 1138990 w 1395663"/>
              <a:gd name="connsiteY33" fmla="*/ 1030705 h 1756610"/>
              <a:gd name="connsiteX34" fmla="*/ 1391653 w 1395663"/>
              <a:gd name="connsiteY34" fmla="*/ 1026694 h 1756610"/>
              <a:gd name="connsiteX35" fmla="*/ 1395663 w 1395663"/>
              <a:gd name="connsiteY35" fmla="*/ 978568 h 1756610"/>
              <a:gd name="connsiteX36" fmla="*/ 1391653 w 1395663"/>
              <a:gd name="connsiteY36" fmla="*/ 930442 h 1756610"/>
              <a:gd name="connsiteX37" fmla="*/ 1311442 w 1395663"/>
              <a:gd name="connsiteY37" fmla="*/ 862263 h 1756610"/>
              <a:gd name="connsiteX38" fmla="*/ 1259305 w 1395663"/>
              <a:gd name="connsiteY38" fmla="*/ 870284 h 1756610"/>
              <a:gd name="connsiteX39" fmla="*/ 1247274 w 1395663"/>
              <a:gd name="connsiteY39" fmla="*/ 862263 h 1756610"/>
              <a:gd name="connsiteX40" fmla="*/ 1207169 w 1395663"/>
              <a:gd name="connsiteY40" fmla="*/ 826168 h 1756610"/>
              <a:gd name="connsiteX41" fmla="*/ 1114926 w 1395663"/>
              <a:gd name="connsiteY41" fmla="*/ 822158 h 1756610"/>
              <a:gd name="connsiteX42" fmla="*/ 1082842 w 1395663"/>
              <a:gd name="connsiteY42" fmla="*/ 770021 h 1756610"/>
              <a:gd name="connsiteX43" fmla="*/ 1070811 w 1395663"/>
              <a:gd name="connsiteY43" fmla="*/ 762000 h 1756610"/>
              <a:gd name="connsiteX44" fmla="*/ 1042737 w 1395663"/>
              <a:gd name="connsiteY44" fmla="*/ 770021 h 1756610"/>
              <a:gd name="connsiteX45" fmla="*/ 1026695 w 1395663"/>
              <a:gd name="connsiteY45" fmla="*/ 778042 h 1756610"/>
              <a:gd name="connsiteX46" fmla="*/ 1002632 w 1395663"/>
              <a:gd name="connsiteY46" fmla="*/ 782052 h 1756610"/>
              <a:gd name="connsiteX47" fmla="*/ 970548 w 1395663"/>
              <a:gd name="connsiteY47" fmla="*/ 782052 h 1756610"/>
              <a:gd name="connsiteX48" fmla="*/ 958516 w 1395663"/>
              <a:gd name="connsiteY48" fmla="*/ 794084 h 1756610"/>
              <a:gd name="connsiteX49" fmla="*/ 894348 w 1395663"/>
              <a:gd name="connsiteY49" fmla="*/ 826168 h 1756610"/>
              <a:gd name="connsiteX50" fmla="*/ 838200 w 1395663"/>
              <a:gd name="connsiteY50" fmla="*/ 810126 h 1756610"/>
              <a:gd name="connsiteX51" fmla="*/ 790074 w 1395663"/>
              <a:gd name="connsiteY51" fmla="*/ 770021 h 1756610"/>
              <a:gd name="connsiteX52" fmla="*/ 733926 w 1395663"/>
              <a:gd name="connsiteY52" fmla="*/ 725905 h 1756610"/>
              <a:gd name="connsiteX53" fmla="*/ 653716 w 1395663"/>
              <a:gd name="connsiteY53" fmla="*/ 745958 h 1756610"/>
              <a:gd name="connsiteX54" fmla="*/ 641684 w 1395663"/>
              <a:gd name="connsiteY54" fmla="*/ 725905 h 1756610"/>
              <a:gd name="connsiteX55" fmla="*/ 673769 w 1395663"/>
              <a:gd name="connsiteY55" fmla="*/ 685800 h 1756610"/>
              <a:gd name="connsiteX56" fmla="*/ 621632 w 1395663"/>
              <a:gd name="connsiteY56" fmla="*/ 617621 h 1756610"/>
              <a:gd name="connsiteX57" fmla="*/ 613611 w 1395663"/>
              <a:gd name="connsiteY57" fmla="*/ 613610 h 1756610"/>
              <a:gd name="connsiteX58" fmla="*/ 565484 w 1395663"/>
              <a:gd name="connsiteY58" fmla="*/ 561473 h 1756610"/>
              <a:gd name="connsiteX59" fmla="*/ 573505 w 1395663"/>
              <a:gd name="connsiteY59" fmla="*/ 545431 h 1756610"/>
              <a:gd name="connsiteX60" fmla="*/ 545432 w 1395663"/>
              <a:gd name="connsiteY60" fmla="*/ 513347 h 1756610"/>
              <a:gd name="connsiteX61" fmla="*/ 541421 w 1395663"/>
              <a:gd name="connsiteY61" fmla="*/ 521368 h 1756610"/>
              <a:gd name="connsiteX62" fmla="*/ 457200 w 1395663"/>
              <a:gd name="connsiteY62" fmla="*/ 533400 h 1756610"/>
              <a:gd name="connsiteX63" fmla="*/ 445169 w 1395663"/>
              <a:gd name="connsiteY63" fmla="*/ 517358 h 1756610"/>
              <a:gd name="connsiteX64" fmla="*/ 413084 w 1395663"/>
              <a:gd name="connsiteY64" fmla="*/ 493294 h 1756610"/>
              <a:gd name="connsiteX65" fmla="*/ 405063 w 1395663"/>
              <a:gd name="connsiteY65" fmla="*/ 457200 h 1756610"/>
              <a:gd name="connsiteX66" fmla="*/ 417095 w 1395663"/>
              <a:gd name="connsiteY66" fmla="*/ 433137 h 1756610"/>
              <a:gd name="connsiteX67" fmla="*/ 417095 w 1395663"/>
              <a:gd name="connsiteY67" fmla="*/ 433137 h 1756610"/>
              <a:gd name="connsiteX68" fmla="*/ 437148 w 1395663"/>
              <a:gd name="connsiteY68" fmla="*/ 417094 h 1756610"/>
              <a:gd name="connsiteX69" fmla="*/ 433137 w 1395663"/>
              <a:gd name="connsiteY69" fmla="*/ 381000 h 1756610"/>
              <a:gd name="connsiteX70" fmla="*/ 425116 w 1395663"/>
              <a:gd name="connsiteY70" fmla="*/ 364958 h 1756610"/>
              <a:gd name="connsiteX71" fmla="*/ 417095 w 1395663"/>
              <a:gd name="connsiteY71" fmla="*/ 352926 h 1756610"/>
              <a:gd name="connsiteX72" fmla="*/ 405063 w 1395663"/>
              <a:gd name="connsiteY72" fmla="*/ 340894 h 1756610"/>
              <a:gd name="connsiteX73" fmla="*/ 389021 w 1395663"/>
              <a:gd name="connsiteY73" fmla="*/ 340894 h 1756610"/>
              <a:gd name="connsiteX74" fmla="*/ 376990 w 1395663"/>
              <a:gd name="connsiteY74" fmla="*/ 340894 h 1756610"/>
              <a:gd name="connsiteX75" fmla="*/ 368969 w 1395663"/>
              <a:gd name="connsiteY75" fmla="*/ 352926 h 1756610"/>
              <a:gd name="connsiteX76" fmla="*/ 340895 w 1395663"/>
              <a:gd name="connsiteY76" fmla="*/ 332873 h 1756610"/>
              <a:gd name="connsiteX77" fmla="*/ 344905 w 1395663"/>
              <a:gd name="connsiteY77" fmla="*/ 328863 h 1756610"/>
              <a:gd name="connsiteX78" fmla="*/ 280737 w 1395663"/>
              <a:gd name="connsiteY78" fmla="*/ 276726 h 1756610"/>
              <a:gd name="connsiteX79" fmla="*/ 280737 w 1395663"/>
              <a:gd name="connsiteY79" fmla="*/ 260684 h 1756610"/>
              <a:gd name="connsiteX80" fmla="*/ 264695 w 1395663"/>
              <a:gd name="connsiteY80" fmla="*/ 248652 h 1756610"/>
              <a:gd name="connsiteX81" fmla="*/ 264695 w 1395663"/>
              <a:gd name="connsiteY81" fmla="*/ 204537 h 1756610"/>
              <a:gd name="connsiteX82" fmla="*/ 208548 w 1395663"/>
              <a:gd name="connsiteY82" fmla="*/ 128337 h 1756610"/>
              <a:gd name="connsiteX83" fmla="*/ 204537 w 1395663"/>
              <a:gd name="connsiteY83" fmla="*/ 100263 h 1756610"/>
              <a:gd name="connsiteX84" fmla="*/ 196516 w 1395663"/>
              <a:gd name="connsiteY84" fmla="*/ 96252 h 1756610"/>
              <a:gd name="connsiteX85" fmla="*/ 168442 w 1395663"/>
              <a:gd name="connsiteY85" fmla="*/ 40105 h 1756610"/>
              <a:gd name="connsiteX86" fmla="*/ 132348 w 1395663"/>
              <a:gd name="connsiteY86" fmla="*/ 36094 h 1756610"/>
              <a:gd name="connsiteX87" fmla="*/ 120316 w 1395663"/>
              <a:gd name="connsiteY87" fmla="*/ 36094 h 1756610"/>
              <a:gd name="connsiteX88" fmla="*/ 100263 w 1395663"/>
              <a:gd name="connsiteY88" fmla="*/ 40105 h 1756610"/>
              <a:gd name="connsiteX89" fmla="*/ 88232 w 1395663"/>
              <a:gd name="connsiteY89" fmla="*/ 36094 h 1756610"/>
              <a:gd name="connsiteX90" fmla="*/ 68179 w 1395663"/>
              <a:gd name="connsiteY90" fmla="*/ 20052 h 1756610"/>
              <a:gd name="connsiteX91" fmla="*/ 68179 w 1395663"/>
              <a:gd name="connsiteY91" fmla="*/ 0 h 1756610"/>
              <a:gd name="connsiteX92" fmla="*/ 0 w 1395663"/>
              <a:gd name="connsiteY92" fmla="*/ 16042 h 17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395663" h="1756610">
                <a:moveTo>
                  <a:pt x="0" y="16042"/>
                </a:moveTo>
                <a:lnTo>
                  <a:pt x="20053" y="276726"/>
                </a:lnTo>
                <a:lnTo>
                  <a:pt x="60158" y="368968"/>
                </a:lnTo>
                <a:lnTo>
                  <a:pt x="60158" y="409073"/>
                </a:lnTo>
                <a:lnTo>
                  <a:pt x="84221" y="445168"/>
                </a:lnTo>
                <a:lnTo>
                  <a:pt x="104274" y="605589"/>
                </a:lnTo>
                <a:lnTo>
                  <a:pt x="112295" y="822158"/>
                </a:lnTo>
                <a:lnTo>
                  <a:pt x="264695" y="822158"/>
                </a:lnTo>
                <a:lnTo>
                  <a:pt x="256674" y="1106905"/>
                </a:lnTo>
                <a:lnTo>
                  <a:pt x="268705" y="1122947"/>
                </a:lnTo>
                <a:lnTo>
                  <a:pt x="292769" y="1134979"/>
                </a:lnTo>
                <a:lnTo>
                  <a:pt x="308811" y="1126958"/>
                </a:lnTo>
                <a:lnTo>
                  <a:pt x="352926" y="1110916"/>
                </a:lnTo>
                <a:lnTo>
                  <a:pt x="348916" y="1155031"/>
                </a:lnTo>
                <a:lnTo>
                  <a:pt x="393032" y="1267326"/>
                </a:lnTo>
                <a:lnTo>
                  <a:pt x="364958" y="1323473"/>
                </a:lnTo>
                <a:lnTo>
                  <a:pt x="364958" y="1367589"/>
                </a:lnTo>
                <a:lnTo>
                  <a:pt x="368969" y="1487905"/>
                </a:lnTo>
                <a:lnTo>
                  <a:pt x="397042" y="1532021"/>
                </a:lnTo>
                <a:lnTo>
                  <a:pt x="376990" y="1588168"/>
                </a:lnTo>
                <a:lnTo>
                  <a:pt x="368969" y="1640305"/>
                </a:lnTo>
                <a:lnTo>
                  <a:pt x="376990" y="1684421"/>
                </a:lnTo>
                <a:lnTo>
                  <a:pt x="397042" y="1740568"/>
                </a:lnTo>
                <a:lnTo>
                  <a:pt x="401053" y="1756610"/>
                </a:lnTo>
                <a:lnTo>
                  <a:pt x="621632" y="1708484"/>
                </a:lnTo>
                <a:lnTo>
                  <a:pt x="838200" y="1588168"/>
                </a:lnTo>
                <a:lnTo>
                  <a:pt x="894348" y="1580147"/>
                </a:lnTo>
                <a:lnTo>
                  <a:pt x="934453" y="1580147"/>
                </a:lnTo>
                <a:lnTo>
                  <a:pt x="998621" y="1604210"/>
                </a:lnTo>
                <a:lnTo>
                  <a:pt x="1066800" y="1612231"/>
                </a:lnTo>
                <a:lnTo>
                  <a:pt x="1086853" y="1612231"/>
                </a:lnTo>
                <a:lnTo>
                  <a:pt x="1331495" y="1568116"/>
                </a:lnTo>
                <a:lnTo>
                  <a:pt x="1143000" y="1207168"/>
                </a:lnTo>
                <a:cubicBezTo>
                  <a:pt x="1141663" y="1148347"/>
                  <a:pt x="1140327" y="1089526"/>
                  <a:pt x="1138990" y="1030705"/>
                </a:cubicBezTo>
                <a:lnTo>
                  <a:pt x="1391653" y="1026694"/>
                </a:lnTo>
                <a:lnTo>
                  <a:pt x="1395663" y="978568"/>
                </a:lnTo>
                <a:lnTo>
                  <a:pt x="1391653" y="930442"/>
                </a:lnTo>
                <a:lnTo>
                  <a:pt x="1311442" y="862263"/>
                </a:lnTo>
                <a:lnTo>
                  <a:pt x="1259305" y="870284"/>
                </a:lnTo>
                <a:lnTo>
                  <a:pt x="1247274" y="862263"/>
                </a:lnTo>
                <a:lnTo>
                  <a:pt x="1207169" y="826168"/>
                </a:lnTo>
                <a:lnTo>
                  <a:pt x="1114926" y="822158"/>
                </a:lnTo>
                <a:lnTo>
                  <a:pt x="1082842" y="770021"/>
                </a:lnTo>
                <a:lnTo>
                  <a:pt x="1070811" y="762000"/>
                </a:lnTo>
                <a:lnTo>
                  <a:pt x="1042737" y="770021"/>
                </a:lnTo>
                <a:lnTo>
                  <a:pt x="1026695" y="778042"/>
                </a:lnTo>
                <a:lnTo>
                  <a:pt x="1002632" y="782052"/>
                </a:lnTo>
                <a:lnTo>
                  <a:pt x="970548" y="782052"/>
                </a:lnTo>
                <a:lnTo>
                  <a:pt x="958516" y="794084"/>
                </a:lnTo>
                <a:lnTo>
                  <a:pt x="894348" y="826168"/>
                </a:lnTo>
                <a:lnTo>
                  <a:pt x="838200" y="810126"/>
                </a:lnTo>
                <a:lnTo>
                  <a:pt x="790074" y="770021"/>
                </a:lnTo>
                <a:lnTo>
                  <a:pt x="733926" y="725905"/>
                </a:lnTo>
                <a:lnTo>
                  <a:pt x="653716" y="745958"/>
                </a:lnTo>
                <a:lnTo>
                  <a:pt x="641684" y="725905"/>
                </a:lnTo>
                <a:lnTo>
                  <a:pt x="673769" y="685800"/>
                </a:lnTo>
                <a:lnTo>
                  <a:pt x="621632" y="617621"/>
                </a:lnTo>
                <a:lnTo>
                  <a:pt x="613611" y="613610"/>
                </a:lnTo>
                <a:lnTo>
                  <a:pt x="565484" y="561473"/>
                </a:lnTo>
                <a:lnTo>
                  <a:pt x="573505" y="545431"/>
                </a:lnTo>
                <a:lnTo>
                  <a:pt x="545432" y="513347"/>
                </a:lnTo>
                <a:lnTo>
                  <a:pt x="541421" y="521368"/>
                </a:lnTo>
                <a:lnTo>
                  <a:pt x="457200" y="533400"/>
                </a:lnTo>
                <a:lnTo>
                  <a:pt x="445169" y="517358"/>
                </a:lnTo>
                <a:lnTo>
                  <a:pt x="413084" y="493294"/>
                </a:lnTo>
                <a:lnTo>
                  <a:pt x="405063" y="457200"/>
                </a:lnTo>
                <a:lnTo>
                  <a:pt x="417095" y="433137"/>
                </a:lnTo>
                <a:lnTo>
                  <a:pt x="417095" y="433137"/>
                </a:lnTo>
                <a:lnTo>
                  <a:pt x="437148" y="417094"/>
                </a:lnTo>
                <a:lnTo>
                  <a:pt x="433137" y="381000"/>
                </a:lnTo>
                <a:lnTo>
                  <a:pt x="425116" y="364958"/>
                </a:lnTo>
                <a:lnTo>
                  <a:pt x="417095" y="352926"/>
                </a:lnTo>
                <a:lnTo>
                  <a:pt x="405063" y="340894"/>
                </a:lnTo>
                <a:lnTo>
                  <a:pt x="389021" y="340894"/>
                </a:lnTo>
                <a:lnTo>
                  <a:pt x="376990" y="340894"/>
                </a:lnTo>
                <a:lnTo>
                  <a:pt x="368969" y="352926"/>
                </a:lnTo>
                <a:lnTo>
                  <a:pt x="340895" y="332873"/>
                </a:lnTo>
                <a:lnTo>
                  <a:pt x="344905" y="328863"/>
                </a:lnTo>
                <a:lnTo>
                  <a:pt x="280737" y="276726"/>
                </a:lnTo>
                <a:lnTo>
                  <a:pt x="280737" y="260684"/>
                </a:lnTo>
                <a:lnTo>
                  <a:pt x="264695" y="248652"/>
                </a:lnTo>
                <a:lnTo>
                  <a:pt x="264695" y="204537"/>
                </a:lnTo>
                <a:lnTo>
                  <a:pt x="208548" y="128337"/>
                </a:lnTo>
                <a:lnTo>
                  <a:pt x="204537" y="100263"/>
                </a:lnTo>
                <a:lnTo>
                  <a:pt x="196516" y="96252"/>
                </a:lnTo>
                <a:lnTo>
                  <a:pt x="168442" y="40105"/>
                </a:lnTo>
                <a:lnTo>
                  <a:pt x="132348" y="36094"/>
                </a:lnTo>
                <a:lnTo>
                  <a:pt x="120316" y="36094"/>
                </a:lnTo>
                <a:lnTo>
                  <a:pt x="100263" y="40105"/>
                </a:lnTo>
                <a:lnTo>
                  <a:pt x="88232" y="36094"/>
                </a:lnTo>
                <a:lnTo>
                  <a:pt x="68179" y="20052"/>
                </a:lnTo>
                <a:lnTo>
                  <a:pt x="68179" y="0"/>
                </a:lnTo>
                <a:lnTo>
                  <a:pt x="0" y="16042"/>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653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8010B-90D7-45E5-A502-F18F8793BD27}"/>
              </a:ext>
            </a:extLst>
          </p:cNvPr>
          <p:cNvSpPr>
            <a:spLocks noGrp="1"/>
          </p:cNvSpPr>
          <p:nvPr>
            <p:ph type="title"/>
          </p:nvPr>
        </p:nvSpPr>
        <p:spPr>
          <a:xfrm>
            <a:off x="4719823" y="192153"/>
            <a:ext cx="2752354" cy="488884"/>
          </a:xfrm>
        </p:spPr>
        <p:txBody>
          <a:bodyPr>
            <a:noAutofit/>
          </a:bodyPr>
          <a:lstStyle/>
          <a:p>
            <a:r>
              <a:rPr lang="en-US" sz="3600" dirty="0"/>
              <a:t>Planning Area </a:t>
            </a:r>
          </a:p>
        </p:txBody>
      </p:sp>
      <p:pic>
        <p:nvPicPr>
          <p:cNvPr id="7" name="Picture 6">
            <a:extLst>
              <a:ext uri="{FF2B5EF4-FFF2-40B4-BE49-F238E27FC236}">
                <a16:creationId xmlns:a16="http://schemas.microsoft.com/office/drawing/2014/main" id="{36968E3E-437B-4BAC-8116-57D603B605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51" t="3706" r="1766" b="3412"/>
          <a:stretch/>
        </p:blipFill>
        <p:spPr>
          <a:xfrm>
            <a:off x="2110153" y="728407"/>
            <a:ext cx="8598877" cy="5401185"/>
          </a:xfrm>
          <a:prstGeom prst="rect">
            <a:avLst/>
          </a:prstGeom>
          <a:ln>
            <a:noFill/>
          </a:ln>
          <a:effectLst/>
        </p:spPr>
      </p:pic>
      <p:pic>
        <p:nvPicPr>
          <p:cNvPr id="9" name="Picture 8">
            <a:extLst>
              <a:ext uri="{FF2B5EF4-FFF2-40B4-BE49-F238E27FC236}">
                <a16:creationId xmlns:a16="http://schemas.microsoft.com/office/drawing/2014/main" id="{1B9572EE-96CB-4BFA-BCF9-AE190907A1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33386"/>
            <a:ext cx="2638425" cy="3214735"/>
          </a:xfrm>
          <a:prstGeom prst="rect">
            <a:avLst/>
          </a:prstGeom>
        </p:spPr>
      </p:pic>
      <p:pic>
        <p:nvPicPr>
          <p:cNvPr id="5" name="Picture 4">
            <a:extLst>
              <a:ext uri="{FF2B5EF4-FFF2-40B4-BE49-F238E27FC236}">
                <a16:creationId xmlns:a16="http://schemas.microsoft.com/office/drawing/2014/main" id="{C08D23E3-A016-274D-B6C5-C5D4D58F48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7837" t="3706" r="1766" b="77072"/>
          <a:stretch/>
        </p:blipFill>
        <p:spPr>
          <a:xfrm>
            <a:off x="8874034" y="728407"/>
            <a:ext cx="3286038" cy="2001730"/>
          </a:xfrm>
          <a:prstGeom prst="rect">
            <a:avLst/>
          </a:prstGeom>
          <a:ln>
            <a:noFill/>
          </a:ln>
          <a:effectLst/>
        </p:spPr>
      </p:pic>
      <p:sp>
        <p:nvSpPr>
          <p:cNvPr id="8" name="Rectangle 7">
            <a:extLst>
              <a:ext uri="{FF2B5EF4-FFF2-40B4-BE49-F238E27FC236}">
                <a16:creationId xmlns:a16="http://schemas.microsoft.com/office/drawing/2014/main" id="{5A2E6215-EF1E-46DE-9C10-4FDAA019E05C}"/>
              </a:ext>
            </a:extLst>
          </p:cNvPr>
          <p:cNvSpPr/>
          <p:nvPr/>
        </p:nvSpPr>
        <p:spPr>
          <a:xfrm>
            <a:off x="135283" y="6344885"/>
            <a:ext cx="301686" cy="369332"/>
          </a:xfrm>
          <a:prstGeom prst="rect">
            <a:avLst/>
          </a:prstGeom>
        </p:spPr>
        <p:txBody>
          <a:bodyPr wrap="none">
            <a:spAutoFit/>
          </a:bodyPr>
          <a:lstStyle/>
          <a:p>
            <a:r>
              <a:rPr lang="en-US" dirty="0">
                <a:solidFill>
                  <a:schemeClr val="bg2">
                    <a:lumMod val="90000"/>
                  </a:schemeClr>
                </a:solidFill>
              </a:rPr>
              <a:t>5</a:t>
            </a:r>
            <a:endParaRPr lang="en-US" dirty="0"/>
          </a:p>
        </p:txBody>
      </p:sp>
      <p:grpSp>
        <p:nvGrpSpPr>
          <p:cNvPr id="14" name="Group 13">
            <a:extLst>
              <a:ext uri="{FF2B5EF4-FFF2-40B4-BE49-F238E27FC236}">
                <a16:creationId xmlns:a16="http://schemas.microsoft.com/office/drawing/2014/main" id="{51A0C36D-9BC1-489D-A2EC-419FE817ED2A}"/>
              </a:ext>
            </a:extLst>
          </p:cNvPr>
          <p:cNvGrpSpPr/>
          <p:nvPr/>
        </p:nvGrpSpPr>
        <p:grpSpPr>
          <a:xfrm>
            <a:off x="3910445" y="2108200"/>
            <a:ext cx="5538355" cy="2425700"/>
            <a:chOff x="3910445" y="2108200"/>
            <a:chExt cx="5538355" cy="2425700"/>
          </a:xfrm>
        </p:grpSpPr>
        <p:sp>
          <p:nvSpPr>
            <p:cNvPr id="4" name="Freeform: Shape 3">
              <a:extLst>
                <a:ext uri="{FF2B5EF4-FFF2-40B4-BE49-F238E27FC236}">
                  <a16:creationId xmlns:a16="http://schemas.microsoft.com/office/drawing/2014/main" id="{809FC295-2615-4362-9158-5DB99DB016B3}"/>
                </a:ext>
              </a:extLst>
            </p:cNvPr>
            <p:cNvSpPr/>
            <p:nvPr/>
          </p:nvSpPr>
          <p:spPr>
            <a:xfrm>
              <a:off x="3910445" y="2892136"/>
              <a:ext cx="405246" cy="339437"/>
            </a:xfrm>
            <a:custGeom>
              <a:avLst/>
              <a:gdLst>
                <a:gd name="connsiteX0" fmla="*/ 398319 w 405246"/>
                <a:gd name="connsiteY0" fmla="*/ 3464 h 339437"/>
                <a:gd name="connsiteX1" fmla="*/ 405246 w 405246"/>
                <a:gd name="connsiteY1" fmla="*/ 124691 h 339437"/>
                <a:gd name="connsiteX2" fmla="*/ 367146 w 405246"/>
                <a:gd name="connsiteY2" fmla="*/ 169719 h 339437"/>
                <a:gd name="connsiteX3" fmla="*/ 325582 w 405246"/>
                <a:gd name="connsiteY3" fmla="*/ 228600 h 339437"/>
                <a:gd name="connsiteX4" fmla="*/ 301337 w 405246"/>
                <a:gd name="connsiteY4" fmla="*/ 280555 h 339437"/>
                <a:gd name="connsiteX5" fmla="*/ 277091 w 405246"/>
                <a:gd name="connsiteY5" fmla="*/ 339437 h 339437"/>
                <a:gd name="connsiteX6" fmla="*/ 76200 w 405246"/>
                <a:gd name="connsiteY6" fmla="*/ 290946 h 339437"/>
                <a:gd name="connsiteX7" fmla="*/ 45028 w 405246"/>
                <a:gd name="connsiteY7" fmla="*/ 235528 h 339437"/>
                <a:gd name="connsiteX8" fmla="*/ 45028 w 405246"/>
                <a:gd name="connsiteY8" fmla="*/ 225137 h 339437"/>
                <a:gd name="connsiteX9" fmla="*/ 3464 w 405246"/>
                <a:gd name="connsiteY9" fmla="*/ 159328 h 339437"/>
                <a:gd name="connsiteX10" fmla="*/ 0 w 405246"/>
                <a:gd name="connsiteY10" fmla="*/ 138546 h 339437"/>
                <a:gd name="connsiteX11" fmla="*/ 58882 w 405246"/>
                <a:gd name="connsiteY11" fmla="*/ 180109 h 339437"/>
                <a:gd name="connsiteX12" fmla="*/ 152400 w 405246"/>
                <a:gd name="connsiteY12" fmla="*/ 207819 h 339437"/>
                <a:gd name="connsiteX13" fmla="*/ 200891 w 405246"/>
                <a:gd name="connsiteY13" fmla="*/ 214746 h 339437"/>
                <a:gd name="connsiteX14" fmla="*/ 273628 w 405246"/>
                <a:gd name="connsiteY14" fmla="*/ 225137 h 339437"/>
                <a:gd name="connsiteX15" fmla="*/ 277091 w 405246"/>
                <a:gd name="connsiteY15" fmla="*/ 190500 h 339437"/>
                <a:gd name="connsiteX16" fmla="*/ 318655 w 405246"/>
                <a:gd name="connsiteY16" fmla="*/ 183573 h 339437"/>
                <a:gd name="connsiteX17" fmla="*/ 318655 w 405246"/>
                <a:gd name="connsiteY17" fmla="*/ 96982 h 339437"/>
                <a:gd name="connsiteX18" fmla="*/ 360219 w 405246"/>
                <a:gd name="connsiteY18" fmla="*/ 62346 h 339437"/>
                <a:gd name="connsiteX19" fmla="*/ 318655 w 405246"/>
                <a:gd name="connsiteY19" fmla="*/ 24246 h 339437"/>
                <a:gd name="connsiteX20" fmla="*/ 318655 w 405246"/>
                <a:gd name="connsiteY20" fmla="*/ 0 h 339437"/>
                <a:gd name="connsiteX21" fmla="*/ 398319 w 405246"/>
                <a:gd name="connsiteY21" fmla="*/ 3464 h 33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5246" h="339437">
                  <a:moveTo>
                    <a:pt x="398319" y="3464"/>
                  </a:moveTo>
                  <a:lnTo>
                    <a:pt x="405246" y="124691"/>
                  </a:lnTo>
                  <a:lnTo>
                    <a:pt x="367146" y="169719"/>
                  </a:lnTo>
                  <a:lnTo>
                    <a:pt x="325582" y="228600"/>
                  </a:lnTo>
                  <a:lnTo>
                    <a:pt x="301337" y="280555"/>
                  </a:lnTo>
                  <a:lnTo>
                    <a:pt x="277091" y="339437"/>
                  </a:lnTo>
                  <a:lnTo>
                    <a:pt x="76200" y="290946"/>
                  </a:lnTo>
                  <a:lnTo>
                    <a:pt x="45028" y="235528"/>
                  </a:lnTo>
                  <a:lnTo>
                    <a:pt x="45028" y="225137"/>
                  </a:lnTo>
                  <a:lnTo>
                    <a:pt x="3464" y="159328"/>
                  </a:lnTo>
                  <a:lnTo>
                    <a:pt x="0" y="138546"/>
                  </a:lnTo>
                  <a:lnTo>
                    <a:pt x="58882" y="180109"/>
                  </a:lnTo>
                  <a:lnTo>
                    <a:pt x="152400" y="207819"/>
                  </a:lnTo>
                  <a:lnTo>
                    <a:pt x="200891" y="214746"/>
                  </a:lnTo>
                  <a:lnTo>
                    <a:pt x="273628" y="225137"/>
                  </a:lnTo>
                  <a:lnTo>
                    <a:pt x="277091" y="190500"/>
                  </a:lnTo>
                  <a:lnTo>
                    <a:pt x="318655" y="183573"/>
                  </a:lnTo>
                  <a:lnTo>
                    <a:pt x="318655" y="96982"/>
                  </a:lnTo>
                  <a:lnTo>
                    <a:pt x="360219" y="62346"/>
                  </a:lnTo>
                  <a:lnTo>
                    <a:pt x="318655" y="24246"/>
                  </a:lnTo>
                  <a:lnTo>
                    <a:pt x="318655" y="0"/>
                  </a:lnTo>
                  <a:lnTo>
                    <a:pt x="398319" y="3464"/>
                  </a:lnTo>
                  <a:close/>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286AB0EE-47F8-4B47-94D5-0152D54F92B9}"/>
                </a:ext>
              </a:extLst>
            </p:cNvPr>
            <p:cNvSpPr/>
            <p:nvPr/>
          </p:nvSpPr>
          <p:spPr>
            <a:xfrm>
              <a:off x="4194464" y="3023755"/>
              <a:ext cx="703118" cy="1167245"/>
            </a:xfrm>
            <a:custGeom>
              <a:avLst/>
              <a:gdLst>
                <a:gd name="connsiteX0" fmla="*/ 457200 w 703118"/>
                <a:gd name="connsiteY0" fmla="*/ 949036 h 1167245"/>
                <a:gd name="connsiteX1" fmla="*/ 498763 w 703118"/>
                <a:gd name="connsiteY1" fmla="*/ 1011381 h 1167245"/>
                <a:gd name="connsiteX2" fmla="*/ 585354 w 703118"/>
                <a:gd name="connsiteY2" fmla="*/ 1021772 h 1167245"/>
                <a:gd name="connsiteX3" fmla="*/ 581891 w 703118"/>
                <a:gd name="connsiteY3" fmla="*/ 1080654 h 1167245"/>
                <a:gd name="connsiteX4" fmla="*/ 568036 w 703118"/>
                <a:gd name="connsiteY4" fmla="*/ 1084118 h 1167245"/>
                <a:gd name="connsiteX5" fmla="*/ 540327 w 703118"/>
                <a:gd name="connsiteY5" fmla="*/ 1094509 h 1167245"/>
                <a:gd name="connsiteX6" fmla="*/ 450272 w 703118"/>
                <a:gd name="connsiteY6" fmla="*/ 1094509 h 1167245"/>
                <a:gd name="connsiteX7" fmla="*/ 370609 w 703118"/>
                <a:gd name="connsiteY7" fmla="*/ 1087581 h 1167245"/>
                <a:gd name="connsiteX8" fmla="*/ 308263 w 703118"/>
                <a:gd name="connsiteY8" fmla="*/ 1080654 h 1167245"/>
                <a:gd name="connsiteX9" fmla="*/ 280554 w 703118"/>
                <a:gd name="connsiteY9" fmla="*/ 1056409 h 1167245"/>
                <a:gd name="connsiteX10" fmla="*/ 270163 w 703118"/>
                <a:gd name="connsiteY10" fmla="*/ 1056409 h 1167245"/>
                <a:gd name="connsiteX11" fmla="*/ 263236 w 703118"/>
                <a:gd name="connsiteY11" fmla="*/ 1056409 h 1167245"/>
                <a:gd name="connsiteX12" fmla="*/ 249381 w 703118"/>
                <a:gd name="connsiteY12" fmla="*/ 1063336 h 1167245"/>
                <a:gd name="connsiteX13" fmla="*/ 225136 w 703118"/>
                <a:gd name="connsiteY13" fmla="*/ 1084118 h 1167245"/>
                <a:gd name="connsiteX14" fmla="*/ 110836 w 703118"/>
                <a:gd name="connsiteY14" fmla="*/ 1163781 h 1167245"/>
                <a:gd name="connsiteX15" fmla="*/ 86591 w 703118"/>
                <a:gd name="connsiteY15" fmla="*/ 1167245 h 1167245"/>
                <a:gd name="connsiteX16" fmla="*/ 48491 w 703118"/>
                <a:gd name="connsiteY16" fmla="*/ 1160318 h 1167245"/>
                <a:gd name="connsiteX17" fmla="*/ 24245 w 703118"/>
                <a:gd name="connsiteY17" fmla="*/ 1132609 h 1167245"/>
                <a:gd name="connsiteX18" fmla="*/ 10391 w 703118"/>
                <a:gd name="connsiteY18" fmla="*/ 1097972 h 1167245"/>
                <a:gd name="connsiteX19" fmla="*/ 0 w 703118"/>
                <a:gd name="connsiteY19" fmla="*/ 294409 h 1167245"/>
                <a:gd name="connsiteX20" fmla="*/ 0 w 703118"/>
                <a:gd name="connsiteY20" fmla="*/ 273627 h 1167245"/>
                <a:gd name="connsiteX21" fmla="*/ 13854 w 703118"/>
                <a:gd name="connsiteY21" fmla="*/ 200890 h 1167245"/>
                <a:gd name="connsiteX22" fmla="*/ 41563 w 703118"/>
                <a:gd name="connsiteY22" fmla="*/ 138545 h 1167245"/>
                <a:gd name="connsiteX23" fmla="*/ 69272 w 703118"/>
                <a:gd name="connsiteY23" fmla="*/ 83127 h 1167245"/>
                <a:gd name="connsiteX24" fmla="*/ 110836 w 703118"/>
                <a:gd name="connsiteY24" fmla="*/ 38100 h 1167245"/>
                <a:gd name="connsiteX25" fmla="*/ 155863 w 703118"/>
                <a:gd name="connsiteY25" fmla="*/ 0 h 1167245"/>
                <a:gd name="connsiteX26" fmla="*/ 193963 w 703118"/>
                <a:gd name="connsiteY26" fmla="*/ 34636 h 1167245"/>
                <a:gd name="connsiteX27" fmla="*/ 325581 w 703118"/>
                <a:gd name="connsiteY27" fmla="*/ 69272 h 1167245"/>
                <a:gd name="connsiteX28" fmla="*/ 408709 w 703118"/>
                <a:gd name="connsiteY28" fmla="*/ 100445 h 1167245"/>
                <a:gd name="connsiteX29" fmla="*/ 502227 w 703118"/>
                <a:gd name="connsiteY29" fmla="*/ 155863 h 1167245"/>
                <a:gd name="connsiteX30" fmla="*/ 543791 w 703118"/>
                <a:gd name="connsiteY30" fmla="*/ 200890 h 1167245"/>
                <a:gd name="connsiteX31" fmla="*/ 602672 w 703118"/>
                <a:gd name="connsiteY31" fmla="*/ 232063 h 1167245"/>
                <a:gd name="connsiteX32" fmla="*/ 623454 w 703118"/>
                <a:gd name="connsiteY32" fmla="*/ 238990 h 1167245"/>
                <a:gd name="connsiteX33" fmla="*/ 626918 w 703118"/>
                <a:gd name="connsiteY33" fmla="*/ 270163 h 1167245"/>
                <a:gd name="connsiteX34" fmla="*/ 671945 w 703118"/>
                <a:gd name="connsiteY34" fmla="*/ 287481 h 1167245"/>
                <a:gd name="connsiteX35" fmla="*/ 675409 w 703118"/>
                <a:gd name="connsiteY35" fmla="*/ 353290 h 1167245"/>
                <a:gd name="connsiteX36" fmla="*/ 703118 w 703118"/>
                <a:gd name="connsiteY36" fmla="*/ 384463 h 1167245"/>
                <a:gd name="connsiteX37" fmla="*/ 699654 w 703118"/>
                <a:gd name="connsiteY37" fmla="*/ 502227 h 1167245"/>
                <a:gd name="connsiteX38" fmla="*/ 661554 w 703118"/>
                <a:gd name="connsiteY38" fmla="*/ 789709 h 1167245"/>
                <a:gd name="connsiteX39" fmla="*/ 661554 w 703118"/>
                <a:gd name="connsiteY39" fmla="*/ 872836 h 1167245"/>
                <a:gd name="connsiteX40" fmla="*/ 616527 w 703118"/>
                <a:gd name="connsiteY40" fmla="*/ 872836 h 1167245"/>
                <a:gd name="connsiteX41" fmla="*/ 498763 w 703118"/>
                <a:gd name="connsiteY41" fmla="*/ 831272 h 1167245"/>
                <a:gd name="connsiteX42" fmla="*/ 477981 w 703118"/>
                <a:gd name="connsiteY42" fmla="*/ 827809 h 1167245"/>
                <a:gd name="connsiteX43" fmla="*/ 457200 w 703118"/>
                <a:gd name="connsiteY43" fmla="*/ 949036 h 116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03118" h="1167245">
                  <a:moveTo>
                    <a:pt x="457200" y="949036"/>
                  </a:moveTo>
                  <a:lnTo>
                    <a:pt x="498763" y="1011381"/>
                  </a:lnTo>
                  <a:lnTo>
                    <a:pt x="585354" y="1021772"/>
                  </a:lnTo>
                  <a:lnTo>
                    <a:pt x="581891" y="1080654"/>
                  </a:lnTo>
                  <a:lnTo>
                    <a:pt x="568036" y="1084118"/>
                  </a:lnTo>
                  <a:lnTo>
                    <a:pt x="540327" y="1094509"/>
                  </a:lnTo>
                  <a:lnTo>
                    <a:pt x="450272" y="1094509"/>
                  </a:lnTo>
                  <a:lnTo>
                    <a:pt x="370609" y="1087581"/>
                  </a:lnTo>
                  <a:lnTo>
                    <a:pt x="308263" y="1080654"/>
                  </a:lnTo>
                  <a:lnTo>
                    <a:pt x="280554" y="1056409"/>
                  </a:lnTo>
                  <a:lnTo>
                    <a:pt x="270163" y="1056409"/>
                  </a:lnTo>
                  <a:lnTo>
                    <a:pt x="263236" y="1056409"/>
                  </a:lnTo>
                  <a:lnTo>
                    <a:pt x="249381" y="1063336"/>
                  </a:lnTo>
                  <a:lnTo>
                    <a:pt x="225136" y="1084118"/>
                  </a:lnTo>
                  <a:lnTo>
                    <a:pt x="110836" y="1163781"/>
                  </a:lnTo>
                  <a:lnTo>
                    <a:pt x="86591" y="1167245"/>
                  </a:lnTo>
                  <a:lnTo>
                    <a:pt x="48491" y="1160318"/>
                  </a:lnTo>
                  <a:lnTo>
                    <a:pt x="24245" y="1132609"/>
                  </a:lnTo>
                  <a:lnTo>
                    <a:pt x="10391" y="1097972"/>
                  </a:lnTo>
                  <a:lnTo>
                    <a:pt x="0" y="294409"/>
                  </a:lnTo>
                  <a:lnTo>
                    <a:pt x="0" y="273627"/>
                  </a:lnTo>
                  <a:lnTo>
                    <a:pt x="13854" y="200890"/>
                  </a:lnTo>
                  <a:lnTo>
                    <a:pt x="41563" y="138545"/>
                  </a:lnTo>
                  <a:lnTo>
                    <a:pt x="69272" y="83127"/>
                  </a:lnTo>
                  <a:lnTo>
                    <a:pt x="110836" y="38100"/>
                  </a:lnTo>
                  <a:lnTo>
                    <a:pt x="155863" y="0"/>
                  </a:lnTo>
                  <a:lnTo>
                    <a:pt x="193963" y="34636"/>
                  </a:lnTo>
                  <a:lnTo>
                    <a:pt x="325581" y="69272"/>
                  </a:lnTo>
                  <a:lnTo>
                    <a:pt x="408709" y="100445"/>
                  </a:lnTo>
                  <a:lnTo>
                    <a:pt x="502227" y="155863"/>
                  </a:lnTo>
                  <a:lnTo>
                    <a:pt x="543791" y="200890"/>
                  </a:lnTo>
                  <a:lnTo>
                    <a:pt x="602672" y="232063"/>
                  </a:lnTo>
                  <a:lnTo>
                    <a:pt x="623454" y="238990"/>
                  </a:lnTo>
                  <a:lnTo>
                    <a:pt x="626918" y="270163"/>
                  </a:lnTo>
                  <a:lnTo>
                    <a:pt x="671945" y="287481"/>
                  </a:lnTo>
                  <a:lnTo>
                    <a:pt x="675409" y="353290"/>
                  </a:lnTo>
                  <a:lnTo>
                    <a:pt x="703118" y="384463"/>
                  </a:lnTo>
                  <a:lnTo>
                    <a:pt x="699654" y="502227"/>
                  </a:lnTo>
                  <a:lnTo>
                    <a:pt x="661554" y="789709"/>
                  </a:lnTo>
                  <a:lnTo>
                    <a:pt x="661554" y="872836"/>
                  </a:lnTo>
                  <a:lnTo>
                    <a:pt x="616527" y="872836"/>
                  </a:lnTo>
                  <a:lnTo>
                    <a:pt x="498763" y="831272"/>
                  </a:lnTo>
                  <a:lnTo>
                    <a:pt x="477981" y="827809"/>
                  </a:lnTo>
                  <a:lnTo>
                    <a:pt x="457200" y="949036"/>
                  </a:lnTo>
                  <a:close/>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CCD1178-2CAD-4C27-833C-3E546350B559}"/>
                </a:ext>
              </a:extLst>
            </p:cNvPr>
            <p:cNvSpPr/>
            <p:nvPr/>
          </p:nvSpPr>
          <p:spPr>
            <a:xfrm>
              <a:off x="4894118" y="3442855"/>
              <a:ext cx="467591" cy="706581"/>
            </a:xfrm>
            <a:custGeom>
              <a:avLst/>
              <a:gdLst>
                <a:gd name="connsiteX0" fmla="*/ 280555 w 467591"/>
                <a:gd name="connsiteY0" fmla="*/ 0 h 706581"/>
                <a:gd name="connsiteX1" fmla="*/ 318655 w 467591"/>
                <a:gd name="connsiteY1" fmla="*/ 48490 h 706581"/>
                <a:gd name="connsiteX2" fmla="*/ 339437 w 467591"/>
                <a:gd name="connsiteY2" fmla="*/ 103909 h 706581"/>
                <a:gd name="connsiteX3" fmla="*/ 415637 w 467591"/>
                <a:gd name="connsiteY3" fmla="*/ 152400 h 706581"/>
                <a:gd name="connsiteX4" fmla="*/ 467591 w 467591"/>
                <a:gd name="connsiteY4" fmla="*/ 190500 h 706581"/>
                <a:gd name="connsiteX5" fmla="*/ 460664 w 467591"/>
                <a:gd name="connsiteY5" fmla="*/ 218209 h 706581"/>
                <a:gd name="connsiteX6" fmla="*/ 464127 w 467591"/>
                <a:gd name="connsiteY6" fmla="*/ 699654 h 706581"/>
                <a:gd name="connsiteX7" fmla="*/ 183573 w 467591"/>
                <a:gd name="connsiteY7" fmla="*/ 706581 h 706581"/>
                <a:gd name="connsiteX8" fmla="*/ 162791 w 467591"/>
                <a:gd name="connsiteY8" fmla="*/ 682336 h 706581"/>
                <a:gd name="connsiteX9" fmla="*/ 124691 w 467591"/>
                <a:gd name="connsiteY9" fmla="*/ 658090 h 706581"/>
                <a:gd name="connsiteX10" fmla="*/ 93518 w 467591"/>
                <a:gd name="connsiteY10" fmla="*/ 647700 h 706581"/>
                <a:gd name="connsiteX11" fmla="*/ 27709 w 467591"/>
                <a:gd name="connsiteY11" fmla="*/ 633845 h 706581"/>
                <a:gd name="connsiteX12" fmla="*/ 0 w 467591"/>
                <a:gd name="connsiteY12" fmla="*/ 588818 h 706581"/>
                <a:gd name="connsiteX13" fmla="*/ 34637 w 467591"/>
                <a:gd name="connsiteY13" fmla="*/ 117763 h 706581"/>
                <a:gd name="connsiteX14" fmla="*/ 62346 w 467591"/>
                <a:gd name="connsiteY14" fmla="*/ 107372 h 706581"/>
                <a:gd name="connsiteX15" fmla="*/ 114300 w 467591"/>
                <a:gd name="connsiteY15" fmla="*/ 86590 h 706581"/>
                <a:gd name="connsiteX16" fmla="*/ 183573 w 467591"/>
                <a:gd name="connsiteY16" fmla="*/ 86590 h 706581"/>
                <a:gd name="connsiteX17" fmla="*/ 204355 w 467591"/>
                <a:gd name="connsiteY17" fmla="*/ 93518 h 706581"/>
                <a:gd name="connsiteX18" fmla="*/ 218209 w 467591"/>
                <a:gd name="connsiteY18" fmla="*/ 96981 h 706581"/>
                <a:gd name="connsiteX19" fmla="*/ 280555 w 467591"/>
                <a:gd name="connsiteY19" fmla="*/ 0 h 70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7591" h="706581">
                  <a:moveTo>
                    <a:pt x="280555" y="0"/>
                  </a:moveTo>
                  <a:lnTo>
                    <a:pt x="318655" y="48490"/>
                  </a:lnTo>
                  <a:lnTo>
                    <a:pt x="339437" y="103909"/>
                  </a:lnTo>
                  <a:lnTo>
                    <a:pt x="415637" y="152400"/>
                  </a:lnTo>
                  <a:lnTo>
                    <a:pt x="467591" y="190500"/>
                  </a:lnTo>
                  <a:lnTo>
                    <a:pt x="460664" y="218209"/>
                  </a:lnTo>
                  <a:cubicBezTo>
                    <a:pt x="461818" y="378691"/>
                    <a:pt x="462973" y="539172"/>
                    <a:pt x="464127" y="699654"/>
                  </a:cubicBezTo>
                  <a:lnTo>
                    <a:pt x="183573" y="706581"/>
                  </a:lnTo>
                  <a:lnTo>
                    <a:pt x="162791" y="682336"/>
                  </a:lnTo>
                  <a:lnTo>
                    <a:pt x="124691" y="658090"/>
                  </a:lnTo>
                  <a:lnTo>
                    <a:pt x="93518" y="647700"/>
                  </a:lnTo>
                  <a:lnTo>
                    <a:pt x="27709" y="633845"/>
                  </a:lnTo>
                  <a:lnTo>
                    <a:pt x="0" y="588818"/>
                  </a:lnTo>
                  <a:lnTo>
                    <a:pt x="34637" y="117763"/>
                  </a:lnTo>
                  <a:lnTo>
                    <a:pt x="62346" y="107372"/>
                  </a:lnTo>
                  <a:lnTo>
                    <a:pt x="114300" y="86590"/>
                  </a:lnTo>
                  <a:lnTo>
                    <a:pt x="183573" y="86590"/>
                  </a:lnTo>
                  <a:lnTo>
                    <a:pt x="204355" y="93518"/>
                  </a:lnTo>
                  <a:lnTo>
                    <a:pt x="218209" y="96981"/>
                  </a:lnTo>
                  <a:lnTo>
                    <a:pt x="280555" y="0"/>
                  </a:lnTo>
                  <a:close/>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F788B6F-586A-4354-8257-727A5E54A493}"/>
                </a:ext>
              </a:extLst>
            </p:cNvPr>
            <p:cNvSpPr/>
            <p:nvPr/>
          </p:nvSpPr>
          <p:spPr>
            <a:xfrm>
              <a:off x="5039591" y="4440382"/>
              <a:ext cx="221673" cy="93518"/>
            </a:xfrm>
            <a:custGeom>
              <a:avLst/>
              <a:gdLst>
                <a:gd name="connsiteX0" fmla="*/ 24245 w 221673"/>
                <a:gd name="connsiteY0" fmla="*/ 0 h 93518"/>
                <a:gd name="connsiteX1" fmla="*/ 221673 w 221673"/>
                <a:gd name="connsiteY1" fmla="*/ 0 h 93518"/>
                <a:gd name="connsiteX2" fmla="*/ 187036 w 221673"/>
                <a:gd name="connsiteY2" fmla="*/ 24245 h 93518"/>
                <a:gd name="connsiteX3" fmla="*/ 159327 w 221673"/>
                <a:gd name="connsiteY3" fmla="*/ 69273 h 93518"/>
                <a:gd name="connsiteX4" fmla="*/ 142009 w 221673"/>
                <a:gd name="connsiteY4" fmla="*/ 93518 h 93518"/>
                <a:gd name="connsiteX5" fmla="*/ 96982 w 221673"/>
                <a:gd name="connsiteY5" fmla="*/ 76200 h 93518"/>
                <a:gd name="connsiteX6" fmla="*/ 0 w 221673"/>
                <a:gd name="connsiteY6" fmla="*/ 69273 h 93518"/>
                <a:gd name="connsiteX7" fmla="*/ 24245 w 221673"/>
                <a:gd name="connsiteY7" fmla="*/ 0 h 9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73" h="93518">
                  <a:moveTo>
                    <a:pt x="24245" y="0"/>
                  </a:moveTo>
                  <a:lnTo>
                    <a:pt x="221673" y="0"/>
                  </a:lnTo>
                  <a:lnTo>
                    <a:pt x="187036" y="24245"/>
                  </a:lnTo>
                  <a:lnTo>
                    <a:pt x="159327" y="69273"/>
                  </a:lnTo>
                  <a:lnTo>
                    <a:pt x="142009" y="93518"/>
                  </a:lnTo>
                  <a:lnTo>
                    <a:pt x="96982" y="76200"/>
                  </a:lnTo>
                  <a:lnTo>
                    <a:pt x="0" y="69273"/>
                  </a:lnTo>
                  <a:lnTo>
                    <a:pt x="24245" y="0"/>
                  </a:lnTo>
                  <a:close/>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49F5486-A3BB-4EFA-9736-19709EB5CEAB}"/>
                </a:ext>
              </a:extLst>
            </p:cNvPr>
            <p:cNvSpPr/>
            <p:nvPr/>
          </p:nvSpPr>
          <p:spPr>
            <a:xfrm>
              <a:off x="8997950" y="2108200"/>
              <a:ext cx="450850" cy="203200"/>
            </a:xfrm>
            <a:custGeom>
              <a:avLst/>
              <a:gdLst>
                <a:gd name="connsiteX0" fmla="*/ 0 w 438150"/>
                <a:gd name="connsiteY0" fmla="*/ 6350 h 203200"/>
                <a:gd name="connsiteX1" fmla="*/ 12700 w 438150"/>
                <a:gd name="connsiteY1" fmla="*/ 203200 h 203200"/>
                <a:gd name="connsiteX2" fmla="*/ 438150 w 438150"/>
                <a:gd name="connsiteY2" fmla="*/ 203200 h 203200"/>
                <a:gd name="connsiteX3" fmla="*/ 438150 w 438150"/>
                <a:gd name="connsiteY3" fmla="*/ 0 h 203200"/>
                <a:gd name="connsiteX4" fmla="*/ 0 w 438150"/>
                <a:gd name="connsiteY4" fmla="*/ 635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0" h="203200">
                  <a:moveTo>
                    <a:pt x="0" y="6350"/>
                  </a:moveTo>
                  <a:lnTo>
                    <a:pt x="12700" y="203200"/>
                  </a:lnTo>
                  <a:lnTo>
                    <a:pt x="438150" y="203200"/>
                  </a:lnTo>
                  <a:lnTo>
                    <a:pt x="438150" y="0"/>
                  </a:lnTo>
                  <a:lnTo>
                    <a:pt x="0" y="6350"/>
                  </a:ln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9655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B6C7-F090-45CD-86FE-33FC8BB8E816}"/>
              </a:ext>
            </a:extLst>
          </p:cNvPr>
          <p:cNvSpPr>
            <a:spLocks noGrp="1"/>
          </p:cNvSpPr>
          <p:nvPr>
            <p:ph type="title"/>
          </p:nvPr>
        </p:nvSpPr>
        <p:spPr>
          <a:xfrm>
            <a:off x="4379821" y="192153"/>
            <a:ext cx="3432359" cy="488884"/>
          </a:xfrm>
        </p:spPr>
        <p:txBody>
          <a:bodyPr>
            <a:noAutofit/>
          </a:bodyPr>
          <a:lstStyle/>
          <a:p>
            <a:r>
              <a:rPr lang="en-US" sz="3600" dirty="0"/>
              <a:t>Existing Land Use</a:t>
            </a:r>
          </a:p>
        </p:txBody>
      </p:sp>
      <p:pic>
        <p:nvPicPr>
          <p:cNvPr id="4" name="Picture 3">
            <a:extLst>
              <a:ext uri="{FF2B5EF4-FFF2-40B4-BE49-F238E27FC236}">
                <a16:creationId xmlns:a16="http://schemas.microsoft.com/office/drawing/2014/main" id="{260A7856-38D9-44AF-956D-9FAC853402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31" t="3412" r="1894" b="3559"/>
          <a:stretch/>
        </p:blipFill>
        <p:spPr>
          <a:xfrm>
            <a:off x="2125716" y="734118"/>
            <a:ext cx="8521768" cy="5389764"/>
          </a:xfrm>
          <a:prstGeom prst="rect">
            <a:avLst/>
          </a:prstGeom>
          <a:ln>
            <a:noFill/>
          </a:ln>
          <a:effectLst/>
        </p:spPr>
      </p:pic>
      <p:pic>
        <p:nvPicPr>
          <p:cNvPr id="5" name="Picture 4">
            <a:extLst>
              <a:ext uri="{FF2B5EF4-FFF2-40B4-BE49-F238E27FC236}">
                <a16:creationId xmlns:a16="http://schemas.microsoft.com/office/drawing/2014/main" id="{D875C627-D521-D54D-AB7C-C036F802EA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7883" t="3412" r="2443" b="31623"/>
          <a:stretch/>
        </p:blipFill>
        <p:spPr>
          <a:xfrm>
            <a:off x="8817427" y="755888"/>
            <a:ext cx="2272939" cy="4851202"/>
          </a:xfrm>
          <a:prstGeom prst="rect">
            <a:avLst/>
          </a:prstGeom>
          <a:ln>
            <a:noFill/>
          </a:ln>
          <a:effectLst/>
        </p:spPr>
      </p:pic>
      <p:sp>
        <p:nvSpPr>
          <p:cNvPr id="6" name="Rectangle 5">
            <a:extLst>
              <a:ext uri="{FF2B5EF4-FFF2-40B4-BE49-F238E27FC236}">
                <a16:creationId xmlns:a16="http://schemas.microsoft.com/office/drawing/2014/main" id="{DDF2E2BE-2722-45FB-B820-5FA862129829}"/>
              </a:ext>
            </a:extLst>
          </p:cNvPr>
          <p:cNvSpPr/>
          <p:nvPr/>
        </p:nvSpPr>
        <p:spPr>
          <a:xfrm>
            <a:off x="135283" y="6344885"/>
            <a:ext cx="301686" cy="369332"/>
          </a:xfrm>
          <a:prstGeom prst="rect">
            <a:avLst/>
          </a:prstGeom>
        </p:spPr>
        <p:txBody>
          <a:bodyPr wrap="none">
            <a:spAutoFit/>
          </a:bodyPr>
          <a:lstStyle/>
          <a:p>
            <a:r>
              <a:rPr lang="en-US" dirty="0">
                <a:solidFill>
                  <a:schemeClr val="bg2">
                    <a:lumMod val="90000"/>
                  </a:schemeClr>
                </a:solidFill>
              </a:rPr>
              <a:t>6</a:t>
            </a:r>
            <a:endParaRPr lang="en-US" dirty="0"/>
          </a:p>
        </p:txBody>
      </p:sp>
    </p:spTree>
    <p:extLst>
      <p:ext uri="{BB962C8B-B14F-4D97-AF65-F5344CB8AC3E}">
        <p14:creationId xmlns:p14="http://schemas.microsoft.com/office/powerpoint/2010/main" val="2568869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C1426E-3054-46CE-A9E0-0BD21615A95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145383" y="715117"/>
            <a:ext cx="4271554" cy="5422706"/>
          </a:xfrm>
          <a:prstGeom prst="rect">
            <a:avLst/>
          </a:prstGeom>
          <a:ln>
            <a:noFill/>
          </a:ln>
          <a:effectLst/>
        </p:spPr>
      </p:pic>
      <p:sp>
        <p:nvSpPr>
          <p:cNvPr id="6" name="Title 1">
            <a:extLst>
              <a:ext uri="{FF2B5EF4-FFF2-40B4-BE49-F238E27FC236}">
                <a16:creationId xmlns:a16="http://schemas.microsoft.com/office/drawing/2014/main" id="{29AE4256-F4CC-4662-AE36-82E9DC4D467B}"/>
              </a:ext>
            </a:extLst>
          </p:cNvPr>
          <p:cNvSpPr>
            <a:spLocks noGrp="1"/>
          </p:cNvSpPr>
          <p:nvPr>
            <p:ph type="title"/>
          </p:nvPr>
        </p:nvSpPr>
        <p:spPr>
          <a:xfrm>
            <a:off x="4373560" y="192153"/>
            <a:ext cx="3444881" cy="488884"/>
          </a:xfrm>
        </p:spPr>
        <p:txBody>
          <a:bodyPr>
            <a:noAutofit/>
          </a:bodyPr>
          <a:lstStyle/>
          <a:p>
            <a:r>
              <a:rPr lang="en-US" sz="3600" dirty="0"/>
              <a:t>Existing Land Use</a:t>
            </a:r>
          </a:p>
        </p:txBody>
      </p:sp>
      <p:pic>
        <p:nvPicPr>
          <p:cNvPr id="7" name="Picture 6">
            <a:extLst>
              <a:ext uri="{FF2B5EF4-FFF2-40B4-BE49-F238E27FC236}">
                <a16:creationId xmlns:a16="http://schemas.microsoft.com/office/drawing/2014/main" id="{250417DD-02F7-436E-8A3C-533EA0B65A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191" t="4024" r="4216" b="2713"/>
          <a:stretch/>
        </p:blipFill>
        <p:spPr>
          <a:xfrm>
            <a:off x="210621" y="1067292"/>
            <a:ext cx="6742188" cy="4860196"/>
          </a:xfrm>
          <a:prstGeom prst="rect">
            <a:avLst/>
          </a:prstGeom>
        </p:spPr>
      </p:pic>
      <p:sp>
        <p:nvSpPr>
          <p:cNvPr id="8" name="Rectangle 7">
            <a:extLst>
              <a:ext uri="{FF2B5EF4-FFF2-40B4-BE49-F238E27FC236}">
                <a16:creationId xmlns:a16="http://schemas.microsoft.com/office/drawing/2014/main" id="{9C4C3148-3983-4144-A2A5-B33478EC6149}"/>
              </a:ext>
            </a:extLst>
          </p:cNvPr>
          <p:cNvSpPr/>
          <p:nvPr/>
        </p:nvSpPr>
        <p:spPr>
          <a:xfrm>
            <a:off x="135283" y="6344885"/>
            <a:ext cx="301686" cy="369332"/>
          </a:xfrm>
          <a:prstGeom prst="rect">
            <a:avLst/>
          </a:prstGeom>
        </p:spPr>
        <p:txBody>
          <a:bodyPr wrap="none">
            <a:spAutoFit/>
          </a:bodyPr>
          <a:lstStyle/>
          <a:p>
            <a:r>
              <a:rPr lang="en-US" dirty="0">
                <a:solidFill>
                  <a:schemeClr val="bg2">
                    <a:lumMod val="90000"/>
                  </a:schemeClr>
                </a:solidFill>
              </a:rPr>
              <a:t>7</a:t>
            </a:r>
            <a:endParaRPr lang="en-US" dirty="0"/>
          </a:p>
        </p:txBody>
      </p:sp>
    </p:spTree>
    <p:extLst>
      <p:ext uri="{BB962C8B-B14F-4D97-AF65-F5344CB8AC3E}">
        <p14:creationId xmlns:p14="http://schemas.microsoft.com/office/powerpoint/2010/main" val="4047532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06E26-9267-4A80-A542-F901234AB1B7}"/>
              </a:ext>
            </a:extLst>
          </p:cNvPr>
          <p:cNvSpPr>
            <a:spLocks noGrp="1"/>
          </p:cNvSpPr>
          <p:nvPr>
            <p:ph type="title"/>
          </p:nvPr>
        </p:nvSpPr>
        <p:spPr>
          <a:xfrm>
            <a:off x="4238562" y="157920"/>
            <a:ext cx="3714876" cy="488884"/>
          </a:xfrm>
        </p:spPr>
        <p:txBody>
          <a:bodyPr>
            <a:noAutofit/>
          </a:bodyPr>
          <a:lstStyle/>
          <a:p>
            <a:r>
              <a:rPr lang="en-US" sz="3600" dirty="0"/>
              <a:t>Residential Density</a:t>
            </a:r>
          </a:p>
        </p:txBody>
      </p:sp>
      <p:pic>
        <p:nvPicPr>
          <p:cNvPr id="4" name="Picture 3">
            <a:extLst>
              <a:ext uri="{FF2B5EF4-FFF2-40B4-BE49-F238E27FC236}">
                <a16:creationId xmlns:a16="http://schemas.microsoft.com/office/drawing/2014/main" id="{E1346203-DCD6-4A79-926D-CB52060BF9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775" t="9272" r="8902" b="7515"/>
          <a:stretch/>
        </p:blipFill>
        <p:spPr>
          <a:xfrm>
            <a:off x="2121229" y="738708"/>
            <a:ext cx="8535047" cy="5380584"/>
          </a:xfrm>
          <a:prstGeom prst="rect">
            <a:avLst/>
          </a:prstGeom>
          <a:ln>
            <a:noFill/>
          </a:ln>
          <a:effectLst/>
        </p:spPr>
      </p:pic>
      <p:pic>
        <p:nvPicPr>
          <p:cNvPr id="5" name="Picture 4">
            <a:extLst>
              <a:ext uri="{FF2B5EF4-FFF2-40B4-BE49-F238E27FC236}">
                <a16:creationId xmlns:a16="http://schemas.microsoft.com/office/drawing/2014/main" id="{2F83F56C-D38F-1842-A7CE-A2DA9C81FE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3281" t="9273" r="8902" b="62286"/>
          <a:stretch/>
        </p:blipFill>
        <p:spPr>
          <a:xfrm>
            <a:off x="8874034" y="738708"/>
            <a:ext cx="3317966" cy="3423685"/>
          </a:xfrm>
          <a:prstGeom prst="rect">
            <a:avLst/>
          </a:prstGeom>
          <a:ln>
            <a:noFill/>
          </a:ln>
          <a:effectLst/>
        </p:spPr>
      </p:pic>
      <p:sp>
        <p:nvSpPr>
          <p:cNvPr id="6" name="Rectangle 5">
            <a:extLst>
              <a:ext uri="{FF2B5EF4-FFF2-40B4-BE49-F238E27FC236}">
                <a16:creationId xmlns:a16="http://schemas.microsoft.com/office/drawing/2014/main" id="{570D960E-1F43-4F94-95D5-F965C08E1D76}"/>
              </a:ext>
            </a:extLst>
          </p:cNvPr>
          <p:cNvSpPr/>
          <p:nvPr/>
        </p:nvSpPr>
        <p:spPr>
          <a:xfrm>
            <a:off x="135283" y="6344885"/>
            <a:ext cx="301686" cy="369332"/>
          </a:xfrm>
          <a:prstGeom prst="rect">
            <a:avLst/>
          </a:prstGeom>
        </p:spPr>
        <p:txBody>
          <a:bodyPr wrap="none">
            <a:spAutoFit/>
          </a:bodyPr>
          <a:lstStyle/>
          <a:p>
            <a:r>
              <a:rPr lang="en-US" dirty="0">
                <a:solidFill>
                  <a:schemeClr val="bg2">
                    <a:lumMod val="90000"/>
                  </a:schemeClr>
                </a:solidFill>
              </a:rPr>
              <a:t>8</a:t>
            </a:r>
            <a:endParaRPr lang="en-US" dirty="0"/>
          </a:p>
        </p:txBody>
      </p:sp>
    </p:spTree>
    <p:extLst>
      <p:ext uri="{BB962C8B-B14F-4D97-AF65-F5344CB8AC3E}">
        <p14:creationId xmlns:p14="http://schemas.microsoft.com/office/powerpoint/2010/main" val="3556513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4A6F-2E58-4AA3-9A25-B61248F60779}"/>
              </a:ext>
            </a:extLst>
          </p:cNvPr>
          <p:cNvSpPr>
            <a:spLocks noGrp="1"/>
          </p:cNvSpPr>
          <p:nvPr>
            <p:ph type="title"/>
          </p:nvPr>
        </p:nvSpPr>
        <p:spPr>
          <a:xfrm>
            <a:off x="2438959" y="192153"/>
            <a:ext cx="7314082" cy="488884"/>
          </a:xfrm>
        </p:spPr>
        <p:txBody>
          <a:bodyPr>
            <a:noAutofit/>
          </a:bodyPr>
          <a:lstStyle/>
          <a:p>
            <a:r>
              <a:rPr lang="en-US" sz="3600" dirty="0"/>
              <a:t>Non-Residential Floor Area Ratio (FAR)</a:t>
            </a:r>
          </a:p>
        </p:txBody>
      </p:sp>
      <p:pic>
        <p:nvPicPr>
          <p:cNvPr id="4" name="Picture 3">
            <a:extLst>
              <a:ext uri="{FF2B5EF4-FFF2-40B4-BE49-F238E27FC236}">
                <a16:creationId xmlns:a16="http://schemas.microsoft.com/office/drawing/2014/main" id="{2D1CE15E-10FA-496D-A167-3135BD98C5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250" t="8980" r="9375" b="7514"/>
          <a:stretch/>
        </p:blipFill>
        <p:spPr>
          <a:xfrm>
            <a:off x="2130023" y="715808"/>
            <a:ext cx="8482293" cy="5426383"/>
          </a:xfrm>
          <a:prstGeom prst="rect">
            <a:avLst/>
          </a:prstGeom>
        </p:spPr>
      </p:pic>
      <p:pic>
        <p:nvPicPr>
          <p:cNvPr id="5" name="Picture 4">
            <a:extLst>
              <a:ext uri="{FF2B5EF4-FFF2-40B4-BE49-F238E27FC236}">
                <a16:creationId xmlns:a16="http://schemas.microsoft.com/office/drawing/2014/main" id="{BCAB2B92-9425-6C44-B623-02BB9285BD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2943" t="8980" r="9376" b="55533"/>
          <a:stretch/>
        </p:blipFill>
        <p:spPr>
          <a:xfrm>
            <a:off x="8864306" y="715808"/>
            <a:ext cx="3327694" cy="4317304"/>
          </a:xfrm>
          <a:prstGeom prst="rect">
            <a:avLst/>
          </a:prstGeom>
        </p:spPr>
      </p:pic>
      <p:sp>
        <p:nvSpPr>
          <p:cNvPr id="6" name="Rectangle 5">
            <a:extLst>
              <a:ext uri="{FF2B5EF4-FFF2-40B4-BE49-F238E27FC236}">
                <a16:creationId xmlns:a16="http://schemas.microsoft.com/office/drawing/2014/main" id="{AF0D8B4F-D60F-4459-B4DA-2C32CF6419E1}"/>
              </a:ext>
            </a:extLst>
          </p:cNvPr>
          <p:cNvSpPr/>
          <p:nvPr/>
        </p:nvSpPr>
        <p:spPr>
          <a:xfrm>
            <a:off x="135283" y="6344885"/>
            <a:ext cx="301686" cy="369332"/>
          </a:xfrm>
          <a:prstGeom prst="rect">
            <a:avLst/>
          </a:prstGeom>
        </p:spPr>
        <p:txBody>
          <a:bodyPr wrap="none">
            <a:spAutoFit/>
          </a:bodyPr>
          <a:lstStyle/>
          <a:p>
            <a:r>
              <a:rPr lang="en-US" dirty="0">
                <a:solidFill>
                  <a:schemeClr val="bg2">
                    <a:lumMod val="90000"/>
                  </a:schemeClr>
                </a:solidFill>
              </a:rPr>
              <a:t>9</a:t>
            </a:r>
            <a:endParaRPr lang="en-US" dirty="0"/>
          </a:p>
        </p:txBody>
      </p:sp>
    </p:spTree>
    <p:extLst>
      <p:ext uri="{BB962C8B-B14F-4D97-AF65-F5344CB8AC3E}">
        <p14:creationId xmlns:p14="http://schemas.microsoft.com/office/powerpoint/2010/main" val="2525772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TotalTime>
  <Words>1818</Words>
  <Application>Microsoft Office PowerPoint</Application>
  <PresentationFormat>Widescreen</PresentationFormat>
  <Paragraphs>284</Paragraphs>
  <Slides>38</Slides>
  <Notes>38</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Calibri</vt:lpstr>
      <vt:lpstr>Calibri Light</vt:lpstr>
      <vt:lpstr>Microsoft New Tai Lue</vt:lpstr>
      <vt:lpstr>Open Sans</vt:lpstr>
      <vt:lpstr>Open Sans Semibold</vt:lpstr>
      <vt:lpstr>Wingdings</vt:lpstr>
      <vt:lpstr>Office Theme</vt:lpstr>
      <vt:lpstr>Custom Design</vt:lpstr>
      <vt:lpstr>COMMUNITY PLAN UPDATE WORKSHOP </vt:lpstr>
      <vt:lpstr>PowerPoint Presentation</vt:lpstr>
      <vt:lpstr>University Community Planning Group CPUS </vt:lpstr>
      <vt:lpstr>Regional Location </vt:lpstr>
      <vt:lpstr>Planning Area </vt:lpstr>
      <vt:lpstr>Existing Land Use</vt:lpstr>
      <vt:lpstr>Existing Land Use</vt:lpstr>
      <vt:lpstr>Residential Density</vt:lpstr>
      <vt:lpstr>Non-Residential Floor Area Ratio (FAR)</vt:lpstr>
      <vt:lpstr>Airport Influence Area </vt:lpstr>
      <vt:lpstr>Job Sectors in University</vt:lpstr>
      <vt:lpstr>Major Employment Areas</vt:lpstr>
      <vt:lpstr>Labor Force Commute</vt:lpstr>
      <vt:lpstr>Parks, Recreation, and Open Space </vt:lpstr>
      <vt:lpstr>Existing Transit Routes and Access</vt:lpstr>
      <vt:lpstr>Existing Community Plan</vt:lpstr>
      <vt:lpstr>Development Intensity Element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House Kickoff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Pedestrian Bridges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Boylan, Paola</dc:creator>
  <cp:lastModifiedBy>Monroe, Daniel</cp:lastModifiedBy>
  <cp:revision>96</cp:revision>
  <cp:lastPrinted>2019-02-27T23:58:14Z</cp:lastPrinted>
  <dcterms:created xsi:type="dcterms:W3CDTF">2019-01-31T17:49:33Z</dcterms:created>
  <dcterms:modified xsi:type="dcterms:W3CDTF">2019-02-28T00:13:17Z</dcterms:modified>
</cp:coreProperties>
</file>